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2" r:id="rId4"/>
  </p:sldMasterIdLst>
  <p:notesMasterIdLst>
    <p:notesMasterId r:id="rId20"/>
  </p:notesMasterIdLst>
  <p:handoutMasterIdLst>
    <p:handoutMasterId r:id="rId21"/>
  </p:handoutMasterIdLst>
  <p:sldIdLst>
    <p:sldId id="589" r:id="rId5"/>
    <p:sldId id="649" r:id="rId6"/>
    <p:sldId id="617" r:id="rId7"/>
    <p:sldId id="639" r:id="rId8"/>
    <p:sldId id="632" r:id="rId9"/>
    <p:sldId id="646" r:id="rId10"/>
    <p:sldId id="651" r:id="rId11"/>
    <p:sldId id="652" r:id="rId12"/>
    <p:sldId id="638" r:id="rId13"/>
    <p:sldId id="604" r:id="rId14"/>
    <p:sldId id="643" r:id="rId15"/>
    <p:sldId id="653" r:id="rId16"/>
    <p:sldId id="654" r:id="rId17"/>
    <p:sldId id="647" r:id="rId18"/>
    <p:sldId id="609" r:id="rId19"/>
  </p:sldIdLst>
  <p:sldSz cx="12192000" cy="6858000"/>
  <p:notesSz cx="9931400" cy="14363700"/>
  <p:custDataLst>
    <p:tags r:id="rId22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900" b="1" kern="1200">
        <a:solidFill>
          <a:schemeClr val="bg1"/>
        </a:solidFill>
        <a:latin typeface="Tahom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64" userDrawn="1">
          <p15:clr>
            <a:srgbClr val="A4A3A4"/>
          </p15:clr>
        </p15:guide>
        <p15:guide id="2" orient="horz" pos="1410" userDrawn="1">
          <p15:clr>
            <a:srgbClr val="A4A3A4"/>
          </p15:clr>
        </p15:guide>
        <p15:guide id="3" orient="horz" pos="2715" userDrawn="1">
          <p15:clr>
            <a:srgbClr val="A4A3A4"/>
          </p15:clr>
        </p15:guide>
        <p15:guide id="4" orient="horz" pos="2389" userDrawn="1">
          <p15:clr>
            <a:srgbClr val="A4A3A4"/>
          </p15:clr>
        </p15:guide>
        <p15:guide id="5" orient="horz" pos="2064" userDrawn="1">
          <p15:clr>
            <a:srgbClr val="A4A3A4"/>
          </p15:clr>
        </p15:guide>
        <p15:guide id="6" orient="horz" pos="1735" userDrawn="1">
          <p15:clr>
            <a:srgbClr val="A4A3A4"/>
          </p15:clr>
        </p15:guide>
        <p15:guide id="7" orient="horz" pos="3369" userDrawn="1">
          <p15:clr>
            <a:srgbClr val="A4A3A4"/>
          </p15:clr>
        </p15:guide>
        <p15:guide id="8" orient="horz" pos="3698" userDrawn="1">
          <p15:clr>
            <a:srgbClr val="A4A3A4"/>
          </p15:clr>
        </p15:guide>
        <p15:guide id="9" pos="5186" userDrawn="1">
          <p15:clr>
            <a:srgbClr val="A4A3A4"/>
          </p15:clr>
        </p15:guide>
        <p15:guide id="10" pos="241" userDrawn="1">
          <p15:clr>
            <a:srgbClr val="A4A3A4"/>
          </p15:clr>
        </p15:guide>
        <p15:guide id="11" pos="1910" userDrawn="1">
          <p15:clr>
            <a:srgbClr val="A4A3A4"/>
          </p15:clr>
        </p15:guide>
        <p15:guide id="12" pos="6005" userDrawn="1">
          <p15:clr>
            <a:srgbClr val="A4A3A4"/>
          </p15:clr>
        </p15:guide>
        <p15:guide id="13" pos="6838" userDrawn="1">
          <p15:clr>
            <a:srgbClr val="A4A3A4"/>
          </p15:clr>
        </p15:guide>
        <p15:guide id="14" pos="2751" userDrawn="1">
          <p15:clr>
            <a:srgbClr val="A4A3A4"/>
          </p15:clr>
        </p15:guide>
        <p15:guide id="15" pos="107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5">
          <p15:clr>
            <a:srgbClr val="A4A3A4"/>
          </p15:clr>
        </p15:guide>
        <p15:guide id="2" pos="312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0" autoAdjust="0"/>
    <p:restoredTop sz="93447" autoAdjust="0"/>
  </p:normalViewPr>
  <p:slideViewPr>
    <p:cSldViewPr snapToGrid="0">
      <p:cViewPr varScale="1">
        <p:scale>
          <a:sx n="56" d="100"/>
          <a:sy n="56" d="100"/>
        </p:scale>
        <p:origin x="1000" y="44"/>
      </p:cViewPr>
      <p:guideLst>
        <p:guide orient="horz" pos="1164"/>
        <p:guide orient="horz" pos="1410"/>
        <p:guide orient="horz" pos="2715"/>
        <p:guide orient="horz" pos="2389"/>
        <p:guide orient="horz" pos="2064"/>
        <p:guide orient="horz" pos="1735"/>
        <p:guide orient="horz" pos="3369"/>
        <p:guide orient="horz" pos="3698"/>
        <p:guide pos="5186"/>
        <p:guide pos="241"/>
        <p:guide pos="1910"/>
        <p:guide pos="6005"/>
        <p:guide pos="6838"/>
        <p:guide pos="2751"/>
        <p:guide pos="107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3096" y="78"/>
      </p:cViewPr>
      <p:guideLst>
        <p:guide orient="horz" pos="4525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openxmlformats.org/officeDocument/2006/relationships/customXml" Target="../customXml/item5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gs" Target="tags/tag1.xml"/><Relationship Id="rId27" Type="http://schemas.openxmlformats.org/officeDocument/2006/relationships/customXml" Target="../customXml/item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 flipH="1">
            <a:off x="0" y="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 flipH="1">
            <a:off x="9982200" y="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 flipH="1">
            <a:off x="0" y="14090650"/>
            <a:ext cx="0" cy="2619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69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9707563" y="14085888"/>
            <a:ext cx="274637" cy="2667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non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rgbClr val="000000"/>
                </a:solidFill>
                <a:latin typeface="Helvetica" pitchFamily="34" charset="0"/>
              </a:defRPr>
            </a:lvl1pPr>
          </a:lstStyle>
          <a:p>
            <a:pPr>
              <a:defRPr/>
            </a:pPr>
            <a:fld id="{E842FA72-B9ED-494F-A64D-EC1E1901C35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93611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719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9275" y="0"/>
            <a:ext cx="4302125" cy="7191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058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77800" y="1074738"/>
            <a:ext cx="9575800" cy="5386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2388" y="6819900"/>
            <a:ext cx="7286625" cy="646906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644562"/>
            <a:ext cx="4302125" cy="719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9275" y="13644562"/>
            <a:ext cx="4302125" cy="71913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133601" tIns="66800" rIns="133601" bIns="66800" numCol="1" anchor="b" anchorCtr="0" compatLnSpc="1">
            <a:prstTxWarp prst="textNoShape">
              <a:avLst/>
            </a:prstTxWarp>
          </a:bodyPr>
          <a:lstStyle>
            <a:lvl1pPr algn="r" defTabSz="1336954" eaLnBrk="0" hangingPunct="0">
              <a:spcBef>
                <a:spcPct val="0"/>
              </a:spcBef>
              <a:defRPr sz="1700" b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7FE02029-9BE2-4139-82E8-7E205433FD5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804190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1333500"/>
            <a:fld id="{B3123BCD-06C1-4979-A4B6-929E88FE602B}" type="slidenum">
              <a:rPr lang="de-DE" smtClean="0"/>
              <a:pPr defTabSz="1333500"/>
              <a:t>1</a:t>
            </a:fld>
            <a:endParaRPr lang="de-DE"/>
          </a:p>
        </p:txBody>
      </p:sp>
      <p:sp>
        <p:nvSpPr>
          <p:cNvPr id="206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77800" y="1074738"/>
            <a:ext cx="9575800" cy="5386387"/>
          </a:xfrm>
        </p:spPr>
      </p:sp>
      <p:sp>
        <p:nvSpPr>
          <p:cNvPr id="2068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2205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84954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55842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9448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sz="1600" kern="1200" spc="-100">
                <a:solidFill>
                  <a:srgbClr val="0070C0"/>
                </a:solidFill>
                <a:latin typeface="Times New Roman" pitchFamily="18" charset="0"/>
                <a:ea typeface="Roboto" panose="02000000000000000000" pitchFamily="2" charset="0"/>
                <a:cs typeface="Arial" panose="020B0604020202020204" pitchFamily="34" charset="0"/>
              </a:rPr>
              <a:t>Bias for Standard Scenes : </a:t>
            </a:r>
            <a:r>
              <a:rPr lang="en-US" sz="1200"/>
              <a:t>S7 [284K]; S8 [286K]; S9 [285K]; F1 [284K]; F2 [286K]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79350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23058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FE02029-9BE2-4139-82E8-7E205433FD51}" type="slidenum">
              <a:rPr lang="de-DE" smtClean="0"/>
              <a:pPr>
                <a:defRPr/>
              </a:pPr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68451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3379" y="1254271"/>
            <a:ext cx="9393251" cy="5322841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1E87582-D026-203A-9BBE-CB00676C469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6B38FFA-0A00-7FD5-3C4D-9938D347A9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1CE063-C87C-0A18-DEF7-814326DD88C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HQ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2" y="1240251"/>
            <a:ext cx="9386105" cy="531879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9E13975-02CC-D6EC-70D0-1FEBF815AACC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792412E-F0EE-A978-6B0E-573980CE26A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9DECA89-C807-FD8D-94E8-1CD2839F3821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393139777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Glob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6102" y="1254582"/>
            <a:ext cx="9335283" cy="5289993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24760C-1972-1C7B-D901-0A8AC2BC358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D4D450C-18F9-43FB-1C8C-0ADDD638F7E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2565E45-BC8D-B119-8ED2-61578806CC7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723975728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267" name="EUM logo"/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88"/>
          <a:stretch>
            <a:fillRect/>
          </a:stretch>
        </p:blipFill>
        <p:spPr>
          <a:xfrm>
            <a:off x="371032" y="114424"/>
            <a:ext cx="1703214" cy="438072"/>
          </a:xfrm>
          <a:prstGeom prst="rect">
            <a:avLst/>
          </a:prstGeom>
        </p:spPr>
      </p:pic>
      <p:pic>
        <p:nvPicPr>
          <p:cNvPr id="6" name="Picture 5" descr="A white number with a heart in the middle&#10;&#10;AI-generated content may be incorrect.">
            <a:extLst>
              <a:ext uri="{FF2B5EF4-FFF2-40B4-BE49-F238E27FC236}">
                <a16:creationId xmlns:a16="http://schemas.microsoft.com/office/drawing/2014/main" id="{EA442971-9A88-AE38-266B-83EFD12116C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424" y="3806894"/>
            <a:ext cx="2308788" cy="23087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EAC638-434D-CD96-ADA6-A8A31A7F65E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29068454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- 40 year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0 years graphic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BBB028B2-8594-01B4-DB76-83DE48C421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246" y="873665"/>
            <a:ext cx="10117753" cy="5690949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tx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sp>
        <p:nvSpPr>
          <p:cNvPr id="264" name="Logo box"/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8168BE2B-138D-388A-5A54-7DA68A7F1B9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6883F94-637F-7AD4-143D-485D8A58AAE1}"/>
              </a:ext>
            </a:extLst>
          </p:cNvPr>
          <p:cNvSpPr txBox="1"/>
          <p:nvPr userDrawn="1"/>
        </p:nvSpPr>
        <p:spPr>
          <a:xfrm>
            <a:off x="7674123" y="4783090"/>
            <a:ext cx="3704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</a:t>
            </a:r>
          </a:p>
          <a:p>
            <a:pPr algn="ctr"/>
            <a:r>
              <a:rPr lang="en-US" sz="2000" b="0" kern="100" spc="-100">
                <a:solidFill>
                  <a:schemeClr val="tx1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280047014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 Europ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20" y="1240115"/>
            <a:ext cx="9335286" cy="528999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450ADCB7-16EB-B622-638C-A1A4954E3E6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2BC845D-EDCB-49FB-8EA7-B86F49B5F9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89ADF8-1EBB-F2EA-CAD4-829F7E52DF1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577497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Flag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lanet in space with stars&#10;&#10;AI-generated content may be incorrect.">
            <a:extLst>
              <a:ext uri="{FF2B5EF4-FFF2-40B4-BE49-F238E27FC236}">
                <a16:creationId xmlns:a16="http://schemas.microsoft.com/office/drawing/2014/main" id="{E4EFABC4-666E-0E12-FBFB-C5321CC934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" b="3668"/>
          <a:stretch>
            <a:fillRect/>
          </a:stretch>
        </p:blipFill>
        <p:spPr>
          <a:xfrm>
            <a:off x="63690" y="1108378"/>
            <a:ext cx="12055526" cy="5478940"/>
          </a:xfrm>
          <a:prstGeom prst="rect">
            <a:avLst/>
          </a:prstGeom>
        </p:spPr>
      </p:pic>
      <p:sp>
        <p:nvSpPr>
          <p:cNvPr id="8" name="Yellow block">
            <a:extLst>
              <a:ext uri="{FF2B5EF4-FFF2-40B4-BE49-F238E27FC236}">
                <a16:creationId xmlns:a16="http://schemas.microsoft.com/office/drawing/2014/main" id="{73E69A27-C49E-0668-BB1A-1F7C33B0ED3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 bwMode="auto">
          <a:xfrm>
            <a:off x="63690" y="1150961"/>
            <a:ext cx="2620370" cy="5436358"/>
          </a:xfrm>
          <a:custGeom>
            <a:avLst/>
            <a:gdLst>
              <a:gd name="connsiteX0" fmla="*/ 0 w 2620370"/>
              <a:gd name="connsiteY0" fmla="*/ 0 h 5436358"/>
              <a:gd name="connsiteX1" fmla="*/ 2620370 w 2620370"/>
              <a:gd name="connsiteY1" fmla="*/ 0 h 5436358"/>
              <a:gd name="connsiteX2" fmla="*/ 2110853 w 2620370"/>
              <a:gd name="connsiteY2" fmla="*/ 2706806 h 5436358"/>
              <a:gd name="connsiteX3" fmla="*/ 2593074 w 2620370"/>
              <a:gd name="connsiteY3" fmla="*/ 5436358 h 5436358"/>
              <a:gd name="connsiteX4" fmla="*/ 4549 w 2620370"/>
              <a:gd name="connsiteY4" fmla="*/ 5436358 h 5436358"/>
              <a:gd name="connsiteX5" fmla="*/ 0 w 2620370"/>
              <a:gd name="connsiteY5" fmla="*/ 0 h 5436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20370" h="5436358">
                <a:moveTo>
                  <a:pt x="0" y="0"/>
                </a:moveTo>
                <a:lnTo>
                  <a:pt x="2620370" y="0"/>
                </a:lnTo>
                <a:lnTo>
                  <a:pt x="2110853" y="2706806"/>
                </a:lnTo>
                <a:lnTo>
                  <a:pt x="2593074" y="5436358"/>
                </a:lnTo>
                <a:lnTo>
                  <a:pt x="4549" y="5436358"/>
                </a:lnTo>
                <a:cubicBezTo>
                  <a:pt x="3033" y="3624239"/>
                  <a:pt x="1516" y="181211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IE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10" name="Border + circles" descr="A black and white logo&#10;&#10;AI-generated content may be incorrect.">
            <a:extLst>
              <a:ext uri="{FF2B5EF4-FFF2-40B4-BE49-F238E27FC236}">
                <a16:creationId xmlns:a16="http://schemas.microsoft.com/office/drawing/2014/main" id="{236E409B-0FC4-2FD2-CCB3-4114BE1052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"/>
          <a:stretch>
            <a:fillRect/>
          </a:stretch>
        </p:blipFill>
        <p:spPr>
          <a:xfrm>
            <a:off x="-1" y="0"/>
            <a:ext cx="12191999" cy="6619164"/>
          </a:xfrm>
          <a:prstGeom prst="rect">
            <a:avLst/>
          </a:prstGeom>
        </p:spPr>
      </p:pic>
      <p:cxnSp>
        <p:nvCxnSpPr>
          <p:cNvPr id="268" name="Grey line"/>
          <p:cNvCxnSpPr>
            <a:cxnSpLocks noGrp="1" noRot="1" noMove="1" noResize="1" noEditPoints="1" noAdjustHandles="1" noChangeArrowheads="1" noChangeShapeType="1"/>
          </p:cNvCxnSpPr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3E392C0A-DF10-D30F-EF0B-A3B046BCF0A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D277281-68D4-7402-4B74-477146D330A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F3A12D-ABE6-2685-297C-35A400BEF856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54940900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etop/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124" y="1210440"/>
            <a:ext cx="9465846" cy="5324538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FB0A5B34-CD22-5471-332A-2BB0E79DB53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514F7FE-53E7-7C2F-D72B-C60357B6A40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B421CDD-B50E-22CF-1176-6D423C69DCB4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39862674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EPS-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74"/>
          <a:stretch>
            <a:fillRect/>
          </a:stretch>
        </p:blipFill>
        <p:spPr>
          <a:xfrm>
            <a:off x="125175" y="1249142"/>
            <a:ext cx="10281095" cy="532062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2BAA7E5-AA45-8CC8-A434-4FDF0DF3F34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CC3971B-9FF7-641A-E637-3E8DAF071F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F01C85-380F-6659-4C7D-C31A69DAE05F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86515958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106" y="1122694"/>
            <a:ext cx="9619897" cy="545127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4B0AAA1B-1421-17DE-B4BF-B223B75DE9F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5F18F6B-5996-4FDB-4CBA-3C363925A11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0C3572-4EAB-966F-2580-59825C4BE64B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97184634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MT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145464"/>
            <a:ext cx="9616414" cy="544930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5320F485-C9D1-F50E-BBD5-B0693DBE73F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56EAB93-8FF6-4A70-A33D-3294E57DF95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B2C236-179D-2AF6-D0E9-935FD2A2FFB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654349540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CO2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054" y="1240411"/>
            <a:ext cx="9479236" cy="533415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C56B2F4-0B34-32AE-E744-78BF841E5A7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25516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" name="Logo box">
            <a:extLst>
              <a:ext uri="{FF2B5EF4-FFF2-40B4-BE49-F238E27FC236}">
                <a16:creationId xmlns:a16="http://schemas.microsoft.com/office/drawing/2014/main" id="{1BFE9D57-D127-805F-6B28-6561E60D2B68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D564E5C-D37A-50D8-CCE0-E76EEEFC1DC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4355E2-5E5E-1BD2-A90C-8BC1CFCD3730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1674582871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Storm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398" y="1191201"/>
            <a:ext cx="9421602" cy="533890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B3646FAC-CF52-97F7-560F-F61F4002620B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23D6C2C-ACBF-3ED3-3352-8A2D806B0D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688088-F2F7-0AAB-C01C-80B07FF845AE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817533530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1199"/>
            <a:ext cx="9436548" cy="534737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EF30257-1967-6570-EB43-02821B02C490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6E749021-2A2E-C4D1-EF4D-C1453695479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575E3C-B026-EDAA-E326-EC232EC7733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68639574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Atmosphe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058" y="1199921"/>
            <a:ext cx="9406214" cy="5330187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1C69168-F063-CFEF-E75F-923C5D29917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C460F7A-3E10-FADA-F010-5CF6432CC4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53D748A-91F8-E795-587F-35D125A6B60D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210166231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Ocean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9921"/>
            <a:ext cx="9421156" cy="5338654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 flipH="1">
            <a:off x="8871770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 flipH="1">
            <a:off x="0" y="0"/>
            <a:ext cx="12192000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9E84224C-4C73-1526-2E13-7EABF69CB171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500C430E-5B8F-8D64-3D68-63C03CF149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7AF93F-6E70-CD3C-2B50-548D30572A9C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90415101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- MS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610" y="1115816"/>
            <a:ext cx="9572000" cy="5424132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2F8D1782-09A4-E4EE-9062-989272A21B4F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49D061C-DBAD-84FD-050D-DE0C3B3781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610775-6E5F-1479-897C-FAA96D2B806A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64032671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G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8913" y="1199921"/>
            <a:ext cx="9463265" cy="5362516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1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Logo box">
            <a:extLst>
              <a:ext uri="{FF2B5EF4-FFF2-40B4-BE49-F238E27FC236}">
                <a16:creationId xmlns:a16="http://schemas.microsoft.com/office/drawing/2014/main" id="{9B33E338-9B66-30DC-6ACC-0333EE688179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AB5C5D-2B53-13DF-9B60-EC2446B4D16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C73E9F-B629-BFD0-BC22-E48014F492D5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70240597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- LEO MCC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5878" y="1178260"/>
            <a:ext cx="9505713" cy="5386570"/>
          </a:xfrm>
          <a:prstGeom prst="rect">
            <a:avLst/>
          </a:prstGeom>
        </p:spPr>
      </p:pic>
      <p:sp>
        <p:nvSpPr>
          <p:cNvPr id="243" name="Freeform 242"/>
          <p:cNvSpPr/>
          <p:nvPr userDrawn="1"/>
        </p:nvSpPr>
        <p:spPr bwMode="auto">
          <a:xfrm>
            <a:off x="36945" y="1154545"/>
            <a:ext cx="3306619" cy="5375564"/>
          </a:xfrm>
          <a:custGeom>
            <a:avLst/>
            <a:gdLst>
              <a:gd name="connsiteX0" fmla="*/ 46182 w 3306619"/>
              <a:gd name="connsiteY0" fmla="*/ 0 h 5375564"/>
              <a:gd name="connsiteX1" fmla="*/ 3306619 w 3306619"/>
              <a:gd name="connsiteY1" fmla="*/ 0 h 5375564"/>
              <a:gd name="connsiteX2" fmla="*/ 2050473 w 3306619"/>
              <a:gd name="connsiteY2" fmla="*/ 5375564 h 5375564"/>
              <a:gd name="connsiteX3" fmla="*/ 0 w 3306619"/>
              <a:gd name="connsiteY3" fmla="*/ 5375564 h 5375564"/>
              <a:gd name="connsiteX4" fmla="*/ 46182 w 3306619"/>
              <a:gd name="connsiteY4" fmla="*/ 0 h 5375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06619" h="5375564">
                <a:moveTo>
                  <a:pt x="46182" y="0"/>
                </a:moveTo>
                <a:lnTo>
                  <a:pt x="3306619" y="0"/>
                </a:lnTo>
                <a:lnTo>
                  <a:pt x="2050473" y="5375564"/>
                </a:lnTo>
                <a:lnTo>
                  <a:pt x="0" y="5375564"/>
                </a:lnTo>
                <a:lnTo>
                  <a:pt x="46182" y="0"/>
                </a:lnTo>
                <a:close/>
              </a:path>
            </a:pathLst>
          </a:cu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839"/>
          <a:stretch>
            <a:fillRect/>
          </a:stretch>
        </p:blipFill>
        <p:spPr>
          <a:xfrm>
            <a:off x="-1" y="-8718"/>
            <a:ext cx="12192001" cy="6594765"/>
          </a:xfrm>
          <a:prstGeom prst="rect">
            <a:avLst/>
          </a:prstGeom>
        </p:spPr>
      </p:pic>
      <p:cxnSp>
        <p:nvCxnSpPr>
          <p:cNvPr id="268" name="Straight Connector 267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" name="Logo box">
            <a:extLst>
              <a:ext uri="{FF2B5EF4-FFF2-40B4-BE49-F238E27FC236}">
                <a16:creationId xmlns:a16="http://schemas.microsoft.com/office/drawing/2014/main" id="{B4880620-B971-CC87-45FE-B58B31E02554}"/>
              </a:ext>
            </a:extLst>
          </p:cNvPr>
          <p:cNvSpPr/>
          <p:nvPr userDrawn="1"/>
        </p:nvSpPr>
        <p:spPr bwMode="auto">
          <a:xfrm>
            <a:off x="145054" y="-8719"/>
            <a:ext cx="2107258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5" name="Picture 4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733BCAA-E5CD-7601-F265-95B3169EE5B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35" y="-8719"/>
            <a:ext cx="1939895" cy="64602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3B711D-16AD-B6E1-1EA5-A05A455B38C3}"/>
              </a:ext>
            </a:extLst>
          </p:cNvPr>
          <p:cNvSpPr txBox="1"/>
          <p:nvPr userDrawn="1"/>
        </p:nvSpPr>
        <p:spPr>
          <a:xfrm>
            <a:off x="9075634" y="158614"/>
            <a:ext cx="3060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0" kern="100" spc="-100">
                <a:solidFill>
                  <a:srgbClr val="800000"/>
                </a:solidFill>
                <a:latin typeface="Bahnschrift Light" panose="020B0502040204020203" pitchFamily="34" charset="0"/>
                <a:ea typeface="Roboto" panose="02000000000000000000" pitchFamily="2" charset="0"/>
              </a:rPr>
              <a:t>Trusted in Space. Essential on Earth.</a:t>
            </a:r>
          </a:p>
        </p:txBody>
      </p:sp>
    </p:spTree>
    <p:extLst>
      <p:ext uri="{BB962C8B-B14F-4D97-AF65-F5344CB8AC3E}">
        <p14:creationId xmlns:p14="http://schemas.microsoft.com/office/powerpoint/2010/main" val="3915438226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EE4C975A-D8FD-20D8-1337-4EFFD65ED2F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1904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36A40B4-9476-3CC7-1FC9-048DA89B572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50D9AEB-55E7-D78F-89E0-5D9043EE57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6123699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5EA9A88-C455-E7C7-6727-AB6BAE746E39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7EB373E-9305-7F05-2C7F-6B6E764839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777958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35587F-E5E3-C072-6931-1000911C6A8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F88EA190-1ED4-7718-4AA2-91BF52AF025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138310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94" b="3165"/>
          <a:stretch>
            <a:fillRect/>
          </a:stretch>
        </p:blipFill>
        <p:spPr>
          <a:xfrm>
            <a:off x="0" y="877455"/>
            <a:ext cx="12192000" cy="57634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78" y="3061592"/>
            <a:ext cx="1245440" cy="1243492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6C6A13-D0B2-112F-D4E9-A0818AC63EE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B4E3C7E9-B696-DF37-A1F9-B75CFDE6C3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85859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34FFE1-4D68-C451-C29A-95B93B3980B4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2DE914CB-0948-49A5-51BF-A80AEC799A7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865149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yell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90110A3-A2FA-0ED7-51BC-DE1CBE681CC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468E99D9-7E18-FB4C-4098-30FD111D56A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63544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purpl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0E88DA-5D62-A14E-BC69-AE25EB34AF4A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79308BB-6CA2-65A0-6D2E-7C45980895F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44804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gree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3D84B37-8BB0-CA6D-8B7F-6FA21B7C8B06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D975A67A-673B-1D1E-D9EA-A2FBE92D581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32471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 - oran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 bwMode="auto">
          <a:xfrm>
            <a:off x="0" y="1139429"/>
            <a:ext cx="8183418" cy="5447472"/>
          </a:xfrm>
          <a:prstGeom prst="rect">
            <a:avLst/>
          </a:prstGeom>
          <a:solidFill>
            <a:schemeClr val="accent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5" b="3434"/>
          <a:stretch>
            <a:fillRect/>
          </a:stretch>
        </p:blipFill>
        <p:spPr>
          <a:xfrm>
            <a:off x="0" y="858982"/>
            <a:ext cx="12192000" cy="5763491"/>
          </a:xfrm>
          <a:prstGeom prst="rect">
            <a:avLst/>
          </a:prstGeom>
        </p:spPr>
      </p:pic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>
            <a:lvl1pPr marL="0" indent="0">
              <a:buNone/>
              <a:defRPr sz="3200" baseline="0"/>
            </a:lvl1pPr>
            <a:lvl2pPr marL="562722" indent="0">
              <a:buNone/>
              <a:defRPr sz="2800" baseline="0"/>
            </a:lvl2pPr>
            <a:lvl3pPr marL="1125443" indent="0">
              <a:buNone/>
              <a:defRPr sz="2400" baseline="0"/>
            </a:lvl3pPr>
            <a:lvl4pPr marL="1688165" indent="0">
              <a:buNone/>
              <a:defRPr sz="2000" baseline="0"/>
            </a:lvl4pPr>
            <a:lvl5pPr marL="2250887" indent="0">
              <a:buNone/>
              <a:defRPr sz="18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147" y="2427580"/>
            <a:ext cx="2640047" cy="263591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75B50D-643C-BEAF-946D-CA5BDCDB9285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3" name="Picture 2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8BA6208-16A5-ABE6-DD31-D682752E08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85399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7782" y="-8719"/>
            <a:ext cx="11896436" cy="647425"/>
          </a:xfrm>
          <a:prstGeom prst="rect">
            <a:avLst/>
          </a:prstGeom>
          <a:solidFill>
            <a:srgbClr val="00205B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 spc="-100" baseline="0"/>
            </a:lvl1pPr>
            <a:lvl2pPr>
              <a:defRPr sz="2800" spc="-100" baseline="0"/>
            </a:lvl2pPr>
            <a:lvl3pPr>
              <a:defRPr sz="2400" spc="-100" baseline="0"/>
            </a:lvl3pPr>
            <a:lvl4pPr>
              <a:defRPr sz="2000" spc="-100" baseline="0"/>
            </a:lvl4pPr>
            <a:lvl5pPr>
              <a:defRPr sz="1800" spc="-1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BAFD0F-C436-EB79-93CC-C81D9016CED8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7" name="Picture 6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C0BFFBB0-45D1-C44C-2322-077B17D69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69883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ue background">
    <p:bg>
      <p:bgPr>
        <a:solidFill>
          <a:srgbClr val="25394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205B"/>
              </a:solidFill>
              <a:effectLst/>
              <a:uLnTx/>
              <a:uFillTx/>
              <a:latin typeface="Tahoma" pitchFamily="34" charset="0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79" y="-8719"/>
            <a:ext cx="11254467" cy="640079"/>
          </a:xfrm>
        </p:spPr>
        <p:txBody>
          <a:bodyPr/>
          <a:lstStyle>
            <a:lvl1pPr marL="221544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GB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www.eumetsat.int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2" y="1139428"/>
            <a:ext cx="11822493" cy="52626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7DD8B77-78AB-30A3-2819-0AD7A8288E5E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3462B3FA-722D-E418-91CF-AD733B5D65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015079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ured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 bwMode="auto">
          <a:xfrm>
            <a:off x="145053" y="-8719"/>
            <a:ext cx="11901894" cy="647425"/>
          </a:xfrm>
          <a:prstGeom prst="rect">
            <a:avLst/>
          </a:prstGeom>
          <a:solidFill>
            <a:srgbClr val="D6D2C4">
              <a:alpha val="4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3" t="28964" r="31087" b="35710"/>
          <a:stretch>
            <a:fillRect/>
          </a:stretch>
        </p:blipFill>
        <p:spPr>
          <a:xfrm>
            <a:off x="-42530" y="-42530"/>
            <a:ext cx="12227442" cy="69111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480" y="1"/>
            <a:ext cx="11399520" cy="640079"/>
          </a:xfrm>
        </p:spPr>
        <p:txBody>
          <a:bodyPr/>
          <a:lstStyle>
            <a:lvl1pPr marL="221544"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52626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347559-999B-94F9-6210-9E45B6B2067F}"/>
              </a:ext>
            </a:extLst>
          </p:cNvPr>
          <p:cNvSpPr/>
          <p:nvPr userDrawn="1"/>
        </p:nvSpPr>
        <p:spPr bwMode="auto">
          <a:xfrm>
            <a:off x="145054" y="-8719"/>
            <a:ext cx="647425" cy="647425"/>
          </a:xfrm>
          <a:prstGeom prst="rect">
            <a:avLst/>
          </a:prstGeom>
          <a:solidFill>
            <a:srgbClr val="800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36000" tIns="36000" rIns="36000" bIns="3600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GB" sz="900" b="1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  <p:pic>
        <p:nvPicPr>
          <p:cNvPr id="9" name="Picture 8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16BB19EE-C37A-F940-80CE-C5B1FC503D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41"/>
          <a:stretch>
            <a:fillRect/>
          </a:stretch>
        </p:blipFill>
        <p:spPr>
          <a:xfrm>
            <a:off x="165575" y="-1547"/>
            <a:ext cx="605540" cy="6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6123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hyperlink" Target="m-files://show/7235DDED-B8A6-4E3A-A71E-E576E92F5EE1/0-2214125?property=PG7957932C1D8B422FA7838BCB926F04D5" TargetMode="Externa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38" Type="http://schemas.openxmlformats.org/officeDocument/2006/relationships/hyperlink" Target="m-files://show/7235DDED-B8A6-4E3A-A71E-E576E92F5EE1/0-2214125?property=PGF96F14DEC652464883AF30934E62410D" TargetMode="Externa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hyperlink" Target="m-files://show/7235DDED-B8A6-4E3A-A71E-E576E92F5EE1/0-2214125?property=PG287DD6AA5F5449A297586565E64CBBF3" TargetMode="Externa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hyperlink" Target="m-files://show/7235DDED-B8A6-4E3A-A71E-E576E92F5EE1/0-2214125?property=PG65D186EDD28144499B14845D49B5D4CB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hyperlink" Target="m-files://show/7235DDED-B8A6-4E3A-A71E-E576E92F5EE1/0-2214125?property=PGCE5437D590C04754BEE9A57B4DF061F0" TargetMode="Externa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92479" y="4"/>
            <a:ext cx="11399521" cy="60076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0" tIns="36000" rIns="36000" bIns="3600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9700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5054" y="1139429"/>
            <a:ext cx="11627339" cy="5262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 bwMode="auto">
          <a:xfrm>
            <a:off x="145054" y="638706"/>
            <a:ext cx="12046946" cy="0"/>
          </a:xfrm>
          <a:prstGeom prst="line">
            <a:avLst/>
          </a:prstGeom>
          <a:solidFill>
            <a:schemeClr val="bg2"/>
          </a:solidFill>
          <a:ln w="6350" cap="flat" cmpd="sng" algn="ctr">
            <a:solidFill>
              <a:schemeClr val="tx2">
                <a:alpha val="2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 userDrawn="1"/>
        </p:nvSpPr>
        <p:spPr>
          <a:xfrm>
            <a:off x="10901866" y="641568"/>
            <a:ext cx="122661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000" b="0" baseline="0">
                <a:solidFill>
                  <a:schemeClr val="bg1"/>
                </a:solidFill>
                <a:latin typeface="Bahnschrift SemiLight" panose="020B0502040204020203" pitchFamily="34" charset="0"/>
                <a:ea typeface="Roboto" panose="02000000000000000000" pitchFamily="2" charset="0"/>
              </a:rPr>
              <a:t>www.eumetsat.int</a:t>
            </a:r>
          </a:p>
        </p:txBody>
      </p:sp>
      <p:sp>
        <p:nvSpPr>
          <p:cNvPr id="2" name="Rectangle 1"/>
          <p:cNvSpPr/>
          <p:nvPr userDrawn="1"/>
        </p:nvSpPr>
        <p:spPr>
          <a:xfrm>
            <a:off x="11519350" y="6593586"/>
            <a:ext cx="609135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100" b="0" smtClean="0">
                <a:solidFill>
                  <a:srgbClr val="00B5E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D20100-422D-809D-958D-C82D59239957}"/>
              </a:ext>
            </a:extLst>
          </p:cNvPr>
          <p:cNvSpPr txBox="1"/>
          <p:nvPr userDrawn="1"/>
        </p:nvSpPr>
        <p:spPr>
          <a:xfrm>
            <a:off x="145053" y="6596390"/>
            <a:ext cx="4629421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EUM2068064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v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Draft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, 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16 March 2026</a:t>
            </a:r>
            <a:r>
              <a:rPr lang="en-IE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6526B0-0085-C373-F3C8-BB3A6BF838E1}"/>
              </a:ext>
            </a:extLst>
          </p:cNvPr>
          <p:cNvSpPr txBox="1"/>
          <p:nvPr userDrawn="1"/>
        </p:nvSpPr>
        <p:spPr>
          <a:xfrm>
            <a:off x="4124189" y="6593586"/>
            <a:ext cx="4088676" cy="259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fr-FR" sz="1100" b="0" kern="100" spc="-100">
                <a:solidFill>
                  <a:srgbClr val="00B0F0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  <a:hlinkClick r:id="rId3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endParaRPr lang="en-IE" sz="1100" b="0" kern="100" spc="-100">
              <a:solidFill>
                <a:srgbClr val="00B0F0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7670" r:id="rId1"/>
    <p:sldLayoutId id="2147487676" r:id="rId2"/>
    <p:sldLayoutId id="2147487671" r:id="rId3"/>
    <p:sldLayoutId id="2147487742" r:id="rId4"/>
    <p:sldLayoutId id="2147487743" r:id="rId5"/>
    <p:sldLayoutId id="2147487710" r:id="rId6"/>
    <p:sldLayoutId id="2147487741" r:id="rId7"/>
    <p:sldLayoutId id="2147487721" r:id="rId8"/>
    <p:sldLayoutId id="2147487722" r:id="rId9"/>
    <p:sldLayoutId id="2147487723" r:id="rId10"/>
    <p:sldLayoutId id="2147487724" r:id="rId11"/>
    <p:sldLayoutId id="2147487726" r:id="rId12"/>
    <p:sldLayoutId id="2147487727" r:id="rId13"/>
    <p:sldLayoutId id="2147487728" r:id="rId14"/>
    <p:sldLayoutId id="2147487729" r:id="rId15"/>
    <p:sldLayoutId id="2147487730" r:id="rId16"/>
    <p:sldLayoutId id="2147487725" r:id="rId17"/>
    <p:sldLayoutId id="2147487731" r:id="rId18"/>
    <p:sldLayoutId id="2147487732" r:id="rId19"/>
    <p:sldLayoutId id="2147487678" r:id="rId20"/>
    <p:sldLayoutId id="2147487733" r:id="rId21"/>
    <p:sldLayoutId id="2147487735" r:id="rId22"/>
    <p:sldLayoutId id="2147487737" r:id="rId23"/>
    <p:sldLayoutId id="2147487739" r:id="rId24"/>
    <p:sldLayoutId id="2147487679" r:id="rId25"/>
    <p:sldLayoutId id="2147487734" r:id="rId26"/>
    <p:sldLayoutId id="2147487736" r:id="rId27"/>
    <p:sldLayoutId id="2147487738" r:id="rId28"/>
    <p:sldLayoutId id="2147487740" r:id="rId29"/>
    <p:sldLayoutId id="2147487717" r:id="rId30"/>
    <p:sldLayoutId id="2147487720" r:id="rId31"/>
    <p:sldLayoutId id="2147487718" r:id="rId32"/>
  </p:sldLayoutIdLst>
  <p:transition/>
  <p:txStyles>
    <p:titleStyle>
      <a:lvl1pPr marL="220791" algn="l" rtl="0" eaLnBrk="1" fontAlgn="base" hangingPunct="1">
        <a:spcBef>
          <a:spcPct val="0"/>
        </a:spcBef>
        <a:spcAft>
          <a:spcPct val="0"/>
        </a:spcAft>
        <a:defRPr sz="3200" b="1" spc="-100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220791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562722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6pPr>
      <a:lvl7pPr marL="1125444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7pPr>
      <a:lvl8pPr marL="1688165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8pPr>
      <a:lvl9pPr marL="2250887" algn="l" rtl="0" eaLnBrk="1" fontAlgn="base" hangingPunct="1">
        <a:spcBef>
          <a:spcPct val="0"/>
        </a:spcBef>
        <a:spcAft>
          <a:spcPct val="0"/>
        </a:spcAft>
        <a:defRPr sz="3446" b="1">
          <a:solidFill>
            <a:schemeClr val="bg1"/>
          </a:solidFill>
          <a:latin typeface="Century Gothic" pitchFamily="34" charset="0"/>
        </a:defRPr>
      </a:lvl9pPr>
    </p:titleStyle>
    <p:bodyStyle>
      <a:lvl1pPr marL="328254" indent="-328254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431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1pPr>
      <a:lvl2pPr marL="914423" indent="-35170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939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2pPr>
      <a:lvl3pPr marL="1406804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446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3pPr>
      <a:lvl4pPr marL="1969526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954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4pPr>
      <a:lvl5pPr marL="2532248" indent="-281361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62" spc="-100" baseline="0">
          <a:solidFill>
            <a:schemeClr val="tx2"/>
          </a:solidFill>
          <a:latin typeface="Arial" panose="020B0604020202020204" pitchFamily="34" charset="0"/>
          <a:ea typeface="Roboto" panose="02000000000000000000" pitchFamily="2" charset="0"/>
          <a:cs typeface="Arial" panose="020B0604020202020204" pitchFamily="34" charset="0"/>
        </a:defRPr>
      </a:lvl5pPr>
      <a:lvl6pPr marL="3094970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6pPr>
      <a:lvl7pPr marL="3657691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7pPr>
      <a:lvl8pPr marL="4220413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8pPr>
      <a:lvl9pPr marL="4783135" indent="-281361" algn="l" rtl="0" eaLnBrk="1" fontAlgn="base" hangingPunct="1">
        <a:spcBef>
          <a:spcPct val="20000"/>
        </a:spcBef>
        <a:spcAft>
          <a:spcPct val="0"/>
        </a:spcAft>
        <a:defRPr sz="2954">
          <a:solidFill>
            <a:schemeClr val="tx2"/>
          </a:solidFill>
          <a:latin typeface="+mn-lt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37.jpeg"/><Relationship Id="rId4" Type="http://schemas.openxmlformats.org/officeDocument/2006/relationships/image" Target="../media/image3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37.jpeg"/><Relationship Id="rId4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37.jpeg"/><Relationship Id="rId4" Type="http://schemas.openxmlformats.org/officeDocument/2006/relationships/image" Target="../media/image4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51.jpe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57.jpeg"/><Relationship Id="rId5" Type="http://schemas.openxmlformats.org/officeDocument/2006/relationships/image" Target="../media/image56.png"/><Relationship Id="rId4" Type="http://schemas.openxmlformats.org/officeDocument/2006/relationships/image" Target="../media/image55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 title="[DM_DOCNAME]"/>
          <p:cNvSpPr txBox="1"/>
          <p:nvPr/>
        </p:nvSpPr>
        <p:spPr>
          <a:xfrm>
            <a:off x="-1" y="1884152"/>
            <a:ext cx="5720317" cy="4210723"/>
          </a:xfrm>
          <a:prstGeom prst="rect">
            <a:avLst/>
          </a:prstGeom>
          <a:solidFill>
            <a:schemeClr val="bg1"/>
          </a:solidFill>
        </p:spPr>
        <p:txBody>
          <a:bodyPr wrap="square" lIns="288000" tIns="180000" rIns="288000" bIns="180000" rtlCol="0" anchor="t" anchorCtr="0">
            <a:spAutoFit/>
          </a:bodyPr>
          <a:lstStyle/>
          <a:p>
            <a:pPr>
              <a:defRPr/>
            </a:pPr>
            <a:r>
              <a:rPr lang="en-US" sz="3200" spc="-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Radiometric Calibration Performance of the IR Channels of EUMETSAT Optical Missions</a:t>
            </a:r>
            <a:r>
              <a:rPr lang="en-GB" sz="3200" spc="-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defRPr/>
            </a:pPr>
            <a:endParaRPr lang="en-GB" sz="1800" b="0" kern="0">
              <a:solidFill>
                <a:schemeClr val="tx1"/>
              </a:solidFill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GB" sz="1800" b="0">
                <a:solidFill>
                  <a:srgbClr val="FFFFFF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Ali Mousivand¹, Vincent Debaecker², Mounir Lekouara¹</a:t>
            </a:r>
          </a:p>
          <a:p>
            <a:pPr lvl="0">
              <a:defRPr/>
            </a:pPr>
            <a:endParaRPr lang="en-GB" sz="1800" b="0">
              <a:solidFill>
                <a:srgbClr val="FFFFFF"/>
              </a:solidFill>
              <a:latin typeface="Arial" panose="020B0604020202020204" pitchFamily="34" charset="0"/>
              <a:ea typeface="Roboto Medium" panose="02000000000000000000" pitchFamily="2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GB" sz="1800" b="0">
                <a:solidFill>
                  <a:srgbClr val="FFFFFF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¹</a:t>
            </a:r>
            <a:r>
              <a:rPr lang="en-GB" sz="1800" b="0" i="1">
                <a:solidFill>
                  <a:srgbClr val="FFFFFF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EUMETSAT</a:t>
            </a:r>
          </a:p>
          <a:p>
            <a:pPr lvl="0">
              <a:defRPr/>
            </a:pPr>
            <a:r>
              <a:rPr lang="en-GB" sz="1800" b="0">
                <a:solidFill>
                  <a:srgbClr val="FFFFFF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²</a:t>
            </a:r>
            <a:r>
              <a:rPr lang="en-GB" sz="1800" b="0" i="1">
                <a:solidFill>
                  <a:srgbClr val="FFFFFF"/>
                </a:solidFill>
                <a:latin typeface="Arial" panose="020B0604020202020204" pitchFamily="34" charset="0"/>
                <a:ea typeface="Roboto Medium" panose="02000000000000000000" pitchFamily="2" charset="0"/>
                <a:cs typeface="Arial" panose="020B0604020202020204" pitchFamily="34" charset="0"/>
              </a:rPr>
              <a:t>Telespazio France</a:t>
            </a:r>
            <a:endParaRPr lang="en-GB" sz="1800" b="0" i="1">
              <a:solidFill>
                <a:srgbClr val="FFFFF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  <a:p>
            <a:pPr lvl="0">
              <a:defRPr/>
            </a:pPr>
            <a:r>
              <a:rPr lang="en-GB" sz="1400" b="0" i="1">
                <a:solidFill>
                  <a:srgbClr val="FFFFFF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GSICS Annual Meeting, March 23-27 2026</a:t>
            </a:r>
            <a:r>
              <a:rPr lang="en-US" sz="1400" b="0" i="1">
                <a:solidFill>
                  <a:srgbClr val="FFFFFF"/>
                </a:solidFill>
                <a:latin typeface="Arial" panose="020B0604020202020204" pitchFamily="34" charset="0"/>
                <a:ea typeface="Roboto Light" panose="02000000000000000000" pitchFamily="2" charset="0"/>
                <a:cs typeface="Arial" panose="020B0604020202020204" pitchFamily="34" charset="0"/>
              </a:rPr>
              <a:t>, Ottawa </a:t>
            </a:r>
            <a:endParaRPr lang="en-GB" sz="1400" b="0" i="1">
              <a:solidFill>
                <a:srgbClr val="FFFFFF"/>
              </a:solidFill>
              <a:latin typeface="Arial" panose="020B0604020202020204" pitchFamily="34" charset="0"/>
              <a:ea typeface="Roboto Light" panose="02000000000000000000" pitchFamily="2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kern="1200" spc="-100">
                <a:latin typeface="Bahnschrift SemiLight" panose="020B0502040204020203" pitchFamily="34" charset="0"/>
                <a:cs typeface="Calibri" panose="020F0502020204030204" pitchFamily="34" charset="0"/>
              </a:rPr>
              <a:t>Agenda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b="1" spc="0"/>
              <a:t>GEO missions</a:t>
            </a:r>
          </a:p>
          <a:p>
            <a:pPr marL="0" indent="0">
              <a:buNone/>
            </a:pPr>
            <a:r>
              <a:rPr lang="en-GB" sz="2000" spc="0">
                <a:ea typeface="Roboto Light" panose="02000000000000000000" pitchFamily="2" charset="0"/>
              </a:rPr>
              <a:t>MTG-I1 FCI</a:t>
            </a:r>
          </a:p>
          <a:p>
            <a:pPr marL="0" indent="0">
              <a:buNone/>
            </a:pPr>
            <a:r>
              <a:rPr lang="en-GB" sz="2000" spc="0">
                <a:ea typeface="Roboto Light" panose="02000000000000000000" pitchFamily="2" charset="0"/>
              </a:rPr>
              <a:t>MSG2-4 SEVIRI</a:t>
            </a:r>
          </a:p>
          <a:p>
            <a:pPr marL="0" indent="0">
              <a:buNone/>
            </a:pPr>
            <a:endParaRPr lang="en-GB" sz="2000" spc="0">
              <a:ea typeface="Roboto Light" panose="02000000000000000000" pitchFamily="2" charset="0"/>
            </a:endParaRPr>
          </a:p>
          <a:p>
            <a:pPr marL="0" indent="0">
              <a:buNone/>
            </a:pPr>
            <a:r>
              <a:rPr lang="en-GB" sz="2400" b="1" spc="0"/>
              <a:t>LEO missions</a:t>
            </a:r>
          </a:p>
          <a:p>
            <a:pPr marL="0" indent="0">
              <a:buNone/>
            </a:pPr>
            <a:r>
              <a:rPr lang="en-GB" sz="2000" spc="0">
                <a:ea typeface="Roboto Light" panose="02000000000000000000" pitchFamily="2" charset="0"/>
              </a:rPr>
              <a:t>Sentinel-3A&amp;B SLSTR</a:t>
            </a:r>
          </a:p>
          <a:p>
            <a:pPr marL="0" indent="0">
              <a:buNone/>
            </a:pPr>
            <a:r>
              <a:rPr lang="en-GB" sz="2000" spc="0">
                <a:ea typeface="Roboto Light" panose="02000000000000000000" pitchFamily="2" charset="0"/>
              </a:rPr>
              <a:t>EPS MetopB&amp;C AVHRR</a:t>
            </a:r>
          </a:p>
          <a:p>
            <a:pPr marL="0" indent="0">
              <a:buNone/>
            </a:pPr>
            <a:endParaRPr lang="en-GB" sz="2000" spc="0">
              <a:ea typeface="Roboto Light" panose="02000000000000000000" pitchFamily="2" charset="0"/>
            </a:endParaRPr>
          </a:p>
          <a:p>
            <a:pPr marL="0" indent="0">
              <a:buNone/>
            </a:pPr>
            <a:r>
              <a:rPr lang="en-GB" sz="2400" b="1" spc="0"/>
              <a:t>Conclusions</a:t>
            </a:r>
            <a:endParaRPr lang="en-GB" sz="2000" spc="0">
              <a:ea typeface="Roboto Light" panose="02000000000000000000" pitchFamily="2" charset="0"/>
            </a:endParaRPr>
          </a:p>
          <a:p>
            <a:pPr marL="0" indent="0">
              <a:buNone/>
            </a:pPr>
            <a:endParaRPr lang="en-GB" sz="2000" spc="0">
              <a:ea typeface="Roboto Light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948517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04A92-7E7A-E29B-A6F9-823642091E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010C2-2F20-59F1-812B-BF8A8DE067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FCI IR channels calibration monitoring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0834F102-68FE-6915-CE79-9EB922850E5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4" y="1139429"/>
            <a:ext cx="4910108" cy="5262675"/>
          </a:xfrm>
        </p:spPr>
        <p:txBody>
          <a:bodyPr>
            <a:normAutofit/>
          </a:bodyPr>
          <a:lstStyle/>
          <a:p>
            <a:r>
              <a:rPr lang="en-US" sz="1800" kern="1200">
                <a:latin typeface="+mn-lt"/>
              </a:rPr>
              <a:t>Daily IR gains, generated by MICMICS, are ingested into MTG IDPF-I each day following careful quality checks. Frequency improved to hourly in March 2026;</a:t>
            </a:r>
          </a:p>
          <a:p>
            <a:endParaRPr lang="en-US" sz="1800" kern="1200">
              <a:latin typeface="+mn-lt"/>
            </a:endParaRPr>
          </a:p>
          <a:p>
            <a:r>
              <a:rPr lang="en-US" sz="1800" kern="1200">
                <a:latin typeface="+mn-lt"/>
              </a:rPr>
              <a:t>Monthly FCI Brightness Temperature [K]  intercomparison with IASI B&amp;C as reference (top) and with CrIS on NOAA-20 and NOAA-21 (bottom) shows consistent performance across the full dynamic range and for all channels, with the exception of </a:t>
            </a:r>
            <a:r>
              <a:rPr lang="en-US" sz="1800" b="1" kern="1200">
                <a:latin typeface="+mn-lt"/>
              </a:rPr>
              <a:t>WV7.3</a:t>
            </a:r>
            <a:r>
              <a:rPr lang="en-US" sz="1800" kern="1200">
                <a:latin typeface="+mn-lt"/>
              </a:rPr>
              <a:t>, which exhibits some non-linearity in hot scenes;</a:t>
            </a:r>
          </a:p>
          <a:p>
            <a:endParaRPr lang="en-US" sz="1800" kern="1200">
              <a:latin typeface="+mn-lt"/>
            </a:endParaRPr>
          </a:p>
          <a:p>
            <a:r>
              <a:rPr lang="en-US" sz="1800" kern="1200">
                <a:latin typeface="+mn-lt"/>
              </a:rPr>
              <a:t>Radiometric accuracy results demonstrate excellent agreement of approximately </a:t>
            </a:r>
            <a:r>
              <a:rPr lang="en-US" sz="1800" b="1" kern="1200"/>
              <a:t>&lt;</a:t>
            </a:r>
            <a:r>
              <a:rPr lang="en-US" sz="1800" b="1" kern="1200">
                <a:latin typeface="+mn-lt"/>
              </a:rPr>
              <a:t>±0.3 K </a:t>
            </a:r>
            <a:r>
              <a:rPr lang="en-US" sz="1800" kern="1200">
                <a:latin typeface="+mn-lt"/>
              </a:rPr>
              <a:t>across all channels and instruments, well within the Radiometric Accuracy Requirement of </a:t>
            </a:r>
            <a:r>
              <a:rPr lang="en-US" sz="1800" b="1" kern="1200"/>
              <a:t>&lt;</a:t>
            </a:r>
            <a:r>
              <a:rPr lang="en-US" sz="1800" b="1" kern="1200">
                <a:latin typeface="+mn-lt"/>
              </a:rPr>
              <a:t>0.7 K </a:t>
            </a:r>
            <a:r>
              <a:rPr lang="en-US" sz="1800" kern="1200">
                <a:latin typeface="+mn-lt"/>
              </a:rPr>
              <a:t>(indicated by the red box in the plots).</a:t>
            </a:r>
            <a:endParaRPr lang="en-US" sz="1600" kern="1200">
              <a:latin typeface="+mn-lt"/>
            </a:endParaRPr>
          </a:p>
          <a:p>
            <a:pPr lvl="1"/>
            <a:endParaRPr lang="en-US" sz="1600" kern="1200">
              <a:latin typeface="+mn-lt"/>
            </a:endParaRPr>
          </a:p>
          <a:p>
            <a:pPr marL="0" indent="0">
              <a:buNone/>
            </a:pPr>
            <a:endParaRPr lang="en-IE" sz="2800">
              <a:latin typeface="+mn-lt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8BF3823-845C-80C8-C90D-25417FE890D9}"/>
              </a:ext>
            </a:extLst>
          </p:cNvPr>
          <p:cNvGrpSpPr/>
          <p:nvPr/>
        </p:nvGrpSpPr>
        <p:grpSpPr>
          <a:xfrm>
            <a:off x="4924048" y="3808026"/>
            <a:ext cx="7229851" cy="3053646"/>
            <a:chOff x="4924048" y="3808026"/>
            <a:chExt cx="7229851" cy="3053646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9BB1E4D-AB60-3A13-C432-1445FB3EC39C}"/>
                </a:ext>
              </a:extLst>
            </p:cNvPr>
            <p:cNvGrpSpPr/>
            <p:nvPr/>
          </p:nvGrpSpPr>
          <p:grpSpPr>
            <a:xfrm>
              <a:off x="5102786" y="3808026"/>
              <a:ext cx="7051113" cy="3053646"/>
              <a:chOff x="5102786" y="3808026"/>
              <a:chExt cx="7051113" cy="3053646"/>
            </a:xfrm>
          </p:grpSpPr>
          <p:pic>
            <p:nvPicPr>
              <p:cNvPr id="1026" name="Picture 2">
                <a:extLst>
                  <a:ext uri="{FF2B5EF4-FFF2-40B4-BE49-F238E27FC236}">
                    <a16:creationId xmlns:a16="http://schemas.microsoft.com/office/drawing/2014/main" id="{6DFBEA0E-FB3A-135F-57D4-A5FE5D8D6BD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102786" y="3808026"/>
                <a:ext cx="7051113" cy="305364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65DA3E8C-EDC0-C092-D306-848961BE64B5}"/>
                  </a:ext>
                </a:extLst>
              </p:cNvPr>
              <p:cNvSpPr/>
              <p:nvPr/>
            </p:nvSpPr>
            <p:spPr bwMode="auto">
              <a:xfrm>
                <a:off x="7186613" y="4552459"/>
                <a:ext cx="3143250" cy="18861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en-US" sz="900" b="1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5B2D90A-E5A5-FD0B-24C2-18364DF35477}"/>
                  </a:ext>
                </a:extLst>
              </p:cNvPr>
              <p:cNvSpPr/>
              <p:nvPr/>
            </p:nvSpPr>
            <p:spPr bwMode="auto">
              <a:xfrm>
                <a:off x="5412581" y="5973917"/>
                <a:ext cx="6641307" cy="188610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en-US" sz="900" b="1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F34C962-4C96-6826-FD16-4B75829CE358}"/>
                </a:ext>
              </a:extLst>
            </p:cNvPr>
            <p:cNvSpPr txBox="1"/>
            <p:nvPr/>
          </p:nvSpPr>
          <p:spPr>
            <a:xfrm rot="16200000">
              <a:off x="4610928" y="5062917"/>
              <a:ext cx="8878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0" spc="-100">
                  <a:solidFill>
                    <a:schemeClr val="tx2"/>
                  </a:solidFill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Bias [K]</a:t>
              </a:r>
            </a:p>
          </p:txBody>
        </p:sp>
      </p:grpSp>
      <p:pic>
        <p:nvPicPr>
          <p:cNvPr id="7" name="Picture 6" descr="https://confluence.eumetsat.int/download/attachments/67744371/MICMICS%20Logo2.png?version=1&amp;modificationDate=1576750929000&amp;api=v2">
            <a:extLst>
              <a:ext uri="{FF2B5EF4-FFF2-40B4-BE49-F238E27FC236}">
                <a16:creationId xmlns:a16="http://schemas.microsoft.com/office/drawing/2014/main" id="{F32D3123-E479-09A2-1590-9B29121FD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3093" y="4286183"/>
            <a:ext cx="1383853" cy="691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MTG-S satellite and Sentinel-4 mission, … – Bild kaufen – 12646162 ❘  Science Photo Library">
            <a:extLst>
              <a:ext uri="{FF2B5EF4-FFF2-40B4-BE49-F238E27FC236}">
                <a16:creationId xmlns:a16="http://schemas.microsoft.com/office/drawing/2014/main" id="{9B484917-9DBB-2F22-AF7F-FA19B328F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23196" y="-105239"/>
            <a:ext cx="1490637" cy="149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DBA2A49D-80A3-B9DA-52DB-D43AB6148CA7}"/>
              </a:ext>
            </a:extLst>
          </p:cNvPr>
          <p:cNvGrpSpPr/>
          <p:nvPr/>
        </p:nvGrpSpPr>
        <p:grpSpPr>
          <a:xfrm>
            <a:off x="4790698" y="716280"/>
            <a:ext cx="7363202" cy="3089640"/>
            <a:chOff x="4790698" y="716280"/>
            <a:chExt cx="7363202" cy="3089640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F11D4F80-A3E0-8151-545A-3558806C7F7E}"/>
                </a:ext>
              </a:extLst>
            </p:cNvPr>
            <p:cNvGrpSpPr/>
            <p:nvPr/>
          </p:nvGrpSpPr>
          <p:grpSpPr>
            <a:xfrm>
              <a:off x="5019675" y="716280"/>
              <a:ext cx="7134225" cy="3089640"/>
              <a:chOff x="5019675" y="716280"/>
              <a:chExt cx="7134225" cy="3089640"/>
            </a:xfrm>
          </p:grpSpPr>
          <p:pic>
            <p:nvPicPr>
              <p:cNvPr id="1028" name="Picture 4">
                <a:extLst>
                  <a:ext uri="{FF2B5EF4-FFF2-40B4-BE49-F238E27FC236}">
                    <a16:creationId xmlns:a16="http://schemas.microsoft.com/office/drawing/2014/main" id="{68E6DA3A-A218-0BAF-B8DE-BAFEA081A09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5019675" y="716280"/>
                <a:ext cx="7134225" cy="308964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A628C46-E36A-8865-D09F-C29F88DB2F11}"/>
                  </a:ext>
                </a:extLst>
              </p:cNvPr>
              <p:cNvSpPr/>
              <p:nvPr/>
            </p:nvSpPr>
            <p:spPr bwMode="auto">
              <a:xfrm>
                <a:off x="5334000" y="1462819"/>
                <a:ext cx="6777038" cy="193089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en-US" sz="900" b="1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8BC8679C-051C-E285-C097-BB61C3C0F09D}"/>
                  </a:ext>
                </a:extLst>
              </p:cNvPr>
              <p:cNvSpPr/>
              <p:nvPr/>
            </p:nvSpPr>
            <p:spPr bwMode="auto">
              <a:xfrm>
                <a:off x="5329238" y="2908260"/>
                <a:ext cx="6777038" cy="193089"/>
              </a:xfrm>
              <a:prstGeom prst="rect">
                <a:avLst/>
              </a:prstGeom>
              <a:noFill/>
              <a:ln w="9525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36000" tIns="36000" rIns="36000" bIns="3600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kumimoji="0" lang="en-US" sz="900" b="1" i="0" u="none" strike="noStrike" cap="none" normalizeH="0" baseline="0">
                  <a:ln>
                    <a:noFill/>
                  </a:ln>
                  <a:solidFill>
                    <a:schemeClr val="bg1"/>
                  </a:solidFill>
                  <a:effectLst/>
                  <a:latin typeface="Tahoma" pitchFamily="34" charset="0"/>
                </a:endParaRPr>
              </a:p>
            </p:txBody>
          </p:sp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E644399-43C2-9BC9-F0FB-BD1E59700914}"/>
                </a:ext>
              </a:extLst>
            </p:cNvPr>
            <p:cNvSpPr txBox="1"/>
            <p:nvPr/>
          </p:nvSpPr>
          <p:spPr>
            <a:xfrm rot="16200000">
              <a:off x="4477578" y="1976817"/>
              <a:ext cx="887849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b="0" spc="-100">
                  <a:solidFill>
                    <a:schemeClr val="tx2"/>
                  </a:solidFill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Bias [K]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3198438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BA727F-8FF1-7FEC-510C-D73D3862B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E2213-5658-3B25-D52D-88C814565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FCI IR channels long-term radiometric stability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2FF5A63-3272-BA1A-E183-5851671105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4" y="1139429"/>
            <a:ext cx="5303658" cy="5423296"/>
          </a:xfrm>
        </p:spPr>
        <p:txBody>
          <a:bodyPr>
            <a:normAutofit fontScale="92500" lnSpcReduction="20000"/>
          </a:bodyPr>
          <a:lstStyle/>
          <a:p>
            <a:r>
              <a:rPr lang="en-US" sz="1800" kern="1200">
                <a:latin typeface="+mn-lt"/>
              </a:rPr>
              <a:t>FCI Brightness Temperature bias time series for a standard scene (285K for IR12.3 channel) demonstrate strong temporal stability;</a:t>
            </a:r>
            <a:endParaRPr lang="en-US" sz="1800">
              <a:solidFill>
                <a:srgbClr val="38484E"/>
              </a:solidFill>
              <a:latin typeface="Bahnschrift Light" panose="020B0502040204020203" pitchFamily="34" charset="0"/>
            </a:endParaRPr>
          </a:p>
          <a:p>
            <a:endParaRPr lang="en-US" sz="1800" kern="1200">
              <a:latin typeface="+mn-lt"/>
            </a:endParaRPr>
          </a:p>
          <a:p>
            <a:r>
              <a:rPr lang="en-US" sz="1800" kern="1200">
                <a:latin typeface="+mn-lt"/>
              </a:rPr>
              <a:t>Biases within </a:t>
            </a:r>
            <a:r>
              <a:rPr lang="en-US" sz="1800" b="1" kern="1200"/>
              <a:t>±0.3 K </a:t>
            </a:r>
            <a:r>
              <a:rPr lang="en-US" sz="1800" kern="1200">
                <a:latin typeface="+mn-lt"/>
              </a:rPr>
              <a:t>against CrIS on NOAA-20 (top) and CrIS on NOAA-21 (bottom);</a:t>
            </a:r>
          </a:p>
          <a:p>
            <a:endParaRPr lang="en-US" sz="1800" kern="1200">
              <a:latin typeface="+mn-lt"/>
            </a:endParaRPr>
          </a:p>
          <a:p>
            <a:r>
              <a:rPr lang="en-US" sz="1800" b="1" kern="1200">
                <a:latin typeface="+mn-lt"/>
              </a:rPr>
              <a:t>WV6.7</a:t>
            </a:r>
            <a:r>
              <a:rPr lang="en-US" sz="1800" kern="1200">
                <a:latin typeface="+mn-lt"/>
              </a:rPr>
              <a:t> shows a higher bias compared to CrIS on both NOAA satellites, possibly linked to the small gap in the CrIS spectral coverage for this channel, currently under investigation;</a:t>
            </a:r>
          </a:p>
          <a:p>
            <a:endParaRPr lang="en-US" sz="1800" kern="1200">
              <a:latin typeface="+mn-lt"/>
            </a:endParaRPr>
          </a:p>
          <a:p>
            <a:r>
              <a:rPr lang="en-US" sz="1800" b="1" kern="1200">
                <a:latin typeface="+mn-lt"/>
              </a:rPr>
              <a:t>WV7.3</a:t>
            </a:r>
            <a:r>
              <a:rPr lang="en-US" sz="1800" kern="1200">
                <a:latin typeface="+mn-lt"/>
              </a:rPr>
              <a:t> also exhibits a slightly larger bias, still remains well within requirements and is consistent with the observed non-linearity-like behaviour;</a:t>
            </a:r>
          </a:p>
          <a:p>
            <a:endParaRPr lang="en-US" sz="1800" kern="1200">
              <a:latin typeface="+mn-lt"/>
            </a:endParaRPr>
          </a:p>
          <a:p>
            <a:r>
              <a:rPr lang="en-US" sz="1800" kern="1200">
                <a:latin typeface="+mn-lt"/>
              </a:rPr>
              <a:t>ECMWF currently assimilates FCI IR channels in its data assimilation system;</a:t>
            </a:r>
          </a:p>
          <a:p>
            <a:endParaRPr lang="en-US" sz="1800" kern="1200">
              <a:latin typeface="+mn-lt"/>
            </a:endParaRPr>
          </a:p>
          <a:p>
            <a:r>
              <a:rPr lang="en-US" sz="1800" kern="1200">
                <a:latin typeface="+mn-lt"/>
              </a:rPr>
              <a:t>Independent assessments of FCI IR channels using NWP-based methods show results consistent with MSG SEVIRI evaluations and indicate overall very good accuracy across all channels, including </a:t>
            </a:r>
            <a:r>
              <a:rPr lang="en-US" sz="1800" b="1" kern="1200">
                <a:latin typeface="+mn-lt"/>
              </a:rPr>
              <a:t>WV7.3</a:t>
            </a:r>
            <a:r>
              <a:rPr lang="en-US" sz="1800" kern="1200">
                <a:latin typeface="+mn-lt"/>
              </a:rPr>
              <a:t>.</a:t>
            </a:r>
            <a:endParaRPr lang="en-US" sz="1600" kern="1200">
              <a:latin typeface="+mn-lt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5AF0C28-005A-1C27-EA63-0E22B590FCC9}"/>
              </a:ext>
            </a:extLst>
          </p:cNvPr>
          <p:cNvGrpSpPr/>
          <p:nvPr/>
        </p:nvGrpSpPr>
        <p:grpSpPr>
          <a:xfrm>
            <a:off x="5361339" y="892434"/>
            <a:ext cx="6658845" cy="5738754"/>
            <a:chOff x="5361339" y="892434"/>
            <a:chExt cx="6658845" cy="573875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0918076-6D9E-7552-4E3E-9F2B72181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82062" y="892434"/>
              <a:ext cx="6438122" cy="27432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4AC32DF9-35D8-9D6A-8456-861CA2E72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00792" y="3887988"/>
              <a:ext cx="6389932" cy="2743200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7B735D3-1120-2E68-DC49-005DBD240CC1}"/>
                </a:ext>
              </a:extLst>
            </p:cNvPr>
            <p:cNvSpPr txBox="1"/>
            <p:nvPr/>
          </p:nvSpPr>
          <p:spPr>
            <a:xfrm rot="16200000">
              <a:off x="5080828" y="2195034"/>
              <a:ext cx="88784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b="0" spc="-100">
                  <a:solidFill>
                    <a:schemeClr val="tx2"/>
                  </a:solidFill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Bias [K]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75B955A-65A5-A7A6-C909-4D59C7A59669}"/>
                </a:ext>
              </a:extLst>
            </p:cNvPr>
            <p:cNvSpPr txBox="1"/>
            <p:nvPr/>
          </p:nvSpPr>
          <p:spPr>
            <a:xfrm rot="16200000">
              <a:off x="5071303" y="5004909"/>
              <a:ext cx="887849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b="0" spc="-100">
                  <a:solidFill>
                    <a:schemeClr val="tx2"/>
                  </a:solidFill>
                  <a:latin typeface="+mn-lt"/>
                  <a:ea typeface="Roboto" panose="02000000000000000000" pitchFamily="2" charset="0"/>
                  <a:cs typeface="Arial" panose="020B0604020202020204" pitchFamily="34" charset="0"/>
                </a:rPr>
                <a:t>Bias [K]</a:t>
              </a:r>
            </a:p>
          </p:txBody>
        </p:sp>
      </p:grpSp>
      <p:pic>
        <p:nvPicPr>
          <p:cNvPr id="3" name="Picture 2" descr="MTG-S satellite and Sentinel-4 mission, … – Bild kaufen – 12646162 ❘  Science Photo Library">
            <a:extLst>
              <a:ext uri="{FF2B5EF4-FFF2-40B4-BE49-F238E27FC236}">
                <a16:creationId xmlns:a16="http://schemas.microsoft.com/office/drawing/2014/main" id="{865A9F2C-125B-AAAC-B842-9CEC9C319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23196" y="-105239"/>
            <a:ext cx="1490637" cy="149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04299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90B0F-0E83-5B61-1FEB-2CBCB6B97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F8E52-95A2-B2C7-818C-14B019782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FCI vs MGS3 SEVIRI intercomparison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3DC8238-032C-D401-BB8F-51C8C18E0B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2046947" cy="1858952"/>
          </a:xfrm>
        </p:spPr>
        <p:txBody>
          <a:bodyPr>
            <a:normAutofit/>
          </a:bodyPr>
          <a:lstStyle/>
          <a:p>
            <a:r>
              <a:rPr lang="en-US" sz="2000" kern="1200"/>
              <a:t>FCI scatterplots from GEO–GEO collocations with MSG3 SEVIRI (24h dataset);</a:t>
            </a:r>
          </a:p>
          <a:p>
            <a:r>
              <a:rPr lang="en-US" sz="2000" kern="1200"/>
              <a:t>Most IR channels (and VIS/NIR) show a clear linear relationship with SEVIRI, indicating consistency and stable diurnal calibration;</a:t>
            </a:r>
          </a:p>
          <a:p>
            <a:r>
              <a:rPr lang="en-US" sz="2000" kern="1200"/>
              <a:t>WV7.3 shows non-linear behaviour relative to SEVIRI, while IR3.8 exhibits larger variability due to daytime observations and sun-glint.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77C1EE3-B1C1-4A27-EC98-6E0F2A8FFD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73" y="2866664"/>
            <a:ext cx="11557591" cy="385253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7D0E22A-8767-2F93-FEA6-4316BCD722C5}"/>
              </a:ext>
            </a:extLst>
          </p:cNvPr>
          <p:cNvSpPr txBox="1"/>
          <p:nvPr/>
        </p:nvSpPr>
        <p:spPr>
          <a:xfrm rot="16200000">
            <a:off x="-932789" y="4654430"/>
            <a:ext cx="23050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1200" b="0" spc="-100" bmk="_Toc171582084">
                <a:solidFill>
                  <a:schemeClr val="tx2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radiance [mW/m2/sr/cm-1] differences </a:t>
            </a:r>
            <a:endParaRPr lang="en-US" sz="1200" b="0" spc="-100">
              <a:solidFill>
                <a:schemeClr val="tx2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pic>
        <p:nvPicPr>
          <p:cNvPr id="3" name="Picture 2" descr="MTG-S satellite and Sentinel-4 mission, … – Bild kaufen – 12646162 ❘  Science Photo Library">
            <a:extLst>
              <a:ext uri="{FF2B5EF4-FFF2-40B4-BE49-F238E27FC236}">
                <a16:creationId xmlns:a16="http://schemas.microsoft.com/office/drawing/2014/main" id="{B78C7575-318A-EDF8-4076-378BC6A0AB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23196" y="-105239"/>
            <a:ext cx="1490637" cy="1490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C2A9ACA-45E7-5E59-4CCE-71284C02B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81413" y="145131"/>
            <a:ext cx="1026516" cy="107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0434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11DE6-A6ED-5E53-0B56-4EFB4FDE05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MSG SEVIRI IR channels calibration monitoring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03FCFD-693B-1E0A-E44C-0BA17D19B96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1360703"/>
          </a:xfrm>
        </p:spPr>
        <p:txBody>
          <a:bodyPr>
            <a:normAutofit fontScale="55000" lnSpcReduction="20000"/>
          </a:bodyPr>
          <a:lstStyle/>
          <a:p>
            <a:r>
              <a:rPr lang="en-US" kern="1200"/>
              <a:t>Monthly SEVIRI Brightness Temperature bias [K] intercomparison with IASI B&amp;C as reference (only IASI-C shown) shows consistent performance across the full dynamic range and all channels, except </a:t>
            </a:r>
            <a:r>
              <a:rPr lang="en-US" b="1" kern="1200"/>
              <a:t>IR3.9 </a:t>
            </a:r>
            <a:r>
              <a:rPr lang="en-US" kern="1200"/>
              <a:t>and</a:t>
            </a:r>
            <a:r>
              <a:rPr lang="en-US" b="1" kern="1200"/>
              <a:t> IR13.4</a:t>
            </a:r>
            <a:r>
              <a:rPr lang="en-US" kern="1200"/>
              <a:t>, which exhibit larger bias due to ice contamination;</a:t>
            </a:r>
          </a:p>
          <a:p>
            <a:r>
              <a:rPr lang="en-US" kern="1200"/>
              <a:t>MSG4 is currently </a:t>
            </a:r>
            <a:r>
              <a:rPr lang="en-US"/>
              <a:t>operating in</a:t>
            </a:r>
            <a:r>
              <a:rPr lang="en-US" kern="1200"/>
              <a:t> RSS (Rapid Scan Service), </a:t>
            </a:r>
            <a:r>
              <a:rPr lang="en-US"/>
              <a:t>whereas</a:t>
            </a:r>
            <a:r>
              <a:rPr lang="en-US" kern="1200"/>
              <a:t> MSG3 runs FD (Full Disk) mission. MSG2 is IODC (not shown here!)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8E4385-07C7-A512-873B-84E496708C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698" y="2280694"/>
            <a:ext cx="5410550" cy="43865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816A29B-F6BD-398E-1110-82DE7E98E7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0754" y="2280694"/>
            <a:ext cx="5360047" cy="43891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368DFAC-4C93-1179-329F-D51C57E24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4790" y="0"/>
            <a:ext cx="1165414" cy="121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147775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CE73A6-77AA-932A-21F9-32DFA92D8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FCB91-549A-EEB6-3BD9-F9429E2270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MSG2&amp;3 SEVIRI long-term radiometric stability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CA60ED-21C9-8348-A313-EED7919F23F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5514967" cy="5262675"/>
          </a:xfrm>
        </p:spPr>
        <p:txBody>
          <a:bodyPr>
            <a:normAutofit fontScale="70000" lnSpcReduction="20000"/>
          </a:bodyPr>
          <a:lstStyle/>
          <a:p>
            <a:r>
              <a:rPr lang="en-US" kern="1200"/>
              <a:t>MSG2 and MSG3 SEVIRI Brightness Temperature bias [K] time series for a standard scene demonstrate strong temporal stability.</a:t>
            </a:r>
          </a:p>
          <a:p>
            <a:endParaRPr lang="en-US" kern="1200"/>
          </a:p>
          <a:p>
            <a:r>
              <a:rPr lang="en-US" kern="1200"/>
              <a:t>Biases are generally within ±0.2 K against MSG2 (top) and MSG3 (bottom) against IASI-C, except for </a:t>
            </a:r>
            <a:r>
              <a:rPr lang="en-US" b="1" kern="1200"/>
              <a:t>IR3.9</a:t>
            </a:r>
            <a:r>
              <a:rPr lang="en-US" kern="1200"/>
              <a:t> and </a:t>
            </a:r>
            <a:r>
              <a:rPr lang="en-US" b="1" kern="1200"/>
              <a:t>IR13.4</a:t>
            </a:r>
            <a:r>
              <a:rPr lang="en-US" kern="1200"/>
              <a:t>.</a:t>
            </a:r>
          </a:p>
          <a:p>
            <a:endParaRPr lang="en-US" kern="1200"/>
          </a:p>
          <a:p>
            <a:r>
              <a:rPr lang="en-US" b="1" kern="1200"/>
              <a:t>IR3.9</a:t>
            </a:r>
            <a:r>
              <a:rPr lang="en-US" kern="1200"/>
              <a:t> shows a slight bias of about 0.5 K on both Metop satellites, with relatively good temporal stability, further investigation ongoing.</a:t>
            </a:r>
          </a:p>
          <a:p>
            <a:endParaRPr lang="en-US" kern="1200"/>
          </a:p>
          <a:p>
            <a:r>
              <a:rPr lang="en-US" b="1" kern="1200"/>
              <a:t>IR13.4</a:t>
            </a:r>
            <a:r>
              <a:rPr lang="en-US" kern="1200"/>
              <a:t> exhibits a larger bias of about 1 K, with a decreasing trend, primarily due to ice contamination.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CB3C73-61FA-EC10-4ABB-4FC2375CB2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8888" y="864490"/>
            <a:ext cx="6217454" cy="265176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8C83818-2306-0608-EB2D-81FAE778D7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1585" y="3633297"/>
            <a:ext cx="6154757" cy="265176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921FC7-C192-8B46-2DF1-CFB35C0E10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4790" y="0"/>
            <a:ext cx="1165414" cy="121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579052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5C42E2-F841-0D30-3C23-138148777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E353C-48A7-A02D-DBEB-7385E8589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MSG4 SEVIRI</a:t>
            </a:r>
            <a:r>
              <a:rPr lang="en-GB"/>
              <a:t> long-term radiometric stability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F9F1BC-B0CE-D015-2C73-8EBD34D34AF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4" y="1139429"/>
            <a:ext cx="4826996" cy="5262675"/>
          </a:xfrm>
        </p:spPr>
        <p:txBody>
          <a:bodyPr>
            <a:normAutofit/>
          </a:bodyPr>
          <a:lstStyle/>
          <a:p>
            <a:r>
              <a:rPr lang="en-US" sz="2400" kern="1200"/>
              <a:t>Like MSG2 and MSG3, MSG4 SEVIRI Brightness Temperature bias [K] time series for a standard scene demonstrate strong temporal stability</a:t>
            </a:r>
            <a:endParaRPr lang="en-US" sz="2400">
              <a:solidFill>
                <a:srgbClr val="38484E"/>
              </a:solidFill>
              <a:latin typeface="Bahnschrift Light" panose="020B0502040204020203" pitchFamily="34" charset="0"/>
            </a:endParaRPr>
          </a:p>
          <a:p>
            <a:endParaRPr lang="en-US" sz="2400" kern="1200"/>
          </a:p>
          <a:p>
            <a:r>
              <a:rPr lang="en-US" sz="2400" kern="1200"/>
              <a:t>Biases are generally within </a:t>
            </a:r>
            <a:r>
              <a:rPr lang="en-US" sz="2400" b="1" kern="1200"/>
              <a:t>±0.2 K </a:t>
            </a:r>
            <a:r>
              <a:rPr lang="en-US" sz="2400" kern="1200"/>
              <a:t>against IASI-B (top) and IASI-C (bottom), with </a:t>
            </a:r>
            <a:r>
              <a:rPr lang="en-US" sz="2400" b="1" kern="1200"/>
              <a:t>IR13.4 </a:t>
            </a:r>
            <a:r>
              <a:rPr lang="en-US" sz="2400" kern="1200"/>
              <a:t>showing decreasing trend before the recent decontamination.</a:t>
            </a:r>
            <a:endParaRPr lang="en-US" sz="24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3B2D32-FEF9-B50E-2202-4618ACC801A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967" y="734672"/>
            <a:ext cx="6938738" cy="29331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0259F4D-171A-171A-0B38-AD1DC954AB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967" y="3767667"/>
            <a:ext cx="6860638" cy="291559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B092E0-5A09-A487-91CA-C263D9DA59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4790" y="0"/>
            <a:ext cx="1165414" cy="1217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96921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982BD-635C-B082-29D2-C43B5AF58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D31DE-F058-2754-EF74-C36748B3D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SLSTR IR channels calibration monitoring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F60C0-AEB6-E515-6019-BE0FD7A4C09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825135"/>
          </a:xfrm>
        </p:spPr>
        <p:txBody>
          <a:bodyPr>
            <a:normAutofit fontScale="62500" lnSpcReduction="20000"/>
          </a:bodyPr>
          <a:lstStyle/>
          <a:p>
            <a:r>
              <a:rPr lang="en-US" kern="1200"/>
              <a:t>Monthly SLSTR Brightness Temperature [K] intercomparison with IASI B&amp;C as reference and with CrIS on NOAA-20 and NOAA-21 shows consistent performance across the full dynamic range for all channels, with the exception of Fire channels, which exhibits some non-linearity-like features;</a:t>
            </a:r>
          </a:p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911007C-3B2B-E011-1A3D-CA7839AAD4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053" y="2304155"/>
            <a:ext cx="3640257" cy="393192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E64E38C-C2F3-8509-C164-1EA54A670F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485" y="2304155"/>
            <a:ext cx="3596028" cy="393192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68AD30D9-B9BB-42F3-8DEA-95922F0EA11C}"/>
              </a:ext>
            </a:extLst>
          </p:cNvPr>
          <p:cNvSpPr/>
          <p:nvPr/>
        </p:nvSpPr>
        <p:spPr>
          <a:xfrm>
            <a:off x="350034" y="2033189"/>
            <a:ext cx="1155985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0" spc="-10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Arial" panose="020B0604020202020204" pitchFamily="34" charset="0"/>
              </a:rPr>
              <a:t>S3A+SLSTR-MetopC+IASI Nadir			S3A+SLSTR-MetopC+IASI Oblique                                S3A+SLSTR-NOAA20 CrIS Nadir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FEC3513-3E41-98AA-A8A0-935BF29648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9015" y="2321834"/>
            <a:ext cx="3001200" cy="393192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C529DAE-D6F8-63E8-263C-43078A282B6C}"/>
              </a:ext>
            </a:extLst>
          </p:cNvPr>
          <p:cNvSpPr txBox="1"/>
          <p:nvPr/>
        </p:nvSpPr>
        <p:spPr>
          <a:xfrm>
            <a:off x="8967528" y="6236075"/>
            <a:ext cx="294235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0" spc="-100">
                <a:solidFill>
                  <a:schemeClr val="bg1">
                    <a:lumMod val="75000"/>
                    <a:lumOff val="25000"/>
                  </a:schemeClr>
                </a:solidFill>
                <a:latin typeface="+mn-lt"/>
                <a:ea typeface="Roboto" panose="02000000000000000000" pitchFamily="2" charset="0"/>
                <a:cs typeface="Arial" panose="020B0604020202020204" pitchFamily="34" charset="0"/>
              </a:rPr>
              <a:t>S3A+SLSTR-NOAA20 CrIS Oblique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840691-4D55-86FF-82DE-EBB74D9E82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22217" y="35041"/>
            <a:ext cx="1490637" cy="1178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14796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SLSTR long-term radiometric stability vs IASI-C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1571873"/>
          </a:xfrm>
        </p:spPr>
        <p:txBody>
          <a:bodyPr>
            <a:normAutofit/>
          </a:bodyPr>
          <a:lstStyle/>
          <a:p>
            <a:r>
              <a:rPr lang="en-GB" sz="1800">
                <a:latin typeface="Arial" panose="020B0604020202020204" pitchFamily="34" charset="0"/>
              </a:rPr>
              <a:t>Bias estimated for standard scenes (~285K) against Metop-C IASI; Metop-B IASI exhibits similar behaviour.</a:t>
            </a:r>
          </a:p>
          <a:p>
            <a:r>
              <a:rPr lang="en-GB" sz="1800">
                <a:latin typeface="Arial" panose="020B0604020202020204" pitchFamily="34" charset="0"/>
              </a:rPr>
              <a:t>Results indicate biases within ±0.2 K, demonstrating good long-term stability of the IR channels for both S3A and S3B nadir and oblique viewing geometries. </a:t>
            </a:r>
            <a:r>
              <a:rPr lang="en-US" sz="1800">
                <a:ea typeface="Roboto Light" panose="02000000000000000000" pitchFamily="2" charset="0"/>
              </a:rPr>
              <a:t>However, Metop-B is gradually desynchronising with SLSTR due to orbital drift, leading to fewer collocations, which in turn reduces its influence on the results.</a:t>
            </a:r>
            <a:endParaRPr lang="en-GB" sz="1800">
              <a:ea typeface="Roboto Light" panose="02000000000000000000" pitchFamily="2" charset="0"/>
            </a:endParaRPr>
          </a:p>
          <a:p>
            <a:endParaRPr lang="en-GB" sz="1800">
              <a:latin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B681803-BD2E-8855-D30E-D850D8EA0C71}"/>
              </a:ext>
            </a:extLst>
          </p:cNvPr>
          <p:cNvGrpSpPr/>
          <p:nvPr/>
        </p:nvGrpSpPr>
        <p:grpSpPr>
          <a:xfrm>
            <a:off x="812284" y="2308860"/>
            <a:ext cx="10983476" cy="4543449"/>
            <a:chOff x="322089" y="1876438"/>
            <a:chExt cx="11571465" cy="463424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0D4E696-66F3-7B55-C5AB-B6E956F16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089" y="1876438"/>
              <a:ext cx="11571465" cy="4634244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6387182-65CD-00E9-64FC-2D7F223DFA55}"/>
                </a:ext>
              </a:extLst>
            </p:cNvPr>
            <p:cNvSpPr/>
            <p:nvPr/>
          </p:nvSpPr>
          <p:spPr>
            <a:xfrm>
              <a:off x="842146" y="2102695"/>
              <a:ext cx="10658302" cy="2419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1" i="0" u="none" strike="noStrike" kern="1200" cap="none" spc="-100" normalizeH="0" baseline="0" noProof="0">
                  <a:ln>
                    <a:noFill/>
                  </a:ln>
                  <a:solidFill>
                    <a:srgbClr val="00205B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Bahnschrift Light"/>
                  <a:ea typeface="Roboto" panose="02000000000000000000" pitchFamily="2" charset="0"/>
                  <a:cs typeface="Arial" panose="020B0604020202020204" pitchFamily="34" charset="0"/>
                </a:rPr>
                <a:t>S3A Nadir 						   S3A Oblique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400" b="1" i="0" u="none" strike="noStrike" kern="1200" cap="none" spc="-100" normalizeH="0" baseline="0" noProof="0">
                <a:ln>
                  <a:noFill/>
                </a:ln>
                <a:solidFill>
                  <a:srgbClr val="00205B">
                    <a:lumMod val="75000"/>
                    <a:lumOff val="25000"/>
                  </a:srgbClr>
                </a:solidFill>
                <a:effectLst/>
                <a:uLnTx/>
                <a:uFillTx/>
                <a:latin typeface="Bahnschrift Light"/>
                <a:ea typeface="Roboto" panose="02000000000000000000" pitchFamily="2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400" b="1" i="0" u="none" strike="noStrike" kern="1200" cap="none" spc="-100" normalizeH="0" baseline="0" noProof="0">
                <a:ln>
                  <a:noFill/>
                </a:ln>
                <a:solidFill>
                  <a:srgbClr val="00205B">
                    <a:lumMod val="75000"/>
                    <a:lumOff val="25000"/>
                  </a:srgbClr>
                </a:solidFill>
                <a:effectLst/>
                <a:uLnTx/>
                <a:uFillTx/>
                <a:latin typeface="Bahnschrift Light"/>
                <a:ea typeface="Roboto" panose="02000000000000000000" pitchFamily="2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400" b="1" i="0" u="none" strike="noStrike" kern="1200" cap="none" spc="-100" normalizeH="0" baseline="0" noProof="0">
                <a:ln>
                  <a:noFill/>
                </a:ln>
                <a:solidFill>
                  <a:srgbClr val="00205B">
                    <a:lumMod val="75000"/>
                    <a:lumOff val="25000"/>
                  </a:srgbClr>
                </a:solidFill>
                <a:effectLst/>
                <a:uLnTx/>
                <a:uFillTx/>
                <a:latin typeface="Bahnschrift Light"/>
                <a:ea typeface="Roboto" panose="02000000000000000000" pitchFamily="2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400" b="1" i="0" u="none" strike="noStrike" kern="1200" cap="none" spc="-100" normalizeH="0" baseline="0" noProof="0">
                <a:ln>
                  <a:noFill/>
                </a:ln>
                <a:solidFill>
                  <a:srgbClr val="00205B">
                    <a:lumMod val="75000"/>
                    <a:lumOff val="25000"/>
                  </a:srgbClr>
                </a:solidFill>
                <a:effectLst/>
                <a:uLnTx/>
                <a:uFillTx/>
                <a:latin typeface="Bahnschrift Light"/>
                <a:ea typeface="Roboto" panose="02000000000000000000" pitchFamily="2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400" b="1" i="0" u="none" strike="noStrike" kern="1200" cap="none" spc="-100" normalizeH="0" baseline="0" noProof="0">
                <a:ln>
                  <a:noFill/>
                </a:ln>
                <a:solidFill>
                  <a:srgbClr val="00205B">
                    <a:lumMod val="75000"/>
                    <a:lumOff val="25000"/>
                  </a:srgbClr>
                </a:solidFill>
                <a:effectLst/>
                <a:uLnTx/>
                <a:uFillTx/>
                <a:latin typeface="Bahnschrift Light"/>
                <a:ea typeface="Roboto" panose="02000000000000000000" pitchFamily="2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400" b="1" i="0" u="none" strike="noStrike" kern="1200" cap="none" spc="-100" normalizeH="0" baseline="0" noProof="0">
                <a:ln>
                  <a:noFill/>
                </a:ln>
                <a:solidFill>
                  <a:srgbClr val="00205B">
                    <a:lumMod val="75000"/>
                    <a:lumOff val="25000"/>
                  </a:srgbClr>
                </a:solidFill>
                <a:effectLst/>
                <a:uLnTx/>
                <a:uFillTx/>
                <a:latin typeface="Bahnschrift Light"/>
                <a:ea typeface="Roboto" panose="02000000000000000000" pitchFamily="2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400" b="1" i="0" u="none" strike="noStrike" kern="1200" cap="none" spc="-100" normalizeH="0" baseline="0" noProof="0">
                <a:ln>
                  <a:noFill/>
                </a:ln>
                <a:solidFill>
                  <a:srgbClr val="00205B">
                    <a:lumMod val="75000"/>
                    <a:lumOff val="25000"/>
                  </a:srgbClr>
                </a:solidFill>
                <a:effectLst/>
                <a:uLnTx/>
                <a:uFillTx/>
                <a:latin typeface="Bahnschrift Light"/>
                <a:ea typeface="Roboto" panose="02000000000000000000" pitchFamily="2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400" b="1" i="0" u="none" strike="noStrike" kern="1200" cap="none" spc="-100" normalizeH="0" baseline="0" noProof="0">
                <a:ln>
                  <a:noFill/>
                </a:ln>
                <a:solidFill>
                  <a:srgbClr val="00205B">
                    <a:lumMod val="75000"/>
                    <a:lumOff val="25000"/>
                  </a:srgbClr>
                </a:solidFill>
                <a:effectLst/>
                <a:uLnTx/>
                <a:uFillTx/>
                <a:latin typeface="Bahnschrift Light"/>
                <a:ea typeface="Roboto" panose="02000000000000000000" pitchFamily="2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400" b="1" i="0" u="none" strike="noStrike" kern="1200" cap="none" spc="-100" normalizeH="0" baseline="0" noProof="0">
                <a:ln>
                  <a:noFill/>
                </a:ln>
                <a:solidFill>
                  <a:srgbClr val="00205B">
                    <a:lumMod val="75000"/>
                    <a:lumOff val="25000"/>
                  </a:srgbClr>
                </a:solidFill>
                <a:effectLst/>
                <a:uLnTx/>
                <a:uFillTx/>
                <a:latin typeface="Bahnschrift Light"/>
                <a:ea typeface="Roboto" panose="02000000000000000000" pitchFamily="2" charset="0"/>
                <a:cs typeface="Arial" panose="020B0604020202020204" pitchFamily="34" charset="0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00" b="1" i="0" u="none" strike="noStrike" kern="1200" cap="none" spc="-100" normalizeH="0" baseline="0" noProof="0">
                  <a:ln>
                    <a:noFill/>
                  </a:ln>
                  <a:solidFill>
                    <a:srgbClr val="00205B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Bahnschrift Light"/>
                  <a:ea typeface="Roboto" panose="02000000000000000000" pitchFamily="2" charset="0"/>
                  <a:cs typeface="Arial" panose="020B0604020202020204" pitchFamily="34" charset="0"/>
                </a:rPr>
                <a:t>S3B</a:t>
              </a:r>
              <a:r>
                <a:rPr kumimoji="0" lang="en-US" sz="1400" b="1" i="0" u="none" strike="noStrike" kern="1200" cap="none" spc="-100" normalizeH="0" baseline="0" noProof="0">
                  <a:ln>
                    <a:noFill/>
                  </a:ln>
                  <a:solidFill>
                    <a:srgbClr val="00205B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Tahoma" pitchFamily="34" charset="0"/>
                  <a:ea typeface="Roboto" panose="02000000000000000000" pitchFamily="2" charset="0"/>
                  <a:cs typeface="Arial" panose="020B0604020202020204" pitchFamily="34" charset="0"/>
                </a:rPr>
                <a:t> </a:t>
              </a:r>
              <a:r>
                <a:rPr kumimoji="0" lang="en-US" sz="1400" b="1" i="0" u="none" strike="noStrike" kern="1200" cap="none" spc="-100" normalizeH="0" baseline="0" noProof="0">
                  <a:ln>
                    <a:noFill/>
                  </a:ln>
                  <a:solidFill>
                    <a:srgbClr val="00205B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Bahnschrift Light"/>
                  <a:ea typeface="Roboto" panose="02000000000000000000" pitchFamily="2" charset="0"/>
                  <a:cs typeface="Arial" panose="020B0604020202020204" pitchFamily="34" charset="0"/>
                </a:rPr>
                <a:t>Nadir 					                             S3B Oblique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2AC805E3-4346-9BD8-AB14-FDEBBC227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22217" y="35041"/>
            <a:ext cx="1490637" cy="1178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9209315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C6AD7-9AE6-17A3-CF44-3E25B99643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AB34F-61A1-7DA9-9406-0A93F3803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/>
              <a:t>SLSTR long-term radiometric stability vs CrIS NOAA20</a:t>
            </a:r>
            <a:endParaRPr lang="en-US" sz="2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3AC47E-1832-CC2F-268F-7A04246269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1139430"/>
            <a:ext cx="11627339" cy="1985736"/>
          </a:xfrm>
        </p:spPr>
        <p:txBody>
          <a:bodyPr>
            <a:normAutofit fontScale="70000" lnSpcReduction="20000"/>
          </a:bodyPr>
          <a:lstStyle/>
          <a:p>
            <a:pPr marL="342900" indent="-342900"/>
            <a:r>
              <a:rPr lang="en-US">
                <a:ea typeface="Roboto Light" panose="02000000000000000000" pitchFamily="2" charset="0"/>
              </a:rPr>
              <a:t>Bias estimated for standard scenes for both S3A and S3B nadir view using CrIS-NOAA20 as reference.</a:t>
            </a:r>
          </a:p>
          <a:p>
            <a:pPr marL="342900" indent="-342900"/>
            <a:r>
              <a:rPr lang="en-US">
                <a:ea typeface="Roboto Light" panose="02000000000000000000" pitchFamily="2" charset="0"/>
              </a:rPr>
              <a:t>Results indicate biases within ±0.2 K for both S3A and S3B in the S8 and S9 channels, although only cold scenes are represented due to collocations occurring near the poles.</a:t>
            </a:r>
          </a:p>
          <a:p>
            <a:pPr marL="342900" indent="-342900"/>
            <a:r>
              <a:rPr lang="en-US">
                <a:ea typeface="Roboto Light" panose="02000000000000000000" pitchFamily="2" charset="0"/>
              </a:rPr>
              <a:t>No radiance-dependent bias is observed across the available dynamic range.</a:t>
            </a:r>
          </a:p>
          <a:p>
            <a:pPr marL="342900" indent="-342900"/>
            <a:r>
              <a:rPr lang="en-US">
                <a:ea typeface="Roboto Light" panose="02000000000000000000" pitchFamily="2" charset="0"/>
              </a:rPr>
              <a:t>Comparisons with IASI and CrIS indicate good long-term stability of the IR channels.</a:t>
            </a:r>
            <a:endParaRPr lang="en-US" sz="800">
              <a:ea typeface="Roboto Light" panose="02000000000000000000" pitchFamily="2" charset="0"/>
            </a:endParaRPr>
          </a:p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69C421A-2FE0-BC89-8D2F-4C1D5F9F38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42248" y="3308819"/>
            <a:ext cx="8299984" cy="334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EE75DB-2327-F7AF-EFBF-E10662632A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22217" y="35041"/>
            <a:ext cx="1490637" cy="1178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414687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84CD6-34CD-B26A-6E81-EB64466ED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74096-74D6-FEDD-A7F9-ECF97510C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/>
              <a:t>AVHRR IR channels calibration monitoring</a:t>
            </a:r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88951D-7E64-A7AE-A10E-4EA29595AC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950" y="1990846"/>
            <a:ext cx="11468100" cy="4493350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A9A8297E-6AA0-4875-5E7D-FAD9F8E46F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3" y="1139429"/>
            <a:ext cx="11627339" cy="825135"/>
          </a:xfrm>
        </p:spPr>
        <p:txBody>
          <a:bodyPr>
            <a:normAutofit fontScale="62500" lnSpcReduction="20000"/>
          </a:bodyPr>
          <a:lstStyle/>
          <a:p>
            <a:r>
              <a:rPr lang="en-US" kern="1200"/>
              <a:t>Monthly AVHRR Brightness Temperature [K] intercomparison with IASI B&amp;C as reference shows consistent performance across the full dynamic range for channels 4 and 5, while channels 3b exhibits some strong non-linearity-like features towards cold end on MetopB (</a:t>
            </a:r>
            <a:r>
              <a:rPr lang="en-US"/>
              <a:t>below 240 K)</a:t>
            </a:r>
            <a:r>
              <a:rPr lang="en-US" kern="1200"/>
              <a:t>.</a:t>
            </a:r>
          </a:p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4CB3C1-4096-2F30-0B22-BF42EAB83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22217" y="129412"/>
            <a:ext cx="1490637" cy="107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019131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34238-B64C-501D-7389-4E446261B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BF5CD-8AD8-FF38-6A62-BC8114B4D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AVHRR long-term radiometric stability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F7F686-E891-B6B2-E064-BAD560BC463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45054" y="1139429"/>
            <a:ext cx="5474965" cy="5262675"/>
          </a:xfrm>
        </p:spPr>
        <p:txBody>
          <a:bodyPr>
            <a:normAutofit fontScale="85000" lnSpcReduction="10000"/>
          </a:bodyPr>
          <a:lstStyle/>
          <a:p>
            <a:r>
              <a:rPr lang="en-US" kern="1200"/>
              <a:t>AVHRR Brightness Temperature[K] bias time series for a standard scene shows relatively good temporal stability for channels 4 and 5, while Channel3b shows more variation over time;</a:t>
            </a:r>
            <a:endParaRPr lang="en-US">
              <a:solidFill>
                <a:srgbClr val="38484E"/>
              </a:solidFill>
              <a:latin typeface="Bahnschrift Light" panose="020B0502040204020203" pitchFamily="34" charset="0"/>
            </a:endParaRPr>
          </a:p>
          <a:p>
            <a:endParaRPr lang="en-US" kern="1200"/>
          </a:p>
          <a:p>
            <a:r>
              <a:rPr lang="en-US" kern="1200"/>
              <a:t>Biases are within </a:t>
            </a:r>
            <a:r>
              <a:rPr lang="en-US" b="1" kern="1200"/>
              <a:t>±0.35 K </a:t>
            </a:r>
            <a:r>
              <a:rPr lang="en-US" kern="1200"/>
              <a:t>against both IASI-B and IASI-C;</a:t>
            </a:r>
          </a:p>
          <a:p>
            <a:endParaRPr lang="en-US" kern="1200"/>
          </a:p>
          <a:p>
            <a:r>
              <a:rPr lang="en-US"/>
              <a:t>A sudden drop in Channel 3b around September 2025 is currently under investigation</a:t>
            </a:r>
            <a:r>
              <a:rPr lang="en-US" kern="1200"/>
              <a:t>.</a:t>
            </a:r>
          </a:p>
          <a:p>
            <a:endParaRPr lang="en-US" kern="1200"/>
          </a:p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DE4E47-26ED-3EFD-3167-E81A7F444F8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0019" y="836053"/>
            <a:ext cx="6426927" cy="2743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A3D925-3FB9-A47F-06C4-849D24C5FB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757" y="3773557"/>
            <a:ext cx="6426928" cy="274599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1746E6B-4417-2B71-4769-07D38A7C02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22217" y="129412"/>
            <a:ext cx="1490637" cy="1073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913577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1EA85-2AB2-CF34-7F02-CF71C8CFE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Conclusions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6E6B7-FBB3-D260-FAAA-F45ED684B1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2480" y="926175"/>
            <a:ext cx="10511790" cy="5668935"/>
          </a:xfrm>
        </p:spPr>
        <p:txBody>
          <a:bodyPr>
            <a:normAutofit fontScale="70000" lnSpcReduction="20000"/>
          </a:bodyPr>
          <a:lstStyle/>
          <a:p>
            <a:r>
              <a:rPr lang="en-US" b="1"/>
              <a:t>MTG-I1 FCI</a:t>
            </a:r>
          </a:p>
          <a:p>
            <a:pPr lvl="1"/>
            <a:r>
              <a:rPr lang="en-US"/>
              <a:t>Temporally stable, biases well within requirements, no radiance dependency</a:t>
            </a:r>
          </a:p>
          <a:p>
            <a:pPr lvl="1"/>
            <a:r>
              <a:rPr lang="en-US"/>
              <a:t>WV7.3 shows slight non-linearity-like feature with no impact on the overall performance of the channels.</a:t>
            </a:r>
          </a:p>
          <a:p>
            <a:pPr lvl="1"/>
            <a:endParaRPr lang="en-US"/>
          </a:p>
          <a:p>
            <a:r>
              <a:rPr lang="en-US" b="1"/>
              <a:t>SEVIRI</a:t>
            </a:r>
          </a:p>
          <a:p>
            <a:pPr lvl="1"/>
            <a:r>
              <a:rPr lang="en-US"/>
              <a:t>All channels temporally stable, except IR13.4 which is affected by ice contamination. </a:t>
            </a:r>
          </a:p>
          <a:p>
            <a:pPr lvl="1"/>
            <a:r>
              <a:rPr lang="en-US"/>
              <a:t>IR3.9 shows a larger bias on MSG2 and MSG3, still within requirements, under investigation.</a:t>
            </a:r>
          </a:p>
          <a:p>
            <a:pPr lvl="1"/>
            <a:endParaRPr lang="en-US"/>
          </a:p>
          <a:p>
            <a:pPr marL="342900" indent="-342900"/>
            <a:r>
              <a:rPr lang="en-US" b="1"/>
              <a:t>SLSTR</a:t>
            </a:r>
          </a:p>
          <a:p>
            <a:pPr lvl="1"/>
            <a:r>
              <a:rPr lang="en-US"/>
              <a:t>Temporally stable, biases well within requirements, no radiance dependency</a:t>
            </a:r>
          </a:p>
          <a:p>
            <a:pPr lvl="1"/>
            <a:r>
              <a:rPr lang="en-US"/>
              <a:t>Fire channels show slightly higher biases, still well within requirements.</a:t>
            </a:r>
          </a:p>
          <a:p>
            <a:pPr lvl="1"/>
            <a:endParaRPr lang="en-US"/>
          </a:p>
          <a:p>
            <a:r>
              <a:rPr lang="en-US" b="1"/>
              <a:t>AVHRR</a:t>
            </a:r>
          </a:p>
          <a:p>
            <a:pPr lvl="1"/>
            <a:r>
              <a:rPr lang="en-US"/>
              <a:t>Channels 4 and 5 are temporally stable, biases within requirements, no radiance dependency</a:t>
            </a:r>
          </a:p>
          <a:p>
            <a:pPr lvl="1"/>
            <a:r>
              <a:rPr lang="en-US"/>
              <a:t>Channel 3b </a:t>
            </a:r>
            <a:r>
              <a:rPr lang="en-US" kern="1200"/>
              <a:t>exhibits some strong non-linearity-like features towards cold end on MetopB, and showing larger temporal variation on both satellites, under investigations.</a:t>
            </a:r>
            <a:endParaRPr lang="en-US"/>
          </a:p>
        </p:txBody>
      </p:sp>
      <p:pic>
        <p:nvPicPr>
          <p:cNvPr id="4" name="Picture 2" descr="MTG-S satellite and Sentinel-4 mission, … – Bild kaufen – 12646162 ❘  Science Photo Library">
            <a:extLst>
              <a:ext uri="{FF2B5EF4-FFF2-40B4-BE49-F238E27FC236}">
                <a16:creationId xmlns:a16="http://schemas.microsoft.com/office/drawing/2014/main" id="{730CD1F2-A495-96CC-4F30-DBDD5B2C2A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7486" y="592085"/>
            <a:ext cx="1097280" cy="1097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MetOp satellite">
            <a:extLst>
              <a:ext uri="{FF2B5EF4-FFF2-40B4-BE49-F238E27FC236}">
                <a16:creationId xmlns:a16="http://schemas.microsoft.com/office/drawing/2014/main" id="{EAFF393C-E348-27F9-8400-1BD8B995F2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4422" y="4699609"/>
            <a:ext cx="1276115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5699A1-BEEC-3A03-D0A0-85F95BAE30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15" y="3407674"/>
            <a:ext cx="1157822" cy="914400"/>
          </a:xfrm>
          <a:prstGeom prst="rect">
            <a:avLst/>
          </a:prstGeom>
        </p:spPr>
      </p:pic>
      <p:pic>
        <p:nvPicPr>
          <p:cNvPr id="7" name="Picture 2" descr="Dataset Collection Record: Meteosat Second Generation (MSG) Geostationnary  Satellites: Visible, Infra-Red and Water Vapour Images and Derived Data  Products over the world">
            <a:extLst>
              <a:ext uri="{FF2B5EF4-FFF2-40B4-BE49-F238E27FC236}">
                <a16:creationId xmlns:a16="http://schemas.microsoft.com/office/drawing/2014/main" id="{2884595B-A9BA-CBE2-24DE-5946EAE848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39" y="2024299"/>
            <a:ext cx="964574" cy="100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74481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308436" y="1237673"/>
            <a:ext cx="5463956" cy="5164431"/>
          </a:xfrm>
        </p:spPr>
        <p:txBody>
          <a:bodyPr anchor="ctr"/>
          <a:lstStyle/>
          <a:p>
            <a:pPr marL="0" indent="0">
              <a:buNone/>
            </a:pPr>
            <a:r>
              <a:rPr lang="en-GB" sz="2400" b="1" spc="0"/>
              <a:t>Thank you!</a:t>
            </a:r>
          </a:p>
          <a:p>
            <a:pPr marL="0" indent="0">
              <a:buNone/>
            </a:pPr>
            <a:r>
              <a:rPr lang="en-GB" sz="2000" spc="0">
                <a:ea typeface="Roboto Light" panose="02000000000000000000" pitchFamily="2" charset="0"/>
              </a:rPr>
              <a:t>Questions are welcome.</a:t>
            </a:r>
          </a:p>
        </p:txBody>
      </p:sp>
    </p:spTree>
    <p:extLst>
      <p:ext uri="{BB962C8B-B14F-4D97-AF65-F5344CB8AC3E}">
        <p14:creationId xmlns:p14="http://schemas.microsoft.com/office/powerpoint/2010/main" val="188149218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10.0.20348.0"/>
  <p:tag name="AS_RELEASE_DATE" val="2025.05.14"/>
  <p:tag name="AS_TITLE" val="Aspose.Slides for .NET 4.0 Client Profile"/>
  <p:tag name="AS_VERSION" val="25.5"/>
</p:tagLst>
</file>

<file path=ppt/theme/theme1.xml><?xml version="1.0" encoding="utf-8"?>
<a:theme xmlns:a="http://schemas.openxmlformats.org/drawingml/2006/main" name="Title &amp; Seperator Slides">
  <a:themeElements>
    <a:clrScheme name="EUMETSAT">
      <a:dk1>
        <a:srgbClr val="FFFFFF"/>
      </a:dk1>
      <a:lt1>
        <a:srgbClr val="00205B"/>
      </a:lt1>
      <a:dk2>
        <a:srgbClr val="38484E"/>
      </a:dk2>
      <a:lt2>
        <a:srgbClr val="5B7F95"/>
      </a:lt2>
      <a:accent1>
        <a:srgbClr val="00B5E2"/>
      </a:accent1>
      <a:accent2>
        <a:srgbClr val="EAAA00"/>
      </a:accent2>
      <a:accent3>
        <a:srgbClr val="00B2A9"/>
      </a:accent3>
      <a:accent4>
        <a:srgbClr val="FE5000"/>
      </a:accent4>
      <a:accent5>
        <a:srgbClr val="7C7FAB"/>
      </a:accent5>
      <a:accent6>
        <a:srgbClr val="D6D2C4"/>
      </a:accent6>
      <a:hlink>
        <a:srgbClr val="C5B9AC"/>
      </a:hlink>
      <a:folHlink>
        <a:srgbClr val="968C83"/>
      </a:folHlink>
    </a:clrScheme>
    <a:fontScheme name="EUMETSAT Font">
      <a:majorFont>
        <a:latin typeface="Bahnschrift SemiBold"/>
        <a:ea typeface="Bahnschrift SemiBold"/>
        <a:cs typeface="Arial"/>
      </a:majorFont>
      <a:minorFont>
        <a:latin typeface="Bahnschrift Light"/>
        <a:ea typeface="Bahnschrift Light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36000" tIns="36000" rIns="36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GB" sz="9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1600" b="0" kern="100" spc="-100" dirty="0" err="1" smtClean="0">
            <a:solidFill>
              <a:schemeClr val="tx2"/>
            </a:solidFill>
            <a:latin typeface="Bahnschrift Light" panose="020B0502040204020203" pitchFamily="34" charset="0"/>
            <a:ea typeface="Roboto" panose="02000000000000000000" pitchFamily="2" charset="0"/>
          </a:defRPr>
        </a:defPPr>
      </a:lstStyle>
    </a:txDef>
  </a:objectDefaults>
  <a:extraClrSchemeLst>
    <a:extraClrScheme>
      <a:clrScheme name="1_EUM_template_v03 1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F9A00"/>
        </a:accent1>
        <a:accent2>
          <a:srgbClr val="9F2D20"/>
        </a:accent2>
        <a:accent3>
          <a:srgbClr val="FFFFFF"/>
        </a:accent3>
        <a:accent4>
          <a:srgbClr val="001E59"/>
        </a:accent4>
        <a:accent5>
          <a:srgbClr val="FFCAAA"/>
        </a:accent5>
        <a:accent6>
          <a:srgbClr val="90281C"/>
        </a:accent6>
        <a:hlink>
          <a:srgbClr val="7498C0"/>
        </a:hlink>
        <a:folHlink>
          <a:srgbClr val="92949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2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F6D0A9"/>
        </a:accent1>
        <a:accent2>
          <a:srgbClr val="EBCAE3"/>
        </a:accent2>
        <a:accent3>
          <a:srgbClr val="FFFFFF"/>
        </a:accent3>
        <a:accent4>
          <a:srgbClr val="001E59"/>
        </a:accent4>
        <a:accent5>
          <a:srgbClr val="FAE4D1"/>
        </a:accent5>
        <a:accent6>
          <a:srgbClr val="D5B7CE"/>
        </a:accent6>
        <a:hlink>
          <a:srgbClr val="4E2029"/>
        </a:hlink>
        <a:folHlink>
          <a:srgbClr val="423B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3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5B97B1"/>
        </a:accent1>
        <a:accent2>
          <a:srgbClr val="F39600"/>
        </a:accent2>
        <a:accent3>
          <a:srgbClr val="FFFFFF"/>
        </a:accent3>
        <a:accent4>
          <a:srgbClr val="001E59"/>
        </a:accent4>
        <a:accent5>
          <a:srgbClr val="B5C9D5"/>
        </a:accent5>
        <a:accent6>
          <a:srgbClr val="DC8700"/>
        </a:accent6>
        <a:hlink>
          <a:srgbClr val="FFE4AE"/>
        </a:hlink>
        <a:folHlink>
          <a:srgbClr val="002A3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4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003F80"/>
        </a:accent1>
        <a:accent2>
          <a:srgbClr val="BDD7EE"/>
        </a:accent2>
        <a:accent3>
          <a:srgbClr val="FFFFFF"/>
        </a:accent3>
        <a:accent4>
          <a:srgbClr val="001E59"/>
        </a:accent4>
        <a:accent5>
          <a:srgbClr val="AAAFC0"/>
        </a:accent5>
        <a:accent6>
          <a:srgbClr val="ABC3D8"/>
        </a:accent6>
        <a:hlink>
          <a:srgbClr val="FFD350"/>
        </a:hlink>
        <a:folHlink>
          <a:srgbClr val="EB6F3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UM_template_v03 5">
        <a:dk1>
          <a:srgbClr val="002569"/>
        </a:dk1>
        <a:lt1>
          <a:srgbClr val="FFFFFF"/>
        </a:lt1>
        <a:dk2>
          <a:srgbClr val="002569"/>
        </a:dk2>
        <a:lt2>
          <a:srgbClr val="5F758D"/>
        </a:lt2>
        <a:accent1>
          <a:srgbClr val="C75B12"/>
        </a:accent1>
        <a:accent2>
          <a:srgbClr val="003359"/>
        </a:accent2>
        <a:accent3>
          <a:srgbClr val="FFFFFF"/>
        </a:accent3>
        <a:accent4>
          <a:srgbClr val="001E59"/>
        </a:accent4>
        <a:accent5>
          <a:srgbClr val="E0B5AA"/>
        </a:accent5>
        <a:accent6>
          <a:srgbClr val="002D50"/>
        </a:accent6>
        <a:hlink>
          <a:srgbClr val="92A2BD"/>
        </a:hlink>
        <a:folHlink>
          <a:srgbClr val="C7B3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Presentation Landscape Template (All Designs).pptx" id="{12443F55-906A-4ACB-9A2F-98B2EB5A6081}" vid="{34CB0787-89DC-4D21-9BBE-BF3E5B2193ED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X6PPVAVDZMSZ-613157859-13597</_dlc_DocId>
    <_dlc_DocIdUrl xmlns="cfab5f87-ed30-4dbb-a820-4234a14babf6">
      <Url>https://wmoomm.sharepoint.com/sites/Collaboration/_layouts/15/DocIdRedir.aspx?ID=X6PPVAVDZMSZ-613157859-13597</Url>
      <Description>X6PPVAVDZMSZ-613157859-13597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5.xml><?xml version="1.0" encoding="utf-8"?>
<?mso-contentType ?>
<SharedContentType xmlns="Microsoft.SharePoint.Taxonomy.ContentTypeSync" SourceId="92a3b380-abf6-46f2-87bb-c2c114de1c9e" ContentTypeId="0x01" PreviousValue="false"/>
</file>

<file path=customXml/itemProps1.xml><?xml version="1.0" encoding="utf-8"?>
<ds:datastoreItem xmlns:ds="http://schemas.openxmlformats.org/officeDocument/2006/customXml" ds:itemID="{22D479CE-A900-47D9-B567-574ABA81E691}"/>
</file>

<file path=customXml/itemProps2.xml><?xml version="1.0" encoding="utf-8"?>
<ds:datastoreItem xmlns:ds="http://schemas.openxmlformats.org/officeDocument/2006/customXml" ds:itemID="{DEFCFFA2-E922-41DC-860B-821ED93E46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3F162B5-2E6E-4C8D-881A-803D0DC84FC9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3434cde1-f776-4c3f-9525-3f132e87b814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4c0d32b7-afc5-4577-b835-8ee209ff46e1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79AF2A28-6C50-4EB8-A925-0094113DCC2F}"/>
</file>

<file path=customXml/itemProps5.xml><?xml version="1.0" encoding="utf-8"?>
<ds:datastoreItem xmlns:ds="http://schemas.openxmlformats.org/officeDocument/2006/customXml" ds:itemID="{6E9497FC-20CB-493B-8106-E3043957F482}"/>
</file>

<file path=docProps/app.xml><?xml version="1.0" encoding="utf-8"?>
<Properties xmlns="http://schemas.openxmlformats.org/officeDocument/2006/extended-properties" xmlns:vt="http://schemas.openxmlformats.org/officeDocument/2006/docPropsVTypes">
  <Template>Presentation Landscape Template (All Designs)</Template>
  <TotalTime>0</TotalTime>
  <Words>1177</Words>
  <Application>Microsoft Office PowerPoint</Application>
  <PresentationFormat>Widescreen</PresentationFormat>
  <Paragraphs>116</Paragraphs>
  <Slides>15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Arial</vt:lpstr>
      <vt:lpstr>Bahnschrift Light</vt:lpstr>
      <vt:lpstr>Bahnschrift SemiLight</vt:lpstr>
      <vt:lpstr>Century Gothic</vt:lpstr>
      <vt:lpstr>Helvetica</vt:lpstr>
      <vt:lpstr>Roboto</vt:lpstr>
      <vt:lpstr>Roboto Light</vt:lpstr>
      <vt:lpstr>Tahoma</vt:lpstr>
      <vt:lpstr>Times New Roman</vt:lpstr>
      <vt:lpstr>Title &amp; Seperator Slides</vt:lpstr>
      <vt:lpstr>PowerPoint Presentation</vt:lpstr>
      <vt:lpstr>Agenda</vt:lpstr>
      <vt:lpstr>FCI IR channels calibration monitoring</vt:lpstr>
      <vt:lpstr>FCI IR channels long-term radiometric stability</vt:lpstr>
      <vt:lpstr>FCI vs MGS3 SEVIRI intercomparison</vt:lpstr>
      <vt:lpstr>MSG SEVIRI IR channels calibration monitoring</vt:lpstr>
      <vt:lpstr>MSG2&amp;3 SEVIRI long-term radiometric stability</vt:lpstr>
      <vt:lpstr>MSG4 SEVIRI long-term radiometric stability</vt:lpstr>
      <vt:lpstr>SLSTR IR channels calibration monitoring</vt:lpstr>
      <vt:lpstr>SLSTR long-term radiometric stability vs IASI-C</vt:lpstr>
      <vt:lpstr>SLSTR long-term radiometric stability vs CrIS NOAA20</vt:lpstr>
      <vt:lpstr>AVHRR IR channels calibration monitoring</vt:lpstr>
      <vt:lpstr>AVHRR long-term radiometric stability</vt:lpstr>
      <vt:lpstr>Conclusions</vt:lpstr>
      <vt:lpstr>PowerPoint Presentation</vt:lpstr>
    </vt:vector>
  </TitlesOfParts>
  <Company>EUMETSAT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Anne-Flore Laloe</dc:creator>
  <cp:lastModifiedBy>Ali Mousivand</cp:lastModifiedBy>
  <cp:revision>98</cp:revision>
  <cp:lastPrinted>2006-03-06T14:11:17Z</cp:lastPrinted>
  <dcterms:created xsi:type="dcterms:W3CDTF">2024-03-12T14:08:59Z</dcterms:created>
  <dcterms:modified xsi:type="dcterms:W3CDTF">2026-03-24T15:17:51Z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e0ce21f4-6e6c-42a9-952f-c8f16ae55345</vt:lpwstr>
  </property>
</Properties>
</file>