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6"/>
  </p:sldMasterIdLst>
  <p:notesMasterIdLst>
    <p:notesMasterId r:id="rId21"/>
  </p:notesMasterIdLst>
  <p:sldIdLst>
    <p:sldId id="346" r:id="rId7"/>
    <p:sldId id="612" r:id="rId8"/>
    <p:sldId id="618" r:id="rId9"/>
    <p:sldId id="613" r:id="rId10"/>
    <p:sldId id="619" r:id="rId11"/>
    <p:sldId id="620" r:id="rId12"/>
    <p:sldId id="614" r:id="rId13"/>
    <p:sldId id="626" r:id="rId14"/>
    <p:sldId id="622" r:id="rId15"/>
    <p:sldId id="617" r:id="rId16"/>
    <p:sldId id="609" r:id="rId17"/>
    <p:sldId id="624" r:id="rId18"/>
    <p:sldId id="623" r:id="rId19"/>
    <p:sldId id="62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EE9E04"/>
    <a:srgbClr val="6C9C5E"/>
    <a:srgbClr val="FFA900"/>
    <a:srgbClr val="FF2600"/>
    <a:srgbClr val="005493"/>
    <a:srgbClr val="0054E3"/>
    <a:srgbClr val="A6A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2"/>
    <p:restoredTop sz="95102"/>
  </p:normalViewPr>
  <p:slideViewPr>
    <p:cSldViewPr snapToGrid="0" snapToObjects="1">
      <p:cViewPr varScale="1">
        <p:scale>
          <a:sx n="122" d="100"/>
          <a:sy n="122" d="100"/>
        </p:scale>
        <p:origin x="5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A6919-CA59-FD4E-AFD4-4B18282A242F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C834D-287E-B840-8211-2D6489D15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22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C834D-287E-B840-8211-2D6489D155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99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Quarterly WUCD events</a:t>
            </a:r>
          </a:p>
          <a:p>
            <a:r>
              <a:rPr lang="en-US" dirty="0"/>
              <a:t>CrIS side switches, restarts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C834D-287E-B840-8211-2D6489D155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12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BC4CA-5D42-B0B0-2E31-8FD99BD19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D1ECA2-306C-85E7-1357-9C6A0B540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E7AFE-71EA-CED7-825E-CBC4F021A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Quarterly WUCD events</a:t>
            </a:r>
          </a:p>
          <a:p>
            <a:r>
              <a:rPr lang="en-US" dirty="0"/>
              <a:t>CrIS side switches, restarts</a:t>
            </a:r>
          </a:p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latin typeface="+mn-lt"/>
              </a:rPr>
              <a:t>CrIS</a:t>
            </a:r>
            <a:r>
              <a:rPr lang="en-US" sz="1200" dirty="0">
                <a:latin typeface="+mn-lt"/>
              </a:rPr>
              <a:t> PRTs and VIIRS thermistors</a:t>
            </a:r>
            <a:endParaRPr lang="en-US" sz="1100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EDE4D-F7E2-6AFD-B9C8-EEE7E00D62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C834D-287E-B840-8211-2D6489D155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74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67006-13E6-FCA0-DCB2-0A50BE7B1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B3C8C4-3BB6-B1FA-6EAB-B802B98754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7B3707-2D37-529D-96DE-88A183235F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85CEF-26F4-3AC8-1A8F-EA5751D2D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C834D-287E-B840-8211-2D6489D155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229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0FF2-2080-0C4F-92DE-44293BB75098}" type="datetime1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69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88F3-89A0-774E-9CA7-96650C7EC7E4}" type="datetime1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99144" y="6432355"/>
            <a:ext cx="2743200" cy="365125"/>
          </a:xfrm>
        </p:spPr>
        <p:txBody>
          <a:bodyPr/>
          <a:lstStyle/>
          <a:p>
            <a:fld id="{D6706F01-49EA-0F4A-A086-4D62F2F02B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908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6B12-ACB0-D944-B1C6-9F9639D1E2CC}" type="datetime1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27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DE233-2FCB-4240-82DD-BB236BA49BFA}" type="datetime1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9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BD479-0350-AA42-956F-0D36145819DD}" type="datetime1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80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765E-E13D-004D-8F01-039F23C5124E}" type="datetime1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23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7F3DE-9BD4-8143-A626-1FDBEF2CDF03}" type="datetime1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75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5786-DFB1-AB4F-A644-B1A4E86F6EF2}" type="datetime1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70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253-44BA-FF4D-BF0E-74ED32DC7A28}" type="datetime1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85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5E963-779A-7F45-9BA4-D70FD1253E06}" type="datetime1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693BF-B122-8945-81D3-9815A123331B}" type="datetime1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2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BDF5E-07AC-3A46-8D74-62B43A923712}" type="datetime1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6F01-49EA-0F4A-A086-4D62F2F02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7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23EA002878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satellite dishes on top of a building&#10;&#10;Description automatically generated with medium confidence">
            <a:extLst>
              <a:ext uri="{FF2B5EF4-FFF2-40B4-BE49-F238E27FC236}">
                <a16:creationId xmlns:a16="http://schemas.microsoft.com/office/drawing/2014/main" id="{A96EB86C-9545-80B9-BF1B-98B666B286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695"/>
          <a:stretch/>
        </p:blipFill>
        <p:spPr>
          <a:xfrm>
            <a:off x="1189297" y="2087246"/>
            <a:ext cx="7343779" cy="4770755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E43625F5-3F13-0385-1E55-0F2F2DBD30DC}"/>
              </a:ext>
            </a:extLst>
          </p:cNvPr>
          <p:cNvSpPr txBox="1">
            <a:spLocks/>
          </p:cNvSpPr>
          <p:nvPr/>
        </p:nvSpPr>
        <p:spPr>
          <a:xfrm>
            <a:off x="0" y="120689"/>
            <a:ext cx="12192000" cy="15240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&lt;15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mK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/decade Radiometric Calibration Stability 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Demonstrated By CrIS/VIIRS Comparisons</a:t>
            </a:r>
            <a:endParaRPr kumimoji="0" lang="en-US" sz="67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indent="0" algn="ctr">
              <a:buNone/>
              <a:defRPr/>
            </a:pPr>
            <a:endParaRPr lang="en-US" sz="900" b="1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 marL="0" indent="0" algn="ctr" defTabSz="342900">
              <a:buNone/>
              <a:defRPr/>
            </a:pPr>
            <a:r>
              <a:rPr lang="en-US" sz="1600" dirty="0">
                <a:solidFill>
                  <a:prstClr val="black"/>
                </a:solidFill>
                <a:cs typeface="Calibri"/>
              </a:rPr>
              <a:t>David Tobin, Dan </a:t>
            </a:r>
            <a:r>
              <a:rPr lang="en-US" sz="1600" dirty="0" err="1">
                <a:solidFill>
                  <a:prstClr val="black"/>
                </a:solidFill>
                <a:cs typeface="Calibri"/>
              </a:rPr>
              <a:t>DeSlover</a:t>
            </a:r>
            <a:r>
              <a:rPr lang="en-US" sz="1600" dirty="0">
                <a:solidFill>
                  <a:prstClr val="black"/>
                </a:solidFill>
                <a:cs typeface="Calibri"/>
              </a:rPr>
              <a:t>, Greg Quinn, Michelle Loveless, Joe Taylor</a:t>
            </a:r>
            <a:endParaRPr lang="en-US" sz="800" b="1" dirty="0">
              <a:solidFill>
                <a:prstClr val="black"/>
              </a:solidFill>
              <a:cs typeface="Calibri"/>
            </a:endParaRPr>
          </a:p>
          <a:p>
            <a:pPr marL="0" indent="0" algn="ctr">
              <a:buNone/>
              <a:defRPr/>
            </a:pPr>
            <a:r>
              <a:rPr lang="en-US" sz="1600" b="1" dirty="0">
                <a:latin typeface="Calibri"/>
                <a:cs typeface="Calibri"/>
              </a:rPr>
              <a:t>Cooperative Institute for Meteorological Satellite Studies</a:t>
            </a:r>
          </a:p>
          <a:p>
            <a:pPr marL="0" indent="0" algn="ctr">
              <a:buNone/>
              <a:defRPr/>
            </a:pPr>
            <a:r>
              <a:rPr lang="en-US" sz="1600" b="1" dirty="0">
                <a:latin typeface="Calibri"/>
                <a:cs typeface="Calibri"/>
              </a:rPr>
              <a:t>Space Science and Engineering Center</a:t>
            </a:r>
          </a:p>
          <a:p>
            <a:pPr marL="0" indent="0" algn="ctr">
              <a:buNone/>
              <a:defRPr/>
            </a:pPr>
            <a:r>
              <a:rPr lang="en-US" sz="1600" b="1" dirty="0">
                <a:latin typeface="Calibri"/>
                <a:cs typeface="Calibri"/>
              </a:rPr>
              <a:t>University of Wisconsin-Madison</a:t>
            </a:r>
            <a:endParaRPr lang="en-US" sz="600" b="1" dirty="0">
              <a:latin typeface="Calibri"/>
              <a:cs typeface="Calibri"/>
            </a:endParaRPr>
          </a:p>
          <a:p>
            <a:pPr marL="0" indent="0" algn="ctr">
              <a:buNone/>
              <a:defRPr/>
            </a:pPr>
            <a:endParaRPr lang="en-US" sz="600" b="1" dirty="0">
              <a:latin typeface="Calibri"/>
              <a:cs typeface="Calibri"/>
            </a:endParaRPr>
          </a:p>
          <a:p>
            <a:pPr marL="0" indent="0" algn="ctr">
              <a:buNone/>
              <a:defRPr/>
            </a:pPr>
            <a:r>
              <a:rPr lang="en-US" sz="2000" b="1" dirty="0">
                <a:solidFill>
                  <a:srgbClr val="0432FF"/>
                </a:solidFill>
                <a:latin typeface="Calibri"/>
                <a:cs typeface="Calibri"/>
              </a:rPr>
              <a:t>GSICS Annual Meeting</a:t>
            </a:r>
          </a:p>
          <a:p>
            <a:pPr marL="0" indent="0" algn="ctr">
              <a:buNone/>
              <a:defRPr/>
            </a:pPr>
            <a:r>
              <a:rPr lang="en-US" sz="1400" dirty="0">
                <a:solidFill>
                  <a:srgbClr val="0432FF"/>
                </a:solidFill>
                <a:latin typeface="Calibri"/>
                <a:cs typeface="Calibri"/>
              </a:rPr>
              <a:t>Ottawa, Canada</a:t>
            </a:r>
          </a:p>
          <a:p>
            <a:pPr marL="0" indent="0" algn="ctr">
              <a:buNone/>
              <a:defRPr/>
            </a:pPr>
            <a:r>
              <a:rPr lang="en-US" sz="1400" dirty="0">
                <a:solidFill>
                  <a:srgbClr val="0432FF"/>
                </a:solidFill>
                <a:cs typeface="Calibri"/>
              </a:rPr>
              <a:t>March 2026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417E304A-DFF2-51F7-D2A3-16B7C7061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5538" y="5117513"/>
            <a:ext cx="985517" cy="15494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B332194-E42C-9078-6910-4D16ED2C4A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9634" y="2491360"/>
            <a:ext cx="1358622" cy="9376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27AAA3-D346-B589-17E4-260D8BB742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9634" y="3841277"/>
            <a:ext cx="1358623" cy="95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36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4EF88-2446-1064-6BF8-064362A69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3BB8A18-B00D-7850-4598-37E192198E4B}"/>
              </a:ext>
            </a:extLst>
          </p:cNvPr>
          <p:cNvGrpSpPr/>
          <p:nvPr/>
        </p:nvGrpSpPr>
        <p:grpSpPr>
          <a:xfrm>
            <a:off x="328230" y="1708057"/>
            <a:ext cx="11493500" cy="4108545"/>
            <a:chOff x="0" y="1492155"/>
            <a:chExt cx="11493500" cy="410854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0758A39-73D1-528C-8D5E-3E3B5C082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51845"/>
            <a:stretch>
              <a:fillRect/>
            </a:stretch>
          </p:blipFill>
          <p:spPr>
            <a:xfrm>
              <a:off x="0" y="1492155"/>
              <a:ext cx="6268876" cy="410854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70417E0-1434-798D-EF11-BB366A5A1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8539"/>
            <a:stretch>
              <a:fillRect/>
            </a:stretch>
          </p:blipFill>
          <p:spPr>
            <a:xfrm>
              <a:off x="6096000" y="1492155"/>
              <a:ext cx="5397500" cy="4108545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E571D10B-6A9C-4B93-08B0-ED448E6F5CF0}"/>
              </a:ext>
            </a:extLst>
          </p:cNvPr>
          <p:cNvSpPr txBox="1">
            <a:spLocks/>
          </p:cNvSpPr>
          <p:nvPr/>
        </p:nvSpPr>
        <p:spPr bwMode="auto">
          <a:xfrm>
            <a:off x="411462" y="1089150"/>
            <a:ext cx="1141026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0000FF"/>
                </a:solidFill>
                <a:latin typeface="+mn-lt"/>
              </a:rPr>
              <a:t>example </a:t>
            </a:r>
            <a:r>
              <a:rPr lang="en-US" sz="2800" b="1" dirty="0">
                <a:latin typeface="+mn-lt"/>
              </a:rPr>
              <a:t>CrIS</a:t>
            </a:r>
            <a:r>
              <a:rPr lang="en-US" sz="2800" b="1" dirty="0">
                <a:solidFill>
                  <a:srgbClr val="0000FF"/>
                </a:solidFill>
                <a:latin typeface="+mn-lt"/>
              </a:rPr>
              <a:t> clear sky spectrum and VIIRS SRFs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0EA0FE-B492-DD01-6FCF-102836D3D3B7}"/>
              </a:ext>
            </a:extLst>
          </p:cNvPr>
          <p:cNvSpPr txBox="1">
            <a:spLocks/>
          </p:cNvSpPr>
          <p:nvPr/>
        </p:nvSpPr>
        <p:spPr bwMode="auto">
          <a:xfrm>
            <a:off x="328230" y="289913"/>
            <a:ext cx="1141026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800" b="1" dirty="0">
                <a:latin typeface="+mn-lt"/>
              </a:rPr>
              <a:t>Context/Goal for this particular analysis/presentation: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0000FF"/>
                </a:solidFill>
                <a:latin typeface="+mn-lt"/>
              </a:rPr>
              <a:t>Creating a multi-decadal record of Hyperspectral IR radiances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0500E0-3F4E-DBDF-825A-EFBB48DAE896}"/>
              </a:ext>
            </a:extLst>
          </p:cNvPr>
          <p:cNvSpPr txBox="1">
            <a:spLocks/>
          </p:cNvSpPr>
          <p:nvPr/>
        </p:nvSpPr>
        <p:spPr bwMode="auto">
          <a:xfrm>
            <a:off x="5507421" y="5992731"/>
            <a:ext cx="6758151" cy="575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000" b="1" dirty="0">
                <a:latin typeface="+mn-lt"/>
              </a:rPr>
              <a:t>Example daily results for SNPP on 1 April 2022 ….</a:t>
            </a:r>
          </a:p>
        </p:txBody>
      </p:sp>
    </p:spTree>
    <p:extLst>
      <p:ext uri="{BB962C8B-B14F-4D97-AF65-F5344CB8AC3E}">
        <p14:creationId xmlns:p14="http://schemas.microsoft.com/office/powerpoint/2010/main" val="322157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B3CE5-F9F9-965B-CBB1-81737F271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5BD9A79D-2796-DB54-4A03-FF6BCC876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45" y="0"/>
            <a:ext cx="1107830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60EB2-A99B-39FF-7EDE-0773E2AF6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093507-608A-78EA-6B8A-E1A72024A6F8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12192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CrIS convolved with VIIRS SRF</a:t>
            </a:r>
          </a:p>
        </p:txBody>
      </p:sp>
    </p:spTree>
    <p:extLst>
      <p:ext uri="{BB962C8B-B14F-4D97-AF65-F5344CB8AC3E}">
        <p14:creationId xmlns:p14="http://schemas.microsoft.com/office/powerpoint/2010/main" val="3658454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57C8F-94C0-854E-E021-32187B8E5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 descr="A map of the world&#10;&#10;AI-generated content may be incorrect.">
            <a:extLst>
              <a:ext uri="{FF2B5EF4-FFF2-40B4-BE49-F238E27FC236}">
                <a16:creationId xmlns:a16="http://schemas.microsoft.com/office/drawing/2014/main" id="{629ABECB-FBBC-A6BA-53A4-123290DC7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45" y="0"/>
            <a:ext cx="11078309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310A8AF-5432-2C32-EB78-3B0E9C7ACA39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12192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VIIRS spatially collocated with CrIS footprints</a:t>
            </a:r>
          </a:p>
        </p:txBody>
      </p:sp>
    </p:spTree>
    <p:extLst>
      <p:ext uri="{BB962C8B-B14F-4D97-AF65-F5344CB8AC3E}">
        <p14:creationId xmlns:p14="http://schemas.microsoft.com/office/powerpoint/2010/main" val="2490541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77E12-85D8-0FC3-0215-A1A99FB58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the world&#10;&#10;AI-generated content may be incorrect.">
            <a:extLst>
              <a:ext uri="{FF2B5EF4-FFF2-40B4-BE49-F238E27FC236}">
                <a16:creationId xmlns:a16="http://schemas.microsoft.com/office/drawing/2014/main" id="{3F7508FD-BB28-193A-6109-34D1F136E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45" y="0"/>
            <a:ext cx="1107830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6C104B-15E3-74E9-A9C2-DF42D9E57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EAA712-43B5-C739-975C-8BE322AD355B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12192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Variability of VIIRS within CrIS footprints</a:t>
            </a:r>
          </a:p>
        </p:txBody>
      </p:sp>
    </p:spTree>
    <p:extLst>
      <p:ext uri="{BB962C8B-B14F-4D97-AF65-F5344CB8AC3E}">
        <p14:creationId xmlns:p14="http://schemas.microsoft.com/office/powerpoint/2010/main" val="411894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CA46-BCF7-3D7E-220B-D390246CB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EC14442F-85B0-3593-3E43-12BBF6DE8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45" y="0"/>
            <a:ext cx="1107830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930CB-119C-3D26-2CF6-9CD820A81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67269C-1F0A-AA38-CDA2-81B3D386A432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12192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VIIRS minus CrIS</a:t>
            </a:r>
          </a:p>
        </p:txBody>
      </p:sp>
    </p:spTree>
    <p:extLst>
      <p:ext uri="{BB962C8B-B14F-4D97-AF65-F5344CB8AC3E}">
        <p14:creationId xmlns:p14="http://schemas.microsoft.com/office/powerpoint/2010/main" val="3612968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86336-CA00-D32E-EE71-91E96D0FD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86AF2-BE67-25E2-CD56-25B65CA33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" name="Picture 2" descr="A graph of a temperature&#10;&#10;AI-generated content may be incorrect.">
            <a:extLst>
              <a:ext uri="{FF2B5EF4-FFF2-40B4-BE49-F238E27FC236}">
                <a16:creationId xmlns:a16="http://schemas.microsoft.com/office/drawing/2014/main" id="{50D6FA2F-E277-1C42-FC2D-8D30421CA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59" y="1017135"/>
            <a:ext cx="5890041" cy="182310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E202C13-E09D-A99E-FA9C-2DCFF55B20FA}"/>
              </a:ext>
            </a:extLst>
          </p:cNvPr>
          <p:cNvSpPr txBox="1">
            <a:spLocks/>
          </p:cNvSpPr>
          <p:nvPr/>
        </p:nvSpPr>
        <p:spPr bwMode="auto">
          <a:xfrm>
            <a:off x="0" y="261964"/>
            <a:ext cx="12192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Daily Radiance and BT statistics</a:t>
            </a:r>
          </a:p>
        </p:txBody>
      </p:sp>
      <p:pic>
        <p:nvPicPr>
          <p:cNvPr id="11" name="Picture 10" descr="A graph of different types of temperature&#10;&#10;AI-generated content may be incorrect.">
            <a:extLst>
              <a:ext uri="{FF2B5EF4-FFF2-40B4-BE49-F238E27FC236}">
                <a16:creationId xmlns:a16="http://schemas.microsoft.com/office/drawing/2014/main" id="{E47986FF-1A04-A809-4521-5751FFC40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97" y="3539001"/>
            <a:ext cx="3812866" cy="2360345"/>
          </a:xfrm>
          <a:prstGeom prst="rect">
            <a:avLst/>
          </a:prstGeom>
        </p:spPr>
      </p:pic>
      <p:pic>
        <p:nvPicPr>
          <p:cNvPr id="13" name="Picture 12" descr="A screenshot of a graph&#10;&#10;AI-generated content may be incorrect.">
            <a:extLst>
              <a:ext uri="{FF2B5EF4-FFF2-40B4-BE49-F238E27FC236}">
                <a16:creationId xmlns:a16="http://schemas.microsoft.com/office/drawing/2014/main" id="{0CF1BC35-0BE2-E370-CE7B-D6D150EB7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21" y="3539001"/>
            <a:ext cx="3812865" cy="2360345"/>
          </a:xfrm>
          <a:prstGeom prst="rect">
            <a:avLst/>
          </a:prstGeom>
        </p:spPr>
      </p:pic>
      <p:pic>
        <p:nvPicPr>
          <p:cNvPr id="15" name="Picture 14" descr="A graph of a graph&#10;&#10;AI-generated content may be incorrect.">
            <a:extLst>
              <a:ext uri="{FF2B5EF4-FFF2-40B4-BE49-F238E27FC236}">
                <a16:creationId xmlns:a16="http://schemas.microsoft.com/office/drawing/2014/main" id="{367D033D-B098-DB71-C203-E35FFA35A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9986" y="3465634"/>
            <a:ext cx="4272014" cy="2644580"/>
          </a:xfrm>
          <a:prstGeom prst="rect">
            <a:avLst/>
          </a:prstGeom>
        </p:spPr>
      </p:pic>
      <p:pic>
        <p:nvPicPr>
          <p:cNvPr id="17" name="Picture 16" descr="A graph of a normal distribution&#10;&#10;AI-generated content may be incorrect.">
            <a:extLst>
              <a:ext uri="{FF2B5EF4-FFF2-40B4-BE49-F238E27FC236}">
                <a16:creationId xmlns:a16="http://schemas.microsoft.com/office/drawing/2014/main" id="{94DE048C-35DA-ED5B-A18B-6C1741F22D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9946" y="1017135"/>
            <a:ext cx="5890042" cy="182310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5418CE5-8464-D3AC-2CFC-E414762DAC21}"/>
              </a:ext>
            </a:extLst>
          </p:cNvPr>
          <p:cNvSpPr txBox="1">
            <a:spLocks/>
          </p:cNvSpPr>
          <p:nvPr/>
        </p:nvSpPr>
        <p:spPr bwMode="auto">
          <a:xfrm>
            <a:off x="1410560" y="780401"/>
            <a:ext cx="451585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600" dirty="0">
                <a:solidFill>
                  <a:srgbClr val="0000FF"/>
                </a:solidFill>
                <a:latin typeface="+mn-lt"/>
              </a:rPr>
              <a:t>BT distributions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6D0DD74-6379-C4A4-A107-98681FE1CBF4}"/>
              </a:ext>
            </a:extLst>
          </p:cNvPr>
          <p:cNvSpPr txBox="1">
            <a:spLocks/>
          </p:cNvSpPr>
          <p:nvPr/>
        </p:nvSpPr>
        <p:spPr bwMode="auto">
          <a:xfrm>
            <a:off x="6877040" y="780401"/>
            <a:ext cx="451585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600" dirty="0">
                <a:solidFill>
                  <a:srgbClr val="0000FF"/>
                </a:solidFill>
                <a:latin typeface="+mn-lt"/>
              </a:rPr>
              <a:t>BT difference distributions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058FDDC-0A6D-5C35-F269-BA47369E656B}"/>
              </a:ext>
            </a:extLst>
          </p:cNvPr>
          <p:cNvSpPr txBox="1">
            <a:spLocks/>
          </p:cNvSpPr>
          <p:nvPr/>
        </p:nvSpPr>
        <p:spPr bwMode="auto">
          <a:xfrm>
            <a:off x="-408732" y="3155583"/>
            <a:ext cx="451585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600" dirty="0">
                <a:solidFill>
                  <a:srgbClr val="0000FF"/>
                </a:solidFill>
                <a:latin typeface="+mn-lt"/>
              </a:rPr>
              <a:t>BT difference vs. scene BT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26C74E00-92BC-90BC-AD0E-A18D32254026}"/>
              </a:ext>
            </a:extLst>
          </p:cNvPr>
          <p:cNvSpPr txBox="1">
            <a:spLocks/>
          </p:cNvSpPr>
          <p:nvPr/>
        </p:nvSpPr>
        <p:spPr bwMode="auto">
          <a:xfrm>
            <a:off x="3569028" y="3155583"/>
            <a:ext cx="451585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600" dirty="0">
                <a:solidFill>
                  <a:srgbClr val="0000FF"/>
                </a:solidFill>
                <a:latin typeface="+mn-lt"/>
              </a:rPr>
              <a:t>BT difference vs. view angle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64719178-7A17-C806-64E4-F122DACE4B68}"/>
              </a:ext>
            </a:extLst>
          </p:cNvPr>
          <p:cNvSpPr txBox="1">
            <a:spLocks/>
          </p:cNvSpPr>
          <p:nvPr/>
        </p:nvSpPr>
        <p:spPr bwMode="auto">
          <a:xfrm>
            <a:off x="7880514" y="3151066"/>
            <a:ext cx="451585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600" dirty="0">
                <a:solidFill>
                  <a:srgbClr val="0000FF"/>
                </a:solidFill>
                <a:latin typeface="+mn-lt"/>
              </a:rPr>
              <a:t>BT difference vs. orbit phase</a:t>
            </a:r>
          </a:p>
        </p:txBody>
      </p:sp>
    </p:spTree>
    <p:extLst>
      <p:ext uri="{BB962C8B-B14F-4D97-AF65-F5344CB8AC3E}">
        <p14:creationId xmlns:p14="http://schemas.microsoft.com/office/powerpoint/2010/main" val="171647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5DE80-CF39-DC6D-B8EB-DD5CF3893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67096-183A-166D-BA31-2F7082B51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1" name="Picture 10" descr="A graph of different types of temperature&#10;&#10;AI-generated content may be incorrect.">
            <a:extLst>
              <a:ext uri="{FF2B5EF4-FFF2-40B4-BE49-F238E27FC236}">
                <a16:creationId xmlns:a16="http://schemas.microsoft.com/office/drawing/2014/main" id="{17ED8E77-3376-712F-E28B-EAC68378B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939" y="856614"/>
            <a:ext cx="9006969" cy="557574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37A7889-4A89-B290-1B33-6CD366EA44BB}"/>
              </a:ext>
            </a:extLst>
          </p:cNvPr>
          <p:cNvSpPr txBox="1">
            <a:spLocks/>
          </p:cNvSpPr>
          <p:nvPr/>
        </p:nvSpPr>
        <p:spPr bwMode="auto">
          <a:xfrm>
            <a:off x="2192138" y="250189"/>
            <a:ext cx="713353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Aside: FOV dependence of VIIRS-</a:t>
            </a:r>
            <a:r>
              <a:rPr lang="en-US" sz="2000" b="1" dirty="0" err="1">
                <a:solidFill>
                  <a:srgbClr val="0000FF"/>
                </a:solidFill>
                <a:latin typeface="+mn-lt"/>
              </a:rPr>
              <a:t>CrIS</a:t>
            </a:r>
            <a:r>
              <a:rPr lang="en-US" sz="2000" b="1" dirty="0">
                <a:solidFill>
                  <a:srgbClr val="0000FF"/>
                </a:solidFill>
                <a:latin typeface="+mn-lt"/>
              </a:rPr>
              <a:t> vs. scene BT</a:t>
            </a:r>
          </a:p>
        </p:txBody>
      </p:sp>
    </p:spTree>
    <p:extLst>
      <p:ext uri="{BB962C8B-B14F-4D97-AF65-F5344CB8AC3E}">
        <p14:creationId xmlns:p14="http://schemas.microsoft.com/office/powerpoint/2010/main" val="2311077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865C5-F8F6-AE5A-E808-053BA6086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B10AC1D3-8981-B86D-EF71-434A45CA0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25" y="353984"/>
            <a:ext cx="10986550" cy="685465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823E9-A462-6881-F917-1156F669A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A9692F7-CE5A-7005-DF44-A6A0C3C07139}"/>
              </a:ext>
            </a:extLst>
          </p:cNvPr>
          <p:cNvSpPr txBox="1">
            <a:spLocks/>
          </p:cNvSpPr>
          <p:nvPr/>
        </p:nvSpPr>
        <p:spPr bwMode="auto">
          <a:xfrm>
            <a:off x="0" y="173793"/>
            <a:ext cx="12192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S-NPP Daily Mean BTs vs. Time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82E3C1A-2010-472A-2FF5-D230596CC5D0}"/>
              </a:ext>
            </a:extLst>
          </p:cNvPr>
          <p:cNvSpPr txBox="1">
            <a:spLocks/>
          </p:cNvSpPr>
          <p:nvPr/>
        </p:nvSpPr>
        <p:spPr bwMode="auto">
          <a:xfrm>
            <a:off x="2294739" y="755493"/>
            <a:ext cx="757846" cy="3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b="1" dirty="0">
                <a:latin typeface="+mn-lt"/>
              </a:rPr>
              <a:t>M15</a:t>
            </a:r>
            <a:endParaRPr lang="en-US" sz="1600" b="1" dirty="0">
              <a:latin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3564D1-D3AD-ADF4-F461-A8F74FB2D4A1}"/>
              </a:ext>
            </a:extLst>
          </p:cNvPr>
          <p:cNvSpPr txBox="1">
            <a:spLocks/>
          </p:cNvSpPr>
          <p:nvPr/>
        </p:nvSpPr>
        <p:spPr bwMode="auto">
          <a:xfrm>
            <a:off x="2294739" y="2269181"/>
            <a:ext cx="757846" cy="3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b="1" dirty="0">
                <a:latin typeface="+mn-lt"/>
              </a:rPr>
              <a:t>M16</a:t>
            </a:r>
            <a:endParaRPr lang="en-US" sz="1600" b="1" dirty="0"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DC71B8C-3B5D-1593-202C-D5CEE7A268C7}"/>
              </a:ext>
            </a:extLst>
          </p:cNvPr>
          <p:cNvSpPr txBox="1">
            <a:spLocks/>
          </p:cNvSpPr>
          <p:nvPr/>
        </p:nvSpPr>
        <p:spPr bwMode="auto">
          <a:xfrm>
            <a:off x="2294739" y="3730891"/>
            <a:ext cx="757846" cy="3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b="1" dirty="0">
                <a:latin typeface="+mn-lt"/>
              </a:rPr>
              <a:t>I5</a:t>
            </a:r>
            <a:endParaRPr lang="en-US" sz="1600" b="1" dirty="0">
              <a:latin typeface="+mn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03C22C5-E70B-47BE-6539-C40F7A05DEB5}"/>
              </a:ext>
            </a:extLst>
          </p:cNvPr>
          <p:cNvSpPr txBox="1">
            <a:spLocks/>
          </p:cNvSpPr>
          <p:nvPr/>
        </p:nvSpPr>
        <p:spPr bwMode="auto">
          <a:xfrm>
            <a:off x="2294739" y="5192601"/>
            <a:ext cx="757846" cy="3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b="1" dirty="0">
                <a:latin typeface="+mn-lt"/>
              </a:rPr>
              <a:t>M13</a:t>
            </a:r>
            <a:endParaRPr lang="en-US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47426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DE3-FDDC-2B67-D836-7AD93B05C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FC34E8CE-D5F6-CD0D-7637-E48A452C5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74" y="351681"/>
            <a:ext cx="11014051" cy="686382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BB811-A244-B62E-2A6A-35701AAC6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49C8D98-1ED7-A893-838F-44E6555B7D29}"/>
              </a:ext>
            </a:extLst>
          </p:cNvPr>
          <p:cNvSpPr txBox="1">
            <a:spLocks/>
          </p:cNvSpPr>
          <p:nvPr/>
        </p:nvSpPr>
        <p:spPr bwMode="auto">
          <a:xfrm>
            <a:off x="0" y="173793"/>
            <a:ext cx="12192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S-NPP Daily Mean BT Difference vs. Time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6075BA-9E4A-1997-0A21-0BCD5F5CF3BA}"/>
              </a:ext>
            </a:extLst>
          </p:cNvPr>
          <p:cNvSpPr txBox="1">
            <a:spLocks/>
          </p:cNvSpPr>
          <p:nvPr/>
        </p:nvSpPr>
        <p:spPr bwMode="auto">
          <a:xfrm>
            <a:off x="2294739" y="755493"/>
            <a:ext cx="757846" cy="3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b="1" dirty="0">
                <a:latin typeface="+mn-lt"/>
              </a:rPr>
              <a:t>M15</a:t>
            </a:r>
            <a:endParaRPr lang="en-US" sz="1600" b="1" dirty="0"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C073EA-A491-8EF5-BB9E-B403FF2DE193}"/>
              </a:ext>
            </a:extLst>
          </p:cNvPr>
          <p:cNvSpPr txBox="1">
            <a:spLocks/>
          </p:cNvSpPr>
          <p:nvPr/>
        </p:nvSpPr>
        <p:spPr bwMode="auto">
          <a:xfrm>
            <a:off x="2294739" y="2269181"/>
            <a:ext cx="757846" cy="3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b="1" dirty="0">
                <a:latin typeface="+mn-lt"/>
              </a:rPr>
              <a:t>M16</a:t>
            </a:r>
            <a:endParaRPr lang="en-US" sz="1600" b="1" dirty="0">
              <a:latin typeface="+mn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5B0688-6B5A-4382-D6D5-439C27172124}"/>
              </a:ext>
            </a:extLst>
          </p:cNvPr>
          <p:cNvSpPr txBox="1">
            <a:spLocks/>
          </p:cNvSpPr>
          <p:nvPr/>
        </p:nvSpPr>
        <p:spPr bwMode="auto">
          <a:xfrm>
            <a:off x="2294739" y="3730891"/>
            <a:ext cx="757846" cy="3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b="1" dirty="0">
                <a:latin typeface="+mn-lt"/>
              </a:rPr>
              <a:t>I5</a:t>
            </a:r>
            <a:endParaRPr lang="en-US" sz="1600" b="1" dirty="0">
              <a:latin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DB642A7-4460-C855-D611-A835842FF062}"/>
              </a:ext>
            </a:extLst>
          </p:cNvPr>
          <p:cNvSpPr txBox="1">
            <a:spLocks/>
          </p:cNvSpPr>
          <p:nvPr/>
        </p:nvSpPr>
        <p:spPr bwMode="auto">
          <a:xfrm>
            <a:off x="2294739" y="5768102"/>
            <a:ext cx="757846" cy="3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b="1" dirty="0">
                <a:latin typeface="+mn-lt"/>
              </a:rPr>
              <a:t>M13</a:t>
            </a:r>
            <a:endParaRPr lang="en-US" sz="1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9325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12171-BB72-BB31-C3D5-DC3C1BF6B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 descr="cris_viirs_fig11_2013-10-22.eps">
            <a:extLst>
              <a:ext uri="{FF2B5EF4-FFF2-40B4-BE49-F238E27FC236}">
                <a16:creationId xmlns:a16="http://schemas.microsoft.com/office/drawing/2014/main" id="{DC8E4225-A018-CF80-F54C-489DB1FEB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429" y="719339"/>
            <a:ext cx="4031085" cy="53642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C24337C-FCB7-632F-C7F4-502BC8DDA5D1}"/>
              </a:ext>
            </a:extLst>
          </p:cNvPr>
          <p:cNvSpPr txBox="1">
            <a:spLocks/>
          </p:cNvSpPr>
          <p:nvPr/>
        </p:nvSpPr>
        <p:spPr bwMode="auto">
          <a:xfrm>
            <a:off x="75282" y="1335829"/>
            <a:ext cx="234214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600" b="1" dirty="0">
                <a:solidFill>
                  <a:srgbClr val="0000FF"/>
                </a:solidFill>
                <a:latin typeface="+mn-lt"/>
              </a:rPr>
              <a:t>S-NPP analyses including CrIS and VIIRS radiometric uncertainties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99B81A0-DA43-6DED-5A45-4489BFF1501E}"/>
              </a:ext>
            </a:extLst>
          </p:cNvPr>
          <p:cNvGrpSpPr/>
          <p:nvPr/>
        </p:nvGrpSpPr>
        <p:grpSpPr>
          <a:xfrm>
            <a:off x="301680" y="2230272"/>
            <a:ext cx="1977080" cy="2931298"/>
            <a:chOff x="7160055" y="226540"/>
            <a:chExt cx="1977080" cy="2931298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894908B-5B64-77FE-3792-5DCC04FFB70B}"/>
                </a:ext>
              </a:extLst>
            </p:cNvPr>
            <p:cNvCxnSpPr/>
            <p:nvPr/>
          </p:nvCxnSpPr>
          <p:spPr>
            <a:xfrm>
              <a:off x="7221837" y="733170"/>
              <a:ext cx="425622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678316EF-3B78-6F36-4C92-4922F88EC37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427783" y="302056"/>
              <a:ext cx="1139568" cy="199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</a:pPr>
              <a:r>
                <a:rPr lang="en-US" sz="1100" b="1" dirty="0"/>
                <a:t>Legend</a:t>
              </a: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B21C5CD8-C1CA-A4B7-B874-E12A43D4E7F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47459" y="626764"/>
              <a:ext cx="1345516" cy="199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sz="1100" b="1" dirty="0"/>
                <a:t>Mean differences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5B68352-0314-C782-2499-D0421D8F5DDA}"/>
                </a:ext>
              </a:extLst>
            </p:cNvPr>
            <p:cNvSpPr/>
            <p:nvPr/>
          </p:nvSpPr>
          <p:spPr>
            <a:xfrm>
              <a:off x="7221837" y="1084651"/>
              <a:ext cx="425622" cy="178487"/>
            </a:xfrm>
            <a:prstGeom prst="rect">
              <a:avLst/>
            </a:prstGeom>
            <a:solidFill>
              <a:schemeClr val="tx2">
                <a:lumMod val="40000"/>
                <a:lumOff val="60000"/>
                <a:alpha val="49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30C417E-4572-929E-2BF4-7B9E970C5C5B}"/>
                </a:ext>
              </a:extLst>
            </p:cNvPr>
            <p:cNvSpPr/>
            <p:nvPr/>
          </p:nvSpPr>
          <p:spPr>
            <a:xfrm>
              <a:off x="7221837" y="1463593"/>
              <a:ext cx="425622" cy="178487"/>
            </a:xfrm>
            <a:prstGeom prst="rect">
              <a:avLst/>
            </a:prstGeom>
            <a:solidFill>
              <a:srgbClr val="D98474">
                <a:alpha val="50000"/>
              </a:srgbClr>
            </a:solidFill>
            <a:ln>
              <a:solidFill>
                <a:srgbClr val="FF361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itle 1">
              <a:extLst>
                <a:ext uri="{FF2B5EF4-FFF2-40B4-BE49-F238E27FC236}">
                  <a16:creationId xmlns:a16="http://schemas.microsoft.com/office/drawing/2014/main" id="{AD228B93-0F3A-293A-6488-E327FDB4791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47459" y="1074354"/>
              <a:ext cx="1345516" cy="199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sz="1100" b="1" dirty="0"/>
                <a:t>CrIS RU</a:t>
              </a:r>
            </a:p>
          </p:txBody>
        </p:sp>
        <p:sp>
          <p:nvSpPr>
            <p:cNvPr id="14" name="Title 1">
              <a:extLst>
                <a:ext uri="{FF2B5EF4-FFF2-40B4-BE49-F238E27FC236}">
                  <a16:creationId xmlns:a16="http://schemas.microsoft.com/office/drawing/2014/main" id="{B950BDF6-2941-87F1-B6C0-B58441571F5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47459" y="1447805"/>
              <a:ext cx="1345516" cy="199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sz="1100" b="1" dirty="0"/>
                <a:t>VIIRS RU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2E36851-1C89-C9ED-F387-01487259653A}"/>
                </a:ext>
              </a:extLst>
            </p:cNvPr>
            <p:cNvSpPr/>
            <p:nvPr/>
          </p:nvSpPr>
          <p:spPr>
            <a:xfrm>
              <a:off x="7221837" y="1896079"/>
              <a:ext cx="425622" cy="178487"/>
            </a:xfrm>
            <a:prstGeom prst="rect">
              <a:avLst/>
            </a:prstGeom>
            <a:solidFill>
              <a:srgbClr val="00E300">
                <a:alpha val="22000"/>
              </a:srgbClr>
            </a:solidFill>
            <a:ln>
              <a:solidFill>
                <a:srgbClr val="00E3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itle 1">
              <a:extLst>
                <a:ext uri="{FF2B5EF4-FFF2-40B4-BE49-F238E27FC236}">
                  <a16:creationId xmlns:a16="http://schemas.microsoft.com/office/drawing/2014/main" id="{DB7CCFD6-73D5-5BAA-78BF-F6A81CB473D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55695" y="1876174"/>
              <a:ext cx="1481440" cy="199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sz="1100" b="1" dirty="0"/>
                <a:t>Uncertainty due to Out-of-Band SRF effects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91EB8AD-0044-16F6-DFED-0D3FA2833DC7}"/>
                </a:ext>
              </a:extLst>
            </p:cNvPr>
            <p:cNvSpPr/>
            <p:nvPr/>
          </p:nvSpPr>
          <p:spPr>
            <a:xfrm>
              <a:off x="7221837" y="2357398"/>
              <a:ext cx="425622" cy="178487"/>
            </a:xfrm>
            <a:prstGeom prst="rect">
              <a:avLst/>
            </a:prstGeom>
            <a:solidFill>
              <a:srgbClr val="E30FE2">
                <a:alpha val="22000"/>
              </a:srgbClr>
            </a:solidFill>
            <a:ln>
              <a:solidFill>
                <a:srgbClr val="E30FE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BC12810C-0C1E-3767-FF9D-88BA7065868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55695" y="2352007"/>
              <a:ext cx="1345516" cy="199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sz="1100" b="1" dirty="0"/>
                <a:t>Statistical uncertainty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463490C-4C25-78C5-F49B-D005E4EA1B12}"/>
                </a:ext>
              </a:extLst>
            </p:cNvPr>
            <p:cNvSpPr/>
            <p:nvPr/>
          </p:nvSpPr>
          <p:spPr>
            <a:xfrm>
              <a:off x="7160055" y="226540"/>
              <a:ext cx="1848021" cy="293129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EED9244-02E3-F736-FD68-025769B84DF7}"/>
                </a:ext>
              </a:extLst>
            </p:cNvPr>
            <p:cNvSpPr/>
            <p:nvPr/>
          </p:nvSpPr>
          <p:spPr>
            <a:xfrm>
              <a:off x="7230073" y="2815975"/>
              <a:ext cx="425622" cy="178487"/>
            </a:xfrm>
            <a:prstGeom prst="rect">
              <a:avLst/>
            </a:prstGeom>
            <a:solidFill>
              <a:schemeClr val="bg1">
                <a:lumMod val="50000"/>
                <a:alpha val="53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CE571965-C59F-34B7-6A3F-57C7C05F515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63931" y="2796070"/>
              <a:ext cx="1345516" cy="199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r>
                <a:rPr lang="en-US" sz="1100" b="1" dirty="0"/>
                <a:t>RSS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001DE07-790B-29E7-B3F2-60BB657E5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977" y="731800"/>
            <a:ext cx="4832103" cy="54602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6929AD7-B52B-8639-B0BD-4BA6B94FA665}"/>
              </a:ext>
            </a:extLst>
          </p:cNvPr>
          <p:cNvSpPr txBox="1"/>
          <p:nvPr/>
        </p:nvSpPr>
        <p:spPr>
          <a:xfrm>
            <a:off x="3544738" y="144403"/>
            <a:ext cx="609829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1800" b="1" dirty="0">
                <a:solidFill>
                  <a:srgbClr val="0000FF"/>
                </a:solidFill>
                <a:latin typeface="+mn-lt"/>
              </a:rPr>
              <a:t>CrIS/VIIRS Differences versus Scene BT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667596-2870-F0CE-ACDE-2037C9234F49}"/>
              </a:ext>
            </a:extLst>
          </p:cNvPr>
          <p:cNvSpPr txBox="1"/>
          <p:nvPr/>
        </p:nvSpPr>
        <p:spPr>
          <a:xfrm>
            <a:off x="0" y="6348426"/>
            <a:ext cx="69286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McIntire,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Efremova, Xiong,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“S–NPP VIIRS On-orbit Uncertainty Estimate for Emissive Bands”, CALCON 2013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1770C4-9B32-B366-3F88-6662E6FA87F1}"/>
              </a:ext>
            </a:extLst>
          </p:cNvPr>
          <p:cNvSpPr txBox="1"/>
          <p:nvPr/>
        </p:nvSpPr>
        <p:spPr>
          <a:xfrm>
            <a:off x="0" y="6575539"/>
            <a:ext cx="1044799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Tobin, D., et al. (2013), Suomi-NPP CrIS radiometric calibration uncertainty, J.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Geophys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Res. Atmos., 118, 10,589–10,600, doi:10.1002/jgrd.50809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602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B8746-810C-5B37-5DEE-4DEFDA930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1F5F56A-EDCB-028B-3D87-B5B5B6C87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28" y="864065"/>
            <a:ext cx="8409549" cy="570236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F657F-4541-A031-0F5E-3ABA680B5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BF4345-5F40-9BC3-5F59-B2470C60C429}"/>
              </a:ext>
            </a:extLst>
          </p:cNvPr>
          <p:cNvSpPr txBox="1">
            <a:spLocks/>
          </p:cNvSpPr>
          <p:nvPr/>
        </p:nvSpPr>
        <p:spPr bwMode="auto">
          <a:xfrm>
            <a:off x="0" y="173793"/>
            <a:ext cx="121920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FF"/>
                </a:solidFill>
                <a:latin typeface="+mn-lt"/>
              </a:rPr>
              <a:t>Daily Mean BT Difference for </a:t>
            </a:r>
            <a:r>
              <a:rPr lang="en-US" sz="2000" b="1" dirty="0">
                <a:latin typeface="+mn-lt"/>
              </a:rPr>
              <a:t>(280K &lt; scene BT &lt; 290K) </a:t>
            </a:r>
            <a:r>
              <a:rPr lang="en-US" sz="2000" b="1" dirty="0">
                <a:solidFill>
                  <a:srgbClr val="0000FF"/>
                </a:solidFill>
                <a:latin typeface="+mn-lt"/>
              </a:rPr>
              <a:t>vs. Time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1F7B70B-98CF-0D9D-03B0-FB023A24CC5C}"/>
              </a:ext>
            </a:extLst>
          </p:cNvPr>
          <p:cNvSpPr txBox="1">
            <a:spLocks/>
          </p:cNvSpPr>
          <p:nvPr/>
        </p:nvSpPr>
        <p:spPr bwMode="auto">
          <a:xfrm>
            <a:off x="2619404" y="3079467"/>
            <a:ext cx="594174" cy="115473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600" b="1" dirty="0">
                <a:solidFill>
                  <a:srgbClr val="0070C0"/>
                </a:solidFill>
                <a:latin typeface="+mn-lt"/>
              </a:rPr>
              <a:t>M1</a:t>
            </a:r>
            <a:r>
              <a:rPr lang="en-US" sz="1600" b="1" dirty="0">
                <a:solidFill>
                  <a:srgbClr val="FF2600"/>
                </a:solidFill>
                <a:latin typeface="+mn-lt"/>
              </a:rPr>
              <a:t>M16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600" b="1" dirty="0">
                <a:solidFill>
                  <a:srgbClr val="EE9E04"/>
                </a:solidFill>
                <a:latin typeface="+mn-lt"/>
              </a:rPr>
              <a:t>I5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600" b="1" dirty="0">
                <a:solidFill>
                  <a:srgbClr val="6C9C5E"/>
                </a:solidFill>
                <a:latin typeface="+mn-lt"/>
              </a:rPr>
              <a:t>M13</a:t>
            </a:r>
            <a:endParaRPr lang="en-US" sz="1400" b="1" dirty="0">
              <a:solidFill>
                <a:srgbClr val="6C9C5E"/>
              </a:solidFill>
              <a:latin typeface="+mn-l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D2EA335-E3AD-4C76-3B61-DB7AF947B044}"/>
              </a:ext>
            </a:extLst>
          </p:cNvPr>
          <p:cNvSpPr txBox="1">
            <a:spLocks/>
          </p:cNvSpPr>
          <p:nvPr/>
        </p:nvSpPr>
        <p:spPr bwMode="auto">
          <a:xfrm>
            <a:off x="1117377" y="1031267"/>
            <a:ext cx="757846" cy="3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b="1" dirty="0">
                <a:latin typeface="+mn-lt"/>
              </a:rPr>
              <a:t>S-NPP</a:t>
            </a:r>
            <a:endParaRPr lang="en-US" sz="1600" b="1" dirty="0">
              <a:latin typeface="+mn-lt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1A86CB4-8AFB-7C1E-2AC5-208B0EF733C9}"/>
              </a:ext>
            </a:extLst>
          </p:cNvPr>
          <p:cNvSpPr txBox="1">
            <a:spLocks/>
          </p:cNvSpPr>
          <p:nvPr/>
        </p:nvSpPr>
        <p:spPr bwMode="auto">
          <a:xfrm>
            <a:off x="1117377" y="2922366"/>
            <a:ext cx="1016019" cy="3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b="1" dirty="0">
                <a:latin typeface="+mn-lt"/>
              </a:rPr>
              <a:t>NOAA20</a:t>
            </a:r>
            <a:endParaRPr lang="en-US" sz="1600" b="1" dirty="0">
              <a:latin typeface="+mn-lt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DEC222C-9858-2DE9-35C8-8E95DD203091}"/>
              </a:ext>
            </a:extLst>
          </p:cNvPr>
          <p:cNvSpPr txBox="1">
            <a:spLocks/>
          </p:cNvSpPr>
          <p:nvPr/>
        </p:nvSpPr>
        <p:spPr bwMode="auto">
          <a:xfrm>
            <a:off x="1117377" y="4813465"/>
            <a:ext cx="1016019" cy="33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b="1" dirty="0">
                <a:latin typeface="+mn-lt"/>
              </a:rPr>
              <a:t>NOAA21</a:t>
            </a:r>
            <a:endParaRPr lang="en-US" sz="1600" b="1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3566F3-845D-AC5B-9F89-FA71E777E051}"/>
              </a:ext>
            </a:extLst>
          </p:cNvPr>
          <p:cNvSpPr txBox="1"/>
          <p:nvPr/>
        </p:nvSpPr>
        <p:spPr>
          <a:xfrm>
            <a:off x="8594597" y="869285"/>
            <a:ext cx="3539963" cy="5286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4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Linear Trends in [</a:t>
            </a:r>
            <a:r>
              <a:rPr lang="en-US" sz="1400" b="1" dirty="0" err="1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mK</a:t>
            </a:r>
            <a:r>
              <a:rPr lang="en-US" sz="14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/decade]:</a:t>
            </a:r>
            <a:endParaRPr lang="en-US" sz="1200" dirty="0">
              <a:solidFill>
                <a:srgbClr val="000000"/>
              </a:solidFill>
              <a:effectLst/>
              <a:latin typeface="Menlo" panose="020B0609030804020204" pitchFamily="49" charset="0"/>
              <a:ea typeface="Aptos" panose="020B0004020202020204" pitchFamily="34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1200" dirty="0">
              <a:solidFill>
                <a:srgbClr val="000000"/>
              </a:solidFill>
              <a:effectLst/>
              <a:latin typeface="Menlo" panose="020B0609030804020204" pitchFamily="49" charset="0"/>
              <a:ea typeface="Aptos" panose="020B0004020202020204" pitchFamily="34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   </a:t>
            </a: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Trend		SE		  95% CI</a:t>
            </a: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M15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-0.97    2.07   [ -5.03  3.09]</a:t>
            </a: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M16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-4.48    0.99   [ -6.43 -2.54]</a:t>
            </a: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I05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 4.37    0.40   [  3.58  5.15]</a:t>
            </a: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M13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-4.09    3.20   [-10.36  2.18]</a:t>
            </a: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nlo" panose="020B0609030804020204" pitchFamily="49" charset="0"/>
                <a:ea typeface="Aptos" panose="020B0004020202020204" pitchFamily="34" charset="0"/>
                <a:cs typeface="+mn-cs"/>
              </a:rPr>
              <a:t>      Trend		SE		  95% CI</a:t>
            </a:r>
            <a:endParaRPr lang="en-US" sz="105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M15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 0.80    0.82   [ -0.79  2.40]</a:t>
            </a: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M16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-1.62    0.01   [ -1.63 -1.61]</a:t>
            </a: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I05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 2.72    0.46   [  1.82  3.62]</a:t>
            </a: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M13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-1.84    1.60   [ -4.97  1.30]</a:t>
            </a: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1200" dirty="0">
              <a:solidFill>
                <a:srgbClr val="000000"/>
              </a:solidFill>
              <a:effectLst/>
              <a:latin typeface="Menlo" panose="020B0609030804020204" pitchFamily="49" charset="0"/>
              <a:ea typeface="Aptos" panose="020B0004020202020204" pitchFamily="34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1200" dirty="0">
              <a:solidFill>
                <a:srgbClr val="000000"/>
              </a:solidFill>
              <a:latin typeface="Menlo" panose="020B0609030804020204" pitchFamily="49" charset="0"/>
              <a:ea typeface="Aptos" panose="020B0004020202020204" pitchFamily="34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1200" dirty="0">
              <a:solidFill>
                <a:srgbClr val="000000"/>
              </a:solidFill>
              <a:latin typeface="Menlo" panose="020B0609030804020204" pitchFamily="49" charset="0"/>
              <a:ea typeface="Aptos" panose="020B0004020202020204" pitchFamily="34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1200" dirty="0">
              <a:solidFill>
                <a:srgbClr val="000000"/>
              </a:solidFill>
              <a:effectLst/>
              <a:latin typeface="Menlo" panose="020B0609030804020204" pitchFamily="49" charset="0"/>
              <a:ea typeface="Aptos" panose="020B0004020202020204" pitchFamily="34" charset="0"/>
            </a:endParaRPr>
          </a:p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latin typeface="Menlo" panose="020B0609030804020204" pitchFamily="49" charset="0"/>
                <a:ea typeface="Aptos" panose="020B0004020202020204" pitchFamily="34" charset="0"/>
              </a:rPr>
              <a:t>      Trend		SE		  95% CI</a:t>
            </a: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M15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-6.76    0.07   [ -6.90 -6.61]</a:t>
            </a: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M16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-8.99    0.07   [ -9.12 -8.85]</a:t>
            </a: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I05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-2.40    0.06   [ -2.52 -2.27]</a:t>
            </a:r>
            <a:endParaRPr lang="en-US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1200" b="1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M13</a:t>
            </a:r>
            <a:r>
              <a:rPr lang="en-US" sz="1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Aptos" panose="020B0004020202020204" pitchFamily="34" charset="0"/>
              </a:rPr>
              <a:t>    4.87    0.13   [  4.62  5.12]</a:t>
            </a:r>
            <a:endParaRPr lang="en-US" sz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B0F08D-9DC7-B8E1-0794-A4DBEAE50AFB}"/>
              </a:ext>
            </a:extLst>
          </p:cNvPr>
          <p:cNvSpPr txBox="1">
            <a:spLocks/>
          </p:cNvSpPr>
          <p:nvPr/>
        </p:nvSpPr>
        <p:spPr bwMode="auto">
          <a:xfrm>
            <a:off x="4358168" y="2324101"/>
            <a:ext cx="2029932" cy="1651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200" dirty="0">
                <a:latin typeface="+mn-lt"/>
              </a:rPr>
              <a:t>(side switches in 2019 and 2021)</a:t>
            </a:r>
            <a:endParaRPr lang="en-US" sz="1100" dirty="0">
              <a:latin typeface="+mn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EC54C7B-141C-DEF4-6630-E98DDE26324F}"/>
              </a:ext>
            </a:extLst>
          </p:cNvPr>
          <p:cNvSpPr txBox="1">
            <a:spLocks/>
          </p:cNvSpPr>
          <p:nvPr/>
        </p:nvSpPr>
        <p:spPr bwMode="auto">
          <a:xfrm>
            <a:off x="9391359" y="6319082"/>
            <a:ext cx="2743201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171450" indent="-17145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200" dirty="0" err="1">
                <a:latin typeface="+mn-lt"/>
              </a:rPr>
              <a:t>CrIS</a:t>
            </a:r>
            <a:r>
              <a:rPr lang="en-US" sz="1200" dirty="0">
                <a:latin typeface="+mn-lt"/>
              </a:rPr>
              <a:t> PRTs and VIIRS thermistors</a:t>
            </a:r>
            <a:endParaRPr lang="en-US" sz="1100" dirty="0"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ED6EA79-2ED0-1499-DFDC-F89F91FF664B}"/>
              </a:ext>
            </a:extLst>
          </p:cNvPr>
          <p:cNvSpPr txBox="1">
            <a:spLocks/>
          </p:cNvSpPr>
          <p:nvPr/>
        </p:nvSpPr>
        <p:spPr bwMode="auto">
          <a:xfrm>
            <a:off x="2190012" y="1728785"/>
            <a:ext cx="2029932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200" dirty="0">
                <a:latin typeface="+mn-lt"/>
              </a:rPr>
              <a:t>(periodic WUCD events)</a:t>
            </a:r>
            <a:endParaRPr lang="en-US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8567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1B8B-3E33-F365-F9ED-57E803B98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75F2F-8E9F-2A96-DE7D-035225A07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8E97F89-BD60-72A1-C1A0-673D12A61F43}"/>
              </a:ext>
            </a:extLst>
          </p:cNvPr>
          <p:cNvSpPr txBox="1">
            <a:spLocks/>
          </p:cNvSpPr>
          <p:nvPr/>
        </p:nvSpPr>
        <p:spPr bwMode="auto">
          <a:xfrm>
            <a:off x="109126" y="478373"/>
            <a:ext cx="7435516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3200" b="1" dirty="0">
                <a:solidFill>
                  <a:srgbClr val="0000FF"/>
                </a:solidFill>
                <a:latin typeface="+mn-lt"/>
              </a:rPr>
              <a:t>Summary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0515E1-F58E-75EF-2830-6EAC2A20A4FF}"/>
              </a:ext>
            </a:extLst>
          </p:cNvPr>
          <p:cNvSpPr txBox="1"/>
          <p:nvPr/>
        </p:nvSpPr>
        <p:spPr>
          <a:xfrm>
            <a:off x="702929" y="1145246"/>
            <a:ext cx="64814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Intercomparison of CrIS and VIIRS has proven to be a very useful way to assess the calibration of each sensor, including long term stability.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</a:t>
            </a:r>
            <a:r>
              <a:rPr lang="en-US" b="1" dirty="0">
                <a:solidFill>
                  <a:srgbClr val="0432FF"/>
                </a:solidFill>
              </a:rPr>
              <a:t>individual platform/satellite intercomparisons</a:t>
            </a:r>
            <a:r>
              <a:rPr lang="en-US" dirty="0"/>
              <a:t>, for SNPP, NOAA-20, and NOAA-21, show agreement with low bias and </a:t>
            </a:r>
            <a:r>
              <a:rPr lang="en-US" b="1" dirty="0">
                <a:solidFill>
                  <a:srgbClr val="0432FF"/>
                </a:solidFill>
              </a:rPr>
              <a:t>very good stability … less than 10-15 </a:t>
            </a:r>
            <a:r>
              <a:rPr lang="en-US" b="1" dirty="0" err="1">
                <a:solidFill>
                  <a:srgbClr val="0432FF"/>
                </a:solidFill>
              </a:rPr>
              <a:t>mK</a:t>
            </a:r>
            <a:r>
              <a:rPr lang="en-US" b="1" dirty="0">
                <a:solidFill>
                  <a:srgbClr val="0432FF"/>
                </a:solidFill>
              </a:rPr>
              <a:t>/decade.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Variants of this </a:t>
            </a:r>
            <a:r>
              <a:rPr lang="en-US" dirty="0" err="1"/>
              <a:t>CrIS</a:t>
            </a:r>
            <a:r>
              <a:rPr lang="en-US" dirty="0"/>
              <a:t>/VIIRS analyses yield similar results.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SNO analyses of </a:t>
            </a:r>
            <a:r>
              <a:rPr lang="en-US" dirty="0" err="1"/>
              <a:t>CrISes</a:t>
            </a:r>
            <a:r>
              <a:rPr lang="en-US" dirty="0"/>
              <a:t> and </a:t>
            </a:r>
            <a:r>
              <a:rPr lang="en-US" dirty="0" err="1"/>
              <a:t>IASIes</a:t>
            </a:r>
            <a:r>
              <a:rPr lang="en-US" dirty="0"/>
              <a:t> also yield similar trend results.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0432FF"/>
                </a:solidFill>
              </a:rPr>
              <a:t>However:</a:t>
            </a:r>
            <a:r>
              <a:rPr lang="en-US" dirty="0"/>
              <a:t> work remains to combine data from consecutive platforms/satellites to create useful multi-decadal data records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E.g.: Strow et al. 2021: </a:t>
            </a:r>
            <a:r>
              <a:rPr lang="en-US" altLang="en-US" dirty="0">
                <a:solidFill>
                  <a:srgbClr val="172B4D"/>
                </a:solidFill>
                <a:latin typeface="SystemSymbols"/>
              </a:rPr>
              <a:t>A Climate Hyperspectral Infrared Radiance Product (CHIRP) Combining the AIRS and CrIS Satellite Sounding Record.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E.g. see next side … SITSATs, e.g. CLARREO, Truths, etc. etc.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E078B3B-4E12-E6BD-656A-F2A61F5B8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319" y="306930"/>
            <a:ext cx="4032979" cy="22655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F003E1F-0921-9479-0473-D0B86FBA3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6151" y="2540569"/>
            <a:ext cx="3261198" cy="421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31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5567D-2898-2659-C0D4-FCC6067AF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6F01-49EA-0F4A-A086-4D62F2F02B2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B1A8B43-677B-7755-1B2F-ABBAA54E11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83" r="33203"/>
          <a:stretch>
            <a:fillRect/>
          </a:stretch>
        </p:blipFill>
        <p:spPr>
          <a:xfrm>
            <a:off x="2193419" y="1270614"/>
            <a:ext cx="4758616" cy="240169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6B75809-022A-BF7A-243B-B61D34EBBFB1}"/>
              </a:ext>
            </a:extLst>
          </p:cNvPr>
          <p:cNvSpPr txBox="1"/>
          <p:nvPr/>
        </p:nvSpPr>
        <p:spPr>
          <a:xfrm>
            <a:off x="3674378" y="89579"/>
            <a:ext cx="5031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432FF"/>
                </a:solidFill>
              </a:rPr>
              <a:t>Example differences between </a:t>
            </a:r>
            <a:r>
              <a:rPr lang="en-US" sz="2000" b="1" dirty="0" err="1">
                <a:solidFill>
                  <a:srgbClr val="0432FF"/>
                </a:solidFill>
              </a:rPr>
              <a:t>CrISes</a:t>
            </a:r>
            <a:r>
              <a:rPr lang="en-US" sz="2000" b="1" dirty="0">
                <a:solidFill>
                  <a:srgbClr val="0432FF"/>
                </a:solidFill>
              </a:rPr>
              <a:t> via SNOs</a:t>
            </a:r>
          </a:p>
        </p:txBody>
      </p:sp>
      <p:sp>
        <p:nvSpPr>
          <p:cNvPr id="33" name="Rectangle 3">
            <a:extLst>
              <a:ext uri="{FF2B5EF4-FFF2-40B4-BE49-F238E27FC236}">
                <a16:creationId xmlns:a16="http://schemas.microsoft.com/office/drawing/2014/main" id="{12659BF0-4EEC-1F3A-52EB-A1F2E0DE9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4978" y="498914"/>
            <a:ext cx="9432894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050" dirty="0">
                <a:solidFill>
                  <a:srgbClr val="1C1D1E"/>
                </a:solidFill>
                <a:latin typeface="Open Sans" panose="020B0606030504020204" pitchFamily="34" charset="0"/>
              </a:rPr>
              <a:t>following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: Loveless, M. et al., (2023).  Comparison of the AIRS, IASI, and CrIS infrared sounders using simultaneous nadir overpasses: Novel methods applied to data from 1 October 2019 to 1 October 2020. </a:t>
            </a:r>
            <a:r>
              <a:rPr kumimoji="0" lang="en-US" altLang="en-US" sz="1050" b="0" i="1" u="none" strike="noStrike" cap="none" normalizeH="0" baseline="0" dirty="0">
                <a:ln>
                  <a:noFill/>
                </a:ln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Earth and Space Science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,  10, e2023EA002878. 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rgbClr val="005274"/>
                </a:solidFill>
                <a:effectLst/>
                <a:latin typeface="Open Sans" panose="020B0606030504020204" pitchFamily="34" charset="0"/>
                <a:hlinkClick r:id="rId3"/>
              </a:rPr>
              <a:t>https://doi.org/10.1029/2023EA002878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DEE10C1-9F5A-461B-C598-93AEB12784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932"/>
          <a:stretch>
            <a:fillRect/>
          </a:stretch>
        </p:blipFill>
        <p:spPr>
          <a:xfrm>
            <a:off x="7864960" y="1270614"/>
            <a:ext cx="2192535" cy="24016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67694A-42C2-A0C4-97C0-BDD6FDC086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3367" y="3895924"/>
            <a:ext cx="8146008" cy="27050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1C4437-C9F8-8E14-282F-EE7C6A966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7152" y="1614252"/>
            <a:ext cx="170946" cy="16866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AA8B083-A1E9-F992-2D67-F66EB8C669FC}"/>
              </a:ext>
            </a:extLst>
          </p:cNvPr>
          <p:cNvSpPr txBox="1"/>
          <p:nvPr/>
        </p:nvSpPr>
        <p:spPr>
          <a:xfrm>
            <a:off x="4085618" y="2230876"/>
            <a:ext cx="2665378" cy="215444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en-US" sz="1400" b="1" dirty="0">
                <a:solidFill>
                  <a:srgbClr val="0432FF"/>
                </a:solidFill>
              </a:rPr>
              <a:t>NOAA20 CrIS minus SNPP CrIS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905BA0-1282-BAB9-4B16-D70E8C0F5290}"/>
              </a:ext>
            </a:extLst>
          </p:cNvPr>
          <p:cNvSpPr txBox="1"/>
          <p:nvPr/>
        </p:nvSpPr>
        <p:spPr>
          <a:xfrm>
            <a:off x="4834647" y="5094049"/>
            <a:ext cx="3621931" cy="215444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en-US" sz="1400" b="1" dirty="0">
                <a:solidFill>
                  <a:srgbClr val="0432FF"/>
                </a:solidFill>
              </a:rPr>
              <a:t>NOAA21 CrIS minus NOAA20 CrIS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54055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X6PPVAVDZMSZ-613157859-13590</_dlc_DocId>
    <_dlc_DocIdUrl xmlns="cfab5f87-ed30-4dbb-a820-4234a14babf6">
      <Url>https://wmoomm.sharepoint.com/sites/Collaboration/_layouts/15/DocIdRedir.aspx?ID=X6PPVAVDZMSZ-613157859-13590</Url>
      <Description>X6PPVAVDZMSZ-613157859-13590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92a3b380-abf6-46f2-87bb-c2c114de1c9e" ContentTypeId="0x01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2715FF5-26D3-49AF-8E1D-E3D883F164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199369-6719-4421-B1F5-659584C66938}">
  <ds:schemaRefs>
    <ds:schemaRef ds:uri="http://schemas.microsoft.com/office/2006/metadata/properties"/>
    <ds:schemaRef ds:uri="http://schemas.microsoft.com/office/infopath/2007/PartnerControls"/>
    <ds:schemaRef ds:uri="cfab5f87-ed30-4dbb-a820-4234a14babf6"/>
    <ds:schemaRef ds:uri="b872a7c1-ed7f-4c06-9e7d-9181e1c04fc6"/>
    <ds:schemaRef ds:uri="715fcdb6-58ff-4d84-993c-bb26a5b54815"/>
  </ds:schemaRefs>
</ds:datastoreItem>
</file>

<file path=customXml/itemProps3.xml><?xml version="1.0" encoding="utf-8"?>
<ds:datastoreItem xmlns:ds="http://schemas.openxmlformats.org/officeDocument/2006/customXml" ds:itemID="{3BBE87B5-3C9D-4563-BB0B-D71401D01E8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FDABDFB-40BA-4895-A6F1-1547146A2A10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70FC899E-EF14-4EF0-865C-E90AC7BBCA51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5156</TotalTime>
  <Words>702</Words>
  <Application>Microsoft Office PowerPoint</Application>
  <PresentationFormat>Widescreen</PresentationFormat>
  <Paragraphs>120</Paragraphs>
  <Slides>14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Tobin</dc:creator>
  <cp:lastModifiedBy>David Tobin</cp:lastModifiedBy>
  <cp:revision>297</cp:revision>
  <dcterms:created xsi:type="dcterms:W3CDTF">2022-07-12T18:22:28Z</dcterms:created>
  <dcterms:modified xsi:type="dcterms:W3CDTF">2026-03-24T14:15:43Z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71135ea8-9265-4c2a-b65d-e6dd01cbb074</vt:lpwstr>
  </property>
  <property fmtid="{D5CDD505-2E9C-101B-9397-08002B2CF9AE}" pid="4" name="MediaServiceImageTags">
    <vt:lpwstr/>
  </property>
</Properties>
</file>