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5" r:id="rId1"/>
  </p:sldMasterIdLst>
  <p:notesMasterIdLst>
    <p:notesMasterId r:id="rId15"/>
  </p:notesMasterIdLst>
  <p:handoutMasterIdLst>
    <p:handoutMasterId r:id="rId16"/>
  </p:handoutMasterIdLst>
  <p:sldIdLst>
    <p:sldId id="256" r:id="rId2"/>
    <p:sldId id="262" r:id="rId3"/>
    <p:sldId id="257" r:id="rId4"/>
    <p:sldId id="258" r:id="rId5"/>
    <p:sldId id="269" r:id="rId6"/>
    <p:sldId id="259" r:id="rId7"/>
    <p:sldId id="260" r:id="rId8"/>
    <p:sldId id="261" r:id="rId9"/>
    <p:sldId id="264" r:id="rId10"/>
    <p:sldId id="265" r:id="rId11"/>
    <p:sldId id="266" r:id="rId12"/>
    <p:sldId id="267" r:id="rId13"/>
    <p:sldId id="268" r:id="rId1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DIN" initials="O" lastIdx="1" clrIdx="0"/>
  <p:cmAuthor id="1" name="Daela Huff" initials="DH"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3333FF"/>
    <a:srgbClr val="FFFFFF"/>
    <a:srgbClr val="008000"/>
    <a:srgbClr val="33CC33"/>
    <a:srgbClr val="0033CC"/>
    <a:srgbClr val="9900FF"/>
    <a:srgbClr val="003399"/>
    <a:srgbClr val="00CC66"/>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B754A5-4EB4-4F55-BD45-A360F832A2AC}" v="16" dt="2026-03-24T12:49:14.3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3447" autoAdjust="0"/>
  </p:normalViewPr>
  <p:slideViewPr>
    <p:cSldViewPr snapToGrid="0" snapToObjects="1" showGuides="1">
      <p:cViewPr varScale="1">
        <p:scale>
          <a:sx n="60" d="100"/>
          <a:sy n="60" d="100"/>
        </p:scale>
        <p:origin x="800" y="44"/>
      </p:cViewPr>
      <p:guideLst>
        <p:guide orient="horz" pos="2160"/>
        <p:guide pos="3840"/>
      </p:guideLst>
    </p:cSldViewPr>
  </p:slideViewPr>
  <p:outlineViewPr>
    <p:cViewPr>
      <p:scale>
        <a:sx n="33" d="100"/>
        <a:sy n="33" d="100"/>
      </p:scale>
      <p:origin x="0" y="25128"/>
    </p:cViewPr>
  </p:outlineViewPr>
  <p:notesTextViewPr>
    <p:cViewPr>
      <p:scale>
        <a:sx n="3" d="2"/>
        <a:sy n="3" d="2"/>
      </p:scale>
      <p:origin x="0" y="0"/>
    </p:cViewPr>
  </p:notesTextViewPr>
  <p:sorterViewPr>
    <p:cViewPr varScale="1">
      <p:scale>
        <a:sx n="1" d="1"/>
        <a:sy n="1" d="1"/>
      </p:scale>
      <p:origin x="0" y="0"/>
    </p:cViewPr>
  </p:sorterViewPr>
  <p:notesViewPr>
    <p:cSldViewPr snapToGrid="0" snapToObjects="1">
      <p:cViewPr varScale="1">
        <p:scale>
          <a:sx n="66" d="100"/>
          <a:sy n="66" d="100"/>
        </p:scale>
        <p:origin x="2424"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notesMaster" Target="notesMasters/notesMaster1.xml"/><Relationship Id="rId23" Type="http://schemas.microsoft.com/office/2015/10/relationships/revisionInfo" Target="revisionInfo.xml"/><Relationship Id="rId28" Type="http://schemas.openxmlformats.org/officeDocument/2006/relationships/customXml" Target="../customXml/item5.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 Id="rId27" Type="http://schemas.openxmlformats.org/officeDocument/2006/relationships/customXml" Target="../customXml/item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kun Wang" userId="S::wlikun@umd.edu::c3701072-f693-450b-9807-e8ffbae4ae23" providerId="AD" clId="Web-{79F211B5-21D9-608C-F936-5342497962A7}"/>
    <pc:docChg chg="addSld modSld">
      <pc:chgData name="Likun Wang" userId="S::wlikun@umd.edu::c3701072-f693-450b-9807-e8ffbae4ae23" providerId="AD" clId="Web-{79F211B5-21D9-608C-F936-5342497962A7}" dt="2026-03-20T20:38:19.181" v="2"/>
      <pc:docMkLst>
        <pc:docMk/>
      </pc:docMkLst>
      <pc:sldChg chg="modSp">
        <pc:chgData name="Likun Wang" userId="S::wlikun@umd.edu::c3701072-f693-450b-9807-e8ffbae4ae23" providerId="AD" clId="Web-{79F211B5-21D9-608C-F936-5342497962A7}" dt="2026-03-20T03:36:01.790" v="1" actId="20577"/>
        <pc:sldMkLst>
          <pc:docMk/>
          <pc:sldMk cId="1840107505" sldId="262"/>
        </pc:sldMkLst>
        <pc:spChg chg="mod">
          <ac:chgData name="Likun Wang" userId="S::wlikun@umd.edu::c3701072-f693-450b-9807-e8ffbae4ae23" providerId="AD" clId="Web-{79F211B5-21D9-608C-F936-5342497962A7}" dt="2026-03-20T03:36:01.790" v="1" actId="20577"/>
          <ac:spMkLst>
            <pc:docMk/>
            <pc:sldMk cId="1840107505" sldId="262"/>
            <ac:spMk id="3" creationId="{E9967E57-D824-4C6E-A356-011D4C76C986}"/>
          </ac:spMkLst>
        </pc:spChg>
      </pc:sldChg>
    </pc:docChg>
  </pc:docChgLst>
  <pc:docChgLst>
    <pc:chgData name="Likun Wang" userId="S::wlikun@umd.edu::c3701072-f693-450b-9807-e8ffbae4ae23" providerId="AD" clId="Web-{CFD57453-E5B3-7545-60CD-892C09112C78}"/>
    <pc:docChg chg="addSld modSld">
      <pc:chgData name="Likun Wang" userId="S::wlikun@umd.edu::c3701072-f693-450b-9807-e8ffbae4ae23" providerId="AD" clId="Web-{CFD57453-E5B3-7545-60CD-892C09112C78}" dt="2026-03-21T16:10:48.662" v="11"/>
      <pc:docMkLst>
        <pc:docMk/>
      </pc:docMkLst>
      <pc:sldChg chg="modSp">
        <pc:chgData name="Likun Wang" userId="S::wlikun@umd.edu::c3701072-f693-450b-9807-e8ffbae4ae23" providerId="AD" clId="Web-{CFD57453-E5B3-7545-60CD-892C09112C78}" dt="2026-03-21T16:02:56.015" v="10" actId="1076"/>
        <pc:sldMkLst>
          <pc:docMk/>
          <pc:sldMk cId="1323027954" sldId="257"/>
        </pc:sldMkLst>
        <pc:spChg chg="mod">
          <ac:chgData name="Likun Wang" userId="S::wlikun@umd.edu::c3701072-f693-450b-9807-e8ffbae4ae23" providerId="AD" clId="Web-{CFD57453-E5B3-7545-60CD-892C09112C78}" dt="2026-03-21T16:02:52.843" v="9" actId="1076"/>
          <ac:spMkLst>
            <pc:docMk/>
            <pc:sldMk cId="1323027954" sldId="257"/>
            <ac:spMk id="8" creationId="{30DC2363-0D50-475A-AC21-B4AF1D8358FD}"/>
          </ac:spMkLst>
        </pc:spChg>
        <pc:spChg chg="mod">
          <ac:chgData name="Likun Wang" userId="S::wlikun@umd.edu::c3701072-f693-450b-9807-e8ffbae4ae23" providerId="AD" clId="Web-{CFD57453-E5B3-7545-60CD-892C09112C78}" dt="2026-03-21T16:02:56.015" v="10" actId="1076"/>
          <ac:spMkLst>
            <pc:docMk/>
            <pc:sldMk cId="1323027954" sldId="257"/>
            <ac:spMk id="9" creationId="{DB6D481E-D8EE-470B-880A-CA8EA2290B97}"/>
          </ac:spMkLst>
        </pc:spChg>
        <pc:spChg chg="mod">
          <ac:chgData name="Likun Wang" userId="S::wlikun@umd.edu::c3701072-f693-450b-9807-e8ffbae4ae23" providerId="AD" clId="Web-{CFD57453-E5B3-7545-60CD-892C09112C78}" dt="2026-03-21T16:02:32.264" v="3" actId="1076"/>
          <ac:spMkLst>
            <pc:docMk/>
            <pc:sldMk cId="1323027954" sldId="257"/>
            <ac:spMk id="10" creationId="{F86B9483-E66B-4734-9A9E-1D06392958FA}"/>
          </ac:spMkLst>
        </pc:spChg>
        <pc:spChg chg="mod">
          <ac:chgData name="Likun Wang" userId="S::wlikun@umd.edu::c3701072-f693-450b-9807-e8ffbae4ae23" providerId="AD" clId="Web-{CFD57453-E5B3-7545-60CD-892C09112C78}" dt="2026-03-21T16:02:35.639" v="4" actId="1076"/>
          <ac:spMkLst>
            <pc:docMk/>
            <pc:sldMk cId="1323027954" sldId="257"/>
            <ac:spMk id="11" creationId="{B824258A-5268-465B-8354-457F799D4793}"/>
          </ac:spMkLst>
        </pc:spChg>
        <pc:spChg chg="mod">
          <ac:chgData name="Likun Wang" userId="S::wlikun@umd.edu::c3701072-f693-450b-9807-e8ffbae4ae23" providerId="AD" clId="Web-{CFD57453-E5B3-7545-60CD-892C09112C78}" dt="2026-03-21T16:02:49.078" v="8" actId="1076"/>
          <ac:spMkLst>
            <pc:docMk/>
            <pc:sldMk cId="1323027954" sldId="257"/>
            <ac:spMk id="12" creationId="{445CE40B-964E-42EF-AF97-52C7552682F8}"/>
          </ac:spMkLst>
        </pc:spChg>
        <pc:picChg chg="mod">
          <ac:chgData name="Likun Wang" userId="S::wlikun@umd.edu::c3701072-f693-450b-9807-e8ffbae4ae23" providerId="AD" clId="Web-{CFD57453-E5B3-7545-60CD-892C09112C78}" dt="2026-03-21T16:02:22.920" v="1" actId="1076"/>
          <ac:picMkLst>
            <pc:docMk/>
            <pc:sldMk cId="1323027954" sldId="257"/>
            <ac:picMk id="5" creationId="{22B79EBC-916B-4057-9E4F-4E601F1DB864}"/>
          </ac:picMkLst>
        </pc:picChg>
        <pc:picChg chg="mod">
          <ac:chgData name="Likun Wang" userId="S::wlikun@umd.edu::c3701072-f693-450b-9807-e8ffbae4ae23" providerId="AD" clId="Web-{CFD57453-E5B3-7545-60CD-892C09112C78}" dt="2026-03-21T16:02:26.404" v="2" actId="1076"/>
          <ac:picMkLst>
            <pc:docMk/>
            <pc:sldMk cId="1323027954" sldId="257"/>
            <ac:picMk id="7" creationId="{07DB7D3A-912D-4FA6-8408-E96E0AB042F6}"/>
          </ac:picMkLst>
        </pc:picChg>
      </pc:sldChg>
    </pc:docChg>
  </pc:docChgLst>
  <pc:docChgLst>
    <pc:chgData name="Likun Wang" userId="c3701072-f693-450b-9807-e8ffbae4ae23" providerId="ADAL" clId="{89F48453-C3C9-495B-8B28-C8AF3193897B}"/>
    <pc:docChg chg="undo custSel addSld delSld modSld">
      <pc:chgData name="Likun Wang" userId="c3701072-f693-450b-9807-e8ffbae4ae23" providerId="ADAL" clId="{89F48453-C3C9-495B-8B28-C8AF3193897B}" dt="2026-03-24T12:51:56.216" v="1176" actId="20577"/>
      <pc:docMkLst>
        <pc:docMk/>
      </pc:docMkLst>
      <pc:sldChg chg="addSp modSp add mod">
        <pc:chgData name="Likun Wang" userId="c3701072-f693-450b-9807-e8ffbae4ae23" providerId="ADAL" clId="{89F48453-C3C9-495B-8B28-C8AF3193897B}" dt="2026-03-24T12:50:45.043" v="1171" actId="20577"/>
        <pc:sldMkLst>
          <pc:docMk/>
          <pc:sldMk cId="4089250384" sldId="256"/>
        </pc:sldMkLst>
        <pc:spChg chg="mod">
          <ac:chgData name="Likun Wang" userId="c3701072-f693-450b-9807-e8ffbae4ae23" providerId="ADAL" clId="{89F48453-C3C9-495B-8B28-C8AF3193897B}" dt="2026-03-24T12:49:58.607" v="1131" actId="1076"/>
          <ac:spMkLst>
            <pc:docMk/>
            <pc:sldMk cId="4089250384" sldId="256"/>
            <ac:spMk id="2" creationId="{B747B40F-E3CC-44CC-B8D6-8028F9FF91F3}"/>
          </ac:spMkLst>
        </pc:spChg>
        <pc:spChg chg="mod">
          <ac:chgData name="Likun Wang" userId="c3701072-f693-450b-9807-e8ffbae4ae23" providerId="ADAL" clId="{89F48453-C3C9-495B-8B28-C8AF3193897B}" dt="2026-03-24T12:49:52.547" v="1130" actId="255"/>
          <ac:spMkLst>
            <pc:docMk/>
            <pc:sldMk cId="4089250384" sldId="256"/>
            <ac:spMk id="3" creationId="{4C641FBF-C37E-471A-8E2F-FBD3300D4997}"/>
          </ac:spMkLst>
        </pc:spChg>
        <pc:spChg chg="add mod">
          <ac:chgData name="Likun Wang" userId="c3701072-f693-450b-9807-e8ffbae4ae23" providerId="ADAL" clId="{89F48453-C3C9-495B-8B28-C8AF3193897B}" dt="2026-03-24T12:50:45.043" v="1171" actId="20577"/>
          <ac:spMkLst>
            <pc:docMk/>
            <pc:sldMk cId="4089250384" sldId="256"/>
            <ac:spMk id="5" creationId="{3802DAFA-4D3F-52FE-ADF0-C8980B8AB8C8}"/>
          </ac:spMkLst>
        </pc:spChg>
      </pc:sldChg>
      <pc:sldChg chg="modSp add mod">
        <pc:chgData name="Likun Wang" userId="c3701072-f693-450b-9807-e8ffbae4ae23" providerId="ADAL" clId="{89F48453-C3C9-495B-8B28-C8AF3193897B}" dt="2026-03-24T12:51:56.216" v="1176" actId="20577"/>
        <pc:sldMkLst>
          <pc:docMk/>
          <pc:sldMk cId="1323027954" sldId="257"/>
        </pc:sldMkLst>
        <pc:spChg chg="mod">
          <ac:chgData name="Likun Wang" userId="c3701072-f693-450b-9807-e8ffbae4ae23" providerId="ADAL" clId="{89F48453-C3C9-495B-8B28-C8AF3193897B}" dt="2026-03-24T12:51:56.216" v="1176" actId="20577"/>
          <ac:spMkLst>
            <pc:docMk/>
            <pc:sldMk cId="1323027954" sldId="257"/>
            <ac:spMk id="6" creationId="{DEB29704-A1A1-205B-C5A8-5BD49CA64475}"/>
          </ac:spMkLst>
        </pc:spChg>
        <pc:spChg chg="mod">
          <ac:chgData name="Likun Wang" userId="c3701072-f693-450b-9807-e8ffbae4ae23" providerId="ADAL" clId="{89F48453-C3C9-495B-8B28-C8AF3193897B}" dt="2026-03-24T12:51:40.333" v="1173" actId="113"/>
          <ac:spMkLst>
            <pc:docMk/>
            <pc:sldMk cId="1323027954" sldId="257"/>
            <ac:spMk id="10" creationId="{F86B9483-E66B-4734-9A9E-1D06392958FA}"/>
          </ac:spMkLst>
        </pc:spChg>
        <pc:spChg chg="mod">
          <ac:chgData name="Likun Wang" userId="c3701072-f693-450b-9807-e8ffbae4ae23" providerId="ADAL" clId="{89F48453-C3C9-495B-8B28-C8AF3193897B}" dt="2026-03-24T12:51:45.314" v="1174" actId="113"/>
          <ac:spMkLst>
            <pc:docMk/>
            <pc:sldMk cId="1323027954" sldId="257"/>
            <ac:spMk id="11" creationId="{B824258A-5268-465B-8354-457F799D4793}"/>
          </ac:spMkLst>
        </pc:spChg>
      </pc:sldChg>
      <pc:sldChg chg="add">
        <pc:chgData name="Likun Wang" userId="c3701072-f693-450b-9807-e8ffbae4ae23" providerId="ADAL" clId="{89F48453-C3C9-495B-8B28-C8AF3193897B}" dt="2026-03-16T18:49:06.189" v="0"/>
        <pc:sldMkLst>
          <pc:docMk/>
          <pc:sldMk cId="41017090" sldId="258"/>
        </pc:sldMkLst>
      </pc:sldChg>
      <pc:sldChg chg="add">
        <pc:chgData name="Likun Wang" userId="c3701072-f693-450b-9807-e8ffbae4ae23" providerId="ADAL" clId="{89F48453-C3C9-495B-8B28-C8AF3193897B}" dt="2026-03-16T18:49:06.189" v="0"/>
        <pc:sldMkLst>
          <pc:docMk/>
          <pc:sldMk cId="3619283827" sldId="259"/>
        </pc:sldMkLst>
      </pc:sldChg>
      <pc:sldChg chg="add">
        <pc:chgData name="Likun Wang" userId="c3701072-f693-450b-9807-e8ffbae4ae23" providerId="ADAL" clId="{89F48453-C3C9-495B-8B28-C8AF3193897B}" dt="2026-03-16T18:49:06.189" v="0"/>
        <pc:sldMkLst>
          <pc:docMk/>
          <pc:sldMk cId="2334633344" sldId="260"/>
        </pc:sldMkLst>
      </pc:sldChg>
      <pc:sldChg chg="add">
        <pc:chgData name="Likun Wang" userId="c3701072-f693-450b-9807-e8ffbae4ae23" providerId="ADAL" clId="{89F48453-C3C9-495B-8B28-C8AF3193897B}" dt="2026-03-16T18:49:06.189" v="0"/>
        <pc:sldMkLst>
          <pc:docMk/>
          <pc:sldMk cId="4069092085" sldId="261"/>
        </pc:sldMkLst>
      </pc:sldChg>
      <pc:sldChg chg="modSp add mod">
        <pc:chgData name="Likun Wang" userId="c3701072-f693-450b-9807-e8ffbae4ae23" providerId="ADAL" clId="{89F48453-C3C9-495B-8B28-C8AF3193897B}" dt="2026-03-24T12:51:17.971" v="1172" actId="20577"/>
        <pc:sldMkLst>
          <pc:docMk/>
          <pc:sldMk cId="1840107505" sldId="262"/>
        </pc:sldMkLst>
        <pc:spChg chg="mod">
          <ac:chgData name="Likun Wang" userId="c3701072-f693-450b-9807-e8ffbae4ae23" providerId="ADAL" clId="{89F48453-C3C9-495B-8B28-C8AF3193897B}" dt="2026-03-24T12:51:17.971" v="1172" actId="20577"/>
          <ac:spMkLst>
            <pc:docMk/>
            <pc:sldMk cId="1840107505" sldId="262"/>
            <ac:spMk id="3" creationId="{E9967E57-D824-4C6E-A356-011D4C76C986}"/>
          </ac:spMkLst>
        </pc:spChg>
      </pc:sldChg>
      <pc:sldChg chg="add">
        <pc:chgData name="Likun Wang" userId="c3701072-f693-450b-9807-e8ffbae4ae23" providerId="ADAL" clId="{89F48453-C3C9-495B-8B28-C8AF3193897B}" dt="2026-03-16T18:49:06.189" v="0"/>
        <pc:sldMkLst>
          <pc:docMk/>
          <pc:sldMk cId="2123115328" sldId="264"/>
        </pc:sldMkLst>
      </pc:sldChg>
      <pc:sldChg chg="modSp add mod">
        <pc:chgData name="Likun Wang" userId="c3701072-f693-450b-9807-e8ffbae4ae23" providerId="ADAL" clId="{89F48453-C3C9-495B-8B28-C8AF3193897B}" dt="2026-03-16T18:55:32.903" v="26" actId="20577"/>
        <pc:sldMkLst>
          <pc:docMk/>
          <pc:sldMk cId="1315733640" sldId="265"/>
        </pc:sldMkLst>
        <pc:spChg chg="mod">
          <ac:chgData name="Likun Wang" userId="c3701072-f693-450b-9807-e8ffbae4ae23" providerId="ADAL" clId="{89F48453-C3C9-495B-8B28-C8AF3193897B}" dt="2026-03-16T18:55:32.903" v="26" actId="20577"/>
          <ac:spMkLst>
            <pc:docMk/>
            <pc:sldMk cId="1315733640" sldId="265"/>
            <ac:spMk id="2" creationId="{71FCEE3F-0E5E-41A3-A86B-3ABD3E39C521}"/>
          </ac:spMkLst>
        </pc:spChg>
      </pc:sldChg>
      <pc:sldChg chg="addSp modSp add mod">
        <pc:chgData name="Likun Wang" userId="c3701072-f693-450b-9807-e8ffbae4ae23" providerId="ADAL" clId="{89F48453-C3C9-495B-8B28-C8AF3193897B}" dt="2026-03-24T11:35:44.592" v="921" actId="1076"/>
        <pc:sldMkLst>
          <pc:docMk/>
          <pc:sldMk cId="2432157639" sldId="266"/>
        </pc:sldMkLst>
        <pc:spChg chg="add mod">
          <ac:chgData name="Likun Wang" userId="c3701072-f693-450b-9807-e8ffbae4ae23" providerId="ADAL" clId="{89F48453-C3C9-495B-8B28-C8AF3193897B}" dt="2026-03-24T11:35:32.695" v="917" actId="1035"/>
          <ac:spMkLst>
            <pc:docMk/>
            <pc:sldMk cId="2432157639" sldId="266"/>
            <ac:spMk id="3" creationId="{0EDFFE8F-45E6-25B3-CDEF-D7CA84C5C114}"/>
          </ac:spMkLst>
        </pc:spChg>
        <pc:spChg chg="add mod">
          <ac:chgData name="Likun Wang" userId="c3701072-f693-450b-9807-e8ffbae4ae23" providerId="ADAL" clId="{89F48453-C3C9-495B-8B28-C8AF3193897B}" dt="2026-03-24T11:32:59.393" v="824" actId="1035"/>
          <ac:spMkLst>
            <pc:docMk/>
            <pc:sldMk cId="2432157639" sldId="266"/>
            <ac:spMk id="5" creationId="{8D8B1117-1C87-D588-48B6-6D8B25D08175}"/>
          </ac:spMkLst>
        </pc:spChg>
        <pc:spChg chg="add mod">
          <ac:chgData name="Likun Wang" userId="c3701072-f693-450b-9807-e8ffbae4ae23" providerId="ADAL" clId="{89F48453-C3C9-495B-8B28-C8AF3193897B}" dt="2026-03-24T11:34:29.056" v="909" actId="20577"/>
          <ac:spMkLst>
            <pc:docMk/>
            <pc:sldMk cId="2432157639" sldId="266"/>
            <ac:spMk id="6" creationId="{94C7EC04-48F8-5C96-0C33-8CEB59BB07DE}"/>
          </ac:spMkLst>
        </pc:spChg>
        <pc:spChg chg="add mod">
          <ac:chgData name="Likun Wang" userId="c3701072-f693-450b-9807-e8ffbae4ae23" providerId="ADAL" clId="{89F48453-C3C9-495B-8B28-C8AF3193897B}" dt="2026-03-24T11:34:37.306" v="910" actId="20577"/>
          <ac:spMkLst>
            <pc:docMk/>
            <pc:sldMk cId="2432157639" sldId="266"/>
            <ac:spMk id="7" creationId="{E6B19277-8EF7-BF71-2DAC-DD3C4F4AB02B}"/>
          </ac:spMkLst>
        </pc:spChg>
        <pc:spChg chg="add mod">
          <ac:chgData name="Likun Wang" userId="c3701072-f693-450b-9807-e8ffbae4ae23" providerId="ADAL" clId="{89F48453-C3C9-495B-8B28-C8AF3193897B}" dt="2026-03-24T11:35:34.990" v="918" actId="1035"/>
          <ac:spMkLst>
            <pc:docMk/>
            <pc:sldMk cId="2432157639" sldId="266"/>
            <ac:spMk id="9" creationId="{2A5E3218-8FAC-B3E9-91A0-BD552FACC1C5}"/>
          </ac:spMkLst>
        </pc:spChg>
        <pc:spChg chg="add mod">
          <ac:chgData name="Likun Wang" userId="c3701072-f693-450b-9807-e8ffbae4ae23" providerId="ADAL" clId="{89F48453-C3C9-495B-8B28-C8AF3193897B}" dt="2026-03-24T11:34:51.841" v="912" actId="20577"/>
          <ac:spMkLst>
            <pc:docMk/>
            <pc:sldMk cId="2432157639" sldId="266"/>
            <ac:spMk id="10" creationId="{2DC67797-AF64-979E-259C-C5CC89DDCE74}"/>
          </ac:spMkLst>
        </pc:spChg>
        <pc:spChg chg="add mod">
          <ac:chgData name="Likun Wang" userId="c3701072-f693-450b-9807-e8ffbae4ae23" providerId="ADAL" clId="{89F48453-C3C9-495B-8B28-C8AF3193897B}" dt="2026-03-24T11:34:58.024" v="913" actId="20577"/>
          <ac:spMkLst>
            <pc:docMk/>
            <pc:sldMk cId="2432157639" sldId="266"/>
            <ac:spMk id="11" creationId="{F9C87F1E-4917-FF8A-7926-1F15C6C5009B}"/>
          </ac:spMkLst>
        </pc:spChg>
        <pc:spChg chg="add mod">
          <ac:chgData name="Likun Wang" userId="c3701072-f693-450b-9807-e8ffbae4ae23" providerId="ADAL" clId="{89F48453-C3C9-495B-8B28-C8AF3193897B}" dt="2026-03-24T11:35:37.498" v="919" actId="1035"/>
          <ac:spMkLst>
            <pc:docMk/>
            <pc:sldMk cId="2432157639" sldId="266"/>
            <ac:spMk id="16" creationId="{B6A56FF7-E305-11CF-DAB9-E919A311D956}"/>
          </ac:spMkLst>
        </pc:spChg>
        <pc:spChg chg="add mod">
          <ac:chgData name="Likun Wang" userId="c3701072-f693-450b-9807-e8ffbae4ae23" providerId="ADAL" clId="{89F48453-C3C9-495B-8B28-C8AF3193897B}" dt="2026-03-24T11:35:11.377" v="915" actId="20577"/>
          <ac:spMkLst>
            <pc:docMk/>
            <pc:sldMk cId="2432157639" sldId="266"/>
            <ac:spMk id="17" creationId="{D783040E-7A31-5222-9052-44A003FB5F45}"/>
          </ac:spMkLst>
        </pc:spChg>
        <pc:spChg chg="add mod">
          <ac:chgData name="Likun Wang" userId="c3701072-f693-450b-9807-e8ffbae4ae23" providerId="ADAL" clId="{89F48453-C3C9-495B-8B28-C8AF3193897B}" dt="2026-03-24T11:35:16.697" v="916" actId="20577"/>
          <ac:spMkLst>
            <pc:docMk/>
            <pc:sldMk cId="2432157639" sldId="266"/>
            <ac:spMk id="18" creationId="{87EC58D9-8AD1-E4ED-05DC-1E18D5D8A1C6}"/>
          </ac:spMkLst>
        </pc:spChg>
        <pc:picChg chg="mod">
          <ac:chgData name="Likun Wang" userId="c3701072-f693-450b-9807-e8ffbae4ae23" providerId="ADAL" clId="{89F48453-C3C9-495B-8B28-C8AF3193897B}" dt="2026-03-24T11:35:44.592" v="921" actId="1076"/>
          <ac:picMkLst>
            <pc:docMk/>
            <pc:sldMk cId="2432157639" sldId="266"/>
            <ac:picMk id="8" creationId="{1D796046-37EC-4143-A46E-C4EC031859FE}"/>
          </ac:picMkLst>
        </pc:picChg>
      </pc:sldChg>
      <pc:sldChg chg="addSp delSp modSp add mod">
        <pc:chgData name="Likun Wang" userId="c3701072-f693-450b-9807-e8ffbae4ae23" providerId="ADAL" clId="{89F48453-C3C9-495B-8B28-C8AF3193897B}" dt="2026-03-24T11:37:39.130" v="968" actId="1076"/>
        <pc:sldMkLst>
          <pc:docMk/>
          <pc:sldMk cId="221545014" sldId="267"/>
        </pc:sldMkLst>
        <pc:spChg chg="add mod">
          <ac:chgData name="Likun Wang" userId="c3701072-f693-450b-9807-e8ffbae4ae23" providerId="ADAL" clId="{89F48453-C3C9-495B-8B28-C8AF3193897B}" dt="2026-03-24T11:37:27.577" v="931" actId="164"/>
          <ac:spMkLst>
            <pc:docMk/>
            <pc:sldMk cId="221545014" sldId="267"/>
            <ac:spMk id="5" creationId="{62115205-E973-A4BA-1312-5CA6377C03CC}"/>
          </ac:spMkLst>
        </pc:spChg>
        <pc:spChg chg="add mod">
          <ac:chgData name="Likun Wang" userId="c3701072-f693-450b-9807-e8ffbae4ae23" providerId="ADAL" clId="{89F48453-C3C9-495B-8B28-C8AF3193897B}" dt="2026-03-24T11:37:27.577" v="931" actId="164"/>
          <ac:spMkLst>
            <pc:docMk/>
            <pc:sldMk cId="221545014" sldId="267"/>
            <ac:spMk id="6" creationId="{4A248ABE-88E4-00F4-F9BC-C087B7BC4378}"/>
          </ac:spMkLst>
        </pc:spChg>
        <pc:spChg chg="add mod">
          <ac:chgData name="Likun Wang" userId="c3701072-f693-450b-9807-e8ffbae4ae23" providerId="ADAL" clId="{89F48453-C3C9-495B-8B28-C8AF3193897B}" dt="2026-03-24T11:37:27.577" v="931" actId="164"/>
          <ac:spMkLst>
            <pc:docMk/>
            <pc:sldMk cId="221545014" sldId="267"/>
            <ac:spMk id="13" creationId="{4939FF06-A086-A744-4C32-9234A5C554ED}"/>
          </ac:spMkLst>
        </pc:spChg>
        <pc:spChg chg="add mod">
          <ac:chgData name="Likun Wang" userId="c3701072-f693-450b-9807-e8ffbae4ae23" providerId="ADAL" clId="{89F48453-C3C9-495B-8B28-C8AF3193897B}" dt="2026-03-24T11:37:27.577" v="931" actId="164"/>
          <ac:spMkLst>
            <pc:docMk/>
            <pc:sldMk cId="221545014" sldId="267"/>
            <ac:spMk id="15" creationId="{8364B541-88F0-73C7-BC01-7C7E167B34EE}"/>
          </ac:spMkLst>
        </pc:spChg>
        <pc:spChg chg="add mod">
          <ac:chgData name="Likun Wang" userId="c3701072-f693-450b-9807-e8ffbae4ae23" providerId="ADAL" clId="{89F48453-C3C9-495B-8B28-C8AF3193897B}" dt="2026-03-24T11:37:27.577" v="931" actId="164"/>
          <ac:spMkLst>
            <pc:docMk/>
            <pc:sldMk cId="221545014" sldId="267"/>
            <ac:spMk id="16" creationId="{24AFF869-C577-E694-2277-CBCBD46FF520}"/>
          </ac:spMkLst>
        </pc:spChg>
        <pc:spChg chg="add mod">
          <ac:chgData name="Likun Wang" userId="c3701072-f693-450b-9807-e8ffbae4ae23" providerId="ADAL" clId="{89F48453-C3C9-495B-8B28-C8AF3193897B}" dt="2026-03-24T11:37:27.577" v="931" actId="164"/>
          <ac:spMkLst>
            <pc:docMk/>
            <pc:sldMk cId="221545014" sldId="267"/>
            <ac:spMk id="17" creationId="{1A0D88EA-5570-0228-B09D-31BF6E3D4B14}"/>
          </ac:spMkLst>
        </pc:spChg>
        <pc:spChg chg="add mod">
          <ac:chgData name="Likun Wang" userId="c3701072-f693-450b-9807-e8ffbae4ae23" providerId="ADAL" clId="{89F48453-C3C9-495B-8B28-C8AF3193897B}" dt="2026-03-24T11:37:27.577" v="931" actId="164"/>
          <ac:spMkLst>
            <pc:docMk/>
            <pc:sldMk cId="221545014" sldId="267"/>
            <ac:spMk id="19" creationId="{A014A957-CBE2-EB8A-2219-B12C16865F70}"/>
          </ac:spMkLst>
        </pc:spChg>
        <pc:spChg chg="add mod">
          <ac:chgData name="Likun Wang" userId="c3701072-f693-450b-9807-e8ffbae4ae23" providerId="ADAL" clId="{89F48453-C3C9-495B-8B28-C8AF3193897B}" dt="2026-03-24T11:37:27.577" v="931" actId="164"/>
          <ac:spMkLst>
            <pc:docMk/>
            <pc:sldMk cId="221545014" sldId="267"/>
            <ac:spMk id="20" creationId="{5234E47F-2A21-F101-88E9-A246A969489D}"/>
          </ac:spMkLst>
        </pc:spChg>
        <pc:spChg chg="add mod">
          <ac:chgData name="Likun Wang" userId="c3701072-f693-450b-9807-e8ffbae4ae23" providerId="ADAL" clId="{89F48453-C3C9-495B-8B28-C8AF3193897B}" dt="2026-03-24T11:37:27.577" v="931" actId="164"/>
          <ac:spMkLst>
            <pc:docMk/>
            <pc:sldMk cId="221545014" sldId="267"/>
            <ac:spMk id="21" creationId="{F01A87EF-3587-7D93-EF5B-CBB51D5B993A}"/>
          </ac:spMkLst>
        </pc:spChg>
        <pc:grpChg chg="add mod">
          <ac:chgData name="Likun Wang" userId="c3701072-f693-450b-9807-e8ffbae4ae23" providerId="ADAL" clId="{89F48453-C3C9-495B-8B28-C8AF3193897B}" dt="2026-03-24T11:37:31.475" v="967" actId="1037"/>
          <ac:grpSpMkLst>
            <pc:docMk/>
            <pc:sldMk cId="221545014" sldId="267"/>
            <ac:grpSpMk id="22" creationId="{03C3B5DB-A00E-4BC5-C6E9-6F52E414C67A}"/>
          </ac:grpSpMkLst>
        </pc:grpChg>
        <pc:picChg chg="add del mod">
          <ac:chgData name="Likun Wang" userId="c3701072-f693-450b-9807-e8ffbae4ae23" providerId="ADAL" clId="{89F48453-C3C9-495B-8B28-C8AF3193897B}" dt="2026-03-24T11:36:06.531" v="923" actId="478"/>
          <ac:picMkLst>
            <pc:docMk/>
            <pc:sldMk cId="221545014" sldId="267"/>
            <ac:picMk id="3" creationId="{184A30FA-29F3-AAF2-B9CA-0B9EF42A6160}"/>
          </ac:picMkLst>
        </pc:picChg>
        <pc:picChg chg="mod">
          <ac:chgData name="Likun Wang" userId="c3701072-f693-450b-9807-e8ffbae4ae23" providerId="ADAL" clId="{89F48453-C3C9-495B-8B28-C8AF3193897B}" dt="2026-03-24T11:37:39.130" v="968" actId="1076"/>
          <ac:picMkLst>
            <pc:docMk/>
            <pc:sldMk cId="221545014" sldId="267"/>
            <ac:picMk id="18" creationId="{BFD79FA3-7F3E-4272-B7CB-4F0B7B6547E8}"/>
          </ac:picMkLst>
        </pc:picChg>
      </pc:sldChg>
      <pc:sldChg chg="modSp add mod">
        <pc:chgData name="Likun Wang" userId="c3701072-f693-450b-9807-e8ffbae4ae23" providerId="ADAL" clId="{89F48453-C3C9-495B-8B28-C8AF3193897B}" dt="2026-03-24T11:38:01.966" v="974" actId="20577"/>
        <pc:sldMkLst>
          <pc:docMk/>
          <pc:sldMk cId="2909592574" sldId="268"/>
        </pc:sldMkLst>
        <pc:spChg chg="mod">
          <ac:chgData name="Likun Wang" userId="c3701072-f693-450b-9807-e8ffbae4ae23" providerId="ADAL" clId="{89F48453-C3C9-495B-8B28-C8AF3193897B}" dt="2026-03-16T19:03:04.520" v="43" actId="313"/>
          <ac:spMkLst>
            <pc:docMk/>
            <pc:sldMk cId="2909592574" sldId="268"/>
            <ac:spMk id="2" creationId="{C329D061-8A64-BB64-61A2-DAFA468EA10C}"/>
          </ac:spMkLst>
        </pc:spChg>
        <pc:spChg chg="mod">
          <ac:chgData name="Likun Wang" userId="c3701072-f693-450b-9807-e8ffbae4ae23" providerId="ADAL" clId="{89F48453-C3C9-495B-8B28-C8AF3193897B}" dt="2026-03-24T11:38:01.966" v="974" actId="20577"/>
          <ac:spMkLst>
            <pc:docMk/>
            <pc:sldMk cId="2909592574" sldId="268"/>
            <ac:spMk id="3" creationId="{18EC15FC-DFED-7146-5E2A-7A8A6E061613}"/>
          </ac:spMkLst>
        </pc:spChg>
      </pc:sldChg>
    </pc:docChg>
  </pc:docChgLst>
  <pc:docChgLst>
    <pc:chgData name="Likun Wang" userId="S::wlikun@umd.edu::c3701072-f693-450b-9807-e8ffbae4ae23" providerId="AD" clId="Web-{C31B33EB-D243-07A5-4EF3-3648AC32EBA5}"/>
    <pc:docChg chg="modSld">
      <pc:chgData name="Likun Wang" userId="S::wlikun@umd.edu::c3701072-f693-450b-9807-e8ffbae4ae23" providerId="AD" clId="Web-{C31B33EB-D243-07A5-4EF3-3648AC32EBA5}" dt="2026-03-21T16:21:11.109" v="150" actId="20577"/>
      <pc:docMkLst>
        <pc:docMk/>
      </pc:docMkLst>
      <pc:sldChg chg="addSp delSp modSp">
        <pc:chgData name="Likun Wang" userId="S::wlikun@umd.edu::c3701072-f693-450b-9807-e8ffbae4ae23" providerId="AD" clId="Web-{C31B33EB-D243-07A5-4EF3-3648AC32EBA5}" dt="2026-03-21T16:21:11.109" v="150" actId="20577"/>
        <pc:sldMkLst>
          <pc:docMk/>
          <pc:sldMk cId="1323027954" sldId="257"/>
        </pc:sldMkLst>
        <pc:spChg chg="mod">
          <ac:chgData name="Likun Wang" userId="S::wlikun@umd.edu::c3701072-f693-450b-9807-e8ffbae4ae23" providerId="AD" clId="Web-{C31B33EB-D243-07A5-4EF3-3648AC32EBA5}" dt="2026-03-21T16:17:47.860" v="119" actId="20577"/>
          <ac:spMkLst>
            <pc:docMk/>
            <pc:sldMk cId="1323027954" sldId="257"/>
            <ac:spMk id="2" creationId="{44F70CAB-B1EE-4785-AA3F-814EAC604BF7}"/>
          </ac:spMkLst>
        </pc:spChg>
        <pc:spChg chg="add mod">
          <ac:chgData name="Likun Wang" userId="S::wlikun@umd.edu::c3701072-f693-450b-9807-e8ffbae4ae23" providerId="AD" clId="Web-{C31B33EB-D243-07A5-4EF3-3648AC32EBA5}" dt="2026-03-21T16:21:11.109" v="150" actId="20577"/>
          <ac:spMkLst>
            <pc:docMk/>
            <pc:sldMk cId="1323027954" sldId="257"/>
            <ac:spMk id="6" creationId="{DEB29704-A1A1-205B-C5A8-5BD49CA64475}"/>
          </ac:spMkLst>
        </pc:spChg>
        <pc:spChg chg="mod">
          <ac:chgData name="Likun Wang" userId="S::wlikun@umd.edu::c3701072-f693-450b-9807-e8ffbae4ae23" providerId="AD" clId="Web-{C31B33EB-D243-07A5-4EF3-3648AC32EBA5}" dt="2026-03-21T16:17:51.329" v="123" actId="20577"/>
          <ac:spMkLst>
            <pc:docMk/>
            <pc:sldMk cId="1323027954" sldId="257"/>
            <ac:spMk id="10" creationId="{F86B9483-E66B-4734-9A9E-1D06392958FA}"/>
          </ac:spMkLst>
        </pc:spChg>
        <pc:spChg chg="mod">
          <ac:chgData name="Likun Wang" userId="S::wlikun@umd.edu::c3701072-f693-450b-9807-e8ffbae4ae23" providerId="AD" clId="Web-{C31B33EB-D243-07A5-4EF3-3648AC32EBA5}" dt="2026-03-21T16:17:55.064" v="127" actId="20577"/>
          <ac:spMkLst>
            <pc:docMk/>
            <pc:sldMk cId="1323027954" sldId="257"/>
            <ac:spMk id="11" creationId="{B824258A-5268-465B-8354-457F799D4793}"/>
          </ac:spMkLst>
        </pc:spChg>
        <pc:picChg chg="mod modCrop">
          <ac:chgData name="Likun Wang" userId="S::wlikun@umd.edu::c3701072-f693-450b-9807-e8ffbae4ae23" providerId="AD" clId="Web-{C31B33EB-D243-07A5-4EF3-3648AC32EBA5}" dt="2026-03-21T16:11:59.269" v="1"/>
          <ac:picMkLst>
            <pc:docMk/>
            <pc:sldMk cId="1323027954" sldId="257"/>
            <ac:picMk id="5" creationId="{22B79EBC-916B-4057-9E4F-4E601F1DB864}"/>
          </ac:picMkLst>
        </pc:picChg>
        <pc:picChg chg="mod modCrop">
          <ac:chgData name="Likun Wang" userId="S::wlikun@umd.edu::c3701072-f693-450b-9807-e8ffbae4ae23" providerId="AD" clId="Web-{C31B33EB-D243-07A5-4EF3-3648AC32EBA5}" dt="2026-03-21T16:12:13.613" v="3"/>
          <ac:picMkLst>
            <pc:docMk/>
            <pc:sldMk cId="1323027954" sldId="257"/>
            <ac:picMk id="7" creationId="{07DB7D3A-912D-4FA6-8408-E96E0AB042F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523" cy="464662"/>
          </a:xfrm>
          <a:prstGeom prst="rect">
            <a:avLst/>
          </a:prstGeom>
        </p:spPr>
        <p:txBody>
          <a:bodyPr vert="horz" lIns="91323" tIns="45661" rIns="91323" bIns="45661" rtlCol="0"/>
          <a:lstStyle>
            <a:lvl1pPr algn="l">
              <a:defRPr sz="1200"/>
            </a:lvl1pPr>
          </a:lstStyle>
          <a:p>
            <a:endParaRPr lang="en-US"/>
          </a:p>
        </p:txBody>
      </p:sp>
      <p:sp>
        <p:nvSpPr>
          <p:cNvPr id="3" name="Date Placeholder 2"/>
          <p:cNvSpPr>
            <a:spLocks noGrp="1"/>
          </p:cNvSpPr>
          <p:nvPr>
            <p:ph type="dt" sz="quarter" idx="1"/>
          </p:nvPr>
        </p:nvSpPr>
        <p:spPr>
          <a:xfrm>
            <a:off x="3971292" y="0"/>
            <a:ext cx="3037523" cy="464662"/>
          </a:xfrm>
          <a:prstGeom prst="rect">
            <a:avLst/>
          </a:prstGeom>
        </p:spPr>
        <p:txBody>
          <a:bodyPr vert="horz" lIns="91323" tIns="45661" rIns="91323" bIns="45661" rtlCol="0"/>
          <a:lstStyle>
            <a:lvl1pPr algn="r">
              <a:defRPr sz="1200"/>
            </a:lvl1pPr>
          </a:lstStyle>
          <a:p>
            <a:fld id="{E6BE962C-A69F-4E2A-B52A-B5E0AB9803B8}" type="datetimeFigureOut">
              <a:rPr lang="en-US" smtClean="0"/>
              <a:pPr/>
              <a:t>3/24/2026</a:t>
            </a:fld>
            <a:endParaRPr lang="en-US"/>
          </a:p>
        </p:txBody>
      </p:sp>
      <p:sp>
        <p:nvSpPr>
          <p:cNvPr id="4" name="Footer Placeholder 3"/>
          <p:cNvSpPr>
            <a:spLocks noGrp="1"/>
          </p:cNvSpPr>
          <p:nvPr>
            <p:ph type="ftr" sz="quarter" idx="2"/>
          </p:nvPr>
        </p:nvSpPr>
        <p:spPr>
          <a:xfrm>
            <a:off x="0" y="8830154"/>
            <a:ext cx="3037523" cy="464662"/>
          </a:xfrm>
          <a:prstGeom prst="rect">
            <a:avLst/>
          </a:prstGeom>
        </p:spPr>
        <p:txBody>
          <a:bodyPr vert="horz" lIns="91323" tIns="45661" rIns="91323" bIns="45661" rtlCol="0" anchor="b"/>
          <a:lstStyle>
            <a:lvl1pPr algn="l">
              <a:defRPr sz="1200"/>
            </a:lvl1pPr>
          </a:lstStyle>
          <a:p>
            <a:endParaRPr lang="en-US"/>
          </a:p>
        </p:txBody>
      </p:sp>
      <p:sp>
        <p:nvSpPr>
          <p:cNvPr id="5" name="Slide Number Placeholder 4"/>
          <p:cNvSpPr>
            <a:spLocks noGrp="1"/>
          </p:cNvSpPr>
          <p:nvPr>
            <p:ph type="sldNum" sz="quarter" idx="3"/>
          </p:nvPr>
        </p:nvSpPr>
        <p:spPr>
          <a:xfrm>
            <a:off x="3971292" y="8830154"/>
            <a:ext cx="3037523" cy="464662"/>
          </a:xfrm>
          <a:prstGeom prst="rect">
            <a:avLst/>
          </a:prstGeom>
        </p:spPr>
        <p:txBody>
          <a:bodyPr vert="horz" lIns="91323" tIns="45661" rIns="91323" bIns="45661" rtlCol="0" anchor="b"/>
          <a:lstStyle>
            <a:lvl1pPr algn="r">
              <a:defRPr sz="1200"/>
            </a:lvl1pPr>
          </a:lstStyle>
          <a:p>
            <a:fld id="{C3E56A17-EFBB-4F9F-A0CA-1392AD3D00A5}" type="slidenum">
              <a:rPr lang="en-US" smtClean="0"/>
              <a:pPr/>
              <a:t>‹#›</a:t>
            </a:fld>
            <a:endParaRPr lang="en-US"/>
          </a:p>
        </p:txBody>
      </p:sp>
    </p:spTree>
    <p:extLst>
      <p:ext uri="{BB962C8B-B14F-4D97-AF65-F5344CB8AC3E}">
        <p14:creationId xmlns:p14="http://schemas.microsoft.com/office/powerpoint/2010/main" val="32111823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1" cy="464820"/>
          </a:xfrm>
          <a:prstGeom prst="rect">
            <a:avLst/>
          </a:prstGeom>
        </p:spPr>
        <p:txBody>
          <a:bodyPr vert="horz" lIns="93167" tIns="46584" rIns="93167" bIns="46584" rtlCol="0"/>
          <a:lstStyle>
            <a:lvl1pPr algn="l">
              <a:defRPr sz="1200"/>
            </a:lvl1pPr>
          </a:lstStyle>
          <a:p>
            <a:endParaRPr lang="en-US"/>
          </a:p>
        </p:txBody>
      </p:sp>
      <p:sp>
        <p:nvSpPr>
          <p:cNvPr id="3" name="Date Placeholder 2"/>
          <p:cNvSpPr>
            <a:spLocks noGrp="1"/>
          </p:cNvSpPr>
          <p:nvPr>
            <p:ph type="dt" idx="1"/>
          </p:nvPr>
        </p:nvSpPr>
        <p:spPr>
          <a:xfrm>
            <a:off x="3970937" y="0"/>
            <a:ext cx="3037841" cy="464820"/>
          </a:xfrm>
          <a:prstGeom prst="rect">
            <a:avLst/>
          </a:prstGeom>
        </p:spPr>
        <p:txBody>
          <a:bodyPr vert="horz" lIns="93167" tIns="46584" rIns="93167" bIns="46584" rtlCol="0"/>
          <a:lstStyle>
            <a:lvl1pPr algn="r">
              <a:defRPr sz="1200"/>
            </a:lvl1pPr>
          </a:lstStyle>
          <a:p>
            <a:fld id="{816FB0CF-5528-C744-A119-58E52B5EA66C}" type="datetimeFigureOut">
              <a:rPr lang="en-US" smtClean="0"/>
              <a:pPr/>
              <a:t>3/24/2026</a:t>
            </a:fld>
            <a:endParaRPr lang="en-US"/>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93167" tIns="46584" rIns="93167" bIns="46584"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7" tIns="46584" rIns="93167" bIns="4658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1" cy="464820"/>
          </a:xfrm>
          <a:prstGeom prst="rect">
            <a:avLst/>
          </a:prstGeom>
        </p:spPr>
        <p:txBody>
          <a:bodyPr vert="horz" lIns="93167" tIns="46584" rIns="93167" bIns="46584" rtlCol="0" anchor="b"/>
          <a:lstStyle>
            <a:lvl1pPr algn="l">
              <a:defRPr sz="1200"/>
            </a:lvl1pPr>
          </a:lstStyle>
          <a:p>
            <a:endParaRPr lang="en-US"/>
          </a:p>
        </p:txBody>
      </p:sp>
      <p:sp>
        <p:nvSpPr>
          <p:cNvPr id="7" name="Slide Number Placeholder 6"/>
          <p:cNvSpPr>
            <a:spLocks noGrp="1"/>
          </p:cNvSpPr>
          <p:nvPr>
            <p:ph type="sldNum" sz="quarter" idx="5"/>
          </p:nvPr>
        </p:nvSpPr>
        <p:spPr>
          <a:xfrm>
            <a:off x="3970937" y="8829967"/>
            <a:ext cx="3037841" cy="464820"/>
          </a:xfrm>
          <a:prstGeom prst="rect">
            <a:avLst/>
          </a:prstGeom>
        </p:spPr>
        <p:txBody>
          <a:bodyPr vert="horz" lIns="93167" tIns="46584" rIns="93167" bIns="46584" rtlCol="0" anchor="b"/>
          <a:lstStyle>
            <a:lvl1pPr algn="r">
              <a:defRPr sz="1200"/>
            </a:lvl1pPr>
          </a:lstStyle>
          <a:p>
            <a:fld id="{370B2DB1-9050-F54C-8252-2890C3B05854}" type="slidenum">
              <a:rPr lang="en-US" smtClean="0"/>
              <a:pPr/>
              <a:t>‹#›</a:t>
            </a:fld>
            <a:endParaRPr lang="en-US"/>
          </a:p>
        </p:txBody>
      </p:sp>
    </p:spTree>
    <p:extLst>
      <p:ext uri="{BB962C8B-B14F-4D97-AF65-F5344CB8AC3E}">
        <p14:creationId xmlns:p14="http://schemas.microsoft.com/office/powerpoint/2010/main" val="31233635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70B2DB1-9050-F54C-8252-2890C3B05854}" type="slidenum">
              <a:rPr lang="en-US" smtClean="0"/>
              <a:pPr/>
              <a:t>1</a:t>
            </a:fld>
            <a:endParaRPr lang="en-US"/>
          </a:p>
        </p:txBody>
      </p:sp>
    </p:spTree>
    <p:extLst>
      <p:ext uri="{BB962C8B-B14F-4D97-AF65-F5344CB8AC3E}">
        <p14:creationId xmlns:p14="http://schemas.microsoft.com/office/powerpoint/2010/main" val="2978399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keeping all three bands on the same Y-axis scale, the physics becomes clear. In the LW and MW, the detectors are almost identical. But in the SW, we see the 'V-shape' self-apodization effect manifest as these sharp spectral residuals. Our mathematical retrieval captures this without any prior knowledge of the instrument's geometry, providing a powerful tool for monitoring sensor health from space."</a:t>
            </a:r>
          </a:p>
        </p:txBody>
      </p:sp>
      <p:sp>
        <p:nvSpPr>
          <p:cNvPr id="4" name="Slide Number Placeholder 3"/>
          <p:cNvSpPr>
            <a:spLocks noGrp="1"/>
          </p:cNvSpPr>
          <p:nvPr>
            <p:ph type="sldNum" sz="quarter" idx="5"/>
          </p:nvPr>
        </p:nvSpPr>
        <p:spPr/>
        <p:txBody>
          <a:bodyPr/>
          <a:lstStyle/>
          <a:p>
            <a:fld id="{370B2DB1-9050-F54C-8252-2890C3B05854}" type="slidenum">
              <a:rPr lang="en-US" smtClean="0"/>
              <a:pPr/>
              <a:t>9</a:t>
            </a:fld>
            <a:endParaRPr lang="en-US"/>
          </a:p>
        </p:txBody>
      </p:sp>
    </p:spTree>
    <p:extLst>
      <p:ext uri="{BB962C8B-B14F-4D97-AF65-F5344CB8AC3E}">
        <p14:creationId xmlns:p14="http://schemas.microsoft.com/office/powerpoint/2010/main" val="30510978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looking at the SRF domain, we see the physical impact of those alignment differences. This plot shows the difference in spectral response for each FOV relative to the center FOV 5. The large oscillations in the middle tell us that the Corner Group detectors—FOVs 1, 3, 7, and 9—see a slightly shifted and broader spectral line than the center. This result is critical because it allows us to quantify exactly how much 'leakage' occurs between adjacent channels for each specific detector in the </a:t>
            </a:r>
            <a:r>
              <a:rPr lang="en-US" dirty="0">
                <a:effectLst/>
                <a:latin typeface="Google Sans Text"/>
              </a:rPr>
              <a:t>3 x3</a:t>
            </a:r>
            <a:r>
              <a:rPr lang="en-US" dirty="0"/>
              <a:t> grids"</a:t>
            </a:r>
          </a:p>
        </p:txBody>
      </p:sp>
      <p:sp>
        <p:nvSpPr>
          <p:cNvPr id="4" name="Slide Number Placeholder 3"/>
          <p:cNvSpPr>
            <a:spLocks noGrp="1"/>
          </p:cNvSpPr>
          <p:nvPr>
            <p:ph type="sldNum" sz="quarter" idx="5"/>
          </p:nvPr>
        </p:nvSpPr>
        <p:spPr/>
        <p:txBody>
          <a:bodyPr/>
          <a:lstStyle/>
          <a:p>
            <a:fld id="{370B2DB1-9050-F54C-8252-2890C3B05854}" type="slidenum">
              <a:rPr lang="en-US" smtClean="0"/>
              <a:pPr/>
              <a:t>11</a:t>
            </a:fld>
            <a:endParaRPr lang="en-US"/>
          </a:p>
        </p:txBody>
      </p:sp>
    </p:spTree>
    <p:extLst>
      <p:ext uri="{BB962C8B-B14F-4D97-AF65-F5344CB8AC3E}">
        <p14:creationId xmlns:p14="http://schemas.microsoft.com/office/powerpoint/2010/main" val="3153771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we can see why Band 3 is our most sensitive diagnostic tool. By grouping the FOVs by their physical position on the detector grid, we see a perfect correlation with our mathematical retrieval. The </a:t>
            </a:r>
            <a:r>
              <a:rPr lang="en-US" b="1" dirty="0"/>
              <a:t>Corner Group</a:t>
            </a:r>
            <a:r>
              <a:rPr lang="en-US" dirty="0"/>
              <a:t>, which sits furthest from the center, shows the most signal decay as the interference contrast drops off. Meanwhile, the </a:t>
            </a:r>
            <a:r>
              <a:rPr lang="en-US" b="1" dirty="0"/>
              <a:t>Center FOV</a:t>
            </a:r>
            <a:r>
              <a:rPr lang="en-US" dirty="0"/>
              <a:t> remains the most stable. This pattern proves that our statistical method is correctly capturing the real physical geometry of the instrument while it is orbiting at 7 km/s in space."</a:t>
            </a:r>
          </a:p>
        </p:txBody>
      </p:sp>
      <p:sp>
        <p:nvSpPr>
          <p:cNvPr id="4" name="Slide Number Placeholder 3"/>
          <p:cNvSpPr>
            <a:spLocks noGrp="1"/>
          </p:cNvSpPr>
          <p:nvPr>
            <p:ph type="sldNum" sz="quarter" idx="5"/>
          </p:nvPr>
        </p:nvSpPr>
        <p:spPr/>
        <p:txBody>
          <a:bodyPr/>
          <a:lstStyle/>
          <a:p>
            <a:fld id="{370B2DB1-9050-F54C-8252-2890C3B05854}" type="slidenum">
              <a:rPr lang="en-US" smtClean="0"/>
              <a:pPr/>
              <a:t>12</a:t>
            </a:fld>
            <a:endParaRPr lang="en-US"/>
          </a:p>
        </p:txBody>
      </p:sp>
    </p:spTree>
    <p:extLst>
      <p:ext uri="{BB962C8B-B14F-4D97-AF65-F5344CB8AC3E}">
        <p14:creationId xmlns:p14="http://schemas.microsoft.com/office/powerpoint/2010/main" val="3449376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2130426"/>
            <a:ext cx="10363200" cy="1470025"/>
          </a:xfrm>
        </p:spPr>
        <p:txBody>
          <a:bodyPr/>
          <a:lstStyle/>
          <a:p>
            <a:r>
              <a:rPr lang="en-US" dirty="0"/>
              <a:t>Click to edit title</a:t>
            </a:r>
          </a:p>
        </p:txBody>
      </p:sp>
      <p:sp>
        <p:nvSpPr>
          <p:cNvPr id="3" name="Subtitle 2"/>
          <p:cNvSpPr>
            <a:spLocks noGrp="1"/>
          </p:cNvSpPr>
          <p:nvPr>
            <p:ph type="subTitle" idx="1" hasCustomPrompt="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subtitle</a:t>
            </a:r>
          </a:p>
        </p:txBody>
      </p:sp>
      <p:sp>
        <p:nvSpPr>
          <p:cNvPr id="4" name="Date Placeholder 3"/>
          <p:cNvSpPr>
            <a:spLocks noGrp="1"/>
          </p:cNvSpPr>
          <p:nvPr>
            <p:ph type="dt" sz="half" idx="10"/>
          </p:nvPr>
        </p:nvSpPr>
        <p:spPr/>
        <p:txBody>
          <a:bodyPr/>
          <a:lstStyle/>
          <a:p>
            <a:fld id="{64C48101-E5EA-4C88-B4D0-3502433140B4}" type="datetime1">
              <a:rPr lang="en-US" smtClean="0"/>
              <a:pPr/>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36F11-A39A-294D-A59D-6180D50ED29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600">
                <a:effectLst>
                  <a:outerShdw blurRad="38100" dist="38100" dir="2700000" algn="tl">
                    <a:srgbClr val="000000">
                      <a:alpha val="43137"/>
                    </a:srgbClr>
                  </a:outerShdw>
                </a:effectLst>
              </a:defRPr>
            </a:lvl1pPr>
          </a:lstStyle>
          <a:p>
            <a:r>
              <a:rPr lang="en-US" dirty="0"/>
              <a:t>Click to edit title</a:t>
            </a:r>
          </a:p>
        </p:txBody>
      </p:sp>
      <p:sp>
        <p:nvSpPr>
          <p:cNvPr id="3" name="Content Placeholder 2"/>
          <p:cNvSpPr>
            <a:spLocks noGrp="1"/>
          </p:cNvSpPr>
          <p:nvPr>
            <p:ph idx="1" hasCustomPrompt="1"/>
          </p:nvPr>
        </p:nvSpPr>
        <p:spPr>
          <a:xfrm>
            <a:off x="609600" y="1026159"/>
            <a:ext cx="10972800" cy="5452743"/>
          </a:xfrm>
        </p:spPr>
        <p:txBody>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09600" y="6492875"/>
            <a:ext cx="2844800" cy="365125"/>
          </a:xfrm>
        </p:spPr>
        <p:txBody>
          <a:bodyPr/>
          <a:lstStyle/>
          <a:p>
            <a:fld id="{36AA9D06-0DDC-43DB-B80A-B18B30663611}" type="datetime1">
              <a:rPr lang="en-US" smtClean="0"/>
              <a:pPr/>
              <a:t>3/24/2026</a:t>
            </a:fld>
            <a:endParaRPr lang="en-US"/>
          </a:p>
        </p:txBody>
      </p:sp>
      <p:sp>
        <p:nvSpPr>
          <p:cNvPr id="5" name="Footer Placeholder 4"/>
          <p:cNvSpPr>
            <a:spLocks noGrp="1"/>
          </p:cNvSpPr>
          <p:nvPr>
            <p:ph type="ftr" sz="quarter" idx="11"/>
          </p:nvPr>
        </p:nvSpPr>
        <p:spPr>
          <a:xfrm>
            <a:off x="4165600" y="6478906"/>
            <a:ext cx="3860800" cy="365125"/>
          </a:xfrm>
        </p:spPr>
        <p:txBody>
          <a:bodyPr/>
          <a:lstStyle/>
          <a:p>
            <a:endParaRPr lang="en-US" dirty="0"/>
          </a:p>
        </p:txBody>
      </p:sp>
      <p:sp>
        <p:nvSpPr>
          <p:cNvPr id="6" name="Slide Number Placeholder 5"/>
          <p:cNvSpPr>
            <a:spLocks noGrp="1"/>
          </p:cNvSpPr>
          <p:nvPr>
            <p:ph type="sldNum" sz="quarter" idx="12"/>
          </p:nvPr>
        </p:nvSpPr>
        <p:spPr>
          <a:xfrm>
            <a:off x="8737600" y="6478905"/>
            <a:ext cx="2844800" cy="365125"/>
          </a:xfrm>
        </p:spPr>
        <p:txBody>
          <a:bodyPr/>
          <a:lstStyle/>
          <a:p>
            <a:fld id="{96E36F11-A39A-294D-A59D-6180D50ED29D}" type="slidenum">
              <a:rPr lang="en-US" smtClean="0"/>
              <a:pPr/>
              <a:t>‹#›</a:t>
            </a:fld>
            <a:endParaRPr lang="en-US"/>
          </a:p>
        </p:txBody>
      </p:sp>
      <p:sp>
        <p:nvSpPr>
          <p:cNvPr id="7" name="Line 6"/>
          <p:cNvSpPr>
            <a:spLocks noChangeShapeType="1"/>
          </p:cNvSpPr>
          <p:nvPr userDrawn="1"/>
        </p:nvSpPr>
        <p:spPr bwMode="auto">
          <a:xfrm>
            <a:off x="0" y="885825"/>
            <a:ext cx="12192000" cy="0"/>
          </a:xfrm>
          <a:prstGeom prst="line">
            <a:avLst/>
          </a:prstGeom>
          <a:noFill/>
          <a:ln w="15875">
            <a:solidFill>
              <a:srgbClr val="FF0000"/>
            </a:solidFill>
            <a:round/>
            <a:headEnd/>
            <a:tailEnd/>
          </a:ln>
          <a:effectLst/>
        </p:spPr>
        <p:txBody>
          <a:bodyPr wrap="none" anchor="ctr"/>
          <a:lstStyle/>
          <a:p>
            <a:pPr eaLnBrk="0" hangingPunct="0">
              <a:defRPr/>
            </a:pPr>
            <a:endParaRPr lang="en-US" sz="1800" dirty="0">
              <a:latin typeface="+mj-lt"/>
              <a:ea typeface="+mn-ea"/>
              <a:cs typeface="ＭＳ Ｐゴシック"/>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1"/>
            <a:ext cx="10363200" cy="1362075"/>
          </a:xfrm>
        </p:spPr>
        <p:txBody>
          <a:bodyPr anchor="t"/>
          <a:lstStyle>
            <a:lvl1pPr algn="l">
              <a:defRPr sz="4000" b="1" cap="all"/>
            </a:lvl1pPr>
          </a:lstStyle>
          <a:p>
            <a:r>
              <a:rPr lang="en-US" dirty="0"/>
              <a:t>Click to edit title</a:t>
            </a:r>
          </a:p>
        </p:txBody>
      </p:sp>
      <p:sp>
        <p:nvSpPr>
          <p:cNvPr id="3" name="Text Placeholder 2"/>
          <p:cNvSpPr>
            <a:spLocks noGrp="1"/>
          </p:cNvSpPr>
          <p:nvPr>
            <p:ph type="body" idx="1" hasCustomPrompt="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text</a:t>
            </a:r>
          </a:p>
        </p:txBody>
      </p:sp>
      <p:sp>
        <p:nvSpPr>
          <p:cNvPr id="4" name="Date Placeholder 3"/>
          <p:cNvSpPr>
            <a:spLocks noGrp="1"/>
          </p:cNvSpPr>
          <p:nvPr>
            <p:ph type="dt" sz="half" idx="10"/>
          </p:nvPr>
        </p:nvSpPr>
        <p:spPr/>
        <p:txBody>
          <a:bodyPr/>
          <a:lstStyle/>
          <a:p>
            <a:fld id="{2CF7CAB1-A58A-4BFB-80A1-8ACA6DC51A05}" type="datetime1">
              <a:rPr lang="en-US" smtClean="0"/>
              <a:pPr/>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36F11-A39A-294D-A59D-6180D50ED29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Content Placeholder 2"/>
          <p:cNvSpPr>
            <a:spLocks noGrp="1"/>
          </p:cNvSpPr>
          <p:nvPr>
            <p:ph sz="half" idx="1" hasCustomPrompt="1"/>
          </p:nvPr>
        </p:nvSpPr>
        <p:spPr>
          <a:xfrm>
            <a:off x="609600" y="1371600"/>
            <a:ext cx="5384800" cy="475488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97600" y="1371600"/>
            <a:ext cx="5384800" cy="475488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590AB390-D426-4E3F-B0F6-8C02A945A8DB}" type="datetime1">
              <a:rPr lang="en-US" smtClean="0"/>
              <a:pPr/>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36F11-A39A-294D-A59D-6180D50ED29D}" type="slidenum">
              <a:rPr lang="en-US" smtClean="0"/>
              <a:pPr/>
              <a:t>‹#›</a:t>
            </a:fld>
            <a:endParaRPr lang="en-US"/>
          </a:p>
        </p:txBody>
      </p:sp>
      <p:sp>
        <p:nvSpPr>
          <p:cNvPr id="8" name="Line 6"/>
          <p:cNvSpPr>
            <a:spLocks noChangeShapeType="1"/>
          </p:cNvSpPr>
          <p:nvPr userDrawn="1"/>
        </p:nvSpPr>
        <p:spPr bwMode="auto">
          <a:xfrm>
            <a:off x="0" y="885825"/>
            <a:ext cx="12192000" cy="0"/>
          </a:xfrm>
          <a:prstGeom prst="line">
            <a:avLst/>
          </a:prstGeom>
          <a:noFill/>
          <a:ln w="15875">
            <a:solidFill>
              <a:srgbClr val="FF0000"/>
            </a:solidFill>
            <a:round/>
            <a:headEnd/>
            <a:tailEnd/>
          </a:ln>
          <a:effectLst/>
        </p:spPr>
        <p:txBody>
          <a:bodyPr wrap="none" anchor="ctr"/>
          <a:lstStyle/>
          <a:p>
            <a:pPr eaLnBrk="0" hangingPunct="0">
              <a:defRPr/>
            </a:pPr>
            <a:endParaRPr lang="en-US" sz="1800" dirty="0">
              <a:latin typeface="+mj-lt"/>
              <a:ea typeface="+mn-ea"/>
              <a:cs typeface="ＭＳ Ｐゴシック"/>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title</a:t>
            </a:r>
          </a:p>
        </p:txBody>
      </p:sp>
      <p:sp>
        <p:nvSpPr>
          <p:cNvPr id="3" name="Text Placeholder 2"/>
          <p:cNvSpPr>
            <a:spLocks noGrp="1"/>
          </p:cNvSpPr>
          <p:nvPr>
            <p:ph type="body" idx="1" hasCustomPrompt="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4" name="Content Placeholder 3"/>
          <p:cNvSpPr>
            <a:spLocks noGrp="1"/>
          </p:cNvSpPr>
          <p:nvPr>
            <p:ph sz="half" idx="2" hasCustomPrompt="1"/>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subtitle</a:t>
            </a:r>
          </a:p>
        </p:txBody>
      </p:sp>
      <p:sp>
        <p:nvSpPr>
          <p:cNvPr id="6" name="Content Placeholder 5"/>
          <p:cNvSpPr>
            <a:spLocks noGrp="1"/>
          </p:cNvSpPr>
          <p:nvPr>
            <p:ph sz="quarter" idx="4" hasCustomPrompt="1"/>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2E5FCA2C-2027-4265-906F-F35038E2DE2A}" type="datetime1">
              <a:rPr lang="en-US" smtClean="0"/>
              <a:pPr/>
              <a:t>3/24/2026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36F11-A39A-294D-A59D-6180D50ED29D}" type="slidenum">
              <a:rPr lang="en-US" smtClean="0"/>
              <a:pPr/>
              <a:t>‹#›</a:t>
            </a:fld>
            <a:endParaRPr lang="en-US"/>
          </a:p>
        </p:txBody>
      </p:sp>
      <p:sp>
        <p:nvSpPr>
          <p:cNvPr id="10" name="Line 6"/>
          <p:cNvSpPr>
            <a:spLocks noChangeShapeType="1"/>
          </p:cNvSpPr>
          <p:nvPr userDrawn="1"/>
        </p:nvSpPr>
        <p:spPr bwMode="auto">
          <a:xfrm>
            <a:off x="0" y="885825"/>
            <a:ext cx="12192000" cy="0"/>
          </a:xfrm>
          <a:prstGeom prst="line">
            <a:avLst/>
          </a:prstGeom>
          <a:noFill/>
          <a:ln w="15875">
            <a:solidFill>
              <a:srgbClr val="FF0000"/>
            </a:solidFill>
            <a:round/>
            <a:headEnd/>
            <a:tailEnd/>
          </a:ln>
          <a:effectLst/>
        </p:spPr>
        <p:txBody>
          <a:bodyPr wrap="none" anchor="ctr"/>
          <a:lstStyle/>
          <a:p>
            <a:pPr eaLnBrk="0" hangingPunct="0">
              <a:defRPr/>
            </a:pPr>
            <a:endParaRPr lang="en-US" sz="1800" dirty="0">
              <a:latin typeface="+mj-lt"/>
              <a:ea typeface="+mn-ea"/>
              <a:cs typeface="ＭＳ Ｐゴシック"/>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Date Placeholder 2"/>
          <p:cNvSpPr>
            <a:spLocks noGrp="1"/>
          </p:cNvSpPr>
          <p:nvPr>
            <p:ph type="dt" sz="half" idx="10"/>
          </p:nvPr>
        </p:nvSpPr>
        <p:spPr/>
        <p:txBody>
          <a:bodyPr/>
          <a:lstStyle/>
          <a:p>
            <a:fld id="{1028A763-F383-4DC6-B253-7B04196021E0}" type="datetime1">
              <a:rPr lang="en-US" smtClean="0"/>
              <a:pPr/>
              <a:t>3/24/2026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36F11-A39A-294D-A59D-6180D50ED29D}" type="slidenum">
              <a:rPr lang="en-US" smtClean="0"/>
              <a:pPr/>
              <a:t>‹#›</a:t>
            </a:fld>
            <a:endParaRPr lang="en-US"/>
          </a:p>
        </p:txBody>
      </p:sp>
      <p:sp>
        <p:nvSpPr>
          <p:cNvPr id="6" name="Line 6"/>
          <p:cNvSpPr>
            <a:spLocks noChangeShapeType="1"/>
          </p:cNvSpPr>
          <p:nvPr userDrawn="1"/>
        </p:nvSpPr>
        <p:spPr bwMode="auto">
          <a:xfrm>
            <a:off x="0" y="885825"/>
            <a:ext cx="12192000" cy="0"/>
          </a:xfrm>
          <a:prstGeom prst="line">
            <a:avLst/>
          </a:prstGeom>
          <a:noFill/>
          <a:ln w="15875">
            <a:solidFill>
              <a:srgbClr val="FF0000"/>
            </a:solidFill>
            <a:round/>
            <a:headEnd/>
            <a:tailEnd/>
          </a:ln>
          <a:effectLst/>
        </p:spPr>
        <p:txBody>
          <a:bodyPr wrap="none" anchor="ctr"/>
          <a:lstStyle/>
          <a:p>
            <a:pPr eaLnBrk="0" hangingPunct="0">
              <a:defRPr/>
            </a:pPr>
            <a:endParaRPr lang="en-US" sz="1800" dirty="0">
              <a:latin typeface="+mj-lt"/>
              <a:ea typeface="+mn-ea"/>
              <a:cs typeface="ＭＳ Ｐゴシック"/>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D9DE52-4227-4B49-A7E3-71040B03D5CD}" type="datetime1">
              <a:rPr lang="en-US" smtClean="0"/>
              <a:pPr/>
              <a:t>3/24/2026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36F11-A39A-294D-A59D-6180D50ED29D}" type="slidenum">
              <a:rPr lang="en-US" smtClean="0"/>
              <a:pPr/>
              <a:t>‹#›</a:t>
            </a:fld>
            <a:endParaRPr lang="en-US"/>
          </a:p>
        </p:txBody>
      </p:sp>
      <p:sp>
        <p:nvSpPr>
          <p:cNvPr id="5" name="Line 6"/>
          <p:cNvSpPr>
            <a:spLocks noChangeShapeType="1"/>
          </p:cNvSpPr>
          <p:nvPr userDrawn="1"/>
        </p:nvSpPr>
        <p:spPr bwMode="auto">
          <a:xfrm>
            <a:off x="0" y="885825"/>
            <a:ext cx="12192000" cy="0"/>
          </a:xfrm>
          <a:prstGeom prst="line">
            <a:avLst/>
          </a:prstGeom>
          <a:noFill/>
          <a:ln w="15875">
            <a:solidFill>
              <a:srgbClr val="FF0000"/>
            </a:solidFill>
            <a:round/>
            <a:headEnd/>
            <a:tailEnd/>
          </a:ln>
          <a:effectLst/>
        </p:spPr>
        <p:txBody>
          <a:bodyPr wrap="none" anchor="ctr"/>
          <a:lstStyle/>
          <a:p>
            <a:pPr eaLnBrk="0" hangingPunct="0">
              <a:defRPr/>
            </a:pPr>
            <a:endParaRPr lang="en-US" sz="1800" dirty="0">
              <a:latin typeface="+mj-lt"/>
              <a:ea typeface="+mn-ea"/>
              <a:cs typeface="ＭＳ Ｐゴシック"/>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273050"/>
            <a:ext cx="4011084" cy="1162050"/>
          </a:xfrm>
        </p:spPr>
        <p:txBody>
          <a:bodyPr anchor="b"/>
          <a:lstStyle>
            <a:lvl1pPr algn="l">
              <a:defRPr sz="2000" b="1"/>
            </a:lvl1pPr>
          </a:lstStyle>
          <a:p>
            <a:r>
              <a:rPr lang="en-US" dirty="0"/>
              <a:t>Click to edit title</a:t>
            </a:r>
          </a:p>
        </p:txBody>
      </p:sp>
      <p:sp>
        <p:nvSpPr>
          <p:cNvPr id="3" name="Content Placeholder 2"/>
          <p:cNvSpPr>
            <a:spLocks noGrp="1"/>
          </p:cNvSpPr>
          <p:nvPr>
            <p:ph idx="1" hasCustomPrompt="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text</a:t>
            </a:r>
          </a:p>
        </p:txBody>
      </p:sp>
      <p:sp>
        <p:nvSpPr>
          <p:cNvPr id="5" name="Date Placeholder 4"/>
          <p:cNvSpPr>
            <a:spLocks noGrp="1"/>
          </p:cNvSpPr>
          <p:nvPr>
            <p:ph type="dt" sz="half" idx="10"/>
          </p:nvPr>
        </p:nvSpPr>
        <p:spPr/>
        <p:txBody>
          <a:bodyPr/>
          <a:lstStyle/>
          <a:p>
            <a:fld id="{B58F4E9E-917F-4224-8662-01E965D4C2F7}" type="datetime1">
              <a:rPr lang="en-US" smtClean="0"/>
              <a:pPr/>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36F11-A39A-294D-A59D-6180D50ED29D}" type="slidenum">
              <a:rPr lang="en-US" smtClean="0"/>
              <a:pPr/>
              <a:t>‹#›</a:t>
            </a:fld>
            <a:endParaRPr lang="en-US"/>
          </a:p>
        </p:txBody>
      </p:sp>
      <p:sp>
        <p:nvSpPr>
          <p:cNvPr id="8" name="Line 6"/>
          <p:cNvSpPr>
            <a:spLocks noChangeShapeType="1"/>
          </p:cNvSpPr>
          <p:nvPr userDrawn="1"/>
        </p:nvSpPr>
        <p:spPr bwMode="auto">
          <a:xfrm>
            <a:off x="0" y="885825"/>
            <a:ext cx="12192000" cy="0"/>
          </a:xfrm>
          <a:prstGeom prst="line">
            <a:avLst/>
          </a:prstGeom>
          <a:noFill/>
          <a:ln w="15875">
            <a:solidFill>
              <a:srgbClr val="FF0000"/>
            </a:solidFill>
            <a:round/>
            <a:headEnd/>
            <a:tailEnd/>
          </a:ln>
          <a:effectLst/>
        </p:spPr>
        <p:txBody>
          <a:bodyPr wrap="none" anchor="ctr"/>
          <a:lstStyle/>
          <a:p>
            <a:pPr eaLnBrk="0" hangingPunct="0">
              <a:defRPr/>
            </a:pPr>
            <a:endParaRPr lang="en-US" sz="1800" dirty="0">
              <a:latin typeface="+mj-lt"/>
              <a:ea typeface="+mn-ea"/>
              <a:cs typeface="ＭＳ Ｐゴシック"/>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00600"/>
            <a:ext cx="7315200" cy="566738"/>
          </a:xfrm>
        </p:spPr>
        <p:txBody>
          <a:bodyPr anchor="b"/>
          <a:lstStyle>
            <a:lvl1pPr algn="l">
              <a:defRPr sz="2000" b="1"/>
            </a:lvl1pPr>
          </a:lstStyle>
          <a:p>
            <a:r>
              <a:rPr lang="en-US" dirty="0"/>
              <a:t>Click to edit title</a:t>
            </a:r>
          </a:p>
        </p:txBody>
      </p:sp>
      <p:sp>
        <p:nvSpPr>
          <p:cNvPr id="3" name="Picture Placeholder 2"/>
          <p:cNvSpPr>
            <a:spLocks noGrp="1"/>
          </p:cNvSpPr>
          <p:nvPr>
            <p:ph type="pic" idx="1"/>
          </p:nvPr>
        </p:nvSpPr>
        <p:spPr>
          <a:xfrm>
            <a:off x="2389717" y="1219200"/>
            <a:ext cx="7315200" cy="35083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text</a:t>
            </a:r>
          </a:p>
        </p:txBody>
      </p:sp>
      <p:sp>
        <p:nvSpPr>
          <p:cNvPr id="5" name="Date Placeholder 4"/>
          <p:cNvSpPr>
            <a:spLocks noGrp="1"/>
          </p:cNvSpPr>
          <p:nvPr>
            <p:ph type="dt" sz="half" idx="10"/>
          </p:nvPr>
        </p:nvSpPr>
        <p:spPr/>
        <p:txBody>
          <a:bodyPr/>
          <a:lstStyle/>
          <a:p>
            <a:fld id="{24808DC9-07D6-4CB7-BBD2-7ADEB6B7A259}" type="datetime1">
              <a:rPr lang="en-US" smtClean="0"/>
              <a:pPr/>
              <a:t>3/24/2026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36F11-A39A-294D-A59D-6180D50ED29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title</a:t>
            </a:r>
          </a:p>
        </p:txBody>
      </p:sp>
      <p:sp>
        <p:nvSpPr>
          <p:cNvPr id="3" name="Vertical Text Placeholder 2"/>
          <p:cNvSpPr>
            <a:spLocks noGrp="1"/>
          </p:cNvSpPr>
          <p:nvPr>
            <p:ph type="body" orient="vert" idx="1" hasCustomPrompt="1"/>
          </p:nvPr>
        </p:nvSpPr>
        <p:spPr/>
        <p:txBody>
          <a:bodyPr vert="eaVert"/>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ADE7906-65D5-4AE4-A415-88914DE5D980}" type="datetime1">
              <a:rPr lang="en-US" smtClean="0"/>
              <a:pPr/>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36F11-A39A-294D-A59D-6180D50ED29D}" type="slidenum">
              <a:rPr lang="en-US" smtClean="0"/>
              <a:pPr/>
              <a:t>‹#›</a:t>
            </a:fld>
            <a:endParaRPr lang="en-US"/>
          </a:p>
        </p:txBody>
      </p:sp>
      <p:sp>
        <p:nvSpPr>
          <p:cNvPr id="7" name="Line 6"/>
          <p:cNvSpPr>
            <a:spLocks noChangeShapeType="1"/>
          </p:cNvSpPr>
          <p:nvPr userDrawn="1"/>
        </p:nvSpPr>
        <p:spPr bwMode="auto">
          <a:xfrm>
            <a:off x="0" y="885825"/>
            <a:ext cx="12192000" cy="0"/>
          </a:xfrm>
          <a:prstGeom prst="line">
            <a:avLst/>
          </a:prstGeom>
          <a:noFill/>
          <a:ln w="15875">
            <a:solidFill>
              <a:srgbClr val="FF0000"/>
            </a:solidFill>
            <a:round/>
            <a:headEnd/>
            <a:tailEnd/>
          </a:ln>
          <a:effectLst/>
        </p:spPr>
        <p:txBody>
          <a:bodyPr wrap="none" anchor="ctr"/>
          <a:lstStyle/>
          <a:p>
            <a:pPr eaLnBrk="0" hangingPunct="0">
              <a:defRPr/>
            </a:pPr>
            <a:endParaRPr lang="en-US" sz="1800" dirty="0">
              <a:latin typeface="+mj-lt"/>
              <a:ea typeface="+mn-ea"/>
              <a:cs typeface="ＭＳ Ｐゴシック"/>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839200" y="274639"/>
            <a:ext cx="2743200" cy="5851525"/>
          </a:xfrm>
        </p:spPr>
        <p:txBody>
          <a:bodyPr vert="eaVert"/>
          <a:lstStyle/>
          <a:p>
            <a:r>
              <a:rPr lang="en-US" dirty="0"/>
              <a:t>Click to edit title</a:t>
            </a:r>
          </a:p>
        </p:txBody>
      </p:sp>
      <p:sp>
        <p:nvSpPr>
          <p:cNvPr id="3" name="Vertical Text Placeholder 2"/>
          <p:cNvSpPr>
            <a:spLocks noGrp="1"/>
          </p:cNvSpPr>
          <p:nvPr>
            <p:ph type="body" orient="vert" idx="1" hasCustomPrompt="1"/>
          </p:nvPr>
        </p:nvSpPr>
        <p:spPr>
          <a:xfrm>
            <a:off x="609600" y="274639"/>
            <a:ext cx="8026400" cy="5851525"/>
          </a:xfrm>
        </p:spPr>
        <p:txBody>
          <a:bodyPr vert="eaVert"/>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24D0722-D66D-4130-97EC-A01543D99507}" type="datetime1">
              <a:rPr lang="en-US" smtClean="0"/>
              <a:pPr/>
              <a:t>3/24/2026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36F11-A39A-294D-A59D-6180D50ED29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127759"/>
            <a:ext cx="10972800" cy="5228591"/>
          </a:xfrm>
          <a:prstGeom prst="rect">
            <a:avLst/>
          </a:prstGeom>
        </p:spPr>
        <p:txBody>
          <a:bodyPr vert="horz" lIns="91440" tIns="45720" rIns="91440" bIns="45720" rtlCol="0">
            <a:normAutofit/>
          </a:body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0" y="647446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785DE5-E8DD-40CE-B017-3C2FB130B14C}" type="datetime1">
              <a:rPr lang="en-US" smtClean="0"/>
              <a:pPr/>
              <a:t>3/24/2026</a:t>
            </a:fld>
            <a:endParaRPr lang="en-US"/>
          </a:p>
        </p:txBody>
      </p:sp>
      <p:sp>
        <p:nvSpPr>
          <p:cNvPr id="5" name="Footer Placeholder 4"/>
          <p:cNvSpPr>
            <a:spLocks noGrp="1"/>
          </p:cNvSpPr>
          <p:nvPr>
            <p:ph type="ftr" sz="quarter" idx="3"/>
          </p:nvPr>
        </p:nvSpPr>
        <p:spPr>
          <a:xfrm>
            <a:off x="4165600" y="6472559"/>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316720" y="647827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E36F11-A39A-294D-A59D-6180D50ED29D}" type="slidenum">
              <a:rPr lang="en-US" smtClean="0"/>
              <a:pPr/>
              <a:t>‹#›</a:t>
            </a:fld>
            <a:endParaRPr lang="en-US"/>
          </a:p>
        </p:txBody>
      </p:sp>
      <p:sp>
        <p:nvSpPr>
          <p:cNvPr id="2" name="Title Placeholder 1"/>
          <p:cNvSpPr>
            <a:spLocks noGrp="1"/>
          </p:cNvSpPr>
          <p:nvPr>
            <p:ph type="title"/>
          </p:nvPr>
        </p:nvSpPr>
        <p:spPr>
          <a:xfrm>
            <a:off x="609600" y="-1"/>
            <a:ext cx="10972800" cy="885825"/>
          </a:xfrm>
          <a:prstGeom prst="rect">
            <a:avLst/>
          </a:prstGeom>
        </p:spPr>
        <p:txBody>
          <a:bodyPr vert="horz" lIns="91440" tIns="45720" rIns="91440" bIns="45720" rtlCol="0" anchor="ctr" anchorCtr="1">
            <a:normAutofit/>
          </a:bodyPr>
          <a:lstStyle/>
          <a:p>
            <a:r>
              <a:rPr lang="en-US" dirty="0"/>
              <a:t>Click to edit title</a:t>
            </a:r>
          </a:p>
        </p:txBody>
      </p:sp>
      <p:pic>
        <p:nvPicPr>
          <p:cNvPr id="1026" name="Picture 2" descr="CISESS">
            <a:extLst>
              <a:ext uri="{FF2B5EF4-FFF2-40B4-BE49-F238E27FC236}">
                <a16:creationId xmlns:a16="http://schemas.microsoft.com/office/drawing/2014/main" id="{2047547D-08F3-4FDF-9642-A053E77A3683}"/>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8065" y="46671"/>
            <a:ext cx="1346661" cy="74066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hdr="0" ftr="0" dt="0"/>
  <p:txStyles>
    <p:titleStyle>
      <a:lvl1pPr algn="ctr" defTabSz="914400" rtl="0" eaLnBrk="1" latinLnBrk="0" hangingPunct="1">
        <a:spcBef>
          <a:spcPct val="0"/>
        </a:spcBef>
        <a:buNone/>
        <a:defRPr sz="3300" b="1" i="0" strike="noStrike" kern="1200" baseline="0">
          <a:solidFill>
            <a:schemeClr val="tx1"/>
          </a:solidFill>
          <a:effectLst>
            <a:outerShdw blurRad="38100" dist="38100" dir="2700000" algn="tl">
              <a:srgbClr val="000000">
                <a:alpha val="43137"/>
              </a:srgbClr>
            </a:outerShdw>
          </a:effectLst>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wlikun@umd.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arxiv.org/abs/2504.19708" TargetMode="External"/><Relationship Id="rId2" Type="http://schemas.openxmlformats.org/officeDocument/2006/relationships/hyperlink" Target="https://www.mdpi.com/2072-4292/16/23/4449"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7B40F-E3CC-44CC-B8D6-8028F9FF91F3}"/>
              </a:ext>
            </a:extLst>
          </p:cNvPr>
          <p:cNvSpPr>
            <a:spLocks noGrp="1"/>
          </p:cNvSpPr>
          <p:nvPr>
            <p:ph type="ctrTitle"/>
          </p:nvPr>
        </p:nvSpPr>
        <p:spPr>
          <a:xfrm>
            <a:off x="652007" y="815827"/>
            <a:ext cx="10829675" cy="2387600"/>
          </a:xfrm>
        </p:spPr>
        <p:txBody>
          <a:bodyPr>
            <a:normAutofit/>
          </a:bodyPr>
          <a:lstStyle/>
          <a:p>
            <a:r>
              <a:rPr lang="en-US" b="1" dirty="0">
                <a:effectLst>
                  <a:outerShdw blurRad="38100" dist="38100" dir="2700000" algn="tl">
                    <a:srgbClr val="000000">
                      <a:alpha val="43137"/>
                    </a:srgbClr>
                  </a:outerShdw>
                </a:effectLst>
              </a:rPr>
              <a:t>Implementation of EUMETSAT Software </a:t>
            </a:r>
            <a:br>
              <a:rPr lang="en-US" b="1" dirty="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for Retrieving </a:t>
            </a:r>
            <a:r>
              <a:rPr lang="en-US" b="1" dirty="0" err="1">
                <a:effectLst>
                  <a:outerShdw blurRad="38100" dist="38100" dir="2700000" algn="tl">
                    <a:srgbClr val="000000">
                      <a:alpha val="43137"/>
                    </a:srgbClr>
                  </a:outerShdw>
                </a:effectLst>
              </a:rPr>
              <a:t>CrIS</a:t>
            </a:r>
            <a:r>
              <a:rPr lang="en-US" b="1" dirty="0">
                <a:effectLst>
                  <a:outerShdw blurRad="38100" dist="38100" dir="2700000" algn="tl">
                    <a:srgbClr val="000000">
                      <a:alpha val="43137"/>
                    </a:srgbClr>
                  </a:outerShdw>
                </a:effectLst>
              </a:rPr>
              <a:t> FOV SRFs</a:t>
            </a:r>
          </a:p>
        </p:txBody>
      </p:sp>
      <p:sp>
        <p:nvSpPr>
          <p:cNvPr id="3" name="Subtitle 2">
            <a:extLst>
              <a:ext uri="{FF2B5EF4-FFF2-40B4-BE49-F238E27FC236}">
                <a16:creationId xmlns:a16="http://schemas.microsoft.com/office/drawing/2014/main" id="{4C641FBF-C37E-471A-8E2F-FBD3300D4997}"/>
              </a:ext>
            </a:extLst>
          </p:cNvPr>
          <p:cNvSpPr>
            <a:spLocks noGrp="1"/>
          </p:cNvSpPr>
          <p:nvPr>
            <p:ph type="subTitle" idx="1"/>
          </p:nvPr>
        </p:nvSpPr>
        <p:spPr>
          <a:xfrm>
            <a:off x="1595120" y="3654573"/>
            <a:ext cx="9144000" cy="1655762"/>
          </a:xfrm>
        </p:spPr>
        <p:txBody>
          <a:bodyPr>
            <a:noAutofit/>
          </a:bodyPr>
          <a:lstStyle/>
          <a:p>
            <a:r>
              <a:rPr lang="en-US" sz="3200" b="1" dirty="0">
                <a:solidFill>
                  <a:schemeClr val="tx1"/>
                </a:solidFill>
              </a:rPr>
              <a:t>Likun Wang</a:t>
            </a:r>
          </a:p>
          <a:p>
            <a:r>
              <a:rPr lang="en-US" sz="2000" b="1" dirty="0">
                <a:solidFill>
                  <a:schemeClr val="tx1"/>
                </a:solidFill>
              </a:rPr>
              <a:t>Earth System Science Interdisciplinary Center</a:t>
            </a:r>
          </a:p>
          <a:p>
            <a:r>
              <a:rPr lang="en-US" sz="2000" b="1" dirty="0">
                <a:solidFill>
                  <a:schemeClr val="tx1"/>
                </a:solidFill>
              </a:rPr>
              <a:t>University of Maryland  </a:t>
            </a:r>
          </a:p>
          <a:p>
            <a:r>
              <a:rPr lang="en-US" sz="2000" b="1" dirty="0">
                <a:solidFill>
                  <a:schemeClr val="tx1"/>
                </a:solidFill>
                <a:hlinkClick r:id="rId3"/>
              </a:rPr>
              <a:t>wlikun@umd.edu</a:t>
            </a:r>
            <a:r>
              <a:rPr lang="en-US" sz="2000" b="1" dirty="0">
                <a:solidFill>
                  <a:schemeClr val="tx1"/>
                </a:solidFill>
              </a:rPr>
              <a:t> </a:t>
            </a:r>
          </a:p>
        </p:txBody>
      </p:sp>
      <p:sp>
        <p:nvSpPr>
          <p:cNvPr id="4" name="Slide Number Placeholder 3">
            <a:extLst>
              <a:ext uri="{FF2B5EF4-FFF2-40B4-BE49-F238E27FC236}">
                <a16:creationId xmlns:a16="http://schemas.microsoft.com/office/drawing/2014/main" id="{304C9DCB-D168-42B9-A51B-1C920C1BC107}"/>
              </a:ext>
            </a:extLst>
          </p:cNvPr>
          <p:cNvSpPr>
            <a:spLocks noGrp="1"/>
          </p:cNvSpPr>
          <p:nvPr>
            <p:ph type="sldNum" sz="quarter" idx="12"/>
          </p:nvPr>
        </p:nvSpPr>
        <p:spPr/>
        <p:txBody>
          <a:bodyPr/>
          <a:lstStyle/>
          <a:p>
            <a:fld id="{00F0F916-5AD2-455A-B8B9-30D7034CF896}" type="slidenum">
              <a:rPr lang="en-US" smtClean="0"/>
              <a:t>1</a:t>
            </a:fld>
            <a:endParaRPr lang="en-US"/>
          </a:p>
        </p:txBody>
      </p:sp>
      <p:sp>
        <p:nvSpPr>
          <p:cNvPr id="5" name="TextBox 4">
            <a:extLst>
              <a:ext uri="{FF2B5EF4-FFF2-40B4-BE49-F238E27FC236}">
                <a16:creationId xmlns:a16="http://schemas.microsoft.com/office/drawing/2014/main" id="{3802DAFA-4D3F-52FE-ADF0-C8980B8AB8C8}"/>
              </a:ext>
            </a:extLst>
          </p:cNvPr>
          <p:cNvSpPr txBox="1"/>
          <p:nvPr/>
        </p:nvSpPr>
        <p:spPr>
          <a:xfrm>
            <a:off x="2690037" y="6488668"/>
            <a:ext cx="6506483" cy="369332"/>
          </a:xfrm>
          <a:prstGeom prst="rect">
            <a:avLst/>
          </a:prstGeom>
          <a:noFill/>
        </p:spPr>
        <p:txBody>
          <a:bodyPr wrap="square" rtlCol="0">
            <a:spAutoFit/>
          </a:bodyPr>
          <a:lstStyle/>
          <a:p>
            <a:r>
              <a:rPr lang="en-US" dirty="0"/>
              <a:t>GSICS 2026 Annual Meeting at Ottawa, Canada; 3/23-3/27 2026</a:t>
            </a:r>
          </a:p>
        </p:txBody>
      </p:sp>
    </p:spTree>
    <p:extLst>
      <p:ext uri="{BB962C8B-B14F-4D97-AF65-F5344CB8AC3E}">
        <p14:creationId xmlns:p14="http://schemas.microsoft.com/office/powerpoint/2010/main" val="4089250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939CB-4D04-4CFC-984E-CD739EFC15CF}"/>
              </a:ext>
            </a:extLst>
          </p:cNvPr>
          <p:cNvSpPr>
            <a:spLocks noGrp="1"/>
          </p:cNvSpPr>
          <p:nvPr>
            <p:ph type="title"/>
          </p:nvPr>
        </p:nvSpPr>
        <p:spPr>
          <a:xfrm>
            <a:off x="838200" y="78878"/>
            <a:ext cx="10515600" cy="875279"/>
          </a:xfrm>
        </p:spPr>
        <p:txBody>
          <a:bodyPr/>
          <a:lstStyle/>
          <a:p>
            <a:pPr algn="ctr"/>
            <a:r>
              <a:rPr lang="en-US" b="1" dirty="0">
                <a:effectLst>
                  <a:outerShdw blurRad="38100" dist="38100" dir="2700000" algn="tl">
                    <a:srgbClr val="000000">
                      <a:alpha val="43137"/>
                    </a:srgbClr>
                  </a:outerShdw>
                </a:effectLst>
              </a:rPr>
              <a:t>Background</a:t>
            </a:r>
          </a:p>
        </p:txBody>
      </p:sp>
      <p:sp>
        <p:nvSpPr>
          <p:cNvPr id="3" name="Content Placeholder 2">
            <a:extLst>
              <a:ext uri="{FF2B5EF4-FFF2-40B4-BE49-F238E27FC236}">
                <a16:creationId xmlns:a16="http://schemas.microsoft.com/office/drawing/2014/main" id="{E9967E57-D824-4C6E-A356-011D4C76C986}"/>
              </a:ext>
            </a:extLst>
          </p:cNvPr>
          <p:cNvSpPr>
            <a:spLocks noGrp="1"/>
          </p:cNvSpPr>
          <p:nvPr>
            <p:ph idx="1"/>
          </p:nvPr>
        </p:nvSpPr>
        <p:spPr>
          <a:xfrm>
            <a:off x="394447" y="1041621"/>
            <a:ext cx="11277600" cy="5679854"/>
          </a:xfrm>
        </p:spPr>
        <p:txBody>
          <a:bodyPr vert="horz" lIns="91440" tIns="45720" rIns="91440" bIns="45720" rtlCol="0" anchor="t">
            <a:normAutofit fontScale="70000" lnSpcReduction="20000"/>
          </a:bodyPr>
          <a:lstStyle/>
          <a:p>
            <a:r>
              <a:rPr lang="en-US" dirty="0"/>
              <a:t>During the 2025 GSICS meeting at Changchun in China, the GSICS IR group was impressed by Pierre's presentation from EUMETSAT on the retrieval of relative spectral response functions. As a result, the following action was agreed upon:</a:t>
            </a:r>
          </a:p>
          <a:p>
            <a:endParaRPr lang="en-US" dirty="0"/>
          </a:p>
          <a:p>
            <a:pPr marL="457200" lvl="1" indent="0">
              <a:buNone/>
            </a:pPr>
            <a:r>
              <a:rPr lang="en-US" b="1" dirty="0"/>
              <a:t>Action</a:t>
            </a:r>
            <a:r>
              <a:rPr lang="en-US" dirty="0"/>
              <a:t>: Group members are encouraged to test the software provided by EUMETSAT to evaluate pixel or field-of-view (FOV) differences. EUMETSAT has kindly agreed to share the software. A web meeting will be scheduled to report on progress.</a:t>
            </a:r>
          </a:p>
          <a:p>
            <a:pPr marL="0" indent="0">
              <a:buNone/>
            </a:pPr>
            <a:endParaRPr lang="en-US" dirty="0"/>
          </a:p>
          <a:p>
            <a:r>
              <a:rPr lang="en-US" dirty="0"/>
              <a:t>During the ITSC-25 meeting in Goa, India, I met with Guillaume and Dorothee, who answered many questions and provided valuable support.</a:t>
            </a:r>
          </a:p>
          <a:p>
            <a:endParaRPr lang="en-US" dirty="0"/>
          </a:p>
          <a:p>
            <a:r>
              <a:rPr lang="en-US" dirty="0"/>
              <a:t>I implemented the software and shared the results with Pierre and Dave Tobin, followed by a discussion.</a:t>
            </a:r>
          </a:p>
          <a:p>
            <a:endParaRPr lang="en-US" dirty="0"/>
          </a:p>
          <a:p>
            <a:r>
              <a:rPr lang="en-US" dirty="0"/>
              <a:t>The goal of the presentation is to apply similar practices to </a:t>
            </a:r>
            <a:r>
              <a:rPr lang="en-US" dirty="0" err="1"/>
              <a:t>CrIS</a:t>
            </a:r>
            <a:r>
              <a:rPr lang="en-US" dirty="0"/>
              <a:t> SRFs using the same method.</a:t>
            </a:r>
          </a:p>
          <a:p>
            <a:endParaRPr lang="en-US" dirty="0"/>
          </a:p>
          <a:p>
            <a:r>
              <a:rPr lang="en-US" dirty="0"/>
              <a:t>The theoretical basis of the EUMETSSAT method: </a:t>
            </a:r>
          </a:p>
          <a:p>
            <a:pPr lvl="1"/>
            <a:r>
              <a:rPr lang="en-US" dirty="0">
                <a:hlinkClick r:id="rId2"/>
              </a:rPr>
              <a:t>https://www.mdpi.com/2072-4292/16/23/4449</a:t>
            </a:r>
            <a:r>
              <a:rPr lang="en-US" dirty="0"/>
              <a:t> </a:t>
            </a:r>
          </a:p>
          <a:p>
            <a:pPr lvl="1"/>
            <a:r>
              <a:rPr lang="en-US" dirty="0">
                <a:hlinkClick r:id="rId3"/>
              </a:rPr>
              <a:t>https://arxiv.org/abs/2504.19708</a:t>
            </a:r>
            <a:r>
              <a:rPr lang="en-US" dirty="0"/>
              <a:t> </a:t>
            </a:r>
          </a:p>
          <a:p>
            <a:endParaRPr lang="en-US" dirty="0"/>
          </a:p>
          <a:p>
            <a:endParaRPr lang="en-US" dirty="0"/>
          </a:p>
          <a:p>
            <a:pPr lvl="1"/>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8407EA7E-5EFB-4558-B5A3-A3862D50EB31}"/>
              </a:ext>
            </a:extLst>
          </p:cNvPr>
          <p:cNvSpPr>
            <a:spLocks noGrp="1"/>
          </p:cNvSpPr>
          <p:nvPr>
            <p:ph type="sldNum" sz="quarter" idx="12"/>
          </p:nvPr>
        </p:nvSpPr>
        <p:spPr/>
        <p:txBody>
          <a:bodyPr/>
          <a:lstStyle/>
          <a:p>
            <a:fld id="{00F0F916-5AD2-455A-B8B9-30D7034CF896}" type="slidenum">
              <a:rPr lang="en-US" smtClean="0"/>
              <a:t>2</a:t>
            </a:fld>
            <a:endParaRPr lang="en-US"/>
          </a:p>
        </p:txBody>
      </p:sp>
    </p:spTree>
    <p:extLst>
      <p:ext uri="{BB962C8B-B14F-4D97-AF65-F5344CB8AC3E}">
        <p14:creationId xmlns:p14="http://schemas.microsoft.com/office/powerpoint/2010/main" val="1840107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70CAB-B1EE-4785-AA3F-814EAC604BF7}"/>
              </a:ext>
            </a:extLst>
          </p:cNvPr>
          <p:cNvSpPr>
            <a:spLocks noGrp="1"/>
          </p:cNvSpPr>
          <p:nvPr>
            <p:ph type="title"/>
          </p:nvPr>
        </p:nvSpPr>
        <p:spPr>
          <a:xfrm>
            <a:off x="1117600" y="-1"/>
            <a:ext cx="10972800" cy="885825"/>
          </a:xfrm>
        </p:spPr>
        <p:txBody>
          <a:bodyPr>
            <a:normAutofit/>
          </a:bodyPr>
          <a:lstStyle/>
          <a:p>
            <a:r>
              <a:rPr lang="en-US" sz="3200" dirty="0">
                <a:latin typeface="Times New Roman"/>
                <a:cs typeface="Times New Roman"/>
              </a:rPr>
              <a:t>Find the operator SRF that explains why y1≠y2  </a:t>
            </a:r>
            <a:endParaRPr lang="en-US" sz="3200" dirty="0"/>
          </a:p>
        </p:txBody>
      </p:sp>
      <p:pic>
        <p:nvPicPr>
          <p:cNvPr id="5" name="Content Placeholder 4">
            <a:extLst>
              <a:ext uri="{FF2B5EF4-FFF2-40B4-BE49-F238E27FC236}">
                <a16:creationId xmlns:a16="http://schemas.microsoft.com/office/drawing/2014/main" id="{22B79EBC-916B-4057-9E4F-4E601F1DB86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5219" t="10337" r="6229" b="4405"/>
          <a:stretch>
            <a:fillRect/>
          </a:stretch>
        </p:blipFill>
        <p:spPr>
          <a:xfrm>
            <a:off x="734635" y="2413611"/>
            <a:ext cx="5137614" cy="3709865"/>
          </a:xfrm>
        </p:spPr>
      </p:pic>
      <p:pic>
        <p:nvPicPr>
          <p:cNvPr id="7" name="Picture 6">
            <a:extLst>
              <a:ext uri="{FF2B5EF4-FFF2-40B4-BE49-F238E27FC236}">
                <a16:creationId xmlns:a16="http://schemas.microsoft.com/office/drawing/2014/main" id="{07DB7D3A-912D-4FA6-8408-E96E0AB042F6}"/>
              </a:ext>
            </a:extLst>
          </p:cNvPr>
          <p:cNvPicPr>
            <a:picLocks noChangeAspect="1"/>
          </p:cNvPicPr>
          <p:nvPr/>
        </p:nvPicPr>
        <p:blipFill>
          <a:blip r:embed="rId3">
            <a:extLst>
              <a:ext uri="{28A0092B-C50C-407E-A947-70E740481C1C}">
                <a14:useLocalDpi xmlns:a14="http://schemas.microsoft.com/office/drawing/2010/main" val="0"/>
              </a:ext>
            </a:extLst>
          </a:blip>
          <a:srcRect l="5725" t="10662" r="6232" b="4760"/>
          <a:stretch>
            <a:fillRect/>
          </a:stretch>
        </p:blipFill>
        <p:spPr>
          <a:xfrm>
            <a:off x="6430433" y="2413611"/>
            <a:ext cx="5152463" cy="3712255"/>
          </a:xfrm>
          <a:prstGeom prst="rect">
            <a:avLst/>
          </a:prstGeom>
        </p:spPr>
      </p:pic>
      <p:sp>
        <p:nvSpPr>
          <p:cNvPr id="8" name="TextBox 7">
            <a:extLst>
              <a:ext uri="{FF2B5EF4-FFF2-40B4-BE49-F238E27FC236}">
                <a16:creationId xmlns:a16="http://schemas.microsoft.com/office/drawing/2014/main" id="{30DC2363-0D50-475A-AC21-B4AF1D8358FD}"/>
              </a:ext>
            </a:extLst>
          </p:cNvPr>
          <p:cNvSpPr txBox="1"/>
          <p:nvPr/>
        </p:nvSpPr>
        <p:spPr>
          <a:xfrm>
            <a:off x="2558537" y="6151178"/>
            <a:ext cx="1778051" cy="369332"/>
          </a:xfrm>
          <a:prstGeom prst="rect">
            <a:avLst/>
          </a:prstGeom>
          <a:noFill/>
        </p:spPr>
        <p:txBody>
          <a:bodyPr wrap="none" rtlCol="0">
            <a:spAutoFit/>
          </a:bodyPr>
          <a:lstStyle/>
          <a:p>
            <a:r>
              <a:rPr lang="en-US" dirty="0"/>
              <a:t>Channel Number</a:t>
            </a:r>
          </a:p>
        </p:txBody>
      </p:sp>
      <p:sp>
        <p:nvSpPr>
          <p:cNvPr id="9" name="TextBox 8">
            <a:extLst>
              <a:ext uri="{FF2B5EF4-FFF2-40B4-BE49-F238E27FC236}">
                <a16:creationId xmlns:a16="http://schemas.microsoft.com/office/drawing/2014/main" id="{DB6D481E-D8EE-470B-880A-CA8EA2290B97}"/>
              </a:ext>
            </a:extLst>
          </p:cNvPr>
          <p:cNvSpPr txBox="1"/>
          <p:nvPr/>
        </p:nvSpPr>
        <p:spPr>
          <a:xfrm>
            <a:off x="8389628" y="6121129"/>
            <a:ext cx="1778051" cy="369332"/>
          </a:xfrm>
          <a:prstGeom prst="rect">
            <a:avLst/>
          </a:prstGeom>
          <a:noFill/>
        </p:spPr>
        <p:txBody>
          <a:bodyPr wrap="none" rtlCol="0">
            <a:spAutoFit/>
          </a:bodyPr>
          <a:lstStyle/>
          <a:p>
            <a:r>
              <a:rPr lang="en-US" dirty="0"/>
              <a:t>Channel Number</a:t>
            </a:r>
          </a:p>
        </p:txBody>
      </p:sp>
      <p:sp>
        <p:nvSpPr>
          <p:cNvPr id="10" name="TextBox 9">
            <a:extLst>
              <a:ext uri="{FF2B5EF4-FFF2-40B4-BE49-F238E27FC236}">
                <a16:creationId xmlns:a16="http://schemas.microsoft.com/office/drawing/2014/main" id="{F86B9483-E66B-4734-9A9E-1D06392958FA}"/>
              </a:ext>
            </a:extLst>
          </p:cNvPr>
          <p:cNvSpPr txBox="1"/>
          <p:nvPr/>
        </p:nvSpPr>
        <p:spPr>
          <a:xfrm>
            <a:off x="4340637" y="2613132"/>
            <a:ext cx="1164871" cy="369332"/>
          </a:xfrm>
          <a:prstGeom prst="rect">
            <a:avLst/>
          </a:prstGeom>
          <a:noFill/>
        </p:spPr>
        <p:txBody>
          <a:bodyPr wrap="none" lIns="91440" tIns="45720" rIns="91440" bIns="45720" rtlCol="0" anchor="t">
            <a:spAutoFit/>
          </a:bodyPr>
          <a:lstStyle/>
          <a:p>
            <a:r>
              <a:rPr lang="en-US" b="1" dirty="0"/>
              <a:t>FOV A: y1 </a:t>
            </a:r>
          </a:p>
        </p:txBody>
      </p:sp>
      <p:sp>
        <p:nvSpPr>
          <p:cNvPr id="11" name="TextBox 10">
            <a:extLst>
              <a:ext uri="{FF2B5EF4-FFF2-40B4-BE49-F238E27FC236}">
                <a16:creationId xmlns:a16="http://schemas.microsoft.com/office/drawing/2014/main" id="{B824258A-5268-465B-8354-457F799D4793}"/>
              </a:ext>
            </a:extLst>
          </p:cNvPr>
          <p:cNvSpPr txBox="1"/>
          <p:nvPr/>
        </p:nvSpPr>
        <p:spPr>
          <a:xfrm>
            <a:off x="10162550" y="2611429"/>
            <a:ext cx="1155253" cy="369332"/>
          </a:xfrm>
          <a:prstGeom prst="rect">
            <a:avLst/>
          </a:prstGeom>
          <a:noFill/>
        </p:spPr>
        <p:txBody>
          <a:bodyPr wrap="none" lIns="91440" tIns="45720" rIns="91440" bIns="45720" rtlCol="0" anchor="t">
            <a:spAutoFit/>
          </a:bodyPr>
          <a:lstStyle/>
          <a:p>
            <a:r>
              <a:rPr lang="en-US" b="1" dirty="0"/>
              <a:t>FOV B: y2</a:t>
            </a:r>
            <a:r>
              <a:rPr lang="en-US" dirty="0"/>
              <a:t> </a:t>
            </a:r>
          </a:p>
        </p:txBody>
      </p:sp>
      <p:sp>
        <p:nvSpPr>
          <p:cNvPr id="12" name="TextBox 11">
            <a:extLst>
              <a:ext uri="{FF2B5EF4-FFF2-40B4-BE49-F238E27FC236}">
                <a16:creationId xmlns:a16="http://schemas.microsoft.com/office/drawing/2014/main" id="{445CE40B-964E-42EF-AF97-52C7552682F8}"/>
              </a:ext>
            </a:extLst>
          </p:cNvPr>
          <p:cNvSpPr txBox="1"/>
          <p:nvPr/>
        </p:nvSpPr>
        <p:spPr>
          <a:xfrm>
            <a:off x="4519015" y="6377543"/>
            <a:ext cx="3717493" cy="369332"/>
          </a:xfrm>
          <a:prstGeom prst="rect">
            <a:avLst/>
          </a:prstGeom>
          <a:noFill/>
        </p:spPr>
        <p:txBody>
          <a:bodyPr wrap="none" rtlCol="0">
            <a:spAutoFit/>
          </a:bodyPr>
          <a:lstStyle/>
          <a:p>
            <a:r>
              <a:rPr lang="en-US" dirty="0"/>
              <a:t>Using  500 files in one day’s 2701 files</a:t>
            </a:r>
          </a:p>
        </p:txBody>
      </p:sp>
      <p:sp>
        <p:nvSpPr>
          <p:cNvPr id="3" name="Slide Number Placeholder 2">
            <a:extLst>
              <a:ext uri="{FF2B5EF4-FFF2-40B4-BE49-F238E27FC236}">
                <a16:creationId xmlns:a16="http://schemas.microsoft.com/office/drawing/2014/main" id="{1A10769B-E350-42A2-80F9-38DB50302D7C}"/>
              </a:ext>
            </a:extLst>
          </p:cNvPr>
          <p:cNvSpPr>
            <a:spLocks noGrp="1"/>
          </p:cNvSpPr>
          <p:nvPr>
            <p:ph type="sldNum" sz="quarter" idx="12"/>
          </p:nvPr>
        </p:nvSpPr>
        <p:spPr/>
        <p:txBody>
          <a:bodyPr/>
          <a:lstStyle/>
          <a:p>
            <a:fld id="{00F0F916-5AD2-455A-B8B9-30D7034CF896}" type="slidenum">
              <a:rPr lang="en-US" smtClean="0"/>
              <a:t>3</a:t>
            </a:fld>
            <a:endParaRPr lang="en-US"/>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DEB29704-A1A1-205B-C5A8-5BD49CA64475}"/>
                  </a:ext>
                </a:extLst>
              </p:cNvPr>
              <p:cNvSpPr txBox="1"/>
              <p:nvPr/>
            </p:nvSpPr>
            <p:spPr>
              <a:xfrm>
                <a:off x="749796" y="936283"/>
                <a:ext cx="10833100" cy="1477328"/>
              </a:xfrm>
              <a:prstGeom prst="rect">
                <a:avLst/>
              </a:prstGeom>
              <a:noFill/>
              <a:ln w="12700">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ea typeface="+mn-lt"/>
                    <a:cs typeface="+mn-lt"/>
                  </a:rPr>
                  <a:t>Instruments measure Y1 (FOV A) and Y2 (</a:t>
                </a:r>
                <a:r>
                  <a:rPr lang="en-US">
                    <a:ea typeface="+mn-lt"/>
                    <a:cs typeface="+mn-lt"/>
                  </a:rPr>
                  <a:t>FOV2): </a:t>
                </a:r>
                <a:r>
                  <a:rPr lang="en-US" dirty="0">
                    <a:ea typeface="+mn-lt"/>
                    <a:cs typeface="+mn-lt"/>
                  </a:rPr>
                  <a:t>Both see the same Earth scene </a:t>
                </a:r>
                <a:r>
                  <a:rPr lang="en-US" b="1" dirty="0">
                    <a:ea typeface="+mn-lt"/>
                    <a:cs typeface="+mn-lt"/>
                  </a:rPr>
                  <a:t>x</a:t>
                </a:r>
                <a:r>
                  <a:rPr lang="en-US" dirty="0">
                    <a:ea typeface="+mn-lt"/>
                    <a:cs typeface="+mn-lt"/>
                  </a:rPr>
                  <a:t>, but </a:t>
                </a:r>
                <a:r>
                  <a:rPr lang="en-US" b="1" dirty="0">
                    <a:ea typeface="+mn-lt"/>
                    <a:cs typeface="+mn-lt"/>
                  </a:rPr>
                  <a:t>x</a:t>
                </a:r>
                <a:r>
                  <a:rPr lang="en-US" dirty="0">
                    <a:ea typeface="+mn-lt"/>
                    <a:cs typeface="+mn-lt"/>
                  </a:rPr>
                  <a:t> is unknown and constantly changing.</a:t>
                </a:r>
              </a:p>
              <a:p>
                <a:pPr marL="285750" indent="-285750">
                  <a:buFont typeface="Arial"/>
                  <a:buChar char="•"/>
                </a:pPr>
                <a:r>
                  <a:rPr lang="en-US" dirty="0">
                    <a:ea typeface="+mn-lt"/>
                    <a:cs typeface="+mn-lt"/>
                  </a:rPr>
                  <a:t>The relationship between two collocated measurements is defined as: </a:t>
                </a:r>
              </a:p>
              <a:p>
                <a:pPr marL="742950" lvl="1" indent="-285750">
                  <a:buFont typeface="Courier New"/>
                  <a:buChar char="o"/>
                </a:pPr>
                <a:r>
                  <a:rPr lang="en-US" dirty="0">
                    <a:ea typeface="Calibri"/>
                    <a:cs typeface="Calibri"/>
                  </a:rPr>
                  <a:t> </a:t>
                </a:r>
                <a:r>
                  <a:rPr lang="en-US" b="1" dirty="0">
                    <a:ea typeface="Calibri"/>
                    <a:cs typeface="Calibri"/>
                  </a:rPr>
                  <a:t> </a:t>
                </a:r>
                <a14:m>
                  <m:oMath xmlns:m="http://schemas.openxmlformats.org/officeDocument/2006/math">
                    <m:r>
                      <a:rPr lang="en-US" b="1" i="1" smtClean="0">
                        <a:latin typeface="Cambria Math" panose="02040503050406030204" pitchFamily="18" charset="0"/>
                        <a:ea typeface="Calibri"/>
                        <a:cs typeface="Calibri"/>
                      </a:rPr>
                      <m:t>𝒚</m:t>
                    </m:r>
                    <m:r>
                      <a:rPr lang="en-US" b="1" i="1" smtClean="0">
                        <a:latin typeface="Cambria Math" panose="02040503050406030204" pitchFamily="18" charset="0"/>
                        <a:ea typeface="Calibri"/>
                        <a:cs typeface="Calibri"/>
                      </a:rPr>
                      <m:t>𝟐</m:t>
                    </m:r>
                    <m:r>
                      <a:rPr lang="en-US" b="1" i="1" smtClean="0">
                        <a:latin typeface="Cambria Math" panose="02040503050406030204" pitchFamily="18" charset="0"/>
                        <a:ea typeface="Calibri"/>
                        <a:cs typeface="Calibri"/>
                      </a:rPr>
                      <m:t>=</m:t>
                    </m:r>
                    <m:r>
                      <a:rPr lang="en-US" b="1" i="1" smtClean="0">
                        <a:latin typeface="Cambria Math" panose="02040503050406030204" pitchFamily="18" charset="0"/>
                        <a:ea typeface="Calibri"/>
                        <a:cs typeface="Calibri"/>
                      </a:rPr>
                      <m:t>𝑺𝑹𝑭</m:t>
                    </m:r>
                    <m:r>
                      <a:rPr lang="en-US" b="1" i="1" smtClean="0">
                        <a:latin typeface="Cambria Math" panose="02040503050406030204" pitchFamily="18" charset="0"/>
                        <a:ea typeface="Cambria Math" panose="02040503050406030204" pitchFamily="18" charset="0"/>
                        <a:cs typeface="Calibri"/>
                      </a:rPr>
                      <m:t>∙</m:t>
                    </m:r>
                    <m:r>
                      <a:rPr lang="en-US" b="1" i="1" smtClean="0">
                        <a:latin typeface="Cambria Math" panose="02040503050406030204" pitchFamily="18" charset="0"/>
                        <a:ea typeface="Calibri"/>
                        <a:cs typeface="Calibri"/>
                      </a:rPr>
                      <m:t>𝒚</m:t>
                    </m:r>
                    <m:r>
                      <a:rPr lang="en-US" b="1" i="1" smtClean="0">
                        <a:latin typeface="Cambria Math" panose="02040503050406030204" pitchFamily="18" charset="0"/>
                        <a:ea typeface="Calibri"/>
                        <a:cs typeface="Calibri"/>
                      </a:rPr>
                      <m:t>𝟏</m:t>
                    </m:r>
                    <m:r>
                      <a:rPr lang="en-US" b="1" i="1" smtClean="0">
                        <a:latin typeface="Cambria Math" panose="02040503050406030204" pitchFamily="18" charset="0"/>
                        <a:ea typeface="Calibri"/>
                        <a:cs typeface="Calibri"/>
                      </a:rPr>
                      <m:t>+</m:t>
                    </m:r>
                    <m:r>
                      <a:rPr lang="en-US" b="1" i="1" smtClean="0">
                        <a:latin typeface="Cambria Math" panose="02040503050406030204" pitchFamily="18" charset="0"/>
                        <a:ea typeface="Cambria Math" panose="02040503050406030204" pitchFamily="18" charset="0"/>
                        <a:cs typeface="Calibri"/>
                      </a:rPr>
                      <m:t>𝜺</m:t>
                    </m:r>
                    <m:r>
                      <a:rPr lang="en-US" b="1" i="1" smtClean="0">
                        <a:latin typeface="Cambria Math" panose="02040503050406030204" pitchFamily="18" charset="0"/>
                        <a:ea typeface="Cambria Math" panose="02040503050406030204" pitchFamily="18" charset="0"/>
                        <a:cs typeface="Calibri"/>
                      </a:rPr>
                      <m:t> </m:t>
                    </m:r>
                  </m:oMath>
                </a14:m>
                <a:endParaRPr lang="en-US" b="1" dirty="0">
                  <a:ea typeface="Cambria Math" panose="02040503050406030204" pitchFamily="18" charset="0"/>
                  <a:cs typeface="Calibri"/>
                </a:endParaRPr>
              </a:p>
              <a:p>
                <a:pPr marL="742950" lvl="1" indent="-285750">
                  <a:buFont typeface="Courier New"/>
                  <a:buChar char="o"/>
                </a:pPr>
                <a:r>
                  <a:rPr lang="en-US" dirty="0">
                    <a:ea typeface="Calibri"/>
                    <a:cs typeface="Calibri"/>
                  </a:rPr>
                  <a:t> </a:t>
                </a:r>
                <a14:m>
                  <m:oMath xmlns:m="http://schemas.openxmlformats.org/officeDocument/2006/math">
                    <m:r>
                      <a:rPr lang="en-US" b="0" i="1" smtClean="0">
                        <a:latin typeface="Cambria Math" panose="02040503050406030204" pitchFamily="18" charset="0"/>
                        <a:ea typeface="Cambria Math" panose="02040503050406030204" pitchFamily="18" charset="0"/>
                        <a:cs typeface="Calibri"/>
                      </a:rPr>
                      <m:t>𝜀</m:t>
                    </m:r>
                    <m:r>
                      <a:rPr lang="en-US" b="0" i="1" smtClean="0">
                        <a:latin typeface="Cambria Math" panose="02040503050406030204" pitchFamily="18" charset="0"/>
                        <a:ea typeface="Cambria Math" panose="02040503050406030204" pitchFamily="18" charset="0"/>
                        <a:cs typeface="Calibri"/>
                      </a:rPr>
                      <m:t> </m:t>
                    </m:r>
                  </m:oMath>
                </a14:m>
                <a:r>
                  <a:rPr lang="fr-FR" dirty="0">
                    <a:ea typeface="Calibri"/>
                    <a:cs typeface="Calibri"/>
                  </a:rPr>
                  <a:t> represents instrument and collocation noise</a:t>
                </a:r>
                <a:endParaRPr lang="en-US" dirty="0">
                  <a:ea typeface="Calibri"/>
                  <a:cs typeface="Calibri"/>
                </a:endParaRPr>
              </a:p>
            </p:txBody>
          </p:sp>
        </mc:Choice>
        <mc:Fallback>
          <p:sp>
            <p:nvSpPr>
              <p:cNvPr id="6" name="TextBox 5">
                <a:extLst>
                  <a:ext uri="{FF2B5EF4-FFF2-40B4-BE49-F238E27FC236}">
                    <a16:creationId xmlns:a16="http://schemas.microsoft.com/office/drawing/2014/main" id="{DEB29704-A1A1-205B-C5A8-5BD49CA64475}"/>
                  </a:ext>
                </a:extLst>
              </p:cNvPr>
              <p:cNvSpPr txBox="1">
                <a:spLocks noRot="1" noChangeAspect="1" noMove="1" noResize="1" noEditPoints="1" noAdjustHandles="1" noChangeArrowheads="1" noChangeShapeType="1" noTextEdit="1"/>
              </p:cNvSpPr>
              <p:nvPr/>
            </p:nvSpPr>
            <p:spPr>
              <a:xfrm>
                <a:off x="749796" y="936283"/>
                <a:ext cx="10833100" cy="1477328"/>
              </a:xfrm>
              <a:prstGeom prst="rect">
                <a:avLst/>
              </a:prstGeom>
              <a:blipFill>
                <a:blip r:embed="rId4"/>
                <a:stretch>
                  <a:fillRect l="-337" t="-2049" b="-5328"/>
                </a:stretch>
              </a:blipFill>
              <a:ln w="12700">
                <a:solidFill>
                  <a:schemeClr val="tx1"/>
                </a:solidFill>
              </a:ln>
            </p:spPr>
            <p:txBody>
              <a:bodyPr/>
              <a:lstStyle/>
              <a:p>
                <a:r>
                  <a:rPr lang="en-US">
                    <a:noFill/>
                  </a:rPr>
                  <a:t> </a:t>
                </a:r>
              </a:p>
            </p:txBody>
          </p:sp>
        </mc:Fallback>
      </mc:AlternateContent>
    </p:spTree>
    <p:extLst>
      <p:ext uri="{BB962C8B-B14F-4D97-AF65-F5344CB8AC3E}">
        <p14:creationId xmlns:p14="http://schemas.microsoft.com/office/powerpoint/2010/main" val="1323027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F9BC4-F5DA-483C-851F-9392589FAA76}"/>
              </a:ext>
            </a:extLst>
          </p:cNvPr>
          <p:cNvSpPr>
            <a:spLocks noGrp="1"/>
          </p:cNvSpPr>
          <p:nvPr>
            <p:ph type="title"/>
          </p:nvPr>
        </p:nvSpPr>
        <p:spPr/>
        <p:txBody>
          <a:bodyPr/>
          <a:lstStyle/>
          <a:p>
            <a:r>
              <a:rPr lang="en-US" dirty="0"/>
              <a:t>   </a:t>
            </a:r>
            <a:r>
              <a:rPr lang="en-US" sz="3200" dirty="0"/>
              <a:t>The Statistical "Shortcut" (Covariance Mapping)</a:t>
            </a:r>
          </a:p>
        </p:txBody>
      </p:sp>
      <p:pic>
        <p:nvPicPr>
          <p:cNvPr id="5" name="Content Placeholder 4">
            <a:extLst>
              <a:ext uri="{FF2B5EF4-FFF2-40B4-BE49-F238E27FC236}">
                <a16:creationId xmlns:a16="http://schemas.microsoft.com/office/drawing/2014/main" id="{28AFD68F-6744-4BA6-B4E5-5F84DC4F29C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1761" b="2200"/>
          <a:stretch/>
        </p:blipFill>
        <p:spPr>
          <a:xfrm>
            <a:off x="609600" y="2468871"/>
            <a:ext cx="5119456" cy="4255578"/>
          </a:xfrm>
        </p:spPr>
      </p:pic>
      <p:sp>
        <p:nvSpPr>
          <p:cNvPr id="3" name="Slide Number Placeholder 2">
            <a:extLst>
              <a:ext uri="{FF2B5EF4-FFF2-40B4-BE49-F238E27FC236}">
                <a16:creationId xmlns:a16="http://schemas.microsoft.com/office/drawing/2014/main" id="{A095A3C3-FCC3-4A28-8406-CC4D15318E9A}"/>
              </a:ext>
            </a:extLst>
          </p:cNvPr>
          <p:cNvSpPr>
            <a:spLocks noGrp="1"/>
          </p:cNvSpPr>
          <p:nvPr>
            <p:ph type="sldNum" sz="quarter" idx="12"/>
          </p:nvPr>
        </p:nvSpPr>
        <p:spPr/>
        <p:txBody>
          <a:bodyPr/>
          <a:lstStyle/>
          <a:p>
            <a:fld id="{00F0F916-5AD2-455A-B8B9-30D7034CF896}" type="slidenum">
              <a:rPr lang="en-US" smtClean="0"/>
              <a:t>4</a:t>
            </a:fld>
            <a:endParaRPr lang="en-US"/>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CE5A1E8-EE35-4BB7-9B44-A1841A9C9F80}"/>
                  </a:ext>
                </a:extLst>
              </p:cNvPr>
              <p:cNvSpPr txBox="1"/>
              <p:nvPr/>
            </p:nvSpPr>
            <p:spPr>
              <a:xfrm>
                <a:off x="160867" y="973718"/>
                <a:ext cx="11836400" cy="1495153"/>
              </a:xfrm>
              <a:prstGeom prst="rect">
                <a:avLst/>
              </a:prstGeom>
              <a:noFill/>
              <a:ln w="19050">
                <a:solidFill>
                  <a:schemeClr val="tx1"/>
                </a:solidFill>
              </a:ln>
            </p:spPr>
            <p:txBody>
              <a:bodyPr wrap="square" rtlCol="0">
                <a:spAutoFit/>
              </a:bodyPr>
              <a:lstStyle/>
              <a:p>
                <a:pPr marL="285750" indent="-285750">
                  <a:buFont typeface="Arial" panose="020B0604020202020204" pitchFamily="34" charset="0"/>
                  <a:buChar char="•"/>
                </a:pPr>
                <a:r>
                  <a:rPr lang="en-US" dirty="0"/>
                  <a:t>Instead of comparing individual pixels, one can look at how the entire spectral band "wiggles" together over thousands of scenes. We multiply by the transpose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r>
                          <a:rPr lang="en-US" b="0" i="1" smtClean="0">
                            <a:latin typeface="Cambria Math" panose="02040503050406030204" pitchFamily="18" charset="0"/>
                          </a:rPr>
                          <m:t>1</m:t>
                        </m:r>
                      </m:e>
                      <m:sup>
                        <m:r>
                          <a:rPr lang="en-US" b="0" i="1" smtClean="0">
                            <a:latin typeface="Cambria Math" panose="02040503050406030204" pitchFamily="18" charset="0"/>
                          </a:rPr>
                          <m:t>𝑇</m:t>
                        </m:r>
                      </m:sup>
                    </m:sSup>
                    <m:r>
                      <a:rPr lang="en-US" b="0" i="1" smtClean="0">
                        <a:latin typeface="Cambria Math" panose="02040503050406030204" pitchFamily="18" charset="0"/>
                      </a:rPr>
                      <m:t> </m:t>
                    </m:r>
                  </m:oMath>
                </a14:m>
                <a:r>
                  <a:rPr lang="en-US" dirty="0"/>
                  <a:t>and take the statistical average:  </a:t>
                </a:r>
                <a14:m>
                  <m:oMath xmlns:m="http://schemas.openxmlformats.org/officeDocument/2006/math">
                    <m:d>
                      <m:dPr>
                        <m:begChr m:val="⟨"/>
                        <m:endChr m:val="⟩"/>
                        <m:ctrlPr>
                          <a:rPr lang="en-US" i="1" smtClean="0">
                            <a:latin typeface="Cambria Math" panose="02040503050406030204" pitchFamily="18" charset="0"/>
                          </a:rPr>
                        </m:ctrlPr>
                      </m:dPr>
                      <m:e>
                        <m:r>
                          <a:rPr lang="en-US" b="0" i="1" smtClean="0">
                            <a:latin typeface="Cambria Math" panose="02040503050406030204" pitchFamily="18" charset="0"/>
                          </a:rPr>
                          <m:t>𝑦</m:t>
                        </m:r>
                        <m:r>
                          <a:rPr lang="en-US" b="0" i="1" smtClean="0">
                            <a:latin typeface="Cambria Math" panose="02040503050406030204" pitchFamily="18" charset="0"/>
                          </a:rPr>
                          <m:t>2</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𝑦</m:t>
                            </m:r>
                            <m:r>
                              <a:rPr lang="en-US" b="0" i="1" smtClean="0">
                                <a:latin typeface="Cambria Math" panose="02040503050406030204" pitchFamily="18" charset="0"/>
                              </a:rPr>
                              <m:t>1</m:t>
                            </m:r>
                          </m:e>
                          <m:sup>
                            <m:r>
                              <a:rPr lang="en-US" b="0" i="1" smtClean="0">
                                <a:latin typeface="Cambria Math" panose="02040503050406030204" pitchFamily="18" charset="0"/>
                              </a:rPr>
                              <m:t>𝑇</m:t>
                            </m:r>
                          </m:sup>
                        </m:sSup>
                      </m:e>
                    </m:d>
                    <m:r>
                      <a:rPr lang="en-US" b="0" i="1" smtClean="0">
                        <a:latin typeface="Cambria Math" panose="02040503050406030204" pitchFamily="18" charset="0"/>
                      </a:rPr>
                      <m:t>=</m:t>
                    </m:r>
                    <m:r>
                      <a:rPr lang="en-US" b="1" i="1" smtClean="0">
                        <a:latin typeface="Cambria Math" panose="02040503050406030204" pitchFamily="18" charset="0"/>
                      </a:rPr>
                      <m:t>𝑺𝑹𝑭</m:t>
                    </m:r>
                    <m:r>
                      <a:rPr lang="en-US" b="0" i="1" smtClean="0">
                        <a:latin typeface="Cambria Math" panose="02040503050406030204" pitchFamily="18" charset="0"/>
                      </a:rPr>
                      <m:t> </m:t>
                    </m:r>
                    <m:d>
                      <m:dPr>
                        <m:begChr m:val="⟨"/>
                        <m:endChr m:val="⟩"/>
                        <m:ctrlPr>
                          <a:rPr lang="en-US" i="1">
                            <a:latin typeface="Cambria Math" panose="02040503050406030204" pitchFamily="18" charset="0"/>
                          </a:rPr>
                        </m:ctrlPr>
                      </m:dPr>
                      <m:e>
                        <m:r>
                          <a:rPr lang="en-US" i="1">
                            <a:latin typeface="Cambria Math" panose="02040503050406030204" pitchFamily="18" charset="0"/>
                          </a:rPr>
                          <m:t>𝑦</m:t>
                        </m:r>
                        <m:r>
                          <a:rPr lang="en-US" b="0" i="1" smtClean="0">
                            <a:latin typeface="Cambria Math" panose="02040503050406030204" pitchFamily="18" charset="0"/>
                          </a:rPr>
                          <m:t>1</m:t>
                        </m:r>
                        <m:sSup>
                          <m:sSupPr>
                            <m:ctrlPr>
                              <a:rPr lang="en-US" i="1">
                                <a:latin typeface="Cambria Math" panose="02040503050406030204" pitchFamily="18" charset="0"/>
                              </a:rPr>
                            </m:ctrlPr>
                          </m:sSupPr>
                          <m:e>
                            <m:r>
                              <a:rPr lang="en-US" i="1">
                                <a:latin typeface="Cambria Math" panose="02040503050406030204" pitchFamily="18" charset="0"/>
                              </a:rPr>
                              <m:t>𝑦</m:t>
                            </m:r>
                            <m:r>
                              <a:rPr lang="en-US" i="1">
                                <a:latin typeface="Cambria Math" panose="02040503050406030204" pitchFamily="18" charset="0"/>
                              </a:rPr>
                              <m:t>1</m:t>
                            </m:r>
                          </m:e>
                          <m:sup>
                            <m:r>
                              <a:rPr lang="en-US" i="1">
                                <a:latin typeface="Cambria Math" panose="02040503050406030204" pitchFamily="18" charset="0"/>
                              </a:rPr>
                              <m:t>𝑇</m:t>
                            </m:r>
                          </m:sup>
                        </m:sSup>
                      </m:e>
                    </m:d>
                  </m:oMath>
                </a14:m>
                <a:endParaRPr lang="en-US" dirty="0"/>
              </a:p>
              <a:p>
                <a:endParaRPr lang="en-US" dirty="0"/>
              </a:p>
              <a:p>
                <a:pPr marL="285750" indent="-285750">
                  <a:buFont typeface="Arial" panose="020B0604020202020204" pitchFamily="34" charset="0"/>
                  <a:buChar char="•"/>
                </a:pPr>
                <a:r>
                  <a:rPr lang="en-US" dirty="0"/>
                  <a:t>One can solve for the </a:t>
                </a:r>
                <a:r>
                  <a:rPr lang="en-US" b="1" dirty="0"/>
                  <a:t>SRF</a:t>
                </a:r>
                <a:r>
                  <a:rPr lang="en-US" dirty="0"/>
                  <a:t> by inverting the auto-covariance of the reference sensor:  </a:t>
                </a:r>
                <a14:m>
                  <m:oMath xmlns:m="http://schemas.openxmlformats.org/officeDocument/2006/math">
                    <m:r>
                      <a:rPr lang="en-US" b="1" i="1" smtClean="0">
                        <a:latin typeface="Cambria Math" panose="02040503050406030204" pitchFamily="18" charset="0"/>
                      </a:rPr>
                      <m:t>𝑺𝑹𝑭</m:t>
                    </m:r>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a:latin typeface="Cambria Math" panose="02040503050406030204" pitchFamily="18" charset="0"/>
                          </a:rPr>
                          <m:t>𝑪</m:t>
                        </m:r>
                      </m:e>
                      <m:sub>
                        <m:r>
                          <a:rPr lang="en-US" b="1" i="1" smtClean="0">
                            <a:latin typeface="Cambria Math" panose="02040503050406030204" pitchFamily="18" charset="0"/>
                          </a:rPr>
                          <m:t>𝟏𝟐</m:t>
                        </m:r>
                      </m:sub>
                    </m:sSub>
                    <m:r>
                      <a:rPr lang="en-US" b="1" i="1" smtClean="0">
                        <a:latin typeface="Cambria Math" panose="02040503050406030204" pitchFamily="18" charset="0"/>
                        <a:ea typeface="Cambria Math" panose="02040503050406030204" pitchFamily="18" charset="0"/>
                      </a:rPr>
                      <m:t>∙</m:t>
                    </m:r>
                    <m:sSubSup>
                      <m:sSubSupPr>
                        <m:ctrlPr>
                          <a:rPr lang="en-US" b="1" i="1" smtClean="0">
                            <a:latin typeface="Cambria Math" panose="02040503050406030204" pitchFamily="18" charset="0"/>
                            <a:ea typeface="Cambria Math" panose="02040503050406030204" pitchFamily="18" charset="0"/>
                          </a:rPr>
                        </m:ctrlPr>
                      </m:sSubSupPr>
                      <m:e>
                        <m:r>
                          <a:rPr lang="en-US" b="1" i="1" smtClean="0">
                            <a:latin typeface="Cambria Math" panose="02040503050406030204" pitchFamily="18" charset="0"/>
                            <a:ea typeface="Cambria Math" panose="02040503050406030204" pitchFamily="18" charset="0"/>
                          </a:rPr>
                          <m:t>𝑪</m:t>
                        </m:r>
                      </m:e>
                      <m:sub>
                        <m:r>
                          <a:rPr lang="en-US" b="1" i="1" smtClean="0">
                            <a:latin typeface="Cambria Math" panose="02040503050406030204" pitchFamily="18" charset="0"/>
                            <a:ea typeface="Cambria Math" panose="02040503050406030204" pitchFamily="18" charset="0"/>
                          </a:rPr>
                          <m:t>𝟏𝟏</m:t>
                        </m:r>
                      </m:sub>
                      <m:sup>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𝟏</m:t>
                        </m:r>
                      </m:sup>
                    </m:sSubSup>
                  </m:oMath>
                </a14:m>
                <a:endParaRPr lang="en-US" b="1" dirty="0"/>
              </a:p>
              <a:p>
                <a:r>
                  <a:rPr lang="en-US" b="1" dirty="0"/>
                  <a:t>	 </a:t>
                </a:r>
                <a14:m>
                  <m:oMath xmlns:m="http://schemas.openxmlformats.org/officeDocument/2006/math">
                    <m:sSub>
                      <m:sSubPr>
                        <m:ctrlPr>
                          <a:rPr lang="en-US" b="1" i="1" smtClean="0">
                            <a:latin typeface="Cambria Math" panose="02040503050406030204" pitchFamily="18" charset="0"/>
                          </a:rPr>
                        </m:ctrlPr>
                      </m:sSubPr>
                      <m:e>
                        <m:r>
                          <a:rPr lang="en-US" b="1" i="1">
                            <a:latin typeface="Cambria Math" panose="02040503050406030204" pitchFamily="18" charset="0"/>
                          </a:rPr>
                          <m:t>𝑪</m:t>
                        </m:r>
                      </m:e>
                      <m:sub>
                        <m:r>
                          <a:rPr lang="en-US" b="1" i="1" smtClean="0">
                            <a:latin typeface="Cambria Math" panose="02040503050406030204" pitchFamily="18" charset="0"/>
                          </a:rPr>
                          <m:t>𝟏𝟐</m:t>
                        </m:r>
                      </m:sub>
                    </m:sSub>
                  </m:oMath>
                </a14:m>
                <a:r>
                  <a:rPr lang="en-US" b="1" dirty="0"/>
                  <a:t>  </a:t>
                </a:r>
                <a:r>
                  <a:rPr lang="en-US" dirty="0"/>
                  <a:t>is</a:t>
                </a:r>
                <a:r>
                  <a:rPr lang="en-US" b="1" dirty="0"/>
                  <a:t> </a:t>
                </a:r>
                <a:r>
                  <a:rPr lang="en-US" dirty="0"/>
                  <a:t>Cross-Covariance (FOV A related to FOV B) and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𝑪</m:t>
                        </m:r>
                      </m:e>
                      <m:sub>
                        <m:r>
                          <a:rPr lang="en-US" b="1" i="1">
                            <a:latin typeface="Cambria Math" panose="02040503050406030204" pitchFamily="18" charset="0"/>
                          </a:rPr>
                          <m:t>𝟏</m:t>
                        </m:r>
                        <m:r>
                          <a:rPr lang="en-US" b="1" i="1" smtClean="0">
                            <a:latin typeface="Cambria Math" panose="02040503050406030204" pitchFamily="18" charset="0"/>
                          </a:rPr>
                          <m:t>𝟏</m:t>
                        </m:r>
                        <m:r>
                          <a:rPr lang="en-US" b="1" i="1" smtClean="0">
                            <a:latin typeface="Cambria Math" panose="02040503050406030204" pitchFamily="18" charset="0"/>
                          </a:rPr>
                          <m:t> </m:t>
                        </m:r>
                      </m:sub>
                    </m:sSub>
                  </m:oMath>
                </a14:m>
                <a:r>
                  <a:rPr lang="en-US" dirty="0"/>
                  <a:t>Auto-Covariance (Internal structures FOV A)</a:t>
                </a:r>
                <a:endParaRPr lang="en-US" b="1" dirty="0"/>
              </a:p>
            </p:txBody>
          </p:sp>
        </mc:Choice>
        <mc:Fallback xmlns="">
          <p:sp>
            <p:nvSpPr>
              <p:cNvPr id="4" name="TextBox 3">
                <a:extLst>
                  <a:ext uri="{FF2B5EF4-FFF2-40B4-BE49-F238E27FC236}">
                    <a16:creationId xmlns:a16="http://schemas.microsoft.com/office/drawing/2014/main" id="{5CE5A1E8-EE35-4BB7-9B44-A1841A9C9F80}"/>
                  </a:ext>
                </a:extLst>
              </p:cNvPr>
              <p:cNvSpPr txBox="1">
                <a:spLocks noRot="1" noChangeAspect="1" noMove="1" noResize="1" noEditPoints="1" noAdjustHandles="1" noChangeArrowheads="1" noChangeShapeType="1" noTextEdit="1"/>
              </p:cNvSpPr>
              <p:nvPr/>
            </p:nvSpPr>
            <p:spPr>
              <a:xfrm>
                <a:off x="160867" y="973718"/>
                <a:ext cx="11836400" cy="1495153"/>
              </a:xfrm>
              <a:prstGeom prst="rect">
                <a:avLst/>
              </a:prstGeom>
              <a:blipFill>
                <a:blip r:embed="rId3"/>
                <a:stretch>
                  <a:fillRect l="-257" t="-2016" b="-4839"/>
                </a:stretch>
              </a:blipFill>
              <a:ln w="19050">
                <a:solidFill>
                  <a:schemeClr val="tx1"/>
                </a:solidFill>
              </a:ln>
            </p:spPr>
            <p:txBody>
              <a:bodyPr/>
              <a:lstStyle/>
              <a:p>
                <a:r>
                  <a:rPr lang="en-US">
                    <a:noFill/>
                  </a:rPr>
                  <a:t> </a:t>
                </a:r>
              </a:p>
            </p:txBody>
          </p:sp>
        </mc:Fallback>
      </mc:AlternateContent>
      <p:pic>
        <p:nvPicPr>
          <p:cNvPr id="16" name="Picture 15">
            <a:extLst>
              <a:ext uri="{FF2B5EF4-FFF2-40B4-BE49-F238E27FC236}">
                <a16:creationId xmlns:a16="http://schemas.microsoft.com/office/drawing/2014/main" id="{C7D9CB3C-6E30-4461-958F-FC9CFB175699}"/>
              </a:ext>
            </a:extLst>
          </p:cNvPr>
          <p:cNvPicPr>
            <a:picLocks noChangeAspect="1"/>
          </p:cNvPicPr>
          <p:nvPr/>
        </p:nvPicPr>
        <p:blipFill>
          <a:blip r:embed="rId4"/>
          <a:stretch>
            <a:fillRect/>
          </a:stretch>
        </p:blipFill>
        <p:spPr>
          <a:xfrm>
            <a:off x="5811514" y="2468871"/>
            <a:ext cx="5852172" cy="4389129"/>
          </a:xfrm>
          <a:prstGeom prst="rect">
            <a:avLst/>
          </a:prstGeom>
        </p:spPr>
      </p:pic>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0DF7DE6B-F1CA-4859-AFA2-2DD05EA0A453}"/>
                  </a:ext>
                </a:extLst>
              </p:cNvPr>
              <p:cNvSpPr txBox="1"/>
              <p:nvPr/>
            </p:nvSpPr>
            <p:spPr>
              <a:xfrm>
                <a:off x="247651" y="3244334"/>
                <a:ext cx="6100232" cy="369332"/>
              </a:xfrm>
              <a:prstGeom prst="rect">
                <a:avLst/>
              </a:prstGeom>
              <a:noFill/>
            </p:spPr>
            <p:txBody>
              <a:bodyPr wrap="square">
                <a:spAutoFit/>
              </a:bodyPr>
              <a:lstStyle/>
              <a:p>
                <a14:m>
                  <m:oMath xmlns:m="http://schemas.openxmlformats.org/officeDocument/2006/math">
                    <m:sSub>
                      <m:sSubPr>
                        <m:ctrlPr>
                          <a:rPr lang="en-US" b="1" i="1" smtClean="0">
                            <a:latin typeface="Cambria Math" panose="02040503050406030204" pitchFamily="18" charset="0"/>
                          </a:rPr>
                        </m:ctrlPr>
                      </m:sSubPr>
                      <m:e>
                        <m:r>
                          <a:rPr lang="en-US" b="1" i="1">
                            <a:latin typeface="Cambria Math" panose="02040503050406030204" pitchFamily="18" charset="0"/>
                          </a:rPr>
                          <m:t>𝑪</m:t>
                        </m:r>
                      </m:e>
                      <m:sub>
                        <m:r>
                          <a:rPr lang="en-US" b="1" i="1" smtClean="0">
                            <a:latin typeface="Cambria Math" panose="02040503050406030204" pitchFamily="18" charset="0"/>
                          </a:rPr>
                          <m:t>𝟏𝟐</m:t>
                        </m:r>
                      </m:sub>
                    </m:sSub>
                  </m:oMath>
                </a14:m>
                <a:r>
                  <a:rPr lang="en-US" b="1" dirty="0"/>
                  <a:t> </a:t>
                </a:r>
                <a:endParaRPr lang="en-US" dirty="0"/>
              </a:p>
            </p:txBody>
          </p:sp>
        </mc:Choice>
        <mc:Fallback xmlns="">
          <p:sp>
            <p:nvSpPr>
              <p:cNvPr id="18" name="TextBox 17">
                <a:extLst>
                  <a:ext uri="{FF2B5EF4-FFF2-40B4-BE49-F238E27FC236}">
                    <a16:creationId xmlns:a16="http://schemas.microsoft.com/office/drawing/2014/main" id="{0DF7DE6B-F1CA-4859-AFA2-2DD05EA0A453}"/>
                  </a:ext>
                </a:extLst>
              </p:cNvPr>
              <p:cNvSpPr txBox="1">
                <a:spLocks noRot="1" noChangeAspect="1" noMove="1" noResize="1" noEditPoints="1" noAdjustHandles="1" noChangeArrowheads="1" noChangeShapeType="1" noTextEdit="1"/>
              </p:cNvSpPr>
              <p:nvPr/>
            </p:nvSpPr>
            <p:spPr>
              <a:xfrm>
                <a:off x="247651" y="3244334"/>
                <a:ext cx="6100232"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7F0DAF78-C412-478B-810F-A428434D1628}"/>
                  </a:ext>
                </a:extLst>
              </p:cNvPr>
              <p:cNvSpPr txBox="1"/>
              <p:nvPr/>
            </p:nvSpPr>
            <p:spPr>
              <a:xfrm>
                <a:off x="6215036" y="3027402"/>
                <a:ext cx="6100232" cy="369332"/>
              </a:xfrm>
              <a:prstGeom prst="rect">
                <a:avLst/>
              </a:prstGeom>
              <a:noFill/>
            </p:spPr>
            <p:txBody>
              <a:bodyPr wrap="square">
                <a:spAutoFit/>
              </a:bodyPr>
              <a:lstStyle/>
              <a:p>
                <a14:m>
                  <m:oMath xmlns:m="http://schemas.openxmlformats.org/officeDocument/2006/math">
                    <m:sSub>
                      <m:sSubPr>
                        <m:ctrlPr>
                          <a:rPr lang="en-US" b="1" i="1" smtClean="0">
                            <a:latin typeface="Cambria Math" panose="02040503050406030204" pitchFamily="18" charset="0"/>
                          </a:rPr>
                        </m:ctrlPr>
                      </m:sSubPr>
                      <m:e>
                        <m:r>
                          <a:rPr lang="en-US" b="1" i="1">
                            <a:latin typeface="Cambria Math" panose="02040503050406030204" pitchFamily="18" charset="0"/>
                          </a:rPr>
                          <m:t>𝑪</m:t>
                        </m:r>
                      </m:e>
                      <m:sub>
                        <m:r>
                          <a:rPr lang="en-US" b="1" i="1" smtClean="0">
                            <a:latin typeface="Cambria Math" panose="02040503050406030204" pitchFamily="18" charset="0"/>
                          </a:rPr>
                          <m:t>𝟏𝟏</m:t>
                        </m:r>
                      </m:sub>
                    </m:sSub>
                  </m:oMath>
                </a14:m>
                <a:r>
                  <a:rPr lang="en-US" b="1" dirty="0"/>
                  <a:t> </a:t>
                </a:r>
                <a:endParaRPr lang="en-US" dirty="0"/>
              </a:p>
            </p:txBody>
          </p:sp>
        </mc:Choice>
        <mc:Fallback xmlns="">
          <p:sp>
            <p:nvSpPr>
              <p:cNvPr id="19" name="TextBox 18">
                <a:extLst>
                  <a:ext uri="{FF2B5EF4-FFF2-40B4-BE49-F238E27FC236}">
                    <a16:creationId xmlns:a16="http://schemas.microsoft.com/office/drawing/2014/main" id="{7F0DAF78-C412-478B-810F-A428434D1628}"/>
                  </a:ext>
                </a:extLst>
              </p:cNvPr>
              <p:cNvSpPr txBox="1">
                <a:spLocks noRot="1" noChangeAspect="1" noMove="1" noResize="1" noEditPoints="1" noAdjustHandles="1" noChangeArrowheads="1" noChangeShapeType="1" noTextEdit="1"/>
              </p:cNvSpPr>
              <p:nvPr/>
            </p:nvSpPr>
            <p:spPr>
              <a:xfrm>
                <a:off x="6215036" y="3027402"/>
                <a:ext cx="6100232" cy="369332"/>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1017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FE49D-4D26-4ACB-8D0D-D5CBFDF81776}"/>
              </a:ext>
            </a:extLst>
          </p:cNvPr>
          <p:cNvSpPr>
            <a:spLocks noGrp="1"/>
          </p:cNvSpPr>
          <p:nvPr>
            <p:ph type="title"/>
          </p:nvPr>
        </p:nvSpPr>
        <p:spPr/>
        <p:txBody>
          <a:bodyPr>
            <a:normAutofit/>
          </a:bodyPr>
          <a:lstStyle/>
          <a:p>
            <a:r>
              <a:rPr lang="en-US" dirty="0"/>
              <a:t>From Raw Covariance to a Clean SRF</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CA05E24-76DA-4E07-8AD1-FF6BCE7AD38E}"/>
                  </a:ext>
                </a:extLst>
              </p:cNvPr>
              <p:cNvSpPr>
                <a:spLocks noGrp="1"/>
              </p:cNvSpPr>
              <p:nvPr>
                <p:ph idx="1"/>
              </p:nvPr>
            </p:nvSpPr>
            <p:spPr>
              <a:xfrm>
                <a:off x="101601" y="1026159"/>
                <a:ext cx="7357532" cy="5452743"/>
              </a:xfrm>
            </p:spPr>
            <p:txBody>
              <a:bodyPr>
                <a:normAutofit fontScale="92500" lnSpcReduction="10000"/>
              </a:bodyPr>
              <a:lstStyle/>
              <a:p>
                <a:r>
                  <a:rPr lang="en-US" dirty="0"/>
                  <a:t>Sub-setting: The "Local Focus" Filter</a:t>
                </a:r>
              </a:p>
              <a:p>
                <a:pPr lvl="1"/>
                <a:r>
                  <a:rPr lang="en-US" dirty="0"/>
                  <a:t>slide a small window (</a:t>
                </a:r>
                <a:r>
                  <a:rPr lang="en-US" b="1" dirty="0" err="1"/>
                  <a:t>nSize</a:t>
                </a:r>
                <a:r>
                  <a:rPr lang="en-US" b="1" dirty="0"/>
                  <a:t> x </a:t>
                </a:r>
                <a:r>
                  <a:rPr lang="en-US" b="1" dirty="0" err="1"/>
                  <a:t>nSize</a:t>
                </a:r>
                <a:r>
                  <a:rPr lang="en-US" dirty="0"/>
                  <a:t>) along the diagonal.</a:t>
                </a:r>
              </a:p>
              <a:p>
                <a:pPr lvl="1"/>
                <a:r>
                  <a:rPr lang="en-US" b="1" dirty="0"/>
                  <a:t>Benefit:</a:t>
                </a:r>
                <a:r>
                  <a:rPr lang="en-US" dirty="0"/>
                  <a:t> Reduces computational cost.</a:t>
                </a:r>
              </a:p>
              <a:p>
                <a:pPr lvl="1"/>
                <a:endParaRPr lang="en-US" dirty="0"/>
              </a:p>
              <a:p>
                <a:r>
                  <a:rPr lang="en-US" dirty="0"/>
                  <a:t>Symmetric Retrieval: The Mathematical "Round Trip"</a:t>
                </a:r>
              </a:p>
              <a:p>
                <a:pPr lvl="1"/>
                <a:r>
                  <a:rPr lang="en-US" dirty="0"/>
                  <a:t>Calculate </a:t>
                </a:r>
                <a:r>
                  <a:rPr lang="en-US" b="1" dirty="0"/>
                  <a:t>m1 =</a:t>
                </a:r>
                <a:r>
                  <a:rPr lang="en-US" dirty="0"/>
                  <a:t> </a:t>
                </a:r>
                <a14:m>
                  <m:oMath xmlns:m="http://schemas.openxmlformats.org/officeDocument/2006/math">
                    <m:sSub>
                      <m:sSubPr>
                        <m:ctrlPr>
                          <a:rPr lang="en-US" b="1" i="1" smtClean="0">
                            <a:latin typeface="Cambria Math" panose="02040503050406030204" pitchFamily="18" charset="0"/>
                          </a:rPr>
                        </m:ctrlPr>
                      </m:sSubPr>
                      <m:e>
                        <m:r>
                          <a:rPr lang="en-US" b="1" i="1">
                            <a:latin typeface="Cambria Math" panose="02040503050406030204" pitchFamily="18" charset="0"/>
                          </a:rPr>
                          <m:t>𝑪</m:t>
                        </m:r>
                      </m:e>
                      <m:sub>
                        <m:r>
                          <a:rPr lang="en-US" b="1" i="1" smtClean="0">
                            <a:latin typeface="Cambria Math" panose="02040503050406030204" pitchFamily="18" charset="0"/>
                          </a:rPr>
                          <m:t>𝟐𝟏</m:t>
                        </m:r>
                      </m:sub>
                    </m:sSub>
                    <m:r>
                      <a:rPr lang="en-US" b="1" i="1" smtClean="0">
                        <a:latin typeface="Cambria Math" panose="02040503050406030204" pitchFamily="18" charset="0"/>
                        <a:ea typeface="Cambria Math" panose="02040503050406030204" pitchFamily="18" charset="0"/>
                      </a:rPr>
                      <m:t>∙</m:t>
                    </m:r>
                    <m:sSubSup>
                      <m:sSubSupPr>
                        <m:ctrlPr>
                          <a:rPr lang="en-US" b="1" i="1" smtClean="0">
                            <a:latin typeface="Cambria Math" panose="02040503050406030204" pitchFamily="18" charset="0"/>
                            <a:ea typeface="Cambria Math" panose="02040503050406030204" pitchFamily="18" charset="0"/>
                          </a:rPr>
                        </m:ctrlPr>
                      </m:sSubSupPr>
                      <m:e>
                        <m:r>
                          <a:rPr lang="en-US" b="1" i="1" smtClean="0">
                            <a:latin typeface="Cambria Math" panose="02040503050406030204" pitchFamily="18" charset="0"/>
                            <a:ea typeface="Cambria Math" panose="02040503050406030204" pitchFamily="18" charset="0"/>
                          </a:rPr>
                          <m:t>𝑪</m:t>
                        </m:r>
                      </m:e>
                      <m:sub>
                        <m:r>
                          <a:rPr lang="en-US" b="1" i="1" smtClean="0">
                            <a:latin typeface="Cambria Math" panose="02040503050406030204" pitchFamily="18" charset="0"/>
                            <a:ea typeface="Cambria Math" panose="02040503050406030204" pitchFamily="18" charset="0"/>
                          </a:rPr>
                          <m:t>𝟏𝟏</m:t>
                        </m:r>
                      </m:sub>
                      <m:sup>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𝟏</m:t>
                        </m:r>
                      </m:sup>
                    </m:sSubSup>
                  </m:oMath>
                </a14:m>
                <a:endParaRPr lang="en-US" dirty="0"/>
              </a:p>
              <a:p>
                <a:pPr lvl="1"/>
                <a:r>
                  <a:rPr lang="en-US" dirty="0"/>
                  <a:t>Calculate </a:t>
                </a:r>
                <a:r>
                  <a:rPr lang="en-US" b="1" dirty="0"/>
                  <a:t>m2 =</a:t>
                </a:r>
                <a:r>
                  <a:rPr lang="en-US" dirty="0"/>
                  <a:t> </a:t>
                </a:r>
                <a14:m>
                  <m:oMath xmlns:m="http://schemas.openxmlformats.org/officeDocument/2006/math">
                    <m:sSub>
                      <m:sSubPr>
                        <m:ctrlPr>
                          <a:rPr lang="en-US" b="1" i="1" smtClean="0">
                            <a:latin typeface="Cambria Math" panose="02040503050406030204" pitchFamily="18" charset="0"/>
                          </a:rPr>
                        </m:ctrlPr>
                      </m:sSubPr>
                      <m:e>
                        <m:r>
                          <a:rPr lang="en-US" b="1" i="1">
                            <a:latin typeface="Cambria Math" panose="02040503050406030204" pitchFamily="18" charset="0"/>
                          </a:rPr>
                          <m:t>𝑪</m:t>
                        </m:r>
                      </m:e>
                      <m:sub>
                        <m:r>
                          <a:rPr lang="en-US" b="1" i="1" smtClean="0">
                            <a:latin typeface="Cambria Math" panose="02040503050406030204" pitchFamily="18" charset="0"/>
                          </a:rPr>
                          <m:t>𝟏𝟐</m:t>
                        </m:r>
                      </m:sub>
                    </m:sSub>
                    <m:r>
                      <a:rPr lang="en-US" b="1" i="1" smtClean="0">
                        <a:latin typeface="Cambria Math" panose="02040503050406030204" pitchFamily="18" charset="0"/>
                        <a:ea typeface="Cambria Math" panose="02040503050406030204" pitchFamily="18" charset="0"/>
                      </a:rPr>
                      <m:t>∙</m:t>
                    </m:r>
                    <m:sSubSup>
                      <m:sSubSupPr>
                        <m:ctrlPr>
                          <a:rPr lang="en-US" b="1" i="1" smtClean="0">
                            <a:latin typeface="Cambria Math" panose="02040503050406030204" pitchFamily="18" charset="0"/>
                            <a:ea typeface="Cambria Math" panose="02040503050406030204" pitchFamily="18" charset="0"/>
                          </a:rPr>
                        </m:ctrlPr>
                      </m:sSubSupPr>
                      <m:e>
                        <m:r>
                          <a:rPr lang="en-US" b="1" i="1" smtClean="0">
                            <a:latin typeface="Cambria Math" panose="02040503050406030204" pitchFamily="18" charset="0"/>
                            <a:ea typeface="Cambria Math" panose="02040503050406030204" pitchFamily="18" charset="0"/>
                          </a:rPr>
                          <m:t>𝑪</m:t>
                        </m:r>
                      </m:e>
                      <m:sub>
                        <m:r>
                          <a:rPr lang="en-US" b="1" i="1" smtClean="0">
                            <a:latin typeface="Cambria Math" panose="02040503050406030204" pitchFamily="18" charset="0"/>
                            <a:ea typeface="Cambria Math" panose="02040503050406030204" pitchFamily="18" charset="0"/>
                          </a:rPr>
                          <m:t>𝟐𝟐</m:t>
                        </m:r>
                      </m:sub>
                      <m:sup>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𝟏</m:t>
                        </m:r>
                      </m:sup>
                    </m:sSubSup>
                  </m:oMath>
                </a14:m>
                <a:endParaRPr lang="en-US" dirty="0"/>
              </a:p>
              <a:p>
                <a:pPr lvl="1"/>
                <a:r>
                  <a:rPr lang="en-US" dirty="0"/>
                  <a:t>Compute </a:t>
                </a:r>
                <a:r>
                  <a:rPr lang="en-US" b="1" dirty="0"/>
                  <a:t>m = m1 x m2</a:t>
                </a:r>
              </a:p>
              <a:p>
                <a:pPr lvl="1"/>
                <a:r>
                  <a:rPr lang="en-US" dirty="0"/>
                  <a:t>Compute </a:t>
                </a:r>
                <a:r>
                  <a:rPr lang="en-US" b="1" i="0" dirty="0" err="1">
                    <a:solidFill>
                      <a:srgbClr val="1F1F1F"/>
                    </a:solidFill>
                    <a:effectLst/>
                    <a:latin typeface="Google Sans Flex"/>
                  </a:rPr>
                  <a:t>srf_matrix</a:t>
                </a:r>
                <a:r>
                  <a:rPr lang="en-US" b="1" i="0" dirty="0">
                    <a:solidFill>
                      <a:srgbClr val="1F1F1F"/>
                    </a:solidFill>
                    <a:effectLst/>
                    <a:latin typeface="Google Sans Flex"/>
                  </a:rPr>
                  <a:t> = </a:t>
                </a:r>
                <a:r>
                  <a:rPr lang="en-US" b="1" i="0" dirty="0" err="1">
                    <a:solidFill>
                      <a:srgbClr val="1F1F1F"/>
                    </a:solidFill>
                    <a:effectLst/>
                    <a:latin typeface="Google Sans Flex"/>
                  </a:rPr>
                  <a:t>inv_sqrt_m</a:t>
                </a:r>
                <a:r>
                  <a:rPr lang="en-US" b="1" i="0" dirty="0">
                    <a:solidFill>
                      <a:srgbClr val="1F1F1F"/>
                    </a:solidFill>
                    <a:effectLst/>
                    <a:latin typeface="Google Sans Flex"/>
                  </a:rPr>
                  <a:t> @ m1</a:t>
                </a:r>
              </a:p>
              <a:p>
                <a:pPr lvl="1"/>
                <a:r>
                  <a:rPr lang="en-US" b="1" dirty="0"/>
                  <a:t>Benefit: </a:t>
                </a:r>
                <a:r>
                  <a:rPr lang="en-US" dirty="0"/>
                  <a:t>By calculating the 'round-trip' error and taking its square root, we remove the statistical bias caused by instrument noise, giving us the true physical difference between the two detectors</a:t>
                </a:r>
                <a:endParaRPr lang="en-US" b="1" i="0" dirty="0">
                  <a:solidFill>
                    <a:srgbClr val="1F1F1F"/>
                  </a:solidFill>
                  <a:effectLst/>
                  <a:latin typeface="Google Sans Flex"/>
                </a:endParaRPr>
              </a:p>
              <a:p>
                <a:pPr lvl="2"/>
                <a:endParaRPr lang="en-US" b="1" dirty="0">
                  <a:solidFill>
                    <a:srgbClr val="1F1F1F"/>
                  </a:solidFill>
                  <a:latin typeface="Google Sans Flex"/>
                </a:endParaRPr>
              </a:p>
              <a:p>
                <a:pPr lvl="2"/>
                <a:endParaRPr lang="en-US" b="1" dirty="0"/>
              </a:p>
              <a:p>
                <a:pPr lvl="2"/>
                <a:endParaRPr lang="en-US" dirty="0"/>
              </a:p>
              <a:p>
                <a:endParaRPr lang="en-US" dirty="0"/>
              </a:p>
              <a:p>
                <a:endParaRPr lang="en-US" dirty="0"/>
              </a:p>
              <a:p>
                <a:endParaRPr lang="en-US" dirty="0"/>
              </a:p>
              <a:p>
                <a:endParaRPr lang="en-US" dirty="0"/>
              </a:p>
            </p:txBody>
          </p:sp>
        </mc:Choice>
        <mc:Fallback xmlns="">
          <p:sp>
            <p:nvSpPr>
              <p:cNvPr id="3" name="Content Placeholder 2">
                <a:extLst>
                  <a:ext uri="{FF2B5EF4-FFF2-40B4-BE49-F238E27FC236}">
                    <a16:creationId xmlns:a16="http://schemas.microsoft.com/office/drawing/2014/main" id="{FCA05E24-76DA-4E07-8AD1-FF6BCE7AD38E}"/>
                  </a:ext>
                </a:extLst>
              </p:cNvPr>
              <p:cNvSpPr>
                <a:spLocks noGrp="1" noRot="1" noChangeAspect="1" noMove="1" noResize="1" noEditPoints="1" noAdjustHandles="1" noChangeArrowheads="1" noChangeShapeType="1" noTextEdit="1"/>
              </p:cNvSpPr>
              <p:nvPr>
                <p:ph idx="1"/>
              </p:nvPr>
            </p:nvSpPr>
            <p:spPr>
              <a:xfrm>
                <a:off x="101601" y="1026159"/>
                <a:ext cx="7357532" cy="5452743"/>
              </a:xfrm>
              <a:blipFill>
                <a:blip r:embed="rId2"/>
                <a:stretch>
                  <a:fillRect l="-1326" t="-1676" r="-33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FAAE5E59-F942-4CE2-A4B1-8E152AD0EB00}"/>
              </a:ext>
            </a:extLst>
          </p:cNvPr>
          <p:cNvSpPr>
            <a:spLocks noGrp="1"/>
          </p:cNvSpPr>
          <p:nvPr>
            <p:ph type="sldNum" sz="quarter" idx="12"/>
          </p:nvPr>
        </p:nvSpPr>
        <p:spPr/>
        <p:txBody>
          <a:bodyPr/>
          <a:lstStyle/>
          <a:p>
            <a:fld id="{96E36F11-A39A-294D-A59D-6180D50ED29D}" type="slidenum">
              <a:rPr lang="en-US" smtClean="0"/>
              <a:pPr/>
              <a:t>5</a:t>
            </a:fld>
            <a:endParaRPr lang="en-US"/>
          </a:p>
        </p:txBody>
      </p:sp>
      <p:pic>
        <p:nvPicPr>
          <p:cNvPr id="5" name="Picture 4">
            <a:extLst>
              <a:ext uri="{FF2B5EF4-FFF2-40B4-BE49-F238E27FC236}">
                <a16:creationId xmlns:a16="http://schemas.microsoft.com/office/drawing/2014/main" id="{3CC6AABA-490B-4C20-9F9F-42D46185B166}"/>
              </a:ext>
            </a:extLst>
          </p:cNvPr>
          <p:cNvPicPr>
            <a:picLocks noChangeAspect="1"/>
          </p:cNvPicPr>
          <p:nvPr/>
        </p:nvPicPr>
        <p:blipFill rotWithShape="1">
          <a:blip r:embed="rId3">
            <a:extLst>
              <a:ext uri="{28A0092B-C50C-407E-A947-70E740481C1C}">
                <a14:useLocalDpi xmlns:a14="http://schemas.microsoft.com/office/drawing/2010/main" val="0"/>
              </a:ext>
            </a:extLst>
          </a:blip>
          <a:srcRect l="11252" r="4319"/>
          <a:stretch/>
        </p:blipFill>
        <p:spPr>
          <a:xfrm>
            <a:off x="7704111" y="3724465"/>
            <a:ext cx="3143658" cy="2792557"/>
          </a:xfrm>
          <a:prstGeom prst="rect">
            <a:avLst/>
          </a:prstGeom>
        </p:spPr>
      </p:pic>
      <p:sp>
        <p:nvSpPr>
          <p:cNvPr id="12" name="TextBox 11">
            <a:extLst>
              <a:ext uri="{FF2B5EF4-FFF2-40B4-BE49-F238E27FC236}">
                <a16:creationId xmlns:a16="http://schemas.microsoft.com/office/drawing/2014/main" id="{269F67D7-7EBE-4D2C-8952-B3AA8190A360}"/>
              </a:ext>
            </a:extLst>
          </p:cNvPr>
          <p:cNvSpPr txBox="1"/>
          <p:nvPr/>
        </p:nvSpPr>
        <p:spPr>
          <a:xfrm>
            <a:off x="9103795" y="6332356"/>
            <a:ext cx="1303547" cy="369332"/>
          </a:xfrm>
          <a:prstGeom prst="rect">
            <a:avLst/>
          </a:prstGeom>
          <a:noFill/>
        </p:spPr>
        <p:txBody>
          <a:bodyPr wrap="square">
            <a:spAutoFit/>
          </a:bodyPr>
          <a:lstStyle/>
          <a:p>
            <a:r>
              <a:rPr lang="en-US" b="1" dirty="0"/>
              <a:t>Sub-setting</a:t>
            </a:r>
          </a:p>
        </p:txBody>
      </p:sp>
      <p:pic>
        <p:nvPicPr>
          <p:cNvPr id="16" name="Content Placeholder 4">
            <a:extLst>
              <a:ext uri="{FF2B5EF4-FFF2-40B4-BE49-F238E27FC236}">
                <a16:creationId xmlns:a16="http://schemas.microsoft.com/office/drawing/2014/main" id="{10FA4882-CD85-492D-8503-9EF1A66B1653}"/>
              </a:ext>
            </a:extLst>
          </p:cNvPr>
          <p:cNvPicPr>
            <a:picLocks noChangeAspect="1"/>
          </p:cNvPicPr>
          <p:nvPr/>
        </p:nvPicPr>
        <p:blipFill rotWithShape="1">
          <a:blip r:embed="rId4">
            <a:extLst>
              <a:ext uri="{28A0092B-C50C-407E-A947-70E740481C1C}">
                <a14:useLocalDpi xmlns:a14="http://schemas.microsoft.com/office/drawing/2010/main" val="0"/>
              </a:ext>
            </a:extLst>
          </a:blip>
          <a:srcRect l="11761" b="2200"/>
          <a:stretch/>
        </p:blipFill>
        <p:spPr>
          <a:xfrm>
            <a:off x="7687733" y="950493"/>
            <a:ext cx="3151569" cy="2619760"/>
          </a:xfrm>
          <a:prstGeom prst="rect">
            <a:avLst/>
          </a:prstGeom>
        </p:spPr>
      </p:pic>
      <p:sp>
        <p:nvSpPr>
          <p:cNvPr id="17" name="TextBox 16">
            <a:extLst>
              <a:ext uri="{FF2B5EF4-FFF2-40B4-BE49-F238E27FC236}">
                <a16:creationId xmlns:a16="http://schemas.microsoft.com/office/drawing/2014/main" id="{BBE345D1-7E67-4B8C-85A0-4D08583D3424}"/>
              </a:ext>
            </a:extLst>
          </p:cNvPr>
          <p:cNvSpPr txBox="1"/>
          <p:nvPr/>
        </p:nvSpPr>
        <p:spPr>
          <a:xfrm>
            <a:off x="9103795" y="3467127"/>
            <a:ext cx="1303547" cy="369332"/>
          </a:xfrm>
          <a:prstGeom prst="rect">
            <a:avLst/>
          </a:prstGeom>
          <a:noFill/>
        </p:spPr>
        <p:txBody>
          <a:bodyPr wrap="square">
            <a:spAutoFit/>
          </a:bodyPr>
          <a:lstStyle/>
          <a:p>
            <a:r>
              <a:rPr lang="en-US" b="1" dirty="0"/>
              <a:t>Original</a:t>
            </a:r>
          </a:p>
        </p:txBody>
      </p:sp>
    </p:spTree>
    <p:extLst>
      <p:ext uri="{BB962C8B-B14F-4D97-AF65-F5344CB8AC3E}">
        <p14:creationId xmlns:p14="http://schemas.microsoft.com/office/powerpoint/2010/main" val="3005563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1F660-EC98-4E53-8F52-A0B662667AFF}"/>
              </a:ext>
            </a:extLst>
          </p:cNvPr>
          <p:cNvSpPr>
            <a:spLocks noGrp="1"/>
          </p:cNvSpPr>
          <p:nvPr>
            <p:ph type="title"/>
          </p:nvPr>
        </p:nvSpPr>
        <p:spPr/>
        <p:txBody>
          <a:bodyPr/>
          <a:lstStyle/>
          <a:p>
            <a:r>
              <a:rPr lang="en-US" dirty="0"/>
              <a:t>From SRF matrix to SRF </a:t>
            </a:r>
          </a:p>
        </p:txBody>
      </p:sp>
      <p:pic>
        <p:nvPicPr>
          <p:cNvPr id="5" name="Content Placeholder 4">
            <a:extLst>
              <a:ext uri="{FF2B5EF4-FFF2-40B4-BE49-F238E27FC236}">
                <a16:creationId xmlns:a16="http://schemas.microsoft.com/office/drawing/2014/main" id="{FD77D374-94E7-43D3-B454-31A3621AC74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690688"/>
            <a:ext cx="5801784" cy="4351338"/>
          </a:xfrm>
        </p:spPr>
      </p:pic>
      <p:pic>
        <p:nvPicPr>
          <p:cNvPr id="9" name="Picture 8">
            <a:extLst>
              <a:ext uri="{FF2B5EF4-FFF2-40B4-BE49-F238E27FC236}">
                <a16:creationId xmlns:a16="http://schemas.microsoft.com/office/drawing/2014/main" id="{A893BE12-9E16-4C72-BBDF-BCEC8253C7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7604" y="1802606"/>
            <a:ext cx="5852172" cy="4389129"/>
          </a:xfrm>
          <a:prstGeom prst="rect">
            <a:avLst/>
          </a:prstGeom>
        </p:spPr>
      </p:pic>
      <p:sp>
        <p:nvSpPr>
          <p:cNvPr id="3" name="Slide Number Placeholder 2">
            <a:extLst>
              <a:ext uri="{FF2B5EF4-FFF2-40B4-BE49-F238E27FC236}">
                <a16:creationId xmlns:a16="http://schemas.microsoft.com/office/drawing/2014/main" id="{D71C6331-08B5-4847-A37B-9BFFDC39C3A5}"/>
              </a:ext>
            </a:extLst>
          </p:cNvPr>
          <p:cNvSpPr>
            <a:spLocks noGrp="1"/>
          </p:cNvSpPr>
          <p:nvPr>
            <p:ph type="sldNum" sz="quarter" idx="12"/>
          </p:nvPr>
        </p:nvSpPr>
        <p:spPr/>
        <p:txBody>
          <a:bodyPr/>
          <a:lstStyle/>
          <a:p>
            <a:fld id="{00F0F916-5AD2-455A-B8B9-30D7034CF896}" type="slidenum">
              <a:rPr lang="en-US" smtClean="0"/>
              <a:t>6</a:t>
            </a:fld>
            <a:endParaRPr lang="en-US"/>
          </a:p>
        </p:txBody>
      </p:sp>
    </p:spTree>
    <p:extLst>
      <p:ext uri="{BB962C8B-B14F-4D97-AF65-F5344CB8AC3E}">
        <p14:creationId xmlns:p14="http://schemas.microsoft.com/office/powerpoint/2010/main" val="3619283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DB988-8269-4AAB-A3FB-77D9F9B2698A}"/>
              </a:ext>
            </a:extLst>
          </p:cNvPr>
          <p:cNvSpPr>
            <a:spLocks noGrp="1"/>
          </p:cNvSpPr>
          <p:nvPr>
            <p:ph type="title"/>
          </p:nvPr>
        </p:nvSpPr>
        <p:spPr/>
        <p:txBody>
          <a:bodyPr/>
          <a:lstStyle/>
          <a:p>
            <a:r>
              <a:rPr lang="en-US" dirty="0"/>
              <a:t>SFRs relative to FOV 5 (central): LW Band  </a:t>
            </a:r>
          </a:p>
        </p:txBody>
      </p:sp>
      <p:sp>
        <p:nvSpPr>
          <p:cNvPr id="3" name="Slide Number Placeholder 2">
            <a:extLst>
              <a:ext uri="{FF2B5EF4-FFF2-40B4-BE49-F238E27FC236}">
                <a16:creationId xmlns:a16="http://schemas.microsoft.com/office/drawing/2014/main" id="{6E0CF8CD-5315-4B84-A5D7-87DD6EEE0036}"/>
              </a:ext>
            </a:extLst>
          </p:cNvPr>
          <p:cNvSpPr>
            <a:spLocks noGrp="1"/>
          </p:cNvSpPr>
          <p:nvPr>
            <p:ph type="sldNum" sz="quarter" idx="12"/>
          </p:nvPr>
        </p:nvSpPr>
        <p:spPr/>
        <p:txBody>
          <a:bodyPr/>
          <a:lstStyle/>
          <a:p>
            <a:fld id="{00F0F916-5AD2-455A-B8B9-30D7034CF896}" type="slidenum">
              <a:rPr lang="en-US" smtClean="0"/>
              <a:t>7</a:t>
            </a:fld>
            <a:endParaRPr lang="en-US"/>
          </a:p>
        </p:txBody>
      </p:sp>
      <p:pic>
        <p:nvPicPr>
          <p:cNvPr id="12" name="Content Placeholder 11">
            <a:extLst>
              <a:ext uri="{FF2B5EF4-FFF2-40B4-BE49-F238E27FC236}">
                <a16:creationId xmlns:a16="http://schemas.microsoft.com/office/drawing/2014/main" id="{56501B37-972C-484F-82E1-2FCA06CF6035}"/>
              </a:ext>
            </a:extLst>
          </p:cNvPr>
          <p:cNvPicPr>
            <a:picLocks noGrp="1" noChangeAspect="1"/>
          </p:cNvPicPr>
          <p:nvPr>
            <p:ph idx="1"/>
          </p:nvPr>
        </p:nvPicPr>
        <p:blipFill>
          <a:blip r:embed="rId2"/>
          <a:stretch>
            <a:fillRect/>
          </a:stretch>
        </p:blipFill>
        <p:spPr>
          <a:xfrm>
            <a:off x="1324570" y="1025525"/>
            <a:ext cx="9542860" cy="5453063"/>
          </a:xfrm>
        </p:spPr>
      </p:pic>
    </p:spTree>
    <p:extLst>
      <p:ext uri="{BB962C8B-B14F-4D97-AF65-F5344CB8AC3E}">
        <p14:creationId xmlns:p14="http://schemas.microsoft.com/office/powerpoint/2010/main" val="2334633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70B29-A86F-4278-9764-508CE770E1A0}"/>
              </a:ext>
            </a:extLst>
          </p:cNvPr>
          <p:cNvSpPr>
            <a:spLocks noGrp="1"/>
          </p:cNvSpPr>
          <p:nvPr>
            <p:ph type="title"/>
          </p:nvPr>
        </p:nvSpPr>
        <p:spPr>
          <a:xfrm>
            <a:off x="1085461" y="23300"/>
            <a:ext cx="10972800" cy="885825"/>
          </a:xfrm>
        </p:spPr>
        <p:txBody>
          <a:bodyPr/>
          <a:lstStyle/>
          <a:p>
            <a:r>
              <a:rPr lang="en-US" dirty="0"/>
              <a:t>In the Interferogram Domain After FFT: LW Band</a:t>
            </a:r>
          </a:p>
        </p:txBody>
      </p:sp>
      <p:sp>
        <p:nvSpPr>
          <p:cNvPr id="3" name="Slide Number Placeholder 2">
            <a:extLst>
              <a:ext uri="{FF2B5EF4-FFF2-40B4-BE49-F238E27FC236}">
                <a16:creationId xmlns:a16="http://schemas.microsoft.com/office/drawing/2014/main" id="{5DC3D061-F78D-40F6-B8A2-A1FC4002096A}"/>
              </a:ext>
            </a:extLst>
          </p:cNvPr>
          <p:cNvSpPr>
            <a:spLocks noGrp="1"/>
          </p:cNvSpPr>
          <p:nvPr>
            <p:ph type="sldNum" sz="quarter" idx="12"/>
          </p:nvPr>
        </p:nvSpPr>
        <p:spPr/>
        <p:txBody>
          <a:bodyPr/>
          <a:lstStyle/>
          <a:p>
            <a:fld id="{00F0F916-5AD2-455A-B8B9-30D7034CF896}" type="slidenum">
              <a:rPr lang="en-US" smtClean="0"/>
              <a:t>8</a:t>
            </a:fld>
            <a:endParaRPr lang="en-US"/>
          </a:p>
        </p:txBody>
      </p:sp>
      <p:pic>
        <p:nvPicPr>
          <p:cNvPr id="12" name="Content Placeholder 11">
            <a:extLst>
              <a:ext uri="{FF2B5EF4-FFF2-40B4-BE49-F238E27FC236}">
                <a16:creationId xmlns:a16="http://schemas.microsoft.com/office/drawing/2014/main" id="{5FBB0287-3DF6-4D7C-B7D3-2C86882D1E06}"/>
              </a:ext>
            </a:extLst>
          </p:cNvPr>
          <p:cNvPicPr>
            <a:picLocks noGrp="1" noChangeAspect="1"/>
          </p:cNvPicPr>
          <p:nvPr>
            <p:ph idx="1"/>
          </p:nvPr>
        </p:nvPicPr>
        <p:blipFill>
          <a:blip r:embed="rId2"/>
          <a:stretch>
            <a:fillRect/>
          </a:stretch>
        </p:blipFill>
        <p:spPr>
          <a:xfrm>
            <a:off x="2915047" y="1025525"/>
            <a:ext cx="6361906" cy="5453063"/>
          </a:xfrm>
        </p:spPr>
      </p:pic>
    </p:spTree>
    <p:extLst>
      <p:ext uri="{BB962C8B-B14F-4D97-AF65-F5344CB8AC3E}">
        <p14:creationId xmlns:p14="http://schemas.microsoft.com/office/powerpoint/2010/main" val="4069092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F03739E-EB87-4C00-980D-FF0EAE35DAEC}"/>
              </a:ext>
            </a:extLst>
          </p:cNvPr>
          <p:cNvPicPr>
            <a:picLocks noChangeAspect="1"/>
          </p:cNvPicPr>
          <p:nvPr/>
        </p:nvPicPr>
        <p:blipFill>
          <a:blip r:embed="rId3"/>
          <a:stretch>
            <a:fillRect/>
          </a:stretch>
        </p:blipFill>
        <p:spPr>
          <a:xfrm>
            <a:off x="262229" y="3922771"/>
            <a:ext cx="5112203" cy="2921259"/>
          </a:xfrm>
          <a:prstGeom prst="rect">
            <a:avLst/>
          </a:prstGeom>
        </p:spPr>
      </p:pic>
      <p:sp>
        <p:nvSpPr>
          <p:cNvPr id="2" name="Title 1">
            <a:extLst>
              <a:ext uri="{FF2B5EF4-FFF2-40B4-BE49-F238E27FC236}">
                <a16:creationId xmlns:a16="http://schemas.microsoft.com/office/drawing/2014/main" id="{16B31BA9-176B-44D6-AD02-D36CF5F5201F}"/>
              </a:ext>
            </a:extLst>
          </p:cNvPr>
          <p:cNvSpPr>
            <a:spLocks noGrp="1"/>
          </p:cNvSpPr>
          <p:nvPr>
            <p:ph type="title"/>
          </p:nvPr>
        </p:nvSpPr>
        <p:spPr/>
        <p:txBody>
          <a:bodyPr>
            <a:normAutofit fontScale="90000"/>
          </a:bodyPr>
          <a:lstStyle/>
          <a:p>
            <a:r>
              <a:rPr lang="en-US" dirty="0"/>
              <a:t>SRF Relative to FOV5</a:t>
            </a:r>
            <a:br>
              <a:rPr lang="en-US" dirty="0"/>
            </a:br>
            <a:r>
              <a:rPr lang="en-US" dirty="0"/>
              <a:t>Three Bands Together (Y-Axis on Same Scale)</a:t>
            </a:r>
          </a:p>
        </p:txBody>
      </p:sp>
      <p:sp>
        <p:nvSpPr>
          <p:cNvPr id="4" name="Slide Number Placeholder 3">
            <a:extLst>
              <a:ext uri="{FF2B5EF4-FFF2-40B4-BE49-F238E27FC236}">
                <a16:creationId xmlns:a16="http://schemas.microsoft.com/office/drawing/2014/main" id="{81D65333-9D80-4B6C-B234-486FFBB46866}"/>
              </a:ext>
            </a:extLst>
          </p:cNvPr>
          <p:cNvSpPr>
            <a:spLocks noGrp="1"/>
          </p:cNvSpPr>
          <p:nvPr>
            <p:ph type="sldNum" sz="quarter" idx="12"/>
          </p:nvPr>
        </p:nvSpPr>
        <p:spPr/>
        <p:txBody>
          <a:bodyPr/>
          <a:lstStyle/>
          <a:p>
            <a:fld id="{00F0F916-5AD2-455A-B8B9-30D7034CF896}" type="slidenum">
              <a:rPr lang="en-US" smtClean="0"/>
              <a:t>9</a:t>
            </a:fld>
            <a:endParaRPr lang="en-US"/>
          </a:p>
        </p:txBody>
      </p:sp>
      <p:pic>
        <p:nvPicPr>
          <p:cNvPr id="13" name="Picture 12">
            <a:extLst>
              <a:ext uri="{FF2B5EF4-FFF2-40B4-BE49-F238E27FC236}">
                <a16:creationId xmlns:a16="http://schemas.microsoft.com/office/drawing/2014/main" id="{4EAD5928-A48F-4A19-8E3F-CC84D1EED036}"/>
              </a:ext>
            </a:extLst>
          </p:cNvPr>
          <p:cNvPicPr>
            <a:picLocks noChangeAspect="1"/>
          </p:cNvPicPr>
          <p:nvPr/>
        </p:nvPicPr>
        <p:blipFill>
          <a:blip r:embed="rId4"/>
          <a:stretch>
            <a:fillRect/>
          </a:stretch>
        </p:blipFill>
        <p:spPr>
          <a:xfrm>
            <a:off x="262230" y="985278"/>
            <a:ext cx="5112203" cy="2921259"/>
          </a:xfrm>
          <a:prstGeom prst="rect">
            <a:avLst/>
          </a:prstGeom>
        </p:spPr>
      </p:pic>
      <p:pic>
        <p:nvPicPr>
          <p:cNvPr id="18" name="Picture 17">
            <a:extLst>
              <a:ext uri="{FF2B5EF4-FFF2-40B4-BE49-F238E27FC236}">
                <a16:creationId xmlns:a16="http://schemas.microsoft.com/office/drawing/2014/main" id="{64BFD989-AA5D-497C-A96B-C3E7EDE8616C}"/>
              </a:ext>
            </a:extLst>
          </p:cNvPr>
          <p:cNvPicPr>
            <a:picLocks noChangeAspect="1"/>
          </p:cNvPicPr>
          <p:nvPr/>
        </p:nvPicPr>
        <p:blipFill>
          <a:blip r:embed="rId5"/>
          <a:stretch>
            <a:fillRect/>
          </a:stretch>
        </p:blipFill>
        <p:spPr>
          <a:xfrm>
            <a:off x="6044163" y="949108"/>
            <a:ext cx="5120650" cy="2926086"/>
          </a:xfrm>
          <a:prstGeom prst="rect">
            <a:avLst/>
          </a:prstGeom>
        </p:spPr>
      </p:pic>
      <p:sp>
        <p:nvSpPr>
          <p:cNvPr id="19" name="TextBox 18">
            <a:extLst>
              <a:ext uri="{FF2B5EF4-FFF2-40B4-BE49-F238E27FC236}">
                <a16:creationId xmlns:a16="http://schemas.microsoft.com/office/drawing/2014/main" id="{9B767A49-66D1-41FE-843E-2AD1D43AED13}"/>
              </a:ext>
            </a:extLst>
          </p:cNvPr>
          <p:cNvSpPr txBox="1"/>
          <p:nvPr/>
        </p:nvSpPr>
        <p:spPr>
          <a:xfrm>
            <a:off x="706708" y="1217600"/>
            <a:ext cx="1114408" cy="369332"/>
          </a:xfrm>
          <a:prstGeom prst="rect">
            <a:avLst/>
          </a:prstGeom>
          <a:noFill/>
        </p:spPr>
        <p:txBody>
          <a:bodyPr wrap="none" rtlCol="0">
            <a:spAutoFit/>
          </a:bodyPr>
          <a:lstStyle/>
          <a:p>
            <a:r>
              <a:rPr lang="en-US" b="1" dirty="0"/>
              <a:t>LW Bands</a:t>
            </a:r>
          </a:p>
        </p:txBody>
      </p:sp>
      <p:sp>
        <p:nvSpPr>
          <p:cNvPr id="20" name="TextBox 19">
            <a:extLst>
              <a:ext uri="{FF2B5EF4-FFF2-40B4-BE49-F238E27FC236}">
                <a16:creationId xmlns:a16="http://schemas.microsoft.com/office/drawing/2014/main" id="{B62A11DC-1333-4BAE-81DC-88C1A15C27DA}"/>
              </a:ext>
            </a:extLst>
          </p:cNvPr>
          <p:cNvSpPr txBox="1"/>
          <p:nvPr/>
        </p:nvSpPr>
        <p:spPr>
          <a:xfrm>
            <a:off x="609600" y="4138859"/>
            <a:ext cx="1403350" cy="369332"/>
          </a:xfrm>
          <a:prstGeom prst="rect">
            <a:avLst/>
          </a:prstGeom>
          <a:noFill/>
        </p:spPr>
        <p:txBody>
          <a:bodyPr wrap="square">
            <a:spAutoFit/>
          </a:bodyPr>
          <a:lstStyle/>
          <a:p>
            <a:r>
              <a:rPr lang="en-US" b="1" dirty="0"/>
              <a:t>MW Bands</a:t>
            </a:r>
          </a:p>
        </p:txBody>
      </p:sp>
      <p:sp>
        <p:nvSpPr>
          <p:cNvPr id="21" name="TextBox 20">
            <a:extLst>
              <a:ext uri="{FF2B5EF4-FFF2-40B4-BE49-F238E27FC236}">
                <a16:creationId xmlns:a16="http://schemas.microsoft.com/office/drawing/2014/main" id="{7662B38E-2B17-492D-AE78-449E8B658797}"/>
              </a:ext>
            </a:extLst>
          </p:cNvPr>
          <p:cNvSpPr txBox="1"/>
          <p:nvPr/>
        </p:nvSpPr>
        <p:spPr>
          <a:xfrm>
            <a:off x="6449416" y="1152744"/>
            <a:ext cx="1403350" cy="369332"/>
          </a:xfrm>
          <a:prstGeom prst="rect">
            <a:avLst/>
          </a:prstGeom>
          <a:noFill/>
        </p:spPr>
        <p:txBody>
          <a:bodyPr wrap="square">
            <a:spAutoFit/>
          </a:bodyPr>
          <a:lstStyle/>
          <a:p>
            <a:r>
              <a:rPr lang="en-US" b="1" dirty="0"/>
              <a:t>SW Bands</a:t>
            </a:r>
          </a:p>
        </p:txBody>
      </p:sp>
      <p:sp>
        <p:nvSpPr>
          <p:cNvPr id="23" name="TextBox 22">
            <a:extLst>
              <a:ext uri="{FF2B5EF4-FFF2-40B4-BE49-F238E27FC236}">
                <a16:creationId xmlns:a16="http://schemas.microsoft.com/office/drawing/2014/main" id="{722045F1-8D9A-4BF1-B8B5-A41DA17F9988}"/>
              </a:ext>
            </a:extLst>
          </p:cNvPr>
          <p:cNvSpPr txBox="1"/>
          <p:nvPr/>
        </p:nvSpPr>
        <p:spPr>
          <a:xfrm>
            <a:off x="5829597" y="4405421"/>
            <a:ext cx="6100174" cy="1200329"/>
          </a:xfrm>
          <a:prstGeom prst="rect">
            <a:avLst/>
          </a:prstGeom>
          <a:noFill/>
        </p:spPr>
        <p:txBody>
          <a:bodyPr wrap="square">
            <a:spAutoFit/>
          </a:bodyPr>
          <a:lstStyle/>
          <a:p>
            <a:r>
              <a:rPr lang="en-US" dirty="0"/>
              <a:t>Spectral differences are minimal in the LW/MW bands but become highly pronounced in the </a:t>
            </a:r>
            <a:r>
              <a:rPr lang="en-US" b="1" dirty="0"/>
              <a:t>Shortwave (SW)</a:t>
            </a:r>
            <a:r>
              <a:rPr lang="en-US" dirty="0"/>
              <a:t> band.</a:t>
            </a:r>
          </a:p>
          <a:p>
            <a:endParaRPr lang="en-US" dirty="0"/>
          </a:p>
          <a:p>
            <a:r>
              <a:rPr lang="en-US" dirty="0"/>
              <a:t> </a:t>
            </a:r>
          </a:p>
        </p:txBody>
      </p:sp>
    </p:spTree>
    <p:extLst>
      <p:ext uri="{BB962C8B-B14F-4D97-AF65-F5344CB8AC3E}">
        <p14:creationId xmlns:p14="http://schemas.microsoft.com/office/powerpoint/2010/main" val="2123115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CEE3F-0E5E-41A3-A86B-3ABD3E39C521}"/>
              </a:ext>
            </a:extLst>
          </p:cNvPr>
          <p:cNvSpPr>
            <a:spLocks noGrp="1"/>
          </p:cNvSpPr>
          <p:nvPr>
            <p:ph type="title"/>
          </p:nvPr>
        </p:nvSpPr>
        <p:spPr/>
        <p:txBody>
          <a:bodyPr>
            <a:normAutofit fontScale="90000"/>
          </a:bodyPr>
          <a:lstStyle/>
          <a:p>
            <a:r>
              <a:rPr lang="en-US" dirty="0"/>
              <a:t>Three Bands together in the Interferogram Domain </a:t>
            </a:r>
            <a:br>
              <a:rPr lang="en-US" dirty="0"/>
            </a:br>
            <a:r>
              <a:rPr lang="en-US" dirty="0"/>
              <a:t>(Y in the same scale)</a:t>
            </a:r>
          </a:p>
        </p:txBody>
      </p:sp>
      <p:sp>
        <p:nvSpPr>
          <p:cNvPr id="4" name="Slide Number Placeholder 3">
            <a:extLst>
              <a:ext uri="{FF2B5EF4-FFF2-40B4-BE49-F238E27FC236}">
                <a16:creationId xmlns:a16="http://schemas.microsoft.com/office/drawing/2014/main" id="{C6B754C0-01EE-4079-8C79-CB4E4F312964}"/>
              </a:ext>
            </a:extLst>
          </p:cNvPr>
          <p:cNvSpPr>
            <a:spLocks noGrp="1"/>
          </p:cNvSpPr>
          <p:nvPr>
            <p:ph type="sldNum" sz="quarter" idx="12"/>
          </p:nvPr>
        </p:nvSpPr>
        <p:spPr/>
        <p:txBody>
          <a:bodyPr/>
          <a:lstStyle/>
          <a:p>
            <a:fld id="{00F0F916-5AD2-455A-B8B9-30D7034CF896}" type="slidenum">
              <a:rPr lang="en-US" smtClean="0"/>
              <a:t>10</a:t>
            </a:fld>
            <a:endParaRPr lang="en-US"/>
          </a:p>
        </p:txBody>
      </p:sp>
      <p:sp>
        <p:nvSpPr>
          <p:cNvPr id="3" name="TextBox 2">
            <a:extLst>
              <a:ext uri="{FF2B5EF4-FFF2-40B4-BE49-F238E27FC236}">
                <a16:creationId xmlns:a16="http://schemas.microsoft.com/office/drawing/2014/main" id="{EB4CF4F5-8F17-49EB-B3C7-B524505CBFC3}"/>
              </a:ext>
            </a:extLst>
          </p:cNvPr>
          <p:cNvSpPr txBox="1"/>
          <p:nvPr/>
        </p:nvSpPr>
        <p:spPr>
          <a:xfrm>
            <a:off x="846667" y="1032934"/>
            <a:ext cx="1114408" cy="369332"/>
          </a:xfrm>
          <a:prstGeom prst="rect">
            <a:avLst/>
          </a:prstGeom>
          <a:noFill/>
        </p:spPr>
        <p:txBody>
          <a:bodyPr wrap="none" rtlCol="0">
            <a:spAutoFit/>
          </a:bodyPr>
          <a:lstStyle/>
          <a:p>
            <a:r>
              <a:rPr lang="en-US" b="1" dirty="0"/>
              <a:t>LW Bands</a:t>
            </a:r>
          </a:p>
        </p:txBody>
      </p:sp>
      <p:sp>
        <p:nvSpPr>
          <p:cNvPr id="9" name="TextBox 8">
            <a:extLst>
              <a:ext uri="{FF2B5EF4-FFF2-40B4-BE49-F238E27FC236}">
                <a16:creationId xmlns:a16="http://schemas.microsoft.com/office/drawing/2014/main" id="{295FF700-A596-4778-9737-56E910D06749}"/>
              </a:ext>
            </a:extLst>
          </p:cNvPr>
          <p:cNvSpPr txBox="1"/>
          <p:nvPr/>
        </p:nvSpPr>
        <p:spPr>
          <a:xfrm>
            <a:off x="4362450" y="968078"/>
            <a:ext cx="1403350" cy="369332"/>
          </a:xfrm>
          <a:prstGeom prst="rect">
            <a:avLst/>
          </a:prstGeom>
          <a:noFill/>
        </p:spPr>
        <p:txBody>
          <a:bodyPr wrap="square">
            <a:spAutoFit/>
          </a:bodyPr>
          <a:lstStyle/>
          <a:p>
            <a:r>
              <a:rPr lang="en-US" b="1" dirty="0"/>
              <a:t>MW Bands</a:t>
            </a:r>
          </a:p>
        </p:txBody>
      </p:sp>
      <p:sp>
        <p:nvSpPr>
          <p:cNvPr id="11" name="TextBox 10">
            <a:extLst>
              <a:ext uri="{FF2B5EF4-FFF2-40B4-BE49-F238E27FC236}">
                <a16:creationId xmlns:a16="http://schemas.microsoft.com/office/drawing/2014/main" id="{73096CF0-6C80-4C7A-A578-107A34779186}"/>
              </a:ext>
            </a:extLst>
          </p:cNvPr>
          <p:cNvSpPr txBox="1"/>
          <p:nvPr/>
        </p:nvSpPr>
        <p:spPr>
          <a:xfrm>
            <a:off x="8269441" y="968078"/>
            <a:ext cx="1403350" cy="369332"/>
          </a:xfrm>
          <a:prstGeom prst="rect">
            <a:avLst/>
          </a:prstGeom>
          <a:noFill/>
        </p:spPr>
        <p:txBody>
          <a:bodyPr wrap="square">
            <a:spAutoFit/>
          </a:bodyPr>
          <a:lstStyle/>
          <a:p>
            <a:r>
              <a:rPr lang="en-US" b="1" dirty="0"/>
              <a:t>SW Bands</a:t>
            </a:r>
          </a:p>
        </p:txBody>
      </p:sp>
      <p:sp>
        <p:nvSpPr>
          <p:cNvPr id="7" name="TextBox 6">
            <a:extLst>
              <a:ext uri="{FF2B5EF4-FFF2-40B4-BE49-F238E27FC236}">
                <a16:creationId xmlns:a16="http://schemas.microsoft.com/office/drawing/2014/main" id="{1C1EC535-C5DC-43CE-91E3-7228565B0256}"/>
              </a:ext>
            </a:extLst>
          </p:cNvPr>
          <p:cNvSpPr txBox="1"/>
          <p:nvPr/>
        </p:nvSpPr>
        <p:spPr>
          <a:xfrm>
            <a:off x="75163" y="5060450"/>
            <a:ext cx="11582400" cy="1754326"/>
          </a:xfrm>
          <a:prstGeom prst="rect">
            <a:avLst/>
          </a:prstGeom>
          <a:noFill/>
        </p:spPr>
        <p:txBody>
          <a:bodyPr wrap="square" rtlCol="0">
            <a:spAutoFit/>
          </a:bodyPr>
          <a:lstStyle/>
          <a:p>
            <a:r>
              <a:rPr lang="en-US" b="1" dirty="0"/>
              <a:t>LW and MW (Left and Middle):</a:t>
            </a:r>
            <a:r>
              <a:rPr lang="en-US" dirty="0"/>
              <a:t> These look very stable. The Real Part (top) is tight around 1.0, and the Imaginary Part (bottom) is flat and close to zero. This indicates that the Field of Views (FOVs) are very well-aligned and have consistent spectral response functions in these long and mid-wave regions.</a:t>
            </a:r>
          </a:p>
          <a:p>
            <a:endParaRPr lang="en-US" dirty="0"/>
          </a:p>
          <a:p>
            <a:r>
              <a:rPr lang="en-US" b="1" dirty="0"/>
              <a:t>SW (Right):  </a:t>
            </a:r>
            <a:r>
              <a:rPr lang="en-US" dirty="0"/>
              <a:t>The SW band shows the highest </a:t>
            </a:r>
            <a:r>
              <a:rPr lang="en-US" b="1" dirty="0"/>
              <a:t>divergence</a:t>
            </a:r>
            <a:r>
              <a:rPr lang="en-US" dirty="0"/>
              <a:t> between FOVs with </a:t>
            </a:r>
            <a:r>
              <a:rPr lang="en-US" b="1" dirty="0"/>
              <a:t>three</a:t>
            </a:r>
            <a:r>
              <a:rPr lang="en-US" dirty="0"/>
              <a:t> groups . Because SW wavelengths are shorter, the instrument is mathematically more sensitive to tiny physical misalignments in the interferometer.  </a:t>
            </a:r>
            <a:endParaRPr lang="en-US" b="1" dirty="0"/>
          </a:p>
        </p:txBody>
      </p:sp>
      <p:pic>
        <p:nvPicPr>
          <p:cNvPr id="28" name="Picture 27">
            <a:extLst>
              <a:ext uri="{FF2B5EF4-FFF2-40B4-BE49-F238E27FC236}">
                <a16:creationId xmlns:a16="http://schemas.microsoft.com/office/drawing/2014/main" id="{DE358D8B-2492-4349-9C3A-62015A170E64}"/>
              </a:ext>
            </a:extLst>
          </p:cNvPr>
          <p:cNvPicPr>
            <a:picLocks noChangeAspect="1"/>
          </p:cNvPicPr>
          <p:nvPr/>
        </p:nvPicPr>
        <p:blipFill>
          <a:blip r:embed="rId2"/>
          <a:stretch>
            <a:fillRect/>
          </a:stretch>
        </p:blipFill>
        <p:spPr>
          <a:xfrm>
            <a:off x="7734585" y="1368974"/>
            <a:ext cx="4224537" cy="3621031"/>
          </a:xfrm>
          <a:prstGeom prst="rect">
            <a:avLst/>
          </a:prstGeom>
        </p:spPr>
      </p:pic>
      <p:pic>
        <p:nvPicPr>
          <p:cNvPr id="24" name="Content Placeholder 23">
            <a:extLst>
              <a:ext uri="{FF2B5EF4-FFF2-40B4-BE49-F238E27FC236}">
                <a16:creationId xmlns:a16="http://schemas.microsoft.com/office/drawing/2014/main" id="{249523A9-CA3D-40BD-B30E-11CA7F4C446E}"/>
              </a:ext>
            </a:extLst>
          </p:cNvPr>
          <p:cNvPicPr>
            <a:picLocks noGrp="1" noChangeAspect="1"/>
          </p:cNvPicPr>
          <p:nvPr>
            <p:ph idx="1"/>
          </p:nvPr>
        </p:nvPicPr>
        <p:blipFill>
          <a:blip r:embed="rId3"/>
          <a:stretch>
            <a:fillRect/>
          </a:stretch>
        </p:blipFill>
        <p:spPr>
          <a:xfrm>
            <a:off x="-52437" y="1402264"/>
            <a:ext cx="4171918" cy="3575930"/>
          </a:xfrm>
        </p:spPr>
      </p:pic>
      <p:pic>
        <p:nvPicPr>
          <p:cNvPr id="26" name="Picture 25">
            <a:extLst>
              <a:ext uri="{FF2B5EF4-FFF2-40B4-BE49-F238E27FC236}">
                <a16:creationId xmlns:a16="http://schemas.microsoft.com/office/drawing/2014/main" id="{6D369E47-A8F0-43B9-9E83-E76AAC6D6C4B}"/>
              </a:ext>
            </a:extLst>
          </p:cNvPr>
          <p:cNvPicPr>
            <a:picLocks noChangeAspect="1"/>
          </p:cNvPicPr>
          <p:nvPr/>
        </p:nvPicPr>
        <p:blipFill>
          <a:blip r:embed="rId4"/>
          <a:stretch>
            <a:fillRect/>
          </a:stretch>
        </p:blipFill>
        <p:spPr>
          <a:xfrm>
            <a:off x="3842585" y="1402264"/>
            <a:ext cx="4171920" cy="3575931"/>
          </a:xfrm>
          <a:prstGeom prst="rect">
            <a:avLst/>
          </a:prstGeom>
        </p:spPr>
      </p:pic>
    </p:spTree>
    <p:extLst>
      <p:ext uri="{BB962C8B-B14F-4D97-AF65-F5344CB8AC3E}">
        <p14:creationId xmlns:p14="http://schemas.microsoft.com/office/powerpoint/2010/main" val="1315733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1D796046-37EC-4143-A46E-C4EC031859FE}"/>
              </a:ext>
            </a:extLst>
          </p:cNvPr>
          <p:cNvPicPr>
            <a:picLocks noGrp="1" noChangeAspect="1"/>
          </p:cNvPicPr>
          <p:nvPr>
            <p:ph idx="1"/>
          </p:nvPr>
        </p:nvPicPr>
        <p:blipFill>
          <a:blip r:embed="rId3"/>
          <a:stretch>
            <a:fillRect/>
          </a:stretch>
        </p:blipFill>
        <p:spPr>
          <a:xfrm>
            <a:off x="1214842" y="1025525"/>
            <a:ext cx="9542860" cy="5453063"/>
          </a:xfrm>
        </p:spPr>
      </p:pic>
      <p:sp>
        <p:nvSpPr>
          <p:cNvPr id="2" name="Title 1">
            <a:extLst>
              <a:ext uri="{FF2B5EF4-FFF2-40B4-BE49-F238E27FC236}">
                <a16:creationId xmlns:a16="http://schemas.microsoft.com/office/drawing/2014/main" id="{5261E55D-5744-4DF1-9A01-EC7352AA70A3}"/>
              </a:ext>
            </a:extLst>
          </p:cNvPr>
          <p:cNvSpPr>
            <a:spLocks noGrp="1"/>
          </p:cNvSpPr>
          <p:nvPr>
            <p:ph type="title"/>
          </p:nvPr>
        </p:nvSpPr>
        <p:spPr/>
        <p:txBody>
          <a:bodyPr/>
          <a:lstStyle/>
          <a:p>
            <a:r>
              <a:rPr lang="en-US" dirty="0"/>
              <a:t>SW Band: SRF domain relative to FOV5 </a:t>
            </a:r>
          </a:p>
        </p:txBody>
      </p:sp>
      <p:sp>
        <p:nvSpPr>
          <p:cNvPr id="4" name="Slide Number Placeholder 3">
            <a:extLst>
              <a:ext uri="{FF2B5EF4-FFF2-40B4-BE49-F238E27FC236}">
                <a16:creationId xmlns:a16="http://schemas.microsoft.com/office/drawing/2014/main" id="{51F67924-C346-41B6-8F9E-68CEF86AA77D}"/>
              </a:ext>
            </a:extLst>
          </p:cNvPr>
          <p:cNvSpPr>
            <a:spLocks noGrp="1"/>
          </p:cNvSpPr>
          <p:nvPr>
            <p:ph type="sldNum" sz="quarter" idx="12"/>
          </p:nvPr>
        </p:nvSpPr>
        <p:spPr/>
        <p:txBody>
          <a:bodyPr/>
          <a:lstStyle/>
          <a:p>
            <a:fld id="{00F0F916-5AD2-455A-B8B9-30D7034CF896}" type="slidenum">
              <a:rPr lang="en-US" smtClean="0"/>
              <a:t>11</a:t>
            </a:fld>
            <a:endParaRPr lang="en-US"/>
          </a:p>
        </p:txBody>
      </p:sp>
      <p:sp>
        <p:nvSpPr>
          <p:cNvPr id="12" name="Arrow: Left 11">
            <a:extLst>
              <a:ext uri="{FF2B5EF4-FFF2-40B4-BE49-F238E27FC236}">
                <a16:creationId xmlns:a16="http://schemas.microsoft.com/office/drawing/2014/main" id="{9F1D9D29-7645-44B2-9124-9FF486FBBE55}"/>
              </a:ext>
            </a:extLst>
          </p:cNvPr>
          <p:cNvSpPr/>
          <p:nvPr/>
        </p:nvSpPr>
        <p:spPr>
          <a:xfrm>
            <a:off x="6908988" y="2045895"/>
            <a:ext cx="600364" cy="12930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Left 12">
            <a:extLst>
              <a:ext uri="{FF2B5EF4-FFF2-40B4-BE49-F238E27FC236}">
                <a16:creationId xmlns:a16="http://schemas.microsoft.com/office/drawing/2014/main" id="{07301936-354C-4E63-BAC1-4BC7DA81DF67}"/>
              </a:ext>
            </a:extLst>
          </p:cNvPr>
          <p:cNvSpPr/>
          <p:nvPr/>
        </p:nvSpPr>
        <p:spPr>
          <a:xfrm>
            <a:off x="6877510" y="3014155"/>
            <a:ext cx="600364" cy="12930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2E2D1BF-E429-4AA6-B4D8-64478713F9D9}"/>
              </a:ext>
            </a:extLst>
          </p:cNvPr>
          <p:cNvSpPr txBox="1"/>
          <p:nvPr/>
        </p:nvSpPr>
        <p:spPr>
          <a:xfrm>
            <a:off x="7592480" y="1980676"/>
            <a:ext cx="1468159" cy="369332"/>
          </a:xfrm>
          <a:prstGeom prst="rect">
            <a:avLst/>
          </a:prstGeom>
          <a:noFill/>
        </p:spPr>
        <p:txBody>
          <a:bodyPr wrap="none" rtlCol="0">
            <a:spAutoFit/>
          </a:bodyPr>
          <a:lstStyle/>
          <a:p>
            <a:r>
              <a:rPr lang="en-US" dirty="0"/>
              <a:t>Corner Group</a:t>
            </a:r>
          </a:p>
        </p:txBody>
      </p:sp>
      <p:sp>
        <p:nvSpPr>
          <p:cNvPr id="15" name="TextBox 14">
            <a:extLst>
              <a:ext uri="{FF2B5EF4-FFF2-40B4-BE49-F238E27FC236}">
                <a16:creationId xmlns:a16="http://schemas.microsoft.com/office/drawing/2014/main" id="{EB9384DF-B802-4C77-9176-2375E42307EF}"/>
              </a:ext>
            </a:extLst>
          </p:cNvPr>
          <p:cNvSpPr txBox="1"/>
          <p:nvPr/>
        </p:nvSpPr>
        <p:spPr>
          <a:xfrm>
            <a:off x="7592480" y="2774132"/>
            <a:ext cx="1221296" cy="369332"/>
          </a:xfrm>
          <a:prstGeom prst="rect">
            <a:avLst/>
          </a:prstGeom>
          <a:noFill/>
        </p:spPr>
        <p:txBody>
          <a:bodyPr wrap="none" rtlCol="0">
            <a:spAutoFit/>
          </a:bodyPr>
          <a:lstStyle/>
          <a:p>
            <a:r>
              <a:rPr lang="en-US" dirty="0"/>
              <a:t>Side Group</a:t>
            </a:r>
          </a:p>
        </p:txBody>
      </p:sp>
      <p:sp>
        <p:nvSpPr>
          <p:cNvPr id="3" name="Oval 2">
            <a:extLst>
              <a:ext uri="{FF2B5EF4-FFF2-40B4-BE49-F238E27FC236}">
                <a16:creationId xmlns:a16="http://schemas.microsoft.com/office/drawing/2014/main" id="{0EDFFE8F-45E6-25B3-CDEF-D7CA84C5C114}"/>
              </a:ext>
            </a:extLst>
          </p:cNvPr>
          <p:cNvSpPr/>
          <p:nvPr/>
        </p:nvSpPr>
        <p:spPr>
          <a:xfrm>
            <a:off x="2371060" y="4327451"/>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1</a:t>
            </a:r>
          </a:p>
        </p:txBody>
      </p:sp>
      <p:sp>
        <p:nvSpPr>
          <p:cNvPr id="6" name="Oval 5">
            <a:extLst>
              <a:ext uri="{FF2B5EF4-FFF2-40B4-BE49-F238E27FC236}">
                <a16:creationId xmlns:a16="http://schemas.microsoft.com/office/drawing/2014/main" id="{94C7EC04-48F8-5C96-0C33-8CEB59BB07DE}"/>
              </a:ext>
            </a:extLst>
          </p:cNvPr>
          <p:cNvSpPr/>
          <p:nvPr/>
        </p:nvSpPr>
        <p:spPr>
          <a:xfrm>
            <a:off x="3086985" y="4330989"/>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2</a:t>
            </a:r>
          </a:p>
        </p:txBody>
      </p:sp>
      <p:sp>
        <p:nvSpPr>
          <p:cNvPr id="7" name="Oval 6">
            <a:extLst>
              <a:ext uri="{FF2B5EF4-FFF2-40B4-BE49-F238E27FC236}">
                <a16:creationId xmlns:a16="http://schemas.microsoft.com/office/drawing/2014/main" id="{E6B19277-8EF7-BF71-2DAC-DD3C4F4AB02B}"/>
              </a:ext>
            </a:extLst>
          </p:cNvPr>
          <p:cNvSpPr/>
          <p:nvPr/>
        </p:nvSpPr>
        <p:spPr>
          <a:xfrm>
            <a:off x="3792280" y="4313264"/>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3</a:t>
            </a:r>
          </a:p>
        </p:txBody>
      </p:sp>
      <p:sp>
        <p:nvSpPr>
          <p:cNvPr id="9" name="Oval 8">
            <a:extLst>
              <a:ext uri="{FF2B5EF4-FFF2-40B4-BE49-F238E27FC236}">
                <a16:creationId xmlns:a16="http://schemas.microsoft.com/office/drawing/2014/main" id="{2A5E3218-8FAC-B3E9-91A0-BD552FACC1C5}"/>
              </a:ext>
            </a:extLst>
          </p:cNvPr>
          <p:cNvSpPr/>
          <p:nvPr/>
        </p:nvSpPr>
        <p:spPr>
          <a:xfrm>
            <a:off x="2371059" y="4956249"/>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4</a:t>
            </a:r>
          </a:p>
        </p:txBody>
      </p:sp>
      <p:sp>
        <p:nvSpPr>
          <p:cNvPr id="10" name="Oval 9">
            <a:extLst>
              <a:ext uri="{FF2B5EF4-FFF2-40B4-BE49-F238E27FC236}">
                <a16:creationId xmlns:a16="http://schemas.microsoft.com/office/drawing/2014/main" id="{2DC67797-AF64-979E-259C-C5CC89DDCE74}"/>
              </a:ext>
            </a:extLst>
          </p:cNvPr>
          <p:cNvSpPr/>
          <p:nvPr/>
        </p:nvSpPr>
        <p:spPr>
          <a:xfrm>
            <a:off x="3113016" y="4959787"/>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5</a:t>
            </a:r>
          </a:p>
        </p:txBody>
      </p:sp>
      <p:sp>
        <p:nvSpPr>
          <p:cNvPr id="11" name="Oval 10">
            <a:extLst>
              <a:ext uri="{FF2B5EF4-FFF2-40B4-BE49-F238E27FC236}">
                <a16:creationId xmlns:a16="http://schemas.microsoft.com/office/drawing/2014/main" id="{F9C87F1E-4917-FF8A-7926-1F15C6C5009B}"/>
              </a:ext>
            </a:extLst>
          </p:cNvPr>
          <p:cNvSpPr/>
          <p:nvPr/>
        </p:nvSpPr>
        <p:spPr>
          <a:xfrm>
            <a:off x="3839575" y="4966882"/>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6</a:t>
            </a:r>
          </a:p>
        </p:txBody>
      </p:sp>
      <p:sp>
        <p:nvSpPr>
          <p:cNvPr id="16" name="Oval 15">
            <a:extLst>
              <a:ext uri="{FF2B5EF4-FFF2-40B4-BE49-F238E27FC236}">
                <a16:creationId xmlns:a16="http://schemas.microsoft.com/office/drawing/2014/main" id="{B6A56FF7-E305-11CF-DAB9-E919A311D956}"/>
              </a:ext>
            </a:extLst>
          </p:cNvPr>
          <p:cNvSpPr/>
          <p:nvPr/>
        </p:nvSpPr>
        <p:spPr>
          <a:xfrm>
            <a:off x="2371058" y="5577293"/>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7</a:t>
            </a:r>
          </a:p>
        </p:txBody>
      </p:sp>
      <p:sp>
        <p:nvSpPr>
          <p:cNvPr id="17" name="Oval 16">
            <a:extLst>
              <a:ext uri="{FF2B5EF4-FFF2-40B4-BE49-F238E27FC236}">
                <a16:creationId xmlns:a16="http://schemas.microsoft.com/office/drawing/2014/main" id="{D783040E-7A31-5222-9052-44A003FB5F45}"/>
              </a:ext>
            </a:extLst>
          </p:cNvPr>
          <p:cNvSpPr/>
          <p:nvPr/>
        </p:nvSpPr>
        <p:spPr>
          <a:xfrm>
            <a:off x="3108247" y="5554773"/>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8</a:t>
            </a:r>
          </a:p>
        </p:txBody>
      </p:sp>
      <p:sp>
        <p:nvSpPr>
          <p:cNvPr id="18" name="Oval 17">
            <a:extLst>
              <a:ext uri="{FF2B5EF4-FFF2-40B4-BE49-F238E27FC236}">
                <a16:creationId xmlns:a16="http://schemas.microsoft.com/office/drawing/2014/main" id="{87EC58D9-8AD1-E4ED-05DC-1E18D5D8A1C6}"/>
              </a:ext>
            </a:extLst>
          </p:cNvPr>
          <p:cNvSpPr/>
          <p:nvPr/>
        </p:nvSpPr>
        <p:spPr>
          <a:xfrm>
            <a:off x="3870247" y="5554772"/>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9</a:t>
            </a:r>
          </a:p>
        </p:txBody>
      </p:sp>
    </p:spTree>
    <p:extLst>
      <p:ext uri="{BB962C8B-B14F-4D97-AF65-F5344CB8AC3E}">
        <p14:creationId xmlns:p14="http://schemas.microsoft.com/office/powerpoint/2010/main" val="2432157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17">
            <a:extLst>
              <a:ext uri="{FF2B5EF4-FFF2-40B4-BE49-F238E27FC236}">
                <a16:creationId xmlns:a16="http://schemas.microsoft.com/office/drawing/2014/main" id="{BFD79FA3-7F3E-4272-B7CB-4F0B7B6547E8}"/>
              </a:ext>
            </a:extLst>
          </p:cNvPr>
          <p:cNvPicPr>
            <a:picLocks noGrp="1" noChangeAspect="1"/>
          </p:cNvPicPr>
          <p:nvPr>
            <p:ph idx="1"/>
          </p:nvPr>
        </p:nvPicPr>
        <p:blipFill>
          <a:blip r:embed="rId3"/>
          <a:stretch>
            <a:fillRect/>
          </a:stretch>
        </p:blipFill>
        <p:spPr>
          <a:xfrm>
            <a:off x="2506400" y="1020582"/>
            <a:ext cx="6361906" cy="5453063"/>
          </a:xfrm>
        </p:spPr>
      </p:pic>
      <p:sp>
        <p:nvSpPr>
          <p:cNvPr id="2" name="Title 1">
            <a:extLst>
              <a:ext uri="{FF2B5EF4-FFF2-40B4-BE49-F238E27FC236}">
                <a16:creationId xmlns:a16="http://schemas.microsoft.com/office/drawing/2014/main" id="{1748181B-6533-47A0-88A3-A00CE86C4107}"/>
              </a:ext>
            </a:extLst>
          </p:cNvPr>
          <p:cNvSpPr>
            <a:spLocks noGrp="1"/>
          </p:cNvSpPr>
          <p:nvPr>
            <p:ph type="title"/>
          </p:nvPr>
        </p:nvSpPr>
        <p:spPr/>
        <p:txBody>
          <a:bodyPr/>
          <a:lstStyle/>
          <a:p>
            <a:r>
              <a:rPr lang="en-US" dirty="0"/>
              <a:t>SW Band: In the interferogram domain</a:t>
            </a:r>
          </a:p>
        </p:txBody>
      </p:sp>
      <p:sp>
        <p:nvSpPr>
          <p:cNvPr id="4" name="Slide Number Placeholder 3">
            <a:extLst>
              <a:ext uri="{FF2B5EF4-FFF2-40B4-BE49-F238E27FC236}">
                <a16:creationId xmlns:a16="http://schemas.microsoft.com/office/drawing/2014/main" id="{5E0E1860-34F5-47E5-B771-CFD4A3E6EDFB}"/>
              </a:ext>
            </a:extLst>
          </p:cNvPr>
          <p:cNvSpPr>
            <a:spLocks noGrp="1"/>
          </p:cNvSpPr>
          <p:nvPr>
            <p:ph type="sldNum" sz="quarter" idx="12"/>
          </p:nvPr>
        </p:nvSpPr>
        <p:spPr/>
        <p:txBody>
          <a:bodyPr/>
          <a:lstStyle/>
          <a:p>
            <a:fld id="{00F0F916-5AD2-455A-B8B9-30D7034CF896}" type="slidenum">
              <a:rPr lang="en-US" smtClean="0"/>
              <a:t>12</a:t>
            </a:fld>
            <a:endParaRPr lang="en-US"/>
          </a:p>
        </p:txBody>
      </p:sp>
      <p:sp>
        <p:nvSpPr>
          <p:cNvPr id="7" name="Arrow: Left 6">
            <a:extLst>
              <a:ext uri="{FF2B5EF4-FFF2-40B4-BE49-F238E27FC236}">
                <a16:creationId xmlns:a16="http://schemas.microsoft.com/office/drawing/2014/main" id="{2B7F84EA-32F0-4176-AA83-37DC014CC358}"/>
              </a:ext>
            </a:extLst>
          </p:cNvPr>
          <p:cNvSpPr/>
          <p:nvPr/>
        </p:nvSpPr>
        <p:spPr>
          <a:xfrm>
            <a:off x="8521604" y="2182648"/>
            <a:ext cx="600364" cy="12930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Left 7">
            <a:extLst>
              <a:ext uri="{FF2B5EF4-FFF2-40B4-BE49-F238E27FC236}">
                <a16:creationId xmlns:a16="http://schemas.microsoft.com/office/drawing/2014/main" id="{805E835E-2063-4E6A-97BE-15BEAAC5CD54}"/>
              </a:ext>
            </a:extLst>
          </p:cNvPr>
          <p:cNvSpPr/>
          <p:nvPr/>
        </p:nvSpPr>
        <p:spPr>
          <a:xfrm>
            <a:off x="8521604" y="1794259"/>
            <a:ext cx="600364" cy="12930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Left 8">
            <a:extLst>
              <a:ext uri="{FF2B5EF4-FFF2-40B4-BE49-F238E27FC236}">
                <a16:creationId xmlns:a16="http://schemas.microsoft.com/office/drawing/2014/main" id="{64E0DD29-9C32-4D6F-9DDC-3FC6A5815158}"/>
              </a:ext>
            </a:extLst>
          </p:cNvPr>
          <p:cNvSpPr/>
          <p:nvPr/>
        </p:nvSpPr>
        <p:spPr>
          <a:xfrm>
            <a:off x="8751455" y="3163672"/>
            <a:ext cx="600364" cy="12930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457FDEBD-0ECF-4502-9F91-9A58F576F3B6}"/>
              </a:ext>
            </a:extLst>
          </p:cNvPr>
          <p:cNvSpPr txBox="1"/>
          <p:nvPr/>
        </p:nvSpPr>
        <p:spPr>
          <a:xfrm>
            <a:off x="9405644" y="3007676"/>
            <a:ext cx="1468159" cy="369332"/>
          </a:xfrm>
          <a:prstGeom prst="rect">
            <a:avLst/>
          </a:prstGeom>
          <a:noFill/>
        </p:spPr>
        <p:txBody>
          <a:bodyPr wrap="none" rtlCol="0">
            <a:spAutoFit/>
          </a:bodyPr>
          <a:lstStyle/>
          <a:p>
            <a:r>
              <a:rPr lang="en-US" dirty="0"/>
              <a:t>Corner Group</a:t>
            </a:r>
          </a:p>
        </p:txBody>
      </p:sp>
      <p:sp>
        <p:nvSpPr>
          <p:cNvPr id="11" name="TextBox 10">
            <a:extLst>
              <a:ext uri="{FF2B5EF4-FFF2-40B4-BE49-F238E27FC236}">
                <a16:creationId xmlns:a16="http://schemas.microsoft.com/office/drawing/2014/main" id="{9CA19C07-A688-427D-B754-B33C6F8DBD15}"/>
              </a:ext>
            </a:extLst>
          </p:cNvPr>
          <p:cNvSpPr txBox="1"/>
          <p:nvPr/>
        </p:nvSpPr>
        <p:spPr>
          <a:xfrm>
            <a:off x="9121968" y="2083572"/>
            <a:ext cx="1221296" cy="369332"/>
          </a:xfrm>
          <a:prstGeom prst="rect">
            <a:avLst/>
          </a:prstGeom>
          <a:noFill/>
        </p:spPr>
        <p:txBody>
          <a:bodyPr wrap="none" rtlCol="0">
            <a:spAutoFit/>
          </a:bodyPr>
          <a:lstStyle/>
          <a:p>
            <a:r>
              <a:rPr lang="en-US" dirty="0"/>
              <a:t>Side Group</a:t>
            </a:r>
          </a:p>
        </p:txBody>
      </p:sp>
      <p:sp>
        <p:nvSpPr>
          <p:cNvPr id="12" name="TextBox 11">
            <a:extLst>
              <a:ext uri="{FF2B5EF4-FFF2-40B4-BE49-F238E27FC236}">
                <a16:creationId xmlns:a16="http://schemas.microsoft.com/office/drawing/2014/main" id="{FD6C7B13-949B-4099-A366-C5644B97F6DF}"/>
              </a:ext>
            </a:extLst>
          </p:cNvPr>
          <p:cNvSpPr txBox="1"/>
          <p:nvPr/>
        </p:nvSpPr>
        <p:spPr>
          <a:xfrm>
            <a:off x="9121968" y="1680839"/>
            <a:ext cx="813236" cy="369332"/>
          </a:xfrm>
          <a:prstGeom prst="rect">
            <a:avLst/>
          </a:prstGeom>
          <a:noFill/>
        </p:spPr>
        <p:txBody>
          <a:bodyPr wrap="none" rtlCol="0">
            <a:spAutoFit/>
          </a:bodyPr>
          <a:lstStyle/>
          <a:p>
            <a:r>
              <a:rPr lang="en-US" dirty="0"/>
              <a:t>Center</a:t>
            </a:r>
          </a:p>
        </p:txBody>
      </p:sp>
      <p:sp>
        <p:nvSpPr>
          <p:cNvPr id="14" name="TextBox 13">
            <a:extLst>
              <a:ext uri="{FF2B5EF4-FFF2-40B4-BE49-F238E27FC236}">
                <a16:creationId xmlns:a16="http://schemas.microsoft.com/office/drawing/2014/main" id="{1087DB98-2BB1-4135-BFAF-3F9CD8AC9CCA}"/>
              </a:ext>
            </a:extLst>
          </p:cNvPr>
          <p:cNvSpPr txBox="1"/>
          <p:nvPr/>
        </p:nvSpPr>
        <p:spPr>
          <a:xfrm>
            <a:off x="8653807" y="3562448"/>
            <a:ext cx="3771458" cy="369332"/>
          </a:xfrm>
          <a:prstGeom prst="rect">
            <a:avLst/>
          </a:prstGeom>
          <a:noFill/>
        </p:spPr>
        <p:txBody>
          <a:bodyPr wrap="square">
            <a:spAutoFit/>
          </a:bodyPr>
          <a:lstStyle/>
          <a:p>
            <a:r>
              <a:rPr lang="en-US" dirty="0"/>
              <a:t>Magnitude: Center &gt; Side &gt; Corner</a:t>
            </a:r>
          </a:p>
        </p:txBody>
      </p:sp>
      <p:grpSp>
        <p:nvGrpSpPr>
          <p:cNvPr id="22" name="Group 21">
            <a:extLst>
              <a:ext uri="{FF2B5EF4-FFF2-40B4-BE49-F238E27FC236}">
                <a16:creationId xmlns:a16="http://schemas.microsoft.com/office/drawing/2014/main" id="{03C3B5DB-A00E-4BC5-C6E9-6F52E414C67A}"/>
              </a:ext>
            </a:extLst>
          </p:cNvPr>
          <p:cNvGrpSpPr/>
          <p:nvPr/>
        </p:nvGrpSpPr>
        <p:grpSpPr>
          <a:xfrm>
            <a:off x="457194" y="4313264"/>
            <a:ext cx="2073348" cy="1753126"/>
            <a:chOff x="2371058" y="4313264"/>
            <a:chExt cx="2073348" cy="1753126"/>
          </a:xfrm>
        </p:grpSpPr>
        <p:sp>
          <p:nvSpPr>
            <p:cNvPr id="5" name="Oval 4">
              <a:extLst>
                <a:ext uri="{FF2B5EF4-FFF2-40B4-BE49-F238E27FC236}">
                  <a16:creationId xmlns:a16="http://schemas.microsoft.com/office/drawing/2014/main" id="{62115205-E973-A4BA-1312-5CA6377C03CC}"/>
                </a:ext>
              </a:extLst>
            </p:cNvPr>
            <p:cNvSpPr/>
            <p:nvPr/>
          </p:nvSpPr>
          <p:spPr>
            <a:xfrm>
              <a:off x="2371060" y="4327451"/>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1</a:t>
              </a:r>
            </a:p>
          </p:txBody>
        </p:sp>
        <p:sp>
          <p:nvSpPr>
            <p:cNvPr id="6" name="Oval 5">
              <a:extLst>
                <a:ext uri="{FF2B5EF4-FFF2-40B4-BE49-F238E27FC236}">
                  <a16:creationId xmlns:a16="http://schemas.microsoft.com/office/drawing/2014/main" id="{4A248ABE-88E4-00F4-F9BC-C087B7BC4378}"/>
                </a:ext>
              </a:extLst>
            </p:cNvPr>
            <p:cNvSpPr/>
            <p:nvPr/>
          </p:nvSpPr>
          <p:spPr>
            <a:xfrm>
              <a:off x="3086985" y="4330989"/>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2</a:t>
              </a:r>
            </a:p>
          </p:txBody>
        </p:sp>
        <p:sp>
          <p:nvSpPr>
            <p:cNvPr id="13" name="Oval 12">
              <a:extLst>
                <a:ext uri="{FF2B5EF4-FFF2-40B4-BE49-F238E27FC236}">
                  <a16:creationId xmlns:a16="http://schemas.microsoft.com/office/drawing/2014/main" id="{4939FF06-A086-A744-4C32-9234A5C554ED}"/>
                </a:ext>
              </a:extLst>
            </p:cNvPr>
            <p:cNvSpPr/>
            <p:nvPr/>
          </p:nvSpPr>
          <p:spPr>
            <a:xfrm>
              <a:off x="3792280" y="4313264"/>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3</a:t>
              </a:r>
            </a:p>
          </p:txBody>
        </p:sp>
        <p:sp>
          <p:nvSpPr>
            <p:cNvPr id="15" name="Oval 14">
              <a:extLst>
                <a:ext uri="{FF2B5EF4-FFF2-40B4-BE49-F238E27FC236}">
                  <a16:creationId xmlns:a16="http://schemas.microsoft.com/office/drawing/2014/main" id="{8364B541-88F0-73C7-BC01-7C7E167B34EE}"/>
                </a:ext>
              </a:extLst>
            </p:cNvPr>
            <p:cNvSpPr/>
            <p:nvPr/>
          </p:nvSpPr>
          <p:spPr>
            <a:xfrm>
              <a:off x="2371059" y="4956249"/>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4</a:t>
              </a:r>
            </a:p>
          </p:txBody>
        </p:sp>
        <p:sp>
          <p:nvSpPr>
            <p:cNvPr id="16" name="Oval 15">
              <a:extLst>
                <a:ext uri="{FF2B5EF4-FFF2-40B4-BE49-F238E27FC236}">
                  <a16:creationId xmlns:a16="http://schemas.microsoft.com/office/drawing/2014/main" id="{24AFF869-C577-E694-2277-CBCBD46FF520}"/>
                </a:ext>
              </a:extLst>
            </p:cNvPr>
            <p:cNvSpPr/>
            <p:nvPr/>
          </p:nvSpPr>
          <p:spPr>
            <a:xfrm>
              <a:off x="3113016" y="4959787"/>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5</a:t>
              </a:r>
            </a:p>
          </p:txBody>
        </p:sp>
        <p:sp>
          <p:nvSpPr>
            <p:cNvPr id="17" name="Oval 16">
              <a:extLst>
                <a:ext uri="{FF2B5EF4-FFF2-40B4-BE49-F238E27FC236}">
                  <a16:creationId xmlns:a16="http://schemas.microsoft.com/office/drawing/2014/main" id="{1A0D88EA-5570-0228-B09D-31BF6E3D4B14}"/>
                </a:ext>
              </a:extLst>
            </p:cNvPr>
            <p:cNvSpPr/>
            <p:nvPr/>
          </p:nvSpPr>
          <p:spPr>
            <a:xfrm>
              <a:off x="3839575" y="4966882"/>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6</a:t>
              </a:r>
            </a:p>
          </p:txBody>
        </p:sp>
        <p:sp>
          <p:nvSpPr>
            <p:cNvPr id="19" name="Oval 18">
              <a:extLst>
                <a:ext uri="{FF2B5EF4-FFF2-40B4-BE49-F238E27FC236}">
                  <a16:creationId xmlns:a16="http://schemas.microsoft.com/office/drawing/2014/main" id="{A014A957-CBE2-EB8A-2219-B12C16865F70}"/>
                </a:ext>
              </a:extLst>
            </p:cNvPr>
            <p:cNvSpPr/>
            <p:nvPr/>
          </p:nvSpPr>
          <p:spPr>
            <a:xfrm>
              <a:off x="2371058" y="5577293"/>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7</a:t>
              </a:r>
            </a:p>
          </p:txBody>
        </p:sp>
        <p:sp>
          <p:nvSpPr>
            <p:cNvPr id="20" name="Oval 19">
              <a:extLst>
                <a:ext uri="{FF2B5EF4-FFF2-40B4-BE49-F238E27FC236}">
                  <a16:creationId xmlns:a16="http://schemas.microsoft.com/office/drawing/2014/main" id="{5234E47F-2A21-F101-88E9-A246A969489D}"/>
                </a:ext>
              </a:extLst>
            </p:cNvPr>
            <p:cNvSpPr/>
            <p:nvPr/>
          </p:nvSpPr>
          <p:spPr>
            <a:xfrm>
              <a:off x="3108247" y="5554773"/>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8</a:t>
              </a:r>
            </a:p>
          </p:txBody>
        </p:sp>
        <p:sp>
          <p:nvSpPr>
            <p:cNvPr id="21" name="Oval 20">
              <a:extLst>
                <a:ext uri="{FF2B5EF4-FFF2-40B4-BE49-F238E27FC236}">
                  <a16:creationId xmlns:a16="http://schemas.microsoft.com/office/drawing/2014/main" id="{F01A87EF-3587-7D93-EF5B-CBB51D5B993A}"/>
                </a:ext>
              </a:extLst>
            </p:cNvPr>
            <p:cNvSpPr/>
            <p:nvPr/>
          </p:nvSpPr>
          <p:spPr>
            <a:xfrm>
              <a:off x="3870247" y="5554772"/>
              <a:ext cx="574159" cy="48909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9</a:t>
              </a:r>
            </a:p>
          </p:txBody>
        </p:sp>
      </p:grpSp>
    </p:spTree>
    <p:extLst>
      <p:ext uri="{BB962C8B-B14F-4D97-AF65-F5344CB8AC3E}">
        <p14:creationId xmlns:p14="http://schemas.microsoft.com/office/powerpoint/2010/main" val="221545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9D061-8A64-BB64-61A2-DAFA468EA10C}"/>
              </a:ext>
            </a:extLst>
          </p:cNvPr>
          <p:cNvSpPr>
            <a:spLocks noGrp="1"/>
          </p:cNvSpPr>
          <p:nvPr>
            <p:ph type="title"/>
          </p:nvPr>
        </p:nvSpPr>
        <p:spPr/>
        <p:txBody>
          <a:bodyPr/>
          <a:lstStyle/>
          <a:p>
            <a:r>
              <a:rPr lang="en-US" dirty="0"/>
              <a:t>Conclusion and Discussion </a:t>
            </a:r>
          </a:p>
        </p:txBody>
      </p:sp>
      <p:sp>
        <p:nvSpPr>
          <p:cNvPr id="3" name="Content Placeholder 2">
            <a:extLst>
              <a:ext uri="{FF2B5EF4-FFF2-40B4-BE49-F238E27FC236}">
                <a16:creationId xmlns:a16="http://schemas.microsoft.com/office/drawing/2014/main" id="{18EC15FC-DFED-7146-5E2A-7A8A6E061613}"/>
              </a:ext>
            </a:extLst>
          </p:cNvPr>
          <p:cNvSpPr>
            <a:spLocks noGrp="1"/>
          </p:cNvSpPr>
          <p:nvPr>
            <p:ph idx="1"/>
          </p:nvPr>
        </p:nvSpPr>
        <p:spPr>
          <a:xfrm>
            <a:off x="712694" y="1165222"/>
            <a:ext cx="10515600" cy="5199719"/>
          </a:xfrm>
        </p:spPr>
        <p:txBody>
          <a:bodyPr>
            <a:normAutofit/>
          </a:bodyPr>
          <a:lstStyle/>
          <a:p>
            <a:r>
              <a:rPr lang="en-US" dirty="0"/>
              <a:t>The EUMETSAT software has been implemented to check </a:t>
            </a:r>
            <a:r>
              <a:rPr lang="en-US" dirty="0" err="1"/>
              <a:t>CrIS</a:t>
            </a:r>
            <a:r>
              <a:rPr lang="en-US" dirty="0"/>
              <a:t> FOV spectral response differences.</a:t>
            </a:r>
          </a:p>
          <a:p>
            <a:endParaRPr lang="en-US" dirty="0"/>
          </a:p>
          <a:p>
            <a:r>
              <a:rPr lang="en-US" dirty="0"/>
              <a:t>It is found that the FOVs in MW and LW bands well agree each other. But the FOVs in the SMIR band form into three different groups. </a:t>
            </a:r>
          </a:p>
          <a:p>
            <a:endParaRPr lang="en-US" dirty="0"/>
          </a:p>
          <a:p>
            <a:r>
              <a:rPr lang="en-US" dirty="0"/>
              <a:t>Discussion </a:t>
            </a:r>
          </a:p>
          <a:p>
            <a:pPr lvl="1"/>
            <a:r>
              <a:rPr lang="en-US" dirty="0"/>
              <a:t>How can this method or findings  help for </a:t>
            </a:r>
            <a:r>
              <a:rPr lang="en-US" dirty="0" err="1"/>
              <a:t>CrIS</a:t>
            </a:r>
            <a:r>
              <a:rPr lang="en-US" dirty="0"/>
              <a:t> SWIR band calibration? Monitoring? </a:t>
            </a:r>
            <a:r>
              <a:rPr lang="en-US"/>
              <a:t>Diagnosing?  </a:t>
            </a:r>
            <a:endParaRPr lang="en-US" dirty="0"/>
          </a:p>
          <a:p>
            <a:endParaRPr lang="en-US" dirty="0"/>
          </a:p>
          <a:p>
            <a:pPr marL="457200" lvl="1" indent="0">
              <a:buNone/>
            </a:pPr>
            <a:endParaRPr lang="en-US" dirty="0"/>
          </a:p>
        </p:txBody>
      </p:sp>
      <p:sp>
        <p:nvSpPr>
          <p:cNvPr id="4" name="Slide Number Placeholder 3">
            <a:extLst>
              <a:ext uri="{FF2B5EF4-FFF2-40B4-BE49-F238E27FC236}">
                <a16:creationId xmlns:a16="http://schemas.microsoft.com/office/drawing/2014/main" id="{6DA0D4B7-A270-725C-C4C1-C56E304984CB}"/>
              </a:ext>
            </a:extLst>
          </p:cNvPr>
          <p:cNvSpPr>
            <a:spLocks noGrp="1"/>
          </p:cNvSpPr>
          <p:nvPr>
            <p:ph type="sldNum" sz="quarter" idx="12"/>
          </p:nvPr>
        </p:nvSpPr>
        <p:spPr/>
        <p:txBody>
          <a:bodyPr/>
          <a:lstStyle/>
          <a:p>
            <a:fld id="{00F0F916-5AD2-455A-B8B9-30D7034CF896}" type="slidenum">
              <a:rPr lang="en-US" smtClean="0"/>
              <a:t>13</a:t>
            </a:fld>
            <a:endParaRPr lang="en-US"/>
          </a:p>
        </p:txBody>
      </p:sp>
    </p:spTree>
    <p:extLst>
      <p:ext uri="{BB962C8B-B14F-4D97-AF65-F5344CB8AC3E}">
        <p14:creationId xmlns:p14="http://schemas.microsoft.com/office/powerpoint/2010/main" val="2909592574"/>
      </p:ext>
    </p:extLst>
  </p:cSld>
  <p:clrMapOvr>
    <a:masterClrMapping/>
  </p:clrMapOvr>
</p:sld>
</file>

<file path=ppt/theme/theme1.xml><?xml version="1.0" encoding="utf-8"?>
<a:theme xmlns:a="http://schemas.openxmlformats.org/drawingml/2006/main" name="NPP_FO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7"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1B136CF-ACD6-40F1-A501-AC7F17619019}">
  <we:reference id="wa104379504" version="1.0.1.0" store="en-US" storeType="OMEX"/>
  <we:alternateReferences>
    <we:reference id="WA104379504" version="1.0.1.0" store="WA104379504"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cfab5f87-ed30-4dbb-a820-4234a14babf6">X6PPVAVDZMSZ-613157859-13582</_dlc_DocId>
    <lcf76f155ced4ddcb4097134ff3c332f xmlns="b872a7c1-ed7f-4c06-9e7d-9181e1c04fc6">
      <Terms xmlns="http://schemas.microsoft.com/office/infopath/2007/PartnerControls"/>
    </lcf76f155ced4ddcb4097134ff3c332f>
    <TaxCatchAll xmlns="cfab5f87-ed30-4dbb-a820-4234a14babf6" xsi:nil="true"/>
    <WMOWFApprovalStatus xmlns="715fcdb6-58ff-4d84-993c-bb26a5b54815">Not Submitted</WMOWFApprovalStatus>
    <_dlc_DocIdUrl xmlns="cfab5f87-ed30-4dbb-a820-4234a14babf6">
      <Url>https://wmoomm.sharepoint.com/sites/Collaboration/_layouts/15/DocIdRedir.aspx?ID=X6PPVAVDZMSZ-613157859-13582</Url>
      <Description>X6PPVAVDZMSZ-613157859-13582</Description>
    </_dlc_DocIdUrl>
  </documentManagement>
</p:properties>
</file>

<file path=customXml/itemProps1.xml><?xml version="1.0" encoding="utf-8"?>
<ds:datastoreItem xmlns:ds="http://schemas.openxmlformats.org/officeDocument/2006/customXml" ds:itemID="{3FB6425D-F43D-48E5-BFC8-5EE5BB0D19E4}"/>
</file>

<file path=customXml/itemProps2.xml><?xml version="1.0" encoding="utf-8"?>
<ds:datastoreItem xmlns:ds="http://schemas.openxmlformats.org/officeDocument/2006/customXml" ds:itemID="{367D0370-3E9A-4F67-A216-A912A2A03DF7}"/>
</file>

<file path=customXml/itemProps3.xml><?xml version="1.0" encoding="utf-8"?>
<ds:datastoreItem xmlns:ds="http://schemas.openxmlformats.org/officeDocument/2006/customXml" ds:itemID="{A5313F0C-2F54-45EE-905C-38D84E89C703}"/>
</file>

<file path=customXml/itemProps4.xml><?xml version="1.0" encoding="utf-8"?>
<ds:datastoreItem xmlns:ds="http://schemas.openxmlformats.org/officeDocument/2006/customXml" ds:itemID="{60184CA2-F528-409A-8EE7-FBEC28F5F42E}"/>
</file>

<file path=customXml/itemProps5.xml><?xml version="1.0" encoding="utf-8"?>
<ds:datastoreItem xmlns:ds="http://schemas.openxmlformats.org/officeDocument/2006/customXml" ds:itemID="{D229EB3B-091F-4760-84E1-28AA1628584E}"/>
</file>

<file path=docProps/app.xml><?xml version="1.0" encoding="utf-8"?>
<Properties xmlns="http://schemas.openxmlformats.org/officeDocument/2006/extended-properties" xmlns:vt="http://schemas.openxmlformats.org/officeDocument/2006/docPropsVTypes">
  <Template/>
  <TotalTime>67313</TotalTime>
  <Words>1092</Words>
  <Application>Microsoft Office PowerPoint</Application>
  <PresentationFormat>Widescreen</PresentationFormat>
  <Paragraphs>133</Paragraphs>
  <Slides>13</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Google Sans Flex</vt:lpstr>
      <vt:lpstr>Google Sans Text</vt:lpstr>
      <vt:lpstr>Arial</vt:lpstr>
      <vt:lpstr>Calibri</vt:lpstr>
      <vt:lpstr>Cambria Math</vt:lpstr>
      <vt:lpstr>Courier New</vt:lpstr>
      <vt:lpstr>Times New Roman</vt:lpstr>
      <vt:lpstr>NPP_FOR</vt:lpstr>
      <vt:lpstr>Implementation of EUMETSAT Software  for Retrieving CrIS FOV SRFs</vt:lpstr>
      <vt:lpstr>Background</vt:lpstr>
      <vt:lpstr>Find the operator SRF that explains why y1≠y2  </vt:lpstr>
      <vt:lpstr>   The Statistical "Shortcut" (Covariance Mapping)</vt:lpstr>
      <vt:lpstr>From Raw Covariance to a Clean SRF</vt:lpstr>
      <vt:lpstr>From SRF matrix to SRF </vt:lpstr>
      <vt:lpstr>SFRs relative to FOV 5 (central): LW Band  </vt:lpstr>
      <vt:lpstr>In the Interferogram Domain After FFT: LW Band</vt:lpstr>
      <vt:lpstr>SRF Relative to FOV5 Three Bands Together (Y-Axis on Same Scale)</vt:lpstr>
      <vt:lpstr>Three Bands together in the Interferogram Domain  (Y in the same scale)</vt:lpstr>
      <vt:lpstr>SW Band: SRF domain relative to FOV5 </vt:lpstr>
      <vt:lpstr>SW Band: In the interferogram domain</vt:lpstr>
      <vt:lpstr>Conclusion and Discussion </vt:lpstr>
    </vt:vector>
  </TitlesOfParts>
  <Company>Lockheed Martin IS&amp;GS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Agenda</dc:title>
  <dc:creator>Likun Wang</dc:creator>
  <cp:lastModifiedBy>Likun Wang</cp:lastModifiedBy>
  <cp:revision>3134</cp:revision>
  <dcterms:created xsi:type="dcterms:W3CDTF">2011-10-05T18:31:57Z</dcterms:created>
  <dcterms:modified xsi:type="dcterms:W3CDTF">2026-03-24T12:52:01Z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f0b15455-9598-4545-af40-5455ed19a0bb</vt:lpwstr>
  </property>
</Properties>
</file>