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6"/>
  </p:sldMasterIdLst>
  <p:notesMasterIdLst>
    <p:notesMasterId r:id="rId25"/>
  </p:notesMasterIdLst>
  <p:sldIdLst>
    <p:sldId id="256" r:id="rId7"/>
    <p:sldId id="258" r:id="rId8"/>
    <p:sldId id="259" r:id="rId9"/>
    <p:sldId id="280" r:id="rId10"/>
    <p:sldId id="260" r:id="rId11"/>
    <p:sldId id="282" r:id="rId12"/>
    <p:sldId id="262" r:id="rId13"/>
    <p:sldId id="289" r:id="rId14"/>
    <p:sldId id="290" r:id="rId15"/>
    <p:sldId id="281" r:id="rId16"/>
    <p:sldId id="274" r:id="rId17"/>
    <p:sldId id="275" r:id="rId18"/>
    <p:sldId id="278" r:id="rId19"/>
    <p:sldId id="279" r:id="rId20"/>
    <p:sldId id="285" r:id="rId21"/>
    <p:sldId id="286" r:id="rId22"/>
    <p:sldId id="273" r:id="rId23"/>
    <p:sldId id="28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32CF4A-FC31-3BAB-0B1F-09CD7487C391}" v="1" dt="2026-03-24T20:17:01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eaa6be54-4687-40c4-9827-c044bd8e8d3c::" providerId="AD" clId="Web-{1A32CF4A-FC31-3BAB-0B1F-09CD7487C391}"/>
    <pc:docChg chg="modSld">
      <pc:chgData name="Guest User" userId="S::urn:spo:tenantanon#eaa6be54-4687-40c4-9827-c044bd8e8d3c::" providerId="AD" clId="Web-{1A32CF4A-FC31-3BAB-0B1F-09CD7487C391}" dt="2026-03-24T20:17:01.583" v="0" actId="20577"/>
      <pc:docMkLst>
        <pc:docMk/>
      </pc:docMkLst>
      <pc:sldChg chg="modSp">
        <pc:chgData name="Guest User" userId="S::urn:spo:tenantanon#eaa6be54-4687-40c4-9827-c044bd8e8d3c::" providerId="AD" clId="Web-{1A32CF4A-FC31-3BAB-0B1F-09CD7487C391}" dt="2026-03-24T20:17:01.583" v="0" actId="20577"/>
        <pc:sldMkLst>
          <pc:docMk/>
          <pc:sldMk cId="0" sldId="256"/>
        </pc:sldMkLst>
        <pc:spChg chg="mod">
          <ac:chgData name="Guest User" userId="S::urn:spo:tenantanon#eaa6be54-4687-40c4-9827-c044bd8e8d3c::" providerId="AD" clId="Web-{1A32CF4A-FC31-3BAB-0B1F-09CD7487C391}" dt="2026-03-24T20:17:01.583" v="0" actId="20577"/>
          <ac:spMkLst>
            <pc:docMk/>
            <pc:sldMk cId="0" sldId="256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Group members are encouraged to test the software provided by EUMETSAT to evaluate pixel or field-of-view (FOV) differences. EUMETSAT has kindly agreed to share the software. A web meeting will be scheduled to report on progress.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Group members are encouraged to test the software provided by EUMETSAT to evaluate pixel or field-of-view (FOV) differences. EUMETSAT has kindly agreed to share the software. A web meeting will be scheduled to report on progress.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Group members are encouraged to test the software provided by EUMETSAT to evaluate pixel or field-of-view (FOV) differences. EUMETSAT has kindly agreed to share the software. A web meeting will be scheduled to report on progress.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8039" y="-214312"/>
            <a:ext cx="1495425" cy="1495425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8806070" y="3429000"/>
            <a:ext cx="3385930" cy="3429000"/>
            <a:chOff x="8806070" y="3429000"/>
            <a:chExt cx="3385930" cy="3429000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3">
              <a:alphaModFix amt="46000"/>
            </a:blip>
            <a:srcRect l="12323" t="10372" r="44853" b="44361"/>
            <a:stretch>
              <a:fillRect/>
            </a:stretch>
          </p:blipFill>
          <p:spPr>
            <a:xfrm>
              <a:off x="9405258" y="3912326"/>
              <a:ext cx="2786742" cy="2945674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 rot="5400000">
              <a:off x="9177407" y="3947913"/>
              <a:ext cx="3098747" cy="2721427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10800000">
              <a:off x="8806070" y="3429000"/>
              <a:ext cx="3385930" cy="3429000"/>
            </a:xfrm>
            <a:prstGeom prst="rect">
              <a:avLst/>
            </a:prstGeom>
            <a:gradFill>
              <a:gsLst>
                <a:gs pos="0">
                  <a:schemeClr val="bg1">
                    <a:alpha val="41139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平行四边形 1"/>
          <p:cNvSpPr/>
          <p:nvPr userDrawn="1"/>
        </p:nvSpPr>
        <p:spPr>
          <a:xfrm>
            <a:off x="342313" y="179399"/>
            <a:ext cx="216000" cy="216000"/>
          </a:xfrm>
          <a:prstGeom prst="parallelogram">
            <a:avLst>
              <a:gd name="adj" fmla="val 0"/>
            </a:avLst>
          </a:prstGeom>
          <a:solidFill>
            <a:srgbClr val="DE4F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平行四边形 2"/>
          <p:cNvSpPr/>
          <p:nvPr userDrawn="1"/>
        </p:nvSpPr>
        <p:spPr>
          <a:xfrm>
            <a:off x="413145" y="250231"/>
            <a:ext cx="432000" cy="432000"/>
          </a:xfrm>
          <a:prstGeom prst="parallelogram">
            <a:avLst>
              <a:gd name="adj" fmla="val 0"/>
            </a:avLst>
          </a:prstGeom>
          <a:solidFill>
            <a:srgbClr val="014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箭头: V 形 5"/>
          <p:cNvSpPr/>
          <p:nvPr userDrawn="1"/>
        </p:nvSpPr>
        <p:spPr>
          <a:xfrm>
            <a:off x="545456" y="356162"/>
            <a:ext cx="167378" cy="220139"/>
          </a:xfrm>
          <a:prstGeom prst="chevron">
            <a:avLst>
              <a:gd name="adj" fmla="val 5102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armonyOS Sans SC"/>
              <a:cs typeface="+mn-cs"/>
            </a:endParaRPr>
          </a:p>
        </p:txBody>
      </p:sp>
      <p:cxnSp>
        <p:nvCxnSpPr>
          <p:cNvPr id="7" name="直线连接符 6"/>
          <p:cNvCxnSpPr/>
          <p:nvPr userDrawn="1"/>
        </p:nvCxnSpPr>
        <p:spPr>
          <a:xfrm>
            <a:off x="353883" y="827243"/>
            <a:ext cx="11090405" cy="0"/>
          </a:xfrm>
          <a:prstGeom prst="line">
            <a:avLst/>
          </a:prstGeom>
          <a:ln w="25400">
            <a:gradFill>
              <a:gsLst>
                <a:gs pos="0">
                  <a:srgbClr val="014DA3"/>
                </a:gs>
                <a:gs pos="100000">
                  <a:srgbClr val="DF4F1D">
                    <a:alpha val="0"/>
                  </a:srgb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/>
          <a:srcRect r="71250" b="-4249"/>
          <a:stretch>
            <a:fillRect/>
          </a:stretch>
        </p:blipFill>
        <p:spPr>
          <a:xfrm>
            <a:off x="329445" y="6283962"/>
            <a:ext cx="813552" cy="442502"/>
          </a:xfrm>
          <a:prstGeom prst="rect">
            <a:avLst/>
          </a:prstGeom>
        </p:spPr>
      </p:pic>
      <p:cxnSp>
        <p:nvCxnSpPr>
          <p:cNvPr id="13" name="直线连接符 12"/>
          <p:cNvCxnSpPr/>
          <p:nvPr userDrawn="1"/>
        </p:nvCxnSpPr>
        <p:spPr>
          <a:xfrm>
            <a:off x="3082834" y="6512742"/>
            <a:ext cx="7524206" cy="0"/>
          </a:xfrm>
          <a:prstGeom prst="line">
            <a:avLst/>
          </a:prstGeom>
          <a:ln w="9525">
            <a:gradFill>
              <a:gsLst>
                <a:gs pos="36000">
                  <a:schemeClr val="accent1">
                    <a:lumMod val="20000"/>
                    <a:lumOff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 userDrawn="1"/>
        </p:nvSpPr>
        <p:spPr>
          <a:xfrm>
            <a:off x="1119932" y="6289675"/>
            <a:ext cx="2662990" cy="45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1100" spc="620" baseline="0">
                <a:solidFill>
                  <a:srgbClr val="8C8C8C"/>
                </a:solidFill>
                <a:latin typeface="微软雅黑" panose="020B0503020204020204" charset="-122"/>
                <a:ea typeface="微软雅黑" panose="020B0503020204020204" charset="-122"/>
              </a:rPr>
              <a:t>国家卫星气象中心</a:t>
            </a:r>
            <a:endParaRPr kumimoji="1" lang="en-US" altLang="zh-CN" sz="1100" spc="620" baseline="0">
              <a:solidFill>
                <a:srgbClr val="8C8C8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10000"/>
              </a:lnSpc>
            </a:pPr>
            <a:r>
              <a:rPr kumimoji="1" lang="zh-CN" altLang="en-US" sz="1100">
                <a:solidFill>
                  <a:srgbClr val="8C8C8C"/>
                </a:solidFill>
                <a:latin typeface="微软雅黑" panose="020B0503020204020204" charset="-122"/>
                <a:ea typeface="微软雅黑" panose="020B0503020204020204" charset="-122"/>
              </a:rPr>
              <a:t>国家空间天气监测预警中心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image" Target="../media/image29.jpeg"/><Relationship Id="rId4" Type="http://schemas.openxmlformats.org/officeDocument/2006/relationships/tags" Target="../tags/tag17.xml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>
                <a:latin typeface="Arial"/>
                <a:ea typeface="等线 Light"/>
                <a:cs typeface="Arial"/>
              </a:rPr>
              <a:t>FY-4C satellite overview and commission status</a:t>
            </a:r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sz="2700">
                <a:ea typeface="宋体" panose="02010600030101010101" pitchFamily="2" charset="-122"/>
                <a:sym typeface="+mn-ea"/>
              </a:rPr>
              <a:t>Chengli Qi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1)</a:t>
            </a:r>
            <a:r>
              <a:rPr lang="zh-CN" altLang="en-US" sz="2700"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Feng Lu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1)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, Lu Lee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1)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, Zhiwei Wang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1)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,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2700">
                <a:ea typeface="宋体" panose="02010600030101010101" pitchFamily="2" charset="-122"/>
                <a:sym typeface="+mn-ea"/>
              </a:rPr>
              <a:t>Xingwei He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1)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,  Lei Yang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1)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, Shihao Tang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1)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, Liguo Zhang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2)</a:t>
            </a:r>
            <a:r>
              <a:rPr lang="en-US" altLang="zh-CN" sz="2700">
                <a:ea typeface="宋体" panose="02010600030101010101" pitchFamily="2" charset="-122"/>
                <a:sym typeface="+mn-ea"/>
              </a:rPr>
              <a:t>, Xiaojie Chen</a:t>
            </a:r>
            <a:r>
              <a:rPr lang="en-US" altLang="zh-CN" sz="2700" baseline="30000">
                <a:ea typeface="宋体" panose="02010600030101010101" pitchFamily="2" charset="-122"/>
                <a:sym typeface="+mn-ea"/>
              </a:rPr>
              <a:t>2)</a:t>
            </a:r>
            <a:endParaRPr lang="en-US" altLang="zh-CN" sz="2700">
              <a:ea typeface="宋体" panose="02010600030101010101" pitchFamily="2" charset="-122"/>
              <a:sym typeface="+mn-ea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700" baseline="3000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1)</a:t>
            </a:r>
            <a:r>
              <a:rPr lang="en-US" altLang="zh-CN" sz="270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National Satellite Meteorological Center, CMA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700" baseline="30000">
                <a:solidFill>
                  <a:schemeClr val="tx1"/>
                </a:solidFill>
                <a:ea typeface="宋体" panose="02010600030101010101" pitchFamily="2" charset="-122"/>
              </a:rPr>
              <a:t>2) </a:t>
            </a:r>
            <a:r>
              <a:rPr lang="en-US" altLang="zh-CN" sz="2700">
                <a:solidFill>
                  <a:schemeClr val="tx1"/>
                </a:solidFill>
                <a:ea typeface="宋体" panose="02010600030101010101" pitchFamily="2" charset="-122"/>
              </a:rPr>
              <a:t>China National Space Administration</a:t>
            </a:r>
            <a:br>
              <a:rPr lang="en-GB" sz="2700">
                <a:solidFill>
                  <a:srgbClr val="FF0000"/>
                </a:solidFill>
              </a:rPr>
            </a:br>
            <a:br>
              <a:rPr lang="en-GB" sz="2700"/>
            </a:br>
            <a:endParaRPr lang="en-GB" sz="2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Outlines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FY-4C overview</a:t>
            </a:r>
          </a:p>
          <a:p>
            <a:r>
              <a:rPr lang="en-US"/>
              <a:t>Commission test and current status</a:t>
            </a:r>
          </a:p>
          <a:p>
            <a:r>
              <a:rPr lang="en-US"/>
              <a:t>Prelimitary test results and images</a:t>
            </a:r>
          </a:p>
          <a:p>
            <a:r>
              <a:rPr lang="en-US"/>
              <a:t>Next work </a:t>
            </a:r>
            <a:endParaRPr lang="en-I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7e2ea7e38d83eca7d378961dd2e5a8e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00" y="4388485"/>
            <a:ext cx="1260475" cy="22733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FY-4C overview</a:t>
            </a:r>
            <a:endParaRPr lang="en-US"/>
          </a:p>
        </p:txBody>
      </p:sp>
      <p:sp>
        <p:nvSpPr>
          <p:cNvPr id="5" name="TextBox 1"/>
          <p:cNvSpPr txBox="1"/>
          <p:nvPr/>
        </p:nvSpPr>
        <p:spPr>
          <a:xfrm>
            <a:off x="1273958" y="334799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测试目的</a:t>
            </a:r>
          </a:p>
        </p:txBody>
      </p:sp>
      <p:pic>
        <p:nvPicPr>
          <p:cNvPr id="6" name="图片 5" descr="7a88b116f60b384c0326365789e3e1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185" y="375920"/>
            <a:ext cx="1790065" cy="1802130"/>
          </a:xfrm>
          <a:prstGeom prst="rect">
            <a:avLst/>
          </a:prstGeom>
        </p:spPr>
      </p:pic>
      <p:pic>
        <p:nvPicPr>
          <p:cNvPr id="7" name="图片 6" descr="8cc2de6472ce7e396f923d74a7f550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7430" y="375920"/>
            <a:ext cx="1694815" cy="1802765"/>
          </a:xfrm>
          <a:prstGeom prst="rect">
            <a:avLst/>
          </a:prstGeom>
        </p:spPr>
      </p:pic>
      <p:pic>
        <p:nvPicPr>
          <p:cNvPr id="8" name="图片 7" descr="712f32d99e159c95afc2ea78c81c10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465" y="5040630"/>
            <a:ext cx="2686050" cy="14579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245475" y="375920"/>
            <a:ext cx="882015" cy="30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defTabSz="266700"/>
            <a:r>
              <a:rPr lang="en-US" altLang="zh-CN" sz="1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AGRI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742170" y="375920"/>
            <a:ext cx="882015" cy="30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defTabSz="266700"/>
            <a:r>
              <a:rPr lang="en-US" altLang="zh-CN" sz="1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GIIRS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165340" y="4608830"/>
            <a:ext cx="882015" cy="30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defTabSz="266700"/>
            <a:r>
              <a:rPr lang="en-US" altLang="zh-CN" sz="1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MUSI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08465" y="6238240"/>
            <a:ext cx="882015" cy="30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defTabSz="266700"/>
            <a:r>
              <a:rPr lang="en-US" altLang="zh-CN" sz="1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SXUS</a:t>
            </a:r>
          </a:p>
        </p:txBody>
      </p:sp>
      <p:pic>
        <p:nvPicPr>
          <p:cNvPr id="36" name="图片 2" descr="C:\Users\Administrator\Desktop\共享文件夹\20251201宣传稿\载荷证件照-镜头盖打开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83413" y="2761933"/>
            <a:ext cx="2482215" cy="139636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7165340" y="2533650"/>
            <a:ext cx="882015" cy="30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defTabSz="266700"/>
            <a:r>
              <a:rPr lang="en-US" altLang="zh-CN" sz="1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SUVI</a:t>
            </a:r>
          </a:p>
        </p:txBody>
      </p:sp>
      <p:pic>
        <p:nvPicPr>
          <p:cNvPr id="34" name="图片 1" descr="\\10.126.58.10\share\==近期工作==\宣传折反馈材料\闪电照片.jpg"/>
          <p:cNvPicPr>
            <a:picLocks noChangeAspect="1" noChangeArrowheads="1"/>
          </p:cNvPicPr>
          <p:nvPr/>
        </p:nvPicPr>
        <p:blipFill>
          <a:blip r:embed="rId8" cstate="print"/>
          <a:srcRect l="25073" t="238" r="32124"/>
          <a:stretch>
            <a:fillRect/>
          </a:stretch>
        </p:blipFill>
        <p:spPr>
          <a:xfrm>
            <a:off x="9862185" y="2458085"/>
            <a:ext cx="126619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文本框 16"/>
          <p:cNvSpPr txBox="1"/>
          <p:nvPr/>
        </p:nvSpPr>
        <p:spPr>
          <a:xfrm>
            <a:off x="9659620" y="4195445"/>
            <a:ext cx="882015" cy="30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 defTabSz="266700"/>
            <a:r>
              <a:rPr lang="en-US" altLang="zh-CN" sz="1400" b="1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</a:rPr>
              <a:t>LMI</a:t>
            </a:r>
          </a:p>
        </p:txBody>
      </p:sp>
      <p:sp>
        <p:nvSpPr>
          <p:cNvPr id="74" name="对象6"/>
          <p:cNvSpPr/>
          <p:nvPr>
            <p:custDataLst>
              <p:tags r:id="rId1"/>
            </p:custDataLst>
          </p:nvPr>
        </p:nvSpPr>
        <p:spPr>
          <a:xfrm>
            <a:off x="1823720" y="3613150"/>
            <a:ext cx="3354070" cy="3113405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1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lstStyle/>
          <a:p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4" name="Picture 1" descr="E:\FY4(02)批\7 03星研制\07 卫星效果图\卫星截图20231107（公开）\风云四号03星在轨3（公开）.png"/>
          <p:cNvPicPr>
            <a:picLocks noChangeAspect="1" noChangeArrowheads="1"/>
          </p:cNvPicPr>
          <p:nvPr/>
        </p:nvPicPr>
        <p:blipFill>
          <a:blip r:embed="rId9" cstate="print"/>
          <a:srcRect l="32779" t="5775" r="32965" b="11801"/>
          <a:stretch>
            <a:fillRect/>
          </a:stretch>
        </p:blipFill>
        <p:spPr bwMode="auto">
          <a:xfrm>
            <a:off x="2637790" y="3993515"/>
            <a:ext cx="1748155" cy="2366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/>
          <p:cNvSpPr txBox="1"/>
          <p:nvPr/>
        </p:nvSpPr>
        <p:spPr>
          <a:xfrm>
            <a:off x="371475" y="1306195"/>
            <a:ext cx="679386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FY-4C is the second operational satellite in the FY-4 (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Batch 02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) series. The platform and payloads have been fully upgraded.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It is equipped with a total of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payloads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, including the Advanced Geostationary Radiation Imager (</a:t>
            </a:r>
            <a:r>
              <a:rPr lang="en-US" altLang="zh-CN" sz="1600" b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), the Geostationary Interferometric Infrared Sounder (</a:t>
            </a:r>
            <a:r>
              <a:rPr lang="en-US" altLang="zh-CN" sz="1600" b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GIIRS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), the Lightning Mapping Imager (</a:t>
            </a:r>
            <a:r>
              <a:rPr lang="en-US" altLang="zh-CN" sz="1600" b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LMI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), the Solar Extreme Ultraviolet Imager (</a:t>
            </a:r>
            <a:r>
              <a:rPr lang="en-US" altLang="zh-CN" sz="1600" b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SUVI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), the Solar X-ray/EUV Monitor (</a:t>
            </a:r>
            <a:r>
              <a:rPr lang="en-US" altLang="zh-CN" sz="1600" b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SXUS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), and the Multiband Ionospheric Ultraviolet Spectroscopic Imager (</a:t>
            </a:r>
            <a:r>
              <a:rPr lang="en-US" altLang="zh-CN" sz="1600" b="1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It was launched on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27, 2025</a:t>
            </a: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FY-4C overview</a:t>
            </a:r>
            <a:endParaRPr lang="zh-CN" altLang="en-US"/>
          </a:p>
        </p:txBody>
      </p:sp>
      <p:graphicFrame>
        <p:nvGraphicFramePr>
          <p:cNvPr id="7" name="Group 4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35965" y="1286510"/>
          <a:ext cx="10706735" cy="4991085"/>
        </p:xfrm>
        <a:graphic>
          <a:graphicData uri="http://schemas.openxmlformats.org/drawingml/2006/table">
            <a:tbl>
              <a:tblPr/>
              <a:tblGrid>
                <a:gridCol w="125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6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1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FY-4A(EXP)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FY-4B(OP)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FY-4C(OP)</a:t>
                      </a:r>
                      <a:endParaRPr kumimoji="0" lang="zh-CN" altLang="en-US" sz="14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0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Observation Mode</a:t>
                      </a: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Imaging +Sounding + Lightning Mapping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Imaging +Sounding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Imaging +Sounding + Lightning Mapping+</a:t>
                      </a:r>
                      <a:r>
                        <a:rPr lang="en-US" altLang="zh-CN" sz="1400" b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Solar Imaging</a:t>
                      </a: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  <a:sym typeface="+mn-ea"/>
                      </a:endParaRP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35"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Main Instruments</a:t>
                      </a: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AGRI :14</a:t>
                      </a:r>
                      <a:r>
                        <a:rPr kumimoji="0" lang="zh-CN" altLang="en-US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channels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SSP Resolution</a:t>
                      </a:r>
                      <a:r>
                        <a:rPr kumimoji="0" lang="zh-CN" altLang="en-US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：</a:t>
                      </a: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0.5~4Km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Fulldisk imaging</a:t>
                      </a:r>
                      <a:r>
                        <a:rPr kumimoji="0" lang="zh-CN" altLang="en-US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：</a:t>
                      </a: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15min 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AGRI :15 channels</a:t>
                      </a: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SSP Resolution：0.5~4Km</a:t>
                      </a: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Fulldisk imaging：15min 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AGRI :19channels</a:t>
                      </a: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SSP Resolution：0.25~2Km</a:t>
                      </a: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10min：one Fulldisk+10regional</a:t>
                      </a: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GHI：7 channels</a:t>
                      </a: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SSP Resolution 0.25-2Km,</a:t>
                      </a: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Regional imaging :1min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58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GIIRS: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SSP Resolution:16Km, VIS: 2km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Repeat cycle: 2h</a:t>
                      </a:r>
                      <a:endParaRPr kumimoji="0" lang="zh-CN" altLang="en-US" sz="10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Spectral Resolution: 0.625cm-1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GIIRS: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SSP Resolution:12Km</a:t>
                      </a:r>
                      <a:r>
                        <a:rPr lang="en-US" altLang="zh-CN" sz="10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, VIS: 1km</a:t>
                      </a:r>
                      <a:endParaRPr kumimoji="0" lang="en-US" altLang="zh-CN" sz="1000" b="1" i="0" u="none" strike="noStrike" kern="1200" cap="none" normalizeH="0" baseline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Repeat cycle: 2h</a:t>
                      </a:r>
                      <a:endParaRPr kumimoji="0" lang="zh-CN" altLang="en-US" sz="1000" b="1" i="0" u="none" strike="noStrike" kern="1200" cap="none" normalizeH="0" baseline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Spectral Resolution: 0.625cm-1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GIIRS: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SSP Resolution:8Km</a:t>
                      </a:r>
                      <a:r>
                        <a:rPr lang="en-US" altLang="zh-CN" sz="10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, VIS: 0.5km</a:t>
                      </a:r>
                      <a:endParaRPr kumimoji="0" lang="en-US" altLang="zh-CN" sz="1000" b="1" i="0" u="none" strike="noStrike" kern="1200" cap="none" normalizeH="0" baseline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Repeat cycle: 1h</a:t>
                      </a:r>
                      <a:endParaRPr kumimoji="0" lang="zh-CN" altLang="en-US" sz="1000" b="1" i="0" u="none" strike="noStrike" kern="1200" cap="none" normalizeH="0" baseline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Spectral Resolution: 0.625cm-1</a:t>
                      </a: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LMI</a:t>
                      </a:r>
                      <a:r>
                        <a:rPr kumimoji="0" lang="zh-CN" altLang="en-US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：  </a:t>
                      </a: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SSP Resolution:7.8Km,regional imaging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LMI： </a:t>
                      </a:r>
                      <a:r>
                        <a:rPr lang="en-US" altLang="zh-CN" sz="14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 </a:t>
                      </a: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SSP Resolution: 8Km, Nearly Fulldisk imaging</a:t>
                      </a:r>
                      <a:endParaRPr kumimoji="0" lang="en-US" altLang="zh-CN" sz="1000" b="1" i="0" u="none" strike="noStrike" kern="1200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  <a:sym typeface="+mn-ea"/>
                      </a:endParaRP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SEP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High energy particles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 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SEP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High energy particles,</a:t>
                      </a: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Magnetic field</a:t>
                      </a: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SUVI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Solar-Extreme Ultraviolet imager </a:t>
                      </a:r>
                      <a:endParaRPr kumimoji="0" lang="en-US" altLang="zh-CN" sz="1000" b="1" i="0" u="none" strike="noStrike" kern="1200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  <a:sym typeface="+mn-ea"/>
                      </a:endParaRP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0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/</a:t>
                      </a:r>
                      <a:endParaRPr kumimoji="0" lang="en-US" altLang="zh-CN" sz="10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/</a:t>
                      </a: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SXUS</a:t>
                      </a: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Solar X-EUV Irradiance Sensor</a:t>
                      </a:r>
                      <a:endParaRPr kumimoji="0" lang="en-US" altLang="zh-CN" sz="1000" b="1" i="0" u="none" strike="noStrike" kern="1200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9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/</a:t>
                      </a: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algn="ctr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ctr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400" b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/</a:t>
                      </a: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0" marR="0" lvl="0" algn="ctr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endParaRPr kumimoji="0" lang="en-US" altLang="zh-CN" sz="1400" b="1" i="0" u="none" strike="noStrike" kern="1200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  <a:sym typeface="+mn-ea"/>
                      </a:endParaRPr>
                    </a:p>
                  </a:txBody>
                  <a:tcPr marL="74295" marR="74295" marT="37146" marB="3714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MUSI</a:t>
                      </a:r>
                    </a:p>
                    <a:p>
                      <a:pPr marL="0" marR="0" lvl="0" algn="l" defTabSz="914400" rtl="0" eaLnBrk="1" fontAlgn="base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000" b="1" i="0" u="none" strike="noStrike" kern="1200" cap="none" normalizeH="0" baseline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Multiband Ionospheric Ultra-Violet Spectrum Imager</a:t>
                      </a:r>
                    </a:p>
                  </a:txBody>
                  <a:tcPr marL="74295" marR="74295" marT="37146" marB="37146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Commission test and current status</a:t>
            </a:r>
            <a:endParaRPr lang="en-US"/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b="1">
                <a:sym typeface="+mn-ea"/>
              </a:rPr>
              <a:t>On Jan 2, the Lightning Mapping Imager (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LMI</a:t>
            </a:r>
            <a:r>
              <a:rPr lang="en-US" altLang="zh-CN" sz="2400" b="1">
                <a:sym typeface="+mn-ea"/>
              </a:rPr>
              <a:t>) was the first instrument to be activated.</a:t>
            </a:r>
          </a:p>
          <a:p>
            <a:r>
              <a:rPr lang="en-US" altLang="zh-CN" sz="2400" b="1"/>
              <a:t>On Jan 3, the Advanced Geostationary Radiation Imager (</a:t>
            </a:r>
            <a:r>
              <a:rPr lang="en-US" altLang="zh-CN" sz="2400" b="1">
                <a:solidFill>
                  <a:srgbClr val="FF0000"/>
                </a:solidFill>
              </a:rPr>
              <a:t>AGRI</a:t>
            </a:r>
            <a:r>
              <a:rPr lang="en-US" altLang="zh-CN" sz="2400" b="1"/>
              <a:t>) Solar bands and </a:t>
            </a:r>
            <a:r>
              <a:rPr lang="en-US" altLang="zh-CN" sz="2400" b="1">
                <a:solidFill>
                  <a:srgbClr val="FF0000"/>
                </a:solidFill>
              </a:rPr>
              <a:t>GIIRS</a:t>
            </a:r>
            <a:r>
              <a:rPr lang="en-US" altLang="zh-CN" sz="2400" b="1"/>
              <a:t> VIS band was successfully activated. AGRI operated r</a:t>
            </a:r>
            <a:r>
              <a:rPr lang="en-US" altLang="zh-CN" sz="2400" b="1">
                <a:sym typeface="+mn-ea"/>
              </a:rPr>
              <a:t>outine 10-minute observation tasks .</a:t>
            </a:r>
            <a:endParaRPr lang="en-US" altLang="zh-CN" sz="2400" b="1"/>
          </a:p>
          <a:p>
            <a:r>
              <a:rPr lang="en-US" altLang="zh-CN" sz="2400" b="1">
                <a:sym typeface="+mn-ea"/>
              </a:rPr>
              <a:t>On 26 Feb, </a:t>
            </a:r>
            <a:r>
              <a:rPr lang="en-US" altLang="zh-CN" sz="2400" b="1">
                <a:solidFill>
                  <a:srgbClr val="FF0000"/>
                </a:solidFill>
                <a:sym typeface="+mn-ea"/>
              </a:rPr>
              <a:t>AGRI IR</a:t>
            </a:r>
            <a:r>
              <a:rPr lang="en-US" altLang="zh-CN" sz="2400" b="1">
                <a:sym typeface="+mn-ea"/>
              </a:rPr>
              <a:t> detector was powered, 3 space weather instruments of SUVI, SXUS, MUSI powered on 25 &amp; 26 Feb. </a:t>
            </a:r>
          </a:p>
          <a:p>
            <a:r>
              <a:rPr lang="en-US" altLang="zh-CN" sz="2400" b="1">
                <a:sym typeface="+mn-ea"/>
              </a:rPr>
              <a:t>On 27 Feb, </a:t>
            </a:r>
            <a:r>
              <a:rPr lang="en-US" altLang="zh-CN" sz="2400" b="1">
                <a:solidFill>
                  <a:srgbClr val="FF0000"/>
                </a:solidFill>
              </a:rPr>
              <a:t>GIIRS IR</a:t>
            </a:r>
            <a:r>
              <a:rPr lang="en-US" altLang="zh-CN" sz="2400" b="1"/>
              <a:t> interferometer activated . Three days of optical allignment were conducted. Earth observation started on March 1.</a:t>
            </a:r>
          </a:p>
          <a:p>
            <a:r>
              <a:rPr lang="en-US" altLang="zh-CN" sz="2400" b="1"/>
              <a:t>Since the activation of all instruments, special tests and experiments have been carried out, alongside in-orbit testing of instrument functions and performance commission test.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Commission test and current status</a:t>
            </a:r>
            <a:endParaRPr lang="zh-CN" altLang="en-US"/>
          </a:p>
        </p:txBody>
      </p:sp>
      <p:sp>
        <p:nvSpPr>
          <p:cNvPr id="4" name="TextBox 1"/>
          <p:cNvSpPr txBox="1"/>
          <p:nvPr/>
        </p:nvSpPr>
        <p:spPr>
          <a:xfrm>
            <a:off x="1608950" y="1808222"/>
            <a:ext cx="29692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>
                <a:solidFill>
                  <a:schemeClr val="bg1"/>
                </a:solidFill>
              </a:rPr>
              <a:t>Test Tasks and Timeline</a:t>
            </a:r>
          </a:p>
        </p:txBody>
      </p:sp>
      <p:sp>
        <p:nvSpPr>
          <p:cNvPr id="12" name="灯片编号占位符 3"/>
          <p:cNvSpPr txBox="1"/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6A33FD6-664F-4ED7-82EB-1EEF97BF7A52}" type="slidenum">
              <a:rPr lang="zh-CN" altLang="en-US" sz="1200" smtClean="0">
                <a:latin typeface="+mj-ea"/>
                <a:ea typeface="+mj-ea"/>
              </a:rPr>
              <a:t>6</a:t>
            </a:fld>
            <a:endParaRPr lang="zh-CN" altLang="en-US" sz="1200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7376795" y="3982085"/>
            <a:ext cx="4090035" cy="38417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On-Ground System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T0+6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T0+9)</a:t>
            </a:r>
            <a:endParaRPr lang="zh-CN" altLang="en-US" sz="2000" b="1">
              <a:solidFill>
                <a:schemeClr val="accent2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425565" y="4488180"/>
            <a:ext cx="5101590" cy="2286635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285750" indent="-252095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Test the workflow, timeliness and operational success rate of the ground main operational system;</a:t>
            </a:r>
          </a:p>
          <a:p>
            <a:pPr marL="285750" indent="-252095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Test the quality status of L1 and typical L2 products;</a:t>
            </a:r>
          </a:p>
          <a:p>
            <a:pPr marL="285750" indent="-252095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Carry out necessary updates of L1 and L2 processing algorithms and parameters;</a:t>
            </a:r>
          </a:p>
          <a:p>
            <a:pPr marL="285750" indent="-252095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Formulate the FY-4C Ground System On-Orbit Test Summary Report.</a:t>
            </a: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554038" y="3977640"/>
            <a:ext cx="3484880" cy="5105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Satllite Platform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T0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T0+6)</a:t>
            </a: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554355" y="4495800"/>
            <a:ext cx="5587365" cy="2082165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285750" indent="-252095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Test the satellite platform, payload functions, performance specifications and stability;</a:t>
            </a:r>
          </a:p>
          <a:p>
            <a:pPr marL="285750" indent="-252095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Test and adjust the matching status of the satellite-ground interface;</a:t>
            </a:r>
          </a:p>
          <a:p>
            <a:pPr marL="285750" indent="-252095" algn="l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Formulate the FY-4C Satellite System On-Orbit Test Summary Report.</a:t>
            </a: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7216775" y="980440"/>
            <a:ext cx="4305935" cy="5105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rgbClr val="C00000"/>
                </a:solidFill>
                <a:latin typeface="+mn-ea"/>
                <a:cs typeface="+mn-ea"/>
                <a:sym typeface="+mn-ea"/>
              </a:rPr>
              <a:t>Application System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（</a:t>
            </a:r>
            <a:r>
              <a:rPr lang="en-US" altLang="zh-CN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T0+9</a:t>
            </a:r>
            <a:r>
              <a:rPr lang="zh-CN" altLang="en-US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sz="20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T0+12)</a:t>
            </a:r>
            <a:endParaRPr lang="zh-CN" altLang="en-US" sz="20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6425565" y="1558290"/>
            <a:ext cx="5102225" cy="2293620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285750" indent="-252095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Test the interface and operational workflow for satellite data access into the application system.</a:t>
            </a:r>
          </a:p>
          <a:p>
            <a:pPr marL="285750" indent="-252095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Test the application capability of the satellite in multiple operational fields, including weather forecasting, NWP, climatology, real-time monitoring,  environmental disasters.</a:t>
            </a:r>
          </a:p>
          <a:p>
            <a:pPr marL="285750" indent="-252095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Formulate the FY-4C Application System On-Orbit Test Summary Report.</a:t>
            </a:r>
          </a:p>
        </p:txBody>
      </p:sp>
      <p:sp>
        <p:nvSpPr>
          <p:cNvPr id="13" name="任意多边形 12"/>
          <p:cNvSpPr/>
          <p:nvPr>
            <p:custDataLst>
              <p:tags r:id="rId7"/>
            </p:custDataLst>
          </p:nvPr>
        </p:nvSpPr>
        <p:spPr>
          <a:xfrm>
            <a:off x="2867978" y="2735580"/>
            <a:ext cx="1218565" cy="12185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24" h="1524">
                <a:moveTo>
                  <a:pt x="762" y="0"/>
                </a:moveTo>
                <a:lnTo>
                  <a:pt x="1524" y="0"/>
                </a:lnTo>
                <a:lnTo>
                  <a:pt x="1524" y="1524"/>
                </a:lnTo>
                <a:lnTo>
                  <a:pt x="762" y="1524"/>
                </a:lnTo>
                <a:cubicBezTo>
                  <a:pt x="341" y="1524"/>
                  <a:pt x="0" y="1183"/>
                  <a:pt x="0" y="762"/>
                </a:cubicBezTo>
                <a:cubicBezTo>
                  <a:pt x="0" y="341"/>
                  <a:pt x="341" y="0"/>
                  <a:pt x="762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1755" tIns="71755" rIns="36195" bIns="7175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</a:p>
        </p:txBody>
      </p:sp>
      <p:sp>
        <p:nvSpPr>
          <p:cNvPr id="14" name="任意多边形: 形状 21"/>
          <p:cNvSpPr/>
          <p:nvPr>
            <p:custDataLst>
              <p:tags r:id="rId8"/>
            </p:custDataLst>
          </p:nvPr>
        </p:nvSpPr>
        <p:spPr>
          <a:xfrm>
            <a:off x="3735705" y="1049020"/>
            <a:ext cx="2195830" cy="1497330"/>
          </a:xfrm>
          <a:custGeom>
            <a:avLst/>
            <a:gdLst>
              <a:gd name="connsiteX0" fmla="*/ 46929 w 1866264"/>
              <a:gd name="connsiteY0" fmla="*/ 1039931 h 1503956"/>
              <a:gd name="connsiteX1" fmla="*/ 57276 w 1866264"/>
              <a:gd name="connsiteY1" fmla="*/ 1050278 h 1503956"/>
              <a:gd name="connsiteX2" fmla="*/ 46929 w 1866264"/>
              <a:gd name="connsiteY2" fmla="*/ 1039931 h 1503956"/>
              <a:gd name="connsiteX3" fmla="*/ 1837147 w 1866264"/>
              <a:gd name="connsiteY3" fmla="*/ 1022108 h 1503956"/>
              <a:gd name="connsiteX4" fmla="*/ 1819353 w 1866264"/>
              <a:gd name="connsiteY4" fmla="*/ 1039901 h 1503956"/>
              <a:gd name="connsiteX5" fmla="*/ 1819449 w 1866264"/>
              <a:gd name="connsiteY5" fmla="*/ 1039763 h 1503956"/>
              <a:gd name="connsiteX6" fmla="*/ 1819588 w 1866264"/>
              <a:gd name="connsiteY6" fmla="*/ 1039667 h 1503956"/>
              <a:gd name="connsiteX7" fmla="*/ 1837147 w 1866264"/>
              <a:gd name="connsiteY7" fmla="*/ 1022108 h 1503956"/>
              <a:gd name="connsiteX8" fmla="*/ 27605 w 1866264"/>
              <a:gd name="connsiteY8" fmla="*/ 1020607 h 1503956"/>
              <a:gd name="connsiteX9" fmla="*/ 44890 w 1866264"/>
              <a:gd name="connsiteY9" fmla="*/ 1037892 h 1503956"/>
              <a:gd name="connsiteX10" fmla="*/ 46096 w 1866264"/>
              <a:gd name="connsiteY10" fmla="*/ 1038725 h 1503956"/>
              <a:gd name="connsiteX11" fmla="*/ 46929 w 1866264"/>
              <a:gd name="connsiteY11" fmla="*/ 1039931 h 1503956"/>
              <a:gd name="connsiteX12" fmla="*/ 45902 w 1866264"/>
              <a:gd name="connsiteY12" fmla="*/ 1038904 h 1503956"/>
              <a:gd name="connsiteX13" fmla="*/ 27605 w 1866264"/>
              <a:gd name="connsiteY13" fmla="*/ 1020607 h 1503956"/>
              <a:gd name="connsiteX14" fmla="*/ 933122 w 1866264"/>
              <a:gd name="connsiteY14" fmla="*/ 0 h 1503956"/>
              <a:gd name="connsiteX15" fmla="*/ 1039939 w 1866264"/>
              <a:gd name="connsiteY15" fmla="*/ 46921 h 1503956"/>
              <a:gd name="connsiteX16" fmla="*/ 1819340 w 1866264"/>
              <a:gd name="connsiteY16" fmla="*/ 826324 h 1503956"/>
              <a:gd name="connsiteX17" fmla="*/ 1854539 w 1866264"/>
              <a:gd name="connsiteY17" fmla="*/ 988936 h 1503956"/>
              <a:gd name="connsiteX18" fmla="*/ 1819449 w 1866264"/>
              <a:gd name="connsiteY18" fmla="*/ 1039763 h 1503956"/>
              <a:gd name="connsiteX19" fmla="*/ 1768617 w 1866264"/>
              <a:gd name="connsiteY19" fmla="*/ 1074862 h 1503956"/>
              <a:gd name="connsiteX20" fmla="*/ 1605976 w 1866264"/>
              <a:gd name="connsiteY20" fmla="*/ 1039695 h 1503956"/>
              <a:gd name="connsiteX21" fmla="*/ 1415332 w 1866264"/>
              <a:gd name="connsiteY21" fmla="*/ 849050 h 1503956"/>
              <a:gd name="connsiteX22" fmla="*/ 1414918 w 1866264"/>
              <a:gd name="connsiteY22" fmla="*/ 848636 h 1503956"/>
              <a:gd name="connsiteX23" fmla="*/ 1416367 w 1866264"/>
              <a:gd name="connsiteY23" fmla="*/ 1503956 h 1503956"/>
              <a:gd name="connsiteX24" fmla="*/ 449897 w 1866264"/>
              <a:gd name="connsiteY24" fmla="*/ 1503956 h 1503956"/>
              <a:gd name="connsiteX25" fmla="*/ 449897 w 1866264"/>
              <a:gd name="connsiteY25" fmla="*/ 846559 h 1503956"/>
              <a:gd name="connsiteX26" fmla="*/ 448636 w 1866264"/>
              <a:gd name="connsiteY26" fmla="*/ 847820 h 1503956"/>
              <a:gd name="connsiteX27" fmla="*/ 258549 w 1866264"/>
              <a:gd name="connsiteY27" fmla="*/ 1037907 h 1503956"/>
              <a:gd name="connsiteX28" fmla="*/ 95875 w 1866264"/>
              <a:gd name="connsiteY28" fmla="*/ 1073096 h 1503956"/>
              <a:gd name="connsiteX29" fmla="*/ 46096 w 1866264"/>
              <a:gd name="connsiteY29" fmla="*/ 1038725 h 1503956"/>
              <a:gd name="connsiteX30" fmla="*/ 11736 w 1866264"/>
              <a:gd name="connsiteY30" fmla="*/ 988960 h 1503956"/>
              <a:gd name="connsiteX31" fmla="*/ 46911 w 1866264"/>
              <a:gd name="connsiteY31" fmla="*/ 826325 h 1503956"/>
              <a:gd name="connsiteX32" fmla="*/ 826302 w 1866264"/>
              <a:gd name="connsiteY32" fmla="*/ 46935 h 1503956"/>
              <a:gd name="connsiteX33" fmla="*/ 933122 w 1866264"/>
              <a:gd name="connsiteY33" fmla="*/ 0 h 150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458" h="3020">
                <a:moveTo>
                  <a:pt x="87" y="1926"/>
                </a:moveTo>
                <a:lnTo>
                  <a:pt x="106" y="1946"/>
                </a:lnTo>
                <a:cubicBezTo>
                  <a:pt x="124" y="1964"/>
                  <a:pt x="130" y="1970"/>
                  <a:pt x="87" y="1926"/>
                </a:cubicBezTo>
                <a:close/>
                <a:moveTo>
                  <a:pt x="3372" y="1926"/>
                </a:moveTo>
                <a:lnTo>
                  <a:pt x="3366" y="1932"/>
                </a:lnTo>
                <a:cubicBezTo>
                  <a:pt x="3339" y="1959"/>
                  <a:pt x="3317" y="1981"/>
                  <a:pt x="3371" y="1926"/>
                </a:cubicBezTo>
                <a:lnTo>
                  <a:pt x="3371" y="1926"/>
                </a:lnTo>
                <a:lnTo>
                  <a:pt x="3372" y="1926"/>
                </a:lnTo>
                <a:close/>
                <a:moveTo>
                  <a:pt x="59" y="1898"/>
                </a:moveTo>
                <a:lnTo>
                  <a:pt x="59" y="1899"/>
                </a:lnTo>
                <a:cubicBezTo>
                  <a:pt x="65" y="1904"/>
                  <a:pt x="72" y="1912"/>
                  <a:pt x="83" y="1923"/>
                </a:cubicBezTo>
                <a:lnTo>
                  <a:pt x="85" y="1924"/>
                </a:lnTo>
                <a:lnTo>
                  <a:pt x="87" y="1926"/>
                </a:lnTo>
                <a:lnTo>
                  <a:pt x="85" y="1925"/>
                </a:lnTo>
                <a:cubicBezTo>
                  <a:pt x="76" y="1915"/>
                  <a:pt x="66" y="1906"/>
                  <a:pt x="60" y="1899"/>
                </a:cubicBezTo>
                <a:lnTo>
                  <a:pt x="59" y="1898"/>
                </a:lnTo>
                <a:close/>
                <a:moveTo>
                  <a:pt x="3405" y="1893"/>
                </a:moveTo>
                <a:cubicBezTo>
                  <a:pt x="3406" y="1892"/>
                  <a:pt x="3397" y="1901"/>
                  <a:pt x="3372" y="1926"/>
                </a:cubicBezTo>
                <a:lnTo>
                  <a:pt x="3372" y="1926"/>
                </a:lnTo>
                <a:lnTo>
                  <a:pt x="3374" y="1923"/>
                </a:lnTo>
                <a:cubicBezTo>
                  <a:pt x="3388" y="1910"/>
                  <a:pt x="3401" y="1897"/>
                  <a:pt x="3404" y="1893"/>
                </a:cubicBezTo>
                <a:cubicBezTo>
                  <a:pt x="3405" y="1893"/>
                  <a:pt x="3405" y="1893"/>
                  <a:pt x="3405" y="1893"/>
                </a:cubicBezTo>
                <a:close/>
                <a:moveTo>
                  <a:pt x="52" y="1891"/>
                </a:moveTo>
                <a:lnTo>
                  <a:pt x="53" y="1893"/>
                </a:lnTo>
                <a:cubicBezTo>
                  <a:pt x="54" y="1893"/>
                  <a:pt x="55" y="1894"/>
                  <a:pt x="56" y="1895"/>
                </a:cubicBezTo>
                <a:lnTo>
                  <a:pt x="59" y="1898"/>
                </a:lnTo>
                <a:lnTo>
                  <a:pt x="57" y="1896"/>
                </a:lnTo>
                <a:cubicBezTo>
                  <a:pt x="55" y="1894"/>
                  <a:pt x="53" y="1892"/>
                  <a:pt x="52" y="1891"/>
                </a:cubicBezTo>
                <a:lnTo>
                  <a:pt x="52" y="1891"/>
                </a:lnTo>
                <a:close/>
                <a:moveTo>
                  <a:pt x="50" y="1890"/>
                </a:moveTo>
                <a:cubicBezTo>
                  <a:pt x="50" y="1890"/>
                  <a:pt x="50" y="1890"/>
                  <a:pt x="50" y="1890"/>
                </a:cubicBezTo>
                <a:lnTo>
                  <a:pt x="52" y="1891"/>
                </a:lnTo>
                <a:lnTo>
                  <a:pt x="51" y="1891"/>
                </a:lnTo>
                <a:cubicBezTo>
                  <a:pt x="51" y="1890"/>
                  <a:pt x="50" y="1890"/>
                  <a:pt x="50" y="1890"/>
                </a:cubicBezTo>
                <a:close/>
                <a:moveTo>
                  <a:pt x="1729" y="0"/>
                </a:moveTo>
                <a:cubicBezTo>
                  <a:pt x="1799" y="0"/>
                  <a:pt x="1869" y="29"/>
                  <a:pt x="1927" y="87"/>
                </a:cubicBezTo>
                <a:cubicBezTo>
                  <a:pt x="2043" y="203"/>
                  <a:pt x="3255" y="1415"/>
                  <a:pt x="3371" y="1531"/>
                </a:cubicBezTo>
                <a:cubicBezTo>
                  <a:pt x="3458" y="1618"/>
                  <a:pt x="3480" y="1732"/>
                  <a:pt x="3436" y="1832"/>
                </a:cubicBezTo>
                <a:lnTo>
                  <a:pt x="3371" y="1926"/>
                </a:lnTo>
                <a:lnTo>
                  <a:pt x="3277" y="1991"/>
                </a:lnTo>
                <a:cubicBezTo>
                  <a:pt x="3177" y="2035"/>
                  <a:pt x="3063" y="2013"/>
                  <a:pt x="2976" y="1926"/>
                </a:cubicBezTo>
                <a:cubicBezTo>
                  <a:pt x="2932" y="1883"/>
                  <a:pt x="2790" y="1740"/>
                  <a:pt x="2622" y="1573"/>
                </a:cubicBezTo>
                <a:lnTo>
                  <a:pt x="2622" y="1572"/>
                </a:lnTo>
                <a:lnTo>
                  <a:pt x="2624" y="2786"/>
                </a:lnTo>
                <a:lnTo>
                  <a:pt x="2624" y="2786"/>
                </a:lnTo>
                <a:lnTo>
                  <a:pt x="2624" y="3020"/>
                </a:lnTo>
                <a:lnTo>
                  <a:pt x="834" y="3020"/>
                </a:lnTo>
                <a:lnTo>
                  <a:pt x="834" y="2267"/>
                </a:lnTo>
                <a:lnTo>
                  <a:pt x="834" y="2267"/>
                </a:lnTo>
                <a:lnTo>
                  <a:pt x="834" y="1568"/>
                </a:lnTo>
                <a:lnTo>
                  <a:pt x="831" y="1571"/>
                </a:lnTo>
                <a:cubicBezTo>
                  <a:pt x="665" y="1737"/>
                  <a:pt x="523" y="1879"/>
                  <a:pt x="479" y="1923"/>
                </a:cubicBezTo>
                <a:cubicBezTo>
                  <a:pt x="392" y="2010"/>
                  <a:pt x="278" y="2031"/>
                  <a:pt x="178" y="1988"/>
                </a:cubicBezTo>
                <a:lnTo>
                  <a:pt x="85" y="1924"/>
                </a:lnTo>
                <a:lnTo>
                  <a:pt x="22" y="1832"/>
                </a:lnTo>
                <a:cubicBezTo>
                  <a:pt x="-22" y="1732"/>
                  <a:pt x="0" y="1618"/>
                  <a:pt x="87" y="1531"/>
                </a:cubicBezTo>
                <a:cubicBezTo>
                  <a:pt x="203" y="1415"/>
                  <a:pt x="1415" y="203"/>
                  <a:pt x="1531" y="87"/>
                </a:cubicBezTo>
                <a:cubicBezTo>
                  <a:pt x="1589" y="29"/>
                  <a:pt x="1659" y="0"/>
                  <a:pt x="1729" y="0"/>
                </a:cubicBezTo>
                <a:close/>
              </a:path>
            </a:pathLst>
          </a:custGeom>
          <a:gradFill>
            <a:gsLst>
              <a:gs pos="90000">
                <a:schemeClr val="accent1">
                  <a:lumMod val="60000"/>
                  <a:lumOff val="40000"/>
                  <a:alpha val="100000"/>
                </a:schemeClr>
              </a:gs>
              <a:gs pos="37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50800" dist="381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1755" tIns="467995" rIns="71755" bIns="7175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</a:p>
        </p:txBody>
      </p:sp>
      <p:sp>
        <p:nvSpPr>
          <p:cNvPr id="15" name="任意多边形 14"/>
          <p:cNvSpPr/>
          <p:nvPr>
            <p:custDataLst>
              <p:tags r:id="rId9"/>
            </p:custDataLst>
          </p:nvPr>
        </p:nvSpPr>
        <p:spPr>
          <a:xfrm>
            <a:off x="4264978" y="2738120"/>
            <a:ext cx="1151255" cy="12077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36" h="1926">
                <a:moveTo>
                  <a:pt x="0" y="0"/>
                </a:moveTo>
                <a:lnTo>
                  <a:pt x="1836" y="0"/>
                </a:lnTo>
                <a:lnTo>
                  <a:pt x="1836" y="146"/>
                </a:lnTo>
                <a:lnTo>
                  <a:pt x="1836" y="909"/>
                </a:lnTo>
                <a:lnTo>
                  <a:pt x="1836" y="1055"/>
                </a:lnTo>
                <a:cubicBezTo>
                  <a:pt x="1836" y="1537"/>
                  <a:pt x="1446" y="1926"/>
                  <a:pt x="965" y="1926"/>
                </a:cubicBezTo>
                <a:lnTo>
                  <a:pt x="0" y="1926"/>
                </a:lnTo>
                <a:lnTo>
                  <a:pt x="0" y="1780"/>
                </a:lnTo>
                <a:lnTo>
                  <a:pt x="0" y="1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schemeClr val="accent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1755" tIns="71755" rIns="144145" bIns="71755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64845" y="180848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Timeline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Prelimitary test results and images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7563" y="5036414"/>
            <a:ext cx="4471086" cy="126659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7580" y="1626215"/>
            <a:ext cx="4471085" cy="126659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7619" y="3275745"/>
            <a:ext cx="4407822" cy="124867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113311" y="2078447"/>
            <a:ext cx="5491633" cy="681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AGRI Instrument status parameter monitoring</a:t>
            </a:r>
            <a:r>
              <a:rPr lang="zh-CN" altLang="en-US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BB temperature diurnal variation</a:t>
            </a:r>
            <a:r>
              <a:rPr lang="zh-CN" altLang="en-US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en-US" altLang="zh-CN" sz="1600" b="1" kern="0">
              <a:solidFill>
                <a:srgbClr val="0044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13800" y="3781136"/>
            <a:ext cx="5491633" cy="681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GIIRS </a:t>
            </a: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Instrument status parameter monitoring</a:t>
            </a:r>
            <a:r>
              <a:rPr lang="zh-CN" altLang="en-US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Interferometer temperature</a:t>
            </a:r>
            <a:r>
              <a:rPr lang="zh-CN" altLang="en-US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en-US" altLang="zh-CN" sz="1600" b="1" kern="0">
              <a:solidFill>
                <a:srgbClr val="0044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13629" y="5443820"/>
            <a:ext cx="5491633" cy="681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LMI </a:t>
            </a: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Instrument status parameter monitoring</a:t>
            </a:r>
            <a:r>
              <a:rPr lang="zh-CN" altLang="en-US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COMS baseplate </a:t>
            </a:r>
            <a:r>
              <a:rPr lang="en-US" altLang="zh-CN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temperature</a:t>
            </a:r>
            <a:r>
              <a:rPr lang="zh-CN" altLang="en-US" sz="1600" b="1" kern="0">
                <a:solidFill>
                  <a:srgbClr val="00448F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en-US" altLang="zh-CN" sz="1600" b="1" kern="0">
              <a:solidFill>
                <a:srgbClr val="00448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96305" y="1237615"/>
            <a:ext cx="583692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>
                <a:solidFill>
                  <a:srgbClr val="C00000"/>
                </a:solidFill>
              </a:rPr>
              <a:t>Instrument Performance and L1 Product Monitoring System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21005" y="1071880"/>
            <a:ext cx="5401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挑选几项典型、已完成的功能、性能测试项，给出测试结果（图、表），指标，结论（是否满足）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67" y="740673"/>
            <a:ext cx="6480000" cy="407573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632" y="3076234"/>
            <a:ext cx="5760000" cy="364841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7" name="矩形 6"/>
          <p:cNvSpPr/>
          <p:nvPr/>
        </p:nvSpPr>
        <p:spPr>
          <a:xfrm>
            <a:off x="3467100" y="2254862"/>
            <a:ext cx="1038225" cy="11741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4505325" y="2254862"/>
            <a:ext cx="1787307" cy="8213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505325" y="3429000"/>
            <a:ext cx="1787307" cy="3295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69875" y="4956175"/>
            <a:ext cx="5826125" cy="172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Time series of blackbody temperature for GIIRS within 1 hour (05:00–06:00 UTC, 18 March 2026):</a:t>
            </a:r>
          </a:p>
          <a:p>
            <a:pPr marL="28575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peak-to-peak relative deviation of temperatures at the 10 PRTs on the BB does not exceed 0.1 K,</a:t>
            </a:r>
          </a:p>
          <a:p>
            <a:pPr marL="285750" indent="-285750" algn="just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nighttime uniformity and stability of the BB temperature are to be evaluated.</a:t>
            </a: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1339617" y="128270"/>
            <a:ext cx="10371688" cy="834283"/>
          </a:xfrm>
        </p:spPr>
        <p:txBody>
          <a:bodyPr/>
          <a:lstStyle/>
          <a:p>
            <a:r>
              <a:rPr lang="en-US">
                <a:sym typeface="+mn-ea"/>
              </a:rPr>
              <a:t>Prelimitary test results and images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355" y="840740"/>
            <a:ext cx="4861560" cy="3796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75" y="1037732"/>
            <a:ext cx="4856449" cy="3600000"/>
          </a:xfrm>
          <a:prstGeom prst="rect">
            <a:avLst/>
          </a:prstGeom>
        </p:spPr>
      </p:pic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1339617" y="128270"/>
            <a:ext cx="10371688" cy="834283"/>
          </a:xfrm>
        </p:spPr>
        <p:txBody>
          <a:bodyPr/>
          <a:lstStyle/>
          <a:p>
            <a:r>
              <a:rPr lang="en-US">
                <a:sym typeface="+mn-ea"/>
              </a:rPr>
              <a:t>Prelimitary test results and images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7540" y="5027295"/>
            <a:ext cx="109556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Since the activation of the FY-4C/GIIRS infrared detector on 2026-03-04, spectral responsivity and sensitivity spectra have been continuously monitored (represented by the central pixel Pixel [32, 32]).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No obvious absorption attenuation, as observed in FY-4B/GIIRS.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Long-term tracking and monitoring will still be required in the follow-up work.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446932" y="105410"/>
            <a:ext cx="10371688" cy="834283"/>
          </a:xfrm>
        </p:spPr>
        <p:txBody>
          <a:bodyPr/>
          <a:lstStyle/>
          <a:p>
            <a:r>
              <a:rPr lang="en-US">
                <a:sym typeface="+mn-ea"/>
              </a:rPr>
              <a:t>Prelimitary test results and images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25199" y="1858036"/>
            <a:ext cx="1315031" cy="792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NETD 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@300K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0497" y="4810017"/>
            <a:ext cx="1444434" cy="792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NETD 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charset="0"/>
              </a:rPr>
              <a:t>@240K/270K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518340" y="3773038"/>
          <a:ext cx="10513164" cy="3084966"/>
        </p:xfrm>
        <a:graphic>
          <a:graphicData uri="http://schemas.openxmlformats.org/drawingml/2006/table">
            <a:tbl>
              <a:tblPr firstRow="1" firstCol="1" bandRow="1"/>
              <a:tblGrid>
                <a:gridCol w="2881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7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91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07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1437">
                <a:tc rowSpan="3"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band</a:t>
                      </a:r>
                      <a:endParaRPr lang="en-US" alt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NETD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Symbol" panose="05050102010706020507" pitchFamily="18" charset="2"/>
                        </a:rPr>
                        <a:t>(K)</a:t>
                      </a: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@</a:t>
                      </a: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Symbol" panose="05050102010706020507" pitchFamily="18" charset="2"/>
                        </a:rPr>
                        <a:t>240K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Requirement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381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Pre-launch test</a:t>
                      </a:r>
                      <a:endParaRPr lang="en-US" alt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mean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On-orbit test</a:t>
                      </a:r>
                      <a:endParaRPr lang="en-US" alt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result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mean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min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max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B10(</a:t>
                      </a: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3.50~4.00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</a:t>
                      </a: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alt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≤</a:t>
                      </a: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2.0K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0.61(TDI)</a:t>
                      </a:r>
                    </a:p>
                  </a:txBody>
                  <a:tcPr marL="68564" marR="68564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0.67(TDI)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0.41(TDI)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0.99(TDI)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388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B11(3.972~4.127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alt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≤</a:t>
                      </a: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2.0K(@270K)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0.37</a:t>
                      </a: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(TDI)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0.38(TDI)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0.26(TDI)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0.50(TDI)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B12(5.80~6.70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0.4K~0.9K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0.067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0.069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0.063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0.077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B13(6.75~7.15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0.4K~1.2K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0.065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0.068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0.062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0.078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B14(7.24~7.60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0.4K~1.2K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0.094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0.098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0.086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0.100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B15(8.30~8.80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0.4K~1.2K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0.057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0.053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0.041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0.063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B16(9.42~9.80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0.4K~0.9K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0.059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0.063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0.056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0.079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B17(10.30~11.30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0.4K~0.9K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0.080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0.066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0.051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0.116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B18(11.50~12.50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0.4K~0.9K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0.066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0.067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0.051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0.107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363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B19(13.00~13.60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0.8K~2.0K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0.107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0.109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0.070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0.311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1498966" y="788719"/>
          <a:ext cx="10532539" cy="2930779"/>
        </p:xfrm>
        <a:graphic>
          <a:graphicData uri="http://schemas.openxmlformats.org/drawingml/2006/table">
            <a:tbl>
              <a:tblPr firstRow="1" firstCol="1" bandRow="1"/>
              <a:tblGrid>
                <a:gridCol w="2894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1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26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3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31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653">
                <a:tc rowSpan="3"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band</a:t>
                      </a:r>
                      <a:endParaRPr lang="en-US" alt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NETD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Symbol" panose="05050102010706020507" pitchFamily="18" charset="2"/>
                        </a:rPr>
                        <a:t>(K)</a:t>
                      </a: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@</a:t>
                      </a: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sym typeface="Symbol" panose="05050102010706020507" pitchFamily="18" charset="2"/>
                        </a:rPr>
                        <a:t>300K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Requirement</a:t>
                      </a:r>
                      <a:endParaRPr lang="en-US" alt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381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Pre-launch test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mean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On-orbit test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result</a:t>
                      </a:r>
                      <a:endParaRPr lang="en-US" alt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mean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min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max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B10(</a:t>
                      </a: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3.50~4.00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</a:t>
                      </a: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alt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≤</a:t>
                      </a: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0.11(TDI)</a:t>
                      </a:r>
                    </a:p>
                  </a:txBody>
                  <a:tcPr marL="68564" marR="68564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0.11(TDI)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0.09(TDI)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0.20(TDI)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B11(3.972~4.127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CN" alt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≤</a:t>
                      </a: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0.5K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0.17</a:t>
                      </a: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(TDI)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0.17(TDI)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0.15(TDI)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0.23(TDI)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B12(5.80~6.70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0.1K~0.2K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0.017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0.018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0.016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0.020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B13(6.75~7.15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0.1K~0.25K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0.021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0.022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0.020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0.026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B14(7.24~7.60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0.1K~0.25K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0.031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0.033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0.030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0.036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B15(8.30~8.80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0.1K~0.25K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0.026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0.024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0.021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0.028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B16(9.42~9.80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0.1K~0.2K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0.029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0.031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0.027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0.038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B17(10.30~11.30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0.1K~0.2K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0.040</a:t>
                      </a:r>
                      <a:endParaRPr lang="zh-CN" sz="1200" b="1" kern="10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0.032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0.007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0.058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B18(11.50~12.50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0.1K~0.2K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1" kern="10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0.045</a:t>
                      </a:r>
                      <a:endParaRPr lang="zh-CN" altLang="en-US" sz="1200" b="1" kern="10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0.045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0.032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0.073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68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l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B19(13.00~13.60</a:t>
                      </a: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μm)</a:t>
                      </a:r>
                      <a:endParaRPr lang="zh-CN" altLang="en-US" sz="1200" b="1" kern="1200" spc="50">
                        <a:solidFill>
                          <a:schemeClr val="l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0.3K~0.5K</a:t>
                      </a:r>
                      <a:endParaRPr lang="zh-CN" altLang="en-US" sz="1200" b="1" kern="1200" spc="5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0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charset="0"/>
                        </a:rPr>
                        <a:t>0.070</a:t>
                      </a:r>
                      <a:endParaRPr lang="zh-CN" altLang="en-US" sz="1200" b="1" kern="100">
                        <a:solidFill>
                          <a:schemeClr val="dk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0.069</a:t>
                      </a:r>
                    </a:p>
                  </a:txBody>
                  <a:tcPr marL="7618" marR="7618" marT="7618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0.045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kern="1200" spc="50">
                          <a:solidFill>
                            <a:schemeClr val="dk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0.198</a:t>
                      </a:r>
                    </a:p>
                  </a:txBody>
                  <a:tcPr marL="7618" marR="7618" marT="7618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等线" panose="02010600030101010101" charset="-122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200" b="1" spc="50"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meet</a:t>
                      </a:r>
                      <a:endParaRPr lang="zh-CN" sz="1200" b="1" spc="50"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64" marR="68564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02036" y="1026347"/>
            <a:ext cx="26777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/>
              <a:t>AGRI </a:t>
            </a:r>
            <a:r>
              <a:rPr lang="en-US"/>
              <a:t>RGB IMAGE (</a:t>
            </a:r>
            <a:r>
              <a:rPr lang="en-US" altLang="zh-CN">
                <a:sym typeface="+mn-ea"/>
              </a:rPr>
              <a:t>500m)</a:t>
            </a:r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8" name="FY4C_AGRI_FDI_20260310_AC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41929"/>
            <a:ext cx="5316071" cy="5316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68960" y="2009140"/>
            <a:ext cx="3946525" cy="2050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chemeClr val="tx1"/>
                </a:solidFill>
              </a:rPr>
              <a:t>AGRI 1 Minute Regional True-Color Image (RGB)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chemeClr val="tx1"/>
                </a:solidFill>
              </a:rPr>
              <a:t>North China Rain and Snow monitoring image on March 4</a:t>
            </a:r>
            <a:r>
              <a:rPr lang="zh-CN" altLang="en-US" b="1">
                <a:solidFill>
                  <a:schemeClr val="tx1"/>
                </a:solidFill>
              </a:rPr>
              <a:t>，</a:t>
            </a:r>
            <a:r>
              <a:rPr lang="en-US" altLang="zh-CN" b="1">
                <a:solidFill>
                  <a:schemeClr val="tx1"/>
                </a:solidFill>
              </a:rPr>
              <a:t>2026</a:t>
            </a:r>
          </a:p>
        </p:txBody>
      </p:sp>
      <p:pic>
        <p:nvPicPr>
          <p:cNvPr id="4" name="FY4C_AGRI_RSI_20260304X_TRE_2000M_24fp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87595" y="380365"/>
            <a:ext cx="6854190" cy="6169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f4c1dc6807423b562538fe3f6f072356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48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03470" y="53975"/>
            <a:ext cx="6858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3225" y="200215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/>
              <a:t>FY-4C Lightning Mapping Imager Observation Image</a:t>
            </a:r>
          </a:p>
        </p:txBody>
      </p:sp>
      <p:sp>
        <p:nvSpPr>
          <p:cNvPr id="5" name="矩形 4"/>
          <p:cNvSpPr/>
          <p:nvPr/>
        </p:nvSpPr>
        <p:spPr>
          <a:xfrm>
            <a:off x="5260340" y="1323975"/>
            <a:ext cx="2249170" cy="1384935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3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FY4C_LMI_4000M_V3_20260313_03-07h_2000M-ACI_C2-2.5min-24fps_500-1000-1200-80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9035" y="751205"/>
            <a:ext cx="7620000" cy="508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2755" y="2158365"/>
            <a:ext cx="30314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Zoom in on the lightning event map of Bangladesh, South Asia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90725" y="614680"/>
            <a:ext cx="63201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rgbClr val="2C62EC"/>
                </a:solidFill>
              </a:rPr>
              <a:t>AGRI 10</a:t>
            </a:r>
            <a:r>
              <a:rPr lang="zh-CN" altLang="en-US" b="1">
                <a:solidFill>
                  <a:srgbClr val="2C62EC"/>
                </a:solidFill>
              </a:rPr>
              <a:t>个通道长波红外全圆盘图</a:t>
            </a: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985488" y="1732748"/>
            <a:ext cx="241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CH10 3.75μm</a:t>
            </a:r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4452498" y="1732748"/>
            <a:ext cx="241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CH11 4.05μm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310672" y="1641591"/>
            <a:ext cx="241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CH12 6.25μm</a:t>
            </a:r>
            <a:endParaRPr lang="zh-CN" altLang="en-US"/>
          </a:p>
        </p:txBody>
      </p:sp>
      <p:pic>
        <p:nvPicPr>
          <p:cNvPr id="16" name="图片 15" descr="FY4C-_AGRI--_N_DISK_1330E_L1B_FDI-_MULT_NOM_20260315033000_20260315033959_2000M_C0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5" y="2298065"/>
            <a:ext cx="3584575" cy="3584575"/>
          </a:xfrm>
          <a:prstGeom prst="rect">
            <a:avLst/>
          </a:prstGeom>
        </p:spPr>
      </p:pic>
      <p:pic>
        <p:nvPicPr>
          <p:cNvPr id="17" name="图片 16" descr="FY4C-_AGRI--_N_DISK_1330E_L1B_FDI-_MULT_NOM_20260315033000_20260315033959_2000M_C0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3090" y="2298065"/>
            <a:ext cx="3583940" cy="3583940"/>
          </a:xfrm>
          <a:prstGeom prst="rect">
            <a:avLst/>
          </a:prstGeom>
        </p:spPr>
      </p:pic>
      <p:pic>
        <p:nvPicPr>
          <p:cNvPr id="18" name="图片 17" descr="FY4C-_AGRI--_N_DISK_1330E_L1B_FDI-_MULT_NOM_20260315033000_20260315033959_2000M_C0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5165" y="2296795"/>
            <a:ext cx="3585210" cy="35852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785785" y="1196949"/>
            <a:ext cx="241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CH13 6.95μm</a:t>
            </a:r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4809398" y="1197081"/>
            <a:ext cx="241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CH14 7.42μm</a:t>
            </a:r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882380" y="1196975"/>
            <a:ext cx="2211705" cy="339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/>
              <a:t>CH15 8.55μm</a:t>
            </a:r>
            <a:endParaRPr lang="zh-CN" altLang="en-US"/>
          </a:p>
        </p:txBody>
      </p:sp>
      <p:pic>
        <p:nvPicPr>
          <p:cNvPr id="11" name="图片 10" descr="FY4C-_AGRI--_N_DISK_1330E_L1B_FDI-_MULT_NOM_20260315033000_20260315033959_2000M_C0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88460" y="1812925"/>
            <a:ext cx="3514725" cy="3514725"/>
          </a:xfrm>
          <a:prstGeom prst="rect">
            <a:avLst/>
          </a:prstGeom>
        </p:spPr>
      </p:pic>
      <p:pic>
        <p:nvPicPr>
          <p:cNvPr id="12" name="图片 11" descr="FY4C-_AGRI--_N_DISK_1330E_L1B_FDI-_MULT_NOM_20260315033000_20260315033959_2000M_C0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074660" y="1812925"/>
            <a:ext cx="3536315" cy="3536315"/>
          </a:xfrm>
          <a:prstGeom prst="rect">
            <a:avLst/>
          </a:prstGeom>
        </p:spPr>
      </p:pic>
      <p:pic>
        <p:nvPicPr>
          <p:cNvPr id="13" name="图片 12" descr="FY4C-_AGRI--_N_DISK_1330E_L1B_FDI-_MULT_NOM_20260315033000_20260315033959_2000M_C0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7970" y="1812925"/>
            <a:ext cx="3492500" cy="3492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Next step work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Carry out special tests, establish stable instrument status and important parameters related to calibration, navigation registration.</a:t>
            </a:r>
            <a:endParaRPr lang="zh-CN" altLang="en-US"/>
          </a:p>
          <a:p>
            <a:r>
              <a:rPr lang="en-US" altLang="zh-CN"/>
              <a:t>Optimize ground processing algorithms, and fully test all items to ensure the accuracy of subsequent L1 products.</a:t>
            </a:r>
          </a:p>
          <a:p>
            <a:r>
              <a:rPr lang="en-US" altLang="zh-CN"/>
              <a:t>Evaluate the calibration accuracy of reflective and infrared bands, including SNO, OMB, and multi-site cross-calibration.</a:t>
            </a:r>
          </a:p>
          <a:p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CN" sz="5400"/>
              <a:t>Thanks 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5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3.100078740157485,&quot;top&quot;:152.81255187988282,&quot;width&quot;:853.7777593946081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5,6,5,6,5,6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843*399"/>
  <p:tag name="TABLE_ENDDRAG_RECT" val="57*109*843*39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1067_1*m_h_a*1_2_1"/>
  <p:tag name="KSO_WM_TEMPLATE_CATEGORY" val="diagram"/>
  <p:tag name="KSO_WM_TEMPLATE_INDEX" val="20231067"/>
  <p:tag name="KSO_WM_UNIT_LAYERLEVEL" val="1_1_1"/>
  <p:tag name="KSO_WM_TAG_VERSION" val="3.0"/>
  <p:tag name="KSO_WM_DIAGRAM_GROUP_CODE" val="m1-1"/>
  <p:tag name="KSO_WM_DIAGRAM_VERSION" val="3"/>
  <p:tag name="KSO_WM_DIAGRAM_COLOR_TRICK" val="4"/>
  <p:tag name="KSO_WM_DIAGRAM_COLOR_TEXT_CAN_REMOVE" val="n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此处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1067_1*m_h_f*1_2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正文内容，请尽量言简意赅地阐述你的观点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1067_1*m_h_a*1_1_1"/>
  <p:tag name="KSO_WM_TEMPLATE_CATEGORY" val="diagram"/>
  <p:tag name="KSO_WM_TEMPLATE_INDEX" val="20231067"/>
  <p:tag name="KSO_WM_UNIT_LAYERLEVEL" val="1_1_1"/>
  <p:tag name="KSO_WM_TAG_VERSION" val="3.0"/>
  <p:tag name="KSO_WM_DIAGRAM_GROUP_CODE" val="m1-1"/>
  <p:tag name="KSO_WM_DIAGRAM_VERSION" val="3"/>
  <p:tag name="KSO_WM_DIAGRAM_COLOR_TRICK" val="4"/>
  <p:tag name="KSO_WM_DIAGRAM_COLOR_TEXT_CAN_REMOVE" val="n"/>
  <p:tag name="KSO_WM_UNIT_VALUE" val="13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此处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1067_1*m_h_f*1_1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54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正文，文字是您思想的提炼为了最终演示的发布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1067_1*m_h_a*1_3_1"/>
  <p:tag name="KSO_WM_TEMPLATE_CATEGORY" val="diagram"/>
  <p:tag name="KSO_WM_TEMPLATE_INDEX" val="20231067"/>
  <p:tag name="KSO_WM_UNIT_LAYERLEVEL" val="1_1_1"/>
  <p:tag name="KSO_WM_TAG_VERSION" val="3.0"/>
  <p:tag name="KSO_WM_DIAGRAM_GROUP_CODE" val="m1-1"/>
  <p:tag name="KSO_WM_DIAGRAM_VERSION" val="3"/>
  <p:tag name="KSO_WM_DIAGRAM_COLOR_TRICK" val="4"/>
  <p:tag name="KSO_WM_DIAGRAM_COLOR_TEXT_CAN_REMOVE" val="n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此处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1067_1*m_h_f*1_3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57"/>
  <p:tag name="KSO_WM_BEAUTIFY_FLAG" val="#wm#"/>
  <p:tag name="KSO_WM_UNIT_PRESET_TEXT" val="单击此处输入你的正文，文字是您思想的提炼为了最终演示的发布。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31067_1*m_h_i*1_1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SUBTYPE" val="d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31067_1*m_h_i*1_3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SUBTYPE" val="d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gradient&quot;:[{&quot;brightness&quot;:0.4000000059604645,&quot;colorType&quot;:1,&quot;foreColorIndex&quot;:7,&quot;pos&quot;:0.8999999761581421,&quot;transparency&quot;:0},{&quot;brightness&quot;:0,&quot;colorType&quot;:1,&quot;foreColorIndex&quot;:7,&quot;pos&quot;:0.3700000047683716,&quot;transparency&quot;:0}],&quot;type&quot;:3},&quot;glow&quot;:{&quot;colorType&quot;:0},&quot;line&quot;:{&quot;type&quot;:0},&quot;shadow&quot;:{&quot;brightness&quot;:0,&quot;colorType&quot;:1,&quot;foreColorIndex&quot;:7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1067_1*m_h_i*1_2_1"/>
  <p:tag name="KSO_WM_TEMPLATE_CATEGORY" val="diagram"/>
  <p:tag name="KSO_WM_TEMPLATE_INDEX" val="20231067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SUBTYPE" val="d"/>
  <p:tag name="KSO_WM_DIAGRAM_MAX_ITEMCNT" val="5"/>
  <p:tag name="KSO_WM_DIAGRAM_MIN_ITEMCNT" val="3"/>
  <p:tag name="KSO_WM_DIAGRAM_VIRTUALLY_FRAME" val="{&quot;height&quot;:478.3000030517578,&quot;left&quot;:37.625039370078774,&quot;top&quot;:77.2,&quot;width&quot;:870.1}"/>
  <p:tag name="KSO_WM_DIAGRAM_COLOR_MATCH_VALUE" val="{&quot;shape&quot;:{&quot;fill&quot;:{&quot;gradient&quot;:[{&quot;brightness&quot;:0.4000000059604645,&quot;colorType&quot;:1,&quot;foreColorIndex&quot;:6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,&quot;colorType&quot;:1,&quot;foreColorIndex&quot;:6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4.44937007874023,&quot;left&quot;:361.2792125984252,&quot;top&quot;:201.68685039370078,&quot;width&quot;:584.8737795275592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4.44937007874023,&quot;left&quot;:361.2792125984252,&quot;top&quot;:201.68685039370078,&quot;width&quot;:584.8737795275592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4520472440945,&quot;left&quot;:13.162913385826688,&quot;top&quot;:94.24795275590549,&quot;width&quot;:943.237086614173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4520472440945,&quot;left&quot;:13.162913385826688,&quot;top&quot;:94.24795275590549,&quot;width&quot;:943.237086614173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4520472440945,&quot;left&quot;:13.162913385826688,&quot;top&quot;:94.24795275590549,&quot;width&quot;:943.237086614173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4520472440945,&quot;left&quot;:13.162913385826688,&quot;top&quot;:94.24795275590549,&quot;width&quot;:943.2370866141733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4520472440945,&quot;left&quot;:13.162913385826688,&quot;top&quot;:94.24795275590549,&quot;width&quot;:943.2370866141733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53.4520472440945,&quot;left&quot;:13.162913385826688,&quot;top&quot;:94.24795275590549,&quot;width&quot;:943.2370866141733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X6PPVAVDZMSZ-613157859-13550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https://wmoomm.sharepoint.com/sites/Collaboration/_layouts/15/DocIdRedir.aspx?ID=X6PPVAVDZMSZ-613157859-13550</Url>
      <Description>X6PPVAVDZMSZ-613157859-13550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BA9574CE-07F8-494B-B750-05F43F8E72C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B6EB8D3-4C95-455A-A5AC-7AB33BFD457E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E714385-2509-4E7C-BEDA-0068DFA2A164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EF42E0CD-3517-47D0-87D3-C8434E559788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7444F19-8FEB-43CB-8E7E-F744A1299196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Application>Microsoft Office PowerPoint</Application>
  <PresentationFormat>Widescreen</PresentationFormat>
  <Slides>18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FY-4C satellite overview and commission status</vt:lpstr>
      <vt:lpstr>Outlines</vt:lpstr>
      <vt:lpstr>FY-4C overview</vt:lpstr>
      <vt:lpstr>FY-4C overview</vt:lpstr>
      <vt:lpstr>Commission test and current status</vt:lpstr>
      <vt:lpstr>Commission test and current status</vt:lpstr>
      <vt:lpstr>Prelimitary test results and images</vt:lpstr>
      <vt:lpstr>Prelimitary test results and images</vt:lpstr>
      <vt:lpstr>Prelimitary test results and images</vt:lpstr>
      <vt:lpstr>Prelimitary test results and images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revision>1</cp:revision>
  <dcterms:created xsi:type="dcterms:W3CDTF">2026-03-12T03:03:00Z</dcterms:created>
  <dcterms:modified xsi:type="dcterms:W3CDTF">2026-03-24T20:17:19Z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4F8897504E7B4B79BA11E3BA3225DAA4_12</vt:lpwstr>
  </property>
  <property fmtid="{D5CDD505-2E9C-101B-9397-08002B2CF9AE}" pid="4" name="ContentTypeId">
    <vt:lpwstr>0x01010074A2E87CC028834B9BA9E2783CC7F26B</vt:lpwstr>
  </property>
  <property fmtid="{D5CDD505-2E9C-101B-9397-08002B2CF9AE}" pid="5" name="_dlc_DocIdItemGuid">
    <vt:lpwstr>cb6b263b-d986-4699-ad75-646b182029f7</vt:lpwstr>
  </property>
  <property fmtid="{D5CDD505-2E9C-101B-9397-08002B2CF9AE}" pid="6" name="MediaServiceImageTags">
    <vt:lpwstr/>
  </property>
</Properties>
</file>