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1.xml" ContentType="application/xml"/>
  <Override PartName="/customXml/item2.xml" ContentType="application/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package/2006/relationships/metadata/thumbnail" Target="docProps/thumbnail.jpeg"/></Relationships>
</file>

<file path=ppt/presentation.xml><?xml version="1.0" encoding="utf-8"?>
<!--Generated by Aspose.Slides for .NET 25.5-->
<p:presentation xmlns:r="http://schemas.openxmlformats.org/officeDocument/2006/relationships" xmlns:a="http://schemas.openxmlformats.org/drawingml/2006/main" xmlns:p="http://schemas.openxmlformats.org/presentationml/2006/main" strictFirstAndLastChars="0" saveSubsetFonts="1">
  <p:sldMasterIdLst>
    <p:sldMasterId id="2147483652" r:id="rId4"/>
  </p:sldMasterIdLst>
  <p:notesMasterIdLst>
    <p:notesMasterId r:id="rId5"/>
  </p:notesMasterIdLst>
  <p:handoutMasterIdLst>
    <p:handoutMasterId r:id="rId6"/>
  </p:handoutMasterIdLst>
  <p:sldIdLst>
    <p:sldId id="614" r:id="rId7"/>
    <p:sldId id="606" r:id="rId8"/>
    <p:sldId id="618" r:id="rId9"/>
    <p:sldId id="617" r:id="rId10"/>
    <p:sldId id="604" r:id="rId11"/>
    <p:sldId id="615" r:id="rId12"/>
    <p:sldId id="616" r:id="rId13"/>
    <p:sldId id="619" r:id="rId14"/>
    <p:sldId id="609" r:id="rId15"/>
  </p:sldIdLst>
  <p:sldSz cx="12192000" cy="6858000"/>
  <p:notesSz cx="9931400" cy="14363700"/>
  <p:custDataLst>
    <p:tags r:id="rId16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fill>
          <a:solidFill>
            <a:schemeClr val="dk1">
              <a:tint val="40000"/>
            </a:schemeClr>
          </a:solidFill>
        </a:fill>
      </a:tcStyle>
    </a:band1H>
    <a:band1V>
      <a:tcStyle>
        <a:fill>
          <a:solidFill>
            <a:schemeClr val="dk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0299" autoAdjust="0"/>
  </p:normalViewPr>
  <p:slideViewPr>
    <p:cSldViewPr snapToGrid="0">
      <p:cViewPr varScale="1">
        <p:scale>
          <a:sx n="159" d="100"/>
          <a:sy n="159" d="100"/>
        </p:scale>
        <p:origin x="2628" y="126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4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7" Type="http://schemas.openxmlformats.org/officeDocument/2006/relationships/slide" Target="slides/slide1.xml"/><Relationship Id="rId16" Type="http://schemas.openxmlformats.org/officeDocument/2006/relationships/tags" Target="tags/tag1.xml"/><Relationship Id="rId2" Type="http://schemas.openxmlformats.org/officeDocument/2006/relationships/customXml" Target="../customXml/item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11" Type="http://schemas.openxmlformats.org/officeDocument/2006/relationships/slide" Target="slides/slide5.xml"/><Relationship Id="rId6" Type="http://schemas.openxmlformats.org/officeDocument/2006/relationships/handoutMaster" Target="handoutMasters/handoutMaster1.xml"/><Relationship Id="rId15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14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2" Type="http://schemas.openxmlformats.org/officeDocument/2006/relationships/customXml" Target="../customXml/item5.xml"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2" Type="http://schemas.openxmlformats.org/officeDocument/2006/relationships/image" Target="../media/image7.png" /><Relationship Id="rId3" Type="http://schemas.openxmlformats.org/officeDocument/2006/relationships/image" Target="../media/image8.png" /><Relationship Id="rId4" Type="http://schemas.openxmlformats.org/officeDocument/2006/relationships/image" Target="../media/image9.png" /><Relationship Id="rId5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jpeg" /><Relationship Id="rId2" Type="http://schemas.openxmlformats.org/officeDocument/2006/relationships/image" Target="../media/image7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jpeg" /><Relationship Id="rId2" Type="http://schemas.openxmlformats.org/officeDocument/2006/relationships/image" Target="../media/image7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2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9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0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1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2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3.jpe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png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png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png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png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4.png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2" Type="http://schemas.openxmlformats.org/officeDocument/2006/relationships/image" Target="../media/image28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2" Type="http://schemas.openxmlformats.org/officeDocument/2006/relationships/image" Target="../media/image28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2" Type="http://schemas.openxmlformats.org/officeDocument/2006/relationships/image" Target="../media/image28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2" Type="http://schemas.openxmlformats.org/officeDocument/2006/relationships/image" Target="../media/image28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7.png" /><Relationship Id="rId2" Type="http://schemas.openxmlformats.org/officeDocument/2006/relationships/image" Target="../media/image28.png" /><Relationship Id="rId3" Type="http://schemas.openxmlformats.org/officeDocument/2006/relationships/image" Target="../media/image26.png" /><Relationship Id="rId4" Type="http://schemas.openxmlformats.org/officeDocument/2006/relationships/slideMaster" Target="../slideMasters/slideMaster1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6.png" /><Relationship Id="rId2" Type="http://schemas.openxmlformats.org/officeDocument/2006/relationships/slideMaster" Target="../slideMasters/slideMaster1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6.png" /><Relationship Id="rId2" Type="http://schemas.openxmlformats.org/officeDocument/2006/relationships/slideMaster" Target="../slideMasters/slideMaster1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9.png" /><Relationship Id="rId2" Type="http://schemas.openxmlformats.org/officeDocument/2006/relationships/image" Target="../media/image26.pn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1393139777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3723975728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2290684547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val="2280047014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21577497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1549409005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2139862674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865159586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971846344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2654349540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1674582871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3817533530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3686395742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2101662312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904151012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640326713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3702405971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val="3915438226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3032919043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2486123699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2561777958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1610138310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938858591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1564865149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45763544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43744804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779324715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3340853998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2186698832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2662015079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val="76746123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slideLayout" Target="../slideLayouts/slideLayout23.xml" /><Relationship Id="rId24" Type="http://schemas.openxmlformats.org/officeDocument/2006/relationships/slideLayout" Target="../slideLayouts/slideLayout24.xml" /><Relationship Id="rId25" Type="http://schemas.openxmlformats.org/officeDocument/2006/relationships/slideLayout" Target="../slideLayouts/slideLayout25.xml" /><Relationship Id="rId26" Type="http://schemas.openxmlformats.org/officeDocument/2006/relationships/slideLayout" Target="../slideLayouts/slideLayout26.xml" /><Relationship Id="rId27" Type="http://schemas.openxmlformats.org/officeDocument/2006/relationships/slideLayout" Target="../slideLayouts/slideLayout27.xml" /><Relationship Id="rId28" Type="http://schemas.openxmlformats.org/officeDocument/2006/relationships/slideLayout" Target="../slideLayouts/slideLayout28.xml" /><Relationship Id="rId29" Type="http://schemas.openxmlformats.org/officeDocument/2006/relationships/slideLayout" Target="../slideLayouts/slideLayout29.xml" /><Relationship Id="rId3" Type="http://schemas.openxmlformats.org/officeDocument/2006/relationships/slideLayout" Target="../slideLayouts/slideLayout3.xml" /><Relationship Id="rId30" Type="http://schemas.openxmlformats.org/officeDocument/2006/relationships/slideLayout" Target="../slideLayouts/slideLayout30.xml" /><Relationship Id="rId31" Type="http://schemas.openxmlformats.org/officeDocument/2006/relationships/slideLayout" Target="../slideLayouts/slideLayout31.xml" /><Relationship Id="rId32" Type="http://schemas.openxmlformats.org/officeDocument/2006/relationships/slideLayout" Target="../slideLayouts/slideLayout32.xml" /><Relationship Id="rId33" Type="http://schemas.openxmlformats.org/officeDocument/2006/relationships/hyperlink" Target="m-files://show/7235DDED-B8A6-4E3A-A71E-E576E92F5EE1/0-2213997?property=PG7957932C1D8B422FA7838BCB926F04D5" TargetMode="External" /><Relationship Id="rId34" Type="http://schemas.openxmlformats.org/officeDocument/2006/relationships/hyperlink" Target="m-files://show/7235DDED-B8A6-4E3A-A71E-E576E92F5EE1/0-2213997?property=PGCE5437D590C04754BEE9A57B4DF061F0" TargetMode="External" /><Relationship Id="rId35" Type="http://schemas.openxmlformats.org/officeDocument/2006/relationships/hyperlink" Target="m-files://show/7235DDED-B8A6-4E3A-A71E-E576E92F5EE1/0-2213997?property=PG65D186EDD28144499B14845D49B5D4CB" TargetMode="External" /><Relationship Id="rId36" Type="http://schemas.openxmlformats.org/officeDocument/2006/relationships/hyperlink" Target="m-files://show/7235DDED-B8A6-4E3A-A71E-E576E92F5EE1/0-2213997?property=PG287DD6AA5F5449A297586565E64CBBF3" TargetMode="External" /><Relationship Id="rId37" Type="http://schemas.openxmlformats.org/officeDocument/2006/relationships/hyperlink" Target="m-files://show/7235DDED-B8A6-4E3A-A71E-E576E92F5EE1/0-2213997?property=PGF96F14DEC652464883AF30934E62410D" TargetMode="External" /><Relationship Id="rId38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1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EUM2067961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</p:sldLayoutIdLst>
  <p:transition/>
  <p:timing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image" Target="../media/image30.png" /><Relationship Id="rId3" Type="http://schemas.openxmlformats.org/officeDocument/2006/relationships/image" Target="../media/image31.png" /><Relationship Id="rId4" Type="http://schemas.openxmlformats.org/officeDocument/2006/relationships/image" Target="../media/image32.png" /><Relationship Id="rId5" Type="http://schemas.openxmlformats.org/officeDocument/2006/relationships/image" Target="../media/image33.png" /><Relationship Id="rId6" Type="http://schemas.openxmlformats.org/officeDocument/2006/relationships/image" Target="../media/image34.png" /><Relationship Id="rId7" Type="http://schemas.openxmlformats.org/officeDocument/2006/relationships/image" Target="../media/image35.png" /><Relationship Id="rId8" Type="http://schemas.openxmlformats.org/officeDocument/2006/relationships/image" Target="../media/image36.png" /><Relationship Id="rId9" Type="http://schemas.openxmlformats.org/officeDocument/2006/relationships/image" Target="../media/image3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image" Target="../media/image38.em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image" Target="../media/image39.png" /><Relationship Id="rId3" Type="http://schemas.openxmlformats.org/officeDocument/2006/relationships/image" Target="../media/image40.png" /><Relationship Id="rId4" Type="http://schemas.openxmlformats.org/officeDocument/2006/relationships/image" Target="../media/image4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image" Target="../media/image4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Relationship Id="rId2" Type="http://schemas.openxmlformats.org/officeDocument/2006/relationships/image" Target="../media/image4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0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extBox 2" title="[DM_DOCNAME]">
            <a:extLst>
              <a:ext uri="{FF2B5EF4-FFF2-40B4-BE49-F238E27FC236}">
                <a16:creationId xmlns:a16="http://schemas.microsoft.com/office/drawing/2014/main" id="{F0A2BFF7-F3D5-30B6-051F-9DD4EE6E2B45}"/>
              </a:ext>
            </a:extLst>
          </p:cNvPr>
          <p:cNvSpPr txBox="1"/>
          <p:nvPr/>
        </p:nvSpPr>
        <p:spPr>
          <a:xfrm>
            <a:off x="6881091" y="1884153"/>
            <a:ext cx="5310909" cy="3625947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GB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EPS-SG METimage Thermal Channels Calibration Performance Status for GSICS 03/2026</a:t>
            </a:r>
          </a:p>
          <a:p>
            <a:pPr>
              <a:defRPr/>
            </a:pPr>
            <a:endParaRPr lang="en-GB" sz="1800" b="0" kern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Francesc Lucas Carbo and Ali Mousivand</a:t>
            </a:r>
          </a:p>
          <a:p>
            <a:pPr>
              <a:defRPr/>
            </a:pPr>
            <a:r>
              <a:rPr lang="en-GB" sz="1800" b="0" i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Remote Sensing Scientists</a:t>
            </a:r>
          </a:p>
          <a:p>
            <a:pPr>
              <a:defRPr/>
            </a:pPr>
            <a:endParaRPr lang="en-GB" sz="1600" b="0" i="1" kern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23 - 27/03/2026</a:t>
            </a:r>
          </a:p>
        </p:txBody>
      </p:sp>
    </p:spTree>
    <p:extLst>
      <p:ext uri="{BB962C8B-B14F-4D97-AF65-F5344CB8AC3E}">
        <p14:creationId val="160762852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kern="1200" spc="-100">
                <a:latin typeface="Bahnschrift SemiLight" panose="020b0502040204020203" pitchFamily="34" charset="0"/>
                <a:cs typeface="Calibri" panose="020f0502020204030204" pitchFamily="34" charset="0"/>
              </a:rPr>
              <a:t>Agenda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spc="0"/>
              <a:t>Introduction to METimage Mission</a:t>
            </a:r>
          </a:p>
          <a:p>
            <a:pPr marL="0" indent="0">
              <a:buNone/>
            </a:pPr>
            <a:endParaRPr lang="en-GB" sz="2400" b="1" spc="0"/>
          </a:p>
          <a:p>
            <a:pPr marL="0" indent="0">
              <a:buNone/>
            </a:pPr>
            <a:r>
              <a:rPr lang="en-GB" sz="2400" b="1" spc="0"/>
              <a:t>METimage Thermal Channels Calibration Approach</a:t>
            </a: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US" sz="2400" b="1" spc="0"/>
              <a:t>Thermal Channels Calibration Monitoring in MICMICS</a:t>
            </a:r>
            <a:endParaRPr lang="en-GB" sz="2400" b="1" spc="0"/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GB" sz="2400" b="1" spc="0"/>
              <a:t>METimage Thermal Channels Calibration Performance</a:t>
            </a: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val="124946901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07296578-3B22-5959-C2AF-2AEB3D330261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AD72D-0294-450A-B947-65EDF95FB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Introduction to METimage Mission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06E204F-E1E6-5CA3-9F60-A7F0D08E33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5770414" cy="5262675"/>
          </a:xfrm>
        </p:spPr>
        <p:txBody>
          <a:bodyPr>
            <a:normAutofit fontScale="85000" lnSpcReduction="20000"/>
          </a:bodyPr>
          <a:lstStyle/>
          <a:p>
            <a:pPr marL="328254" marR="0" lvl="0" indent="-328254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IE" sz="2600" b="0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The EPS-SG Visible/Infrared Imager (VII) mission is realized through the </a:t>
            </a:r>
            <a:r>
              <a:rPr kumimoji="0" lang="en-IE" sz="2600" b="1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METimage</a:t>
            </a:r>
            <a:r>
              <a:rPr kumimoji="0" lang="en-IE" sz="2600" b="0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scanning optical imaging radiometer, designed to support operational meteorology, climate monitoring, oceanography, and land observation.</a:t>
            </a:r>
          </a:p>
          <a:p>
            <a:pPr marL="914423" marR="0" lvl="1" indent="-35170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IE" sz="2600" b="0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Captures gapless images with a swath width of 2,700 km, enabling 24-hour global coverage</a:t>
            </a:r>
          </a:p>
          <a:p>
            <a:pPr marL="914423" marR="0" lvl="1" indent="-35170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IE" sz="2600" b="0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Provides multi-spectral imagery across 20 channels, covering the VIS, NIR, SWIR, and IR ranges</a:t>
            </a:r>
          </a:p>
          <a:p>
            <a:pPr marL="914423" marR="0" lvl="1" indent="-35170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IE" sz="2600" b="0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Achieves a ground resolution of 500 m at nadir</a:t>
            </a:r>
          </a:p>
          <a:p>
            <a:pPr marL="914423" marR="0" lvl="1" indent="-351701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IE" sz="2600" b="0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Represents a significant advancement over AVHRR and offers performance comparable to VIIRS</a:t>
            </a:r>
            <a:endParaRPr kumimoji="0" lang="en-GB" sz="26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D1678-8407-C6C6-9872-05DBDDF2236A}"/>
              </a:ext>
            </a:extLst>
          </p:cNvPr>
          <p:cNvGrpSpPr/>
          <p:nvPr/>
        </p:nvGrpSpPr>
        <p:grpSpPr>
          <a:xfrm>
            <a:off x="6211231" y="855464"/>
            <a:ext cx="5758768" cy="5385112"/>
            <a:chOff x="6222690" y="875244"/>
            <a:chExt cx="5758768" cy="538511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A7041BB-27AC-ED3A-B7E2-64B257307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22690" y="4477463"/>
              <a:ext cx="1734685" cy="174435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9564306-31C8-FCC7-B0CB-E02B2818B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4921"/>
            <a:stretch>
              <a:fillRect/>
            </a:stretch>
          </p:blipFill>
          <p:spPr>
            <a:xfrm>
              <a:off x="7394214" y="3513455"/>
              <a:ext cx="1767441" cy="176157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E36AC12-13B0-6760-3B77-585FA4F6C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4617"/>
            <a:stretch>
              <a:fillRect/>
            </a:stretch>
          </p:blipFill>
          <p:spPr>
            <a:xfrm>
              <a:off x="9161655" y="1243554"/>
              <a:ext cx="2819803" cy="179342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232B85B-9FD5-1B48-C18D-C13352DD6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3065"/>
            <a:stretch>
              <a:fillRect/>
            </a:stretch>
          </p:blipFill>
          <p:spPr>
            <a:xfrm>
              <a:off x="6472527" y="1882621"/>
              <a:ext cx="1795728" cy="175865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4F60A04-031D-52DF-50D7-4CA105B99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7692"/>
            <a:stretch>
              <a:fillRect/>
            </a:stretch>
          </p:blipFill>
          <p:spPr>
            <a:xfrm>
              <a:off x="8819103" y="4523453"/>
              <a:ext cx="1684066" cy="173690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3CE43F1-E9D0-C259-42B5-311A4D4A0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8738" r="6918"/>
            <a:stretch>
              <a:fillRect/>
            </a:stretch>
          </p:blipFill>
          <p:spPr>
            <a:xfrm>
              <a:off x="7843044" y="875244"/>
              <a:ext cx="1734289" cy="174956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347F56F-D89A-B303-44BC-478446B52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5648"/>
            <a:stretch>
              <a:fillRect/>
            </a:stretch>
          </p:blipFill>
          <p:spPr>
            <a:xfrm>
              <a:off x="10023383" y="3009782"/>
              <a:ext cx="1708884" cy="174738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6D489EC-3954-7616-DFEE-38AB50710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64018" y="2252236"/>
              <a:ext cx="1762677" cy="17626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val="234087773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3CD11167-308B-F295-E977-280573F61B42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4CF89-9B92-040A-54A9-E9C03056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METimage Thermal Channels Calibration Approach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6E59C3-36B1-B637-C18C-5EEBD4E11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107" y="1246060"/>
            <a:ext cx="5553850" cy="4823082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0CB8F09-D76D-83C6-72D0-8D8A91B206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6087796" cy="5262675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GB">
                <a:latin typeface="Arial" panose="020b0604020202020204" pitchFamily="34" charset="0"/>
              </a:rPr>
              <a:t>METimage </a:t>
            </a:r>
            <a:r>
              <a:rPr lang="en-GB" b="1">
                <a:latin typeface="Arial" panose="020b0604020202020204" pitchFamily="34" charset="0"/>
              </a:rPr>
              <a:t>scan mirror continuously rotates</a:t>
            </a:r>
            <a:r>
              <a:rPr lang="en-GB">
                <a:latin typeface="Arial" panose="020b0604020202020204" pitchFamily="34" charset="0"/>
              </a:rPr>
              <a:t> within the instrument and </a:t>
            </a:r>
            <a:r>
              <a:rPr lang="en-GB" b="1">
                <a:latin typeface="Arial" panose="020b0604020202020204" pitchFamily="34" charset="0"/>
              </a:rPr>
              <a:t>projects the scenes</a:t>
            </a:r>
            <a:r>
              <a:rPr lang="en-GB">
                <a:latin typeface="Arial" panose="020b0604020202020204" pitchFamily="34" charset="0"/>
              </a:rPr>
              <a:t> onto the telescope and detectors: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Earth View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Deep Space</a:t>
            </a:r>
          </a:p>
          <a:p>
            <a:pPr lvl="1" algn="just"/>
            <a:r>
              <a:rPr lang="en-GB" b="1">
                <a:latin typeface="Arial" panose="020b0604020202020204" pitchFamily="34" charset="0"/>
              </a:rPr>
              <a:t>Thermal Calibration Device </a:t>
            </a:r>
            <a:r>
              <a:rPr lang="en-GB">
                <a:latin typeface="Arial" panose="020b0604020202020204" pitchFamily="34" charset="0"/>
              </a:rPr>
              <a:t>(i.e. internal blackbody)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Solar Calibration Device (i.e. </a:t>
            </a:r>
            <a:r>
              <a:rPr lang="en-GB"/>
              <a:t>solar diffuser)</a:t>
            </a:r>
          </a:p>
          <a:p>
            <a:pPr algn="just"/>
            <a:r>
              <a:rPr lang="en-GB" b="1">
                <a:latin typeface="Arial" panose="020b0604020202020204" pitchFamily="34" charset="0"/>
              </a:rPr>
              <a:t>Two-point in-orbit radiometric calibration</a:t>
            </a:r>
            <a:r>
              <a:rPr lang="en-GB">
                <a:latin typeface="Arial" panose="020b0604020202020204" pitchFamily="34" charset="0"/>
              </a:rPr>
              <a:t>. </a:t>
            </a:r>
            <a:r>
              <a:rPr lang="en-US">
                <a:latin typeface="Arial" panose="020b0604020202020204" pitchFamily="34" charset="0"/>
              </a:rPr>
              <a:t>Each calibration cycle (for every swath) defines:</a:t>
            </a:r>
          </a:p>
          <a:p>
            <a:pPr lvl="1" algn="just"/>
            <a:r>
              <a:rPr lang="en-US">
                <a:latin typeface="Arial" panose="020b0604020202020204" pitchFamily="34" charset="0"/>
              </a:rPr>
              <a:t>an </a:t>
            </a:r>
            <a:r>
              <a:rPr lang="en-US" b="1">
                <a:latin typeface="Arial" panose="020b0604020202020204" pitchFamily="34" charset="0"/>
              </a:rPr>
              <a:t>offset</a:t>
            </a:r>
            <a:r>
              <a:rPr lang="en-US">
                <a:latin typeface="Arial" panose="020b0604020202020204" pitchFamily="34" charset="0"/>
              </a:rPr>
              <a:t> point (</a:t>
            </a:r>
            <a:r>
              <a:rPr lang="en-US"/>
              <a:t>via Deep Space view) </a:t>
            </a:r>
            <a:r>
              <a:rPr lang="en-US">
                <a:latin typeface="Arial" panose="020b0604020202020204" pitchFamily="34" charset="0"/>
              </a:rPr>
              <a:t>to remove </a:t>
            </a:r>
            <a:r>
              <a:rPr lang="en-US" u="sng">
                <a:latin typeface="Arial" panose="020b0604020202020204" pitchFamily="34" charset="0"/>
              </a:rPr>
              <a:t>additive signal contributions</a:t>
            </a:r>
            <a:r>
              <a:rPr lang="en-US">
                <a:latin typeface="Arial" panose="020b0604020202020204" pitchFamily="34" charset="0"/>
              </a:rPr>
              <a:t> such as bias and offset terms, dark current fluctuations, instrument thermal self-emission; and </a:t>
            </a:r>
          </a:p>
          <a:p>
            <a:pPr lvl="1" algn="just"/>
            <a:r>
              <a:rPr lang="en-US">
                <a:latin typeface="Arial" panose="020b0604020202020204" pitchFamily="34" charset="0"/>
              </a:rPr>
              <a:t>a </a:t>
            </a:r>
            <a:r>
              <a:rPr lang="en-US" b="1">
                <a:latin typeface="Arial" panose="020b0604020202020204" pitchFamily="34" charset="0"/>
              </a:rPr>
              <a:t>gain</a:t>
            </a:r>
            <a:r>
              <a:rPr lang="en-US">
                <a:latin typeface="Arial" panose="020b0604020202020204" pitchFamily="34" charset="0"/>
              </a:rPr>
              <a:t> point to determine the </a:t>
            </a:r>
            <a:r>
              <a:rPr lang="en-US" u="sng">
                <a:latin typeface="Arial" panose="020b0604020202020204" pitchFamily="34" charset="0"/>
              </a:rPr>
              <a:t>multiplicative response</a:t>
            </a:r>
            <a:r>
              <a:rPr lang="en-US">
                <a:latin typeface="Arial" panose="020b0604020202020204" pitchFamily="34" charset="0"/>
              </a:rPr>
              <a:t> of the instrument, such as optical transmission, photon-to-signal conversion efficiency, etc.</a:t>
            </a:r>
            <a:endParaRPr lang="en-GB">
              <a:latin typeface="Arial" panose="020b0604020202020204" pitchFamily="34" charset="0"/>
            </a:endParaRPr>
          </a:p>
          <a:p>
            <a:pPr algn="just"/>
            <a:r>
              <a:rPr lang="en-GB">
                <a:latin typeface="Arial" panose="020b0604020202020204" pitchFamily="34" charset="0"/>
              </a:rPr>
              <a:t>Having frequent calibration views available provides plenty of valuable data for radiometric performance monitoring (e.g. noise, gain/offset stability, PRNU/DSNU, …)</a:t>
            </a:r>
          </a:p>
        </p:txBody>
      </p:sp>
    </p:spTree>
    <p:extLst>
      <p:ext uri="{BB962C8B-B14F-4D97-AF65-F5344CB8AC3E}">
        <p14:creationId val="221581854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Channels Calibration Monitoring in MICMICS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6405036" cy="526267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GB" b="1">
                <a:latin typeface="Arial" panose="020b0604020202020204" pitchFamily="34" charset="0"/>
              </a:rPr>
              <a:t>Collocate in Space, Time, Angle: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Collect Simultaneous Nadir Overpasses (SNOs)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Tie to contemporary reference instrument with very small uncertainty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Algorithm based on GSICS GEO-LEO IR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Matching view zenith angle and time</a:t>
            </a:r>
          </a:p>
          <a:p>
            <a:pPr algn="just"/>
            <a:r>
              <a:rPr lang="en-GB" b="1">
                <a:latin typeface="Arial" panose="020b0604020202020204" pitchFamily="34" charset="0"/>
              </a:rPr>
              <a:t>Hyperspectral Reference (IASI):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Convolve IASI spectrum with Spectral Response Function (SRF) of METimage instrument 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Can diagnose SRF errors</a:t>
            </a:r>
          </a:p>
          <a:p>
            <a:pPr algn="just"/>
            <a:r>
              <a:rPr lang="en-GB" b="1">
                <a:latin typeface="Arial" panose="020b0604020202020204" pitchFamily="34" charset="0"/>
              </a:rPr>
              <a:t>Compare</a:t>
            </a:r>
            <a:r>
              <a:rPr lang="en-GB">
                <a:latin typeface="Arial" panose="020b0604020202020204" pitchFamily="34" charset="0"/>
              </a:rPr>
              <a:t> </a:t>
            </a:r>
            <a:r>
              <a:rPr lang="en-GB" b="1">
                <a:latin typeface="Arial" panose="020b0604020202020204" pitchFamily="34" charset="0"/>
              </a:rPr>
              <a:t>Radiances: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Apply weighted regression to collocated radiances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Evaluate uncertainties</a:t>
            </a:r>
          </a:p>
          <a:p>
            <a:pPr algn="just"/>
            <a:r>
              <a:rPr lang="en-GB" b="1">
                <a:latin typeface="Arial" panose="020b0604020202020204" pitchFamily="34" charset="0"/>
              </a:rPr>
              <a:t>Evaluate &amp; Monitor Radiometric Bias: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Verify Radiometric Accuracy Requirement 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Check long-term stability </a:t>
            </a:r>
          </a:p>
          <a:p>
            <a:pPr lvl="1" algn="just"/>
            <a:r>
              <a:rPr lang="en-GB">
                <a:latin typeface="Arial" panose="020b0604020202020204" pitchFamily="34" charset="0"/>
              </a:rPr>
              <a:t>Including decontaminations</a:t>
            </a:r>
          </a:p>
          <a:p>
            <a:pPr algn="just"/>
            <a:endParaRPr lang="en-GB">
              <a:latin typeface="Arial" panose="020b0604020202020204" pitchFamily="34" charset="0"/>
            </a:endParaRPr>
          </a:p>
        </p:txBody>
      </p:sp>
      <p:pic>
        <p:nvPicPr>
          <p:cNvPr id="4" name="Picture 2" descr="https://confluence.eumetsat.int/download/attachments/67744371/MICMICS%20Logo2.png?version=1&amp;modificationDate=1576750929000&amp;api=v2">
            <a:extLst>
              <a:ext uri="{FF2B5EF4-FFF2-40B4-BE49-F238E27FC236}">
                <a16:creationId xmlns:a16="http://schemas.microsoft.com/office/drawing/2014/main" id="{B8B272E4-ECE3-9A13-AB13-ABE5A3531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2008" y="686457"/>
            <a:ext cx="2025247" cy="101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49FF3F-E1AA-12FC-F804-DF187B635C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31" b="6116"/>
          <a:stretch>
            <a:fillRect/>
          </a:stretch>
        </p:blipFill>
        <p:spPr>
          <a:xfrm>
            <a:off x="7029831" y="1699081"/>
            <a:ext cx="4229602" cy="1918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733739-1B38-10C9-ABA4-0D773C824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522" y="3815964"/>
            <a:ext cx="5796218" cy="2685910"/>
          </a:xfrm>
          <a:prstGeom prst="rect">
            <a:avLst/>
          </a:prstGeom>
        </p:spPr>
      </p:pic>
    </p:spTree>
    <p:extLst>
      <p:ext uri="{BB962C8B-B14F-4D97-AF65-F5344CB8AC3E}">
        <p14:creationId val="231408149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047CD67C-A60A-34C8-3BBF-286D89CD6B9C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8C9C6-1904-DB29-A818-42973D5F5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Channels Calibration Performance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F364B-119D-DBC6-E219-B0194E9764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5805582" cy="526267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GB">
                <a:latin typeface="Arial" panose="020b0604020202020204" pitchFamily="34" charset="0"/>
              </a:rPr>
              <a:t>Overall performance is very promising:</a:t>
            </a:r>
          </a:p>
          <a:p>
            <a:pPr lvl="1" algn="just"/>
            <a:r>
              <a:rPr lang="en-US"/>
              <a:t>Most thermal channels radiance pairs (METimage − IASI) cluster tightly around zero-difference line</a:t>
            </a:r>
          </a:p>
          <a:p>
            <a:pPr lvl="1" algn="just"/>
            <a:r>
              <a:rPr lang="en-US">
                <a:latin typeface="Arial" panose="020b0604020202020204" pitchFamily="34" charset="0"/>
              </a:rPr>
              <a:t>Regression slopes are near 1 for most bands, indicating consistent scaling between datasets</a:t>
            </a:r>
          </a:p>
          <a:p>
            <a:pPr lvl="1" algn="just"/>
            <a:r>
              <a:rPr lang="en-US">
                <a:latin typeface="Arial" panose="020b0604020202020204" pitchFamily="34" charset="0"/>
              </a:rPr>
              <a:t>Biases are generally small for 3.7 – 4.0 µm, 7.3  –8.5 µm, and 10.7 – 12.0 µm (typically within a few tenths of a kelvin)</a:t>
            </a:r>
          </a:p>
          <a:p>
            <a:pPr algn="just"/>
            <a:r>
              <a:rPr lang="en-US">
                <a:latin typeface="Arial" panose="020b0604020202020204" pitchFamily="34" charset="0"/>
              </a:rPr>
              <a:t>Two channels show a noticeable scene-dependent mismatch:</a:t>
            </a:r>
          </a:p>
          <a:p>
            <a:pPr lvl="1" algn="just"/>
            <a:r>
              <a:rPr lang="en-US">
                <a:latin typeface="Arial" panose="020b0604020202020204" pitchFamily="34" charset="0"/>
              </a:rPr>
              <a:t>VII-6725 shows a bias of up to − 0.55 K</a:t>
            </a:r>
          </a:p>
          <a:p>
            <a:pPr lvl="1" algn="just"/>
            <a:r>
              <a:rPr lang="en-US">
                <a:latin typeface="Arial" panose="020b0604020202020204" pitchFamily="34" charset="0"/>
              </a:rPr>
              <a:t>VII-13345 shows a more pronounced scene-dependent mismatch with a bias of up to − 1 K</a:t>
            </a:r>
          </a:p>
          <a:p>
            <a:pPr algn="just"/>
            <a:r>
              <a:rPr lang="en-US">
                <a:latin typeface="Arial" panose="020b0604020202020204" pitchFamily="34" charset="0"/>
              </a:rPr>
              <a:t>The discrepancies are strongly band-specific while most other channels behave nominally (slopes ~1, small biases). This pattern is consistent with an </a:t>
            </a:r>
            <a:r>
              <a:rPr lang="en-US" u="sng">
                <a:latin typeface="Arial" panose="020b0604020202020204" pitchFamily="34" charset="0"/>
              </a:rPr>
              <a:t>SRF-related effect</a:t>
            </a:r>
            <a:r>
              <a:rPr lang="en-US">
                <a:latin typeface="Arial" panose="020b0604020202020204" pitchFamily="34" charset="0"/>
              </a:rPr>
              <a:t>.</a:t>
            </a:r>
          </a:p>
          <a:p>
            <a:pPr lvl="1" algn="just"/>
            <a:endParaRPr lang="en-GB">
              <a:latin typeface="Arial" panose="020b060402020202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4CD5BD0-3B89-227A-2825-9E0590912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47072" y="1139429"/>
            <a:ext cx="5990543" cy="501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val="47029302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F5F4B633-42CC-708B-8E81-59E2C428A7CE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B870B-CC9A-1726-2190-87D17904A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Channels Calibration Performance</a:t>
            </a:r>
            <a:endParaRPr lang="en-GB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E1D8D9E-1BB3-20F0-C5A4-DE455FC33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548" y="914364"/>
            <a:ext cx="6553982" cy="548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BFCE79D-071B-3450-1B66-CC93375F6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val="2032362889"/>
              </p:ext>
            </p:extLst>
          </p:nvPr>
        </p:nvGraphicFramePr>
        <p:xfrm>
          <a:off x="7320142" y="2295330"/>
          <a:ext cx="4529736" cy="272078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25173">
                  <a:extLst>
                    <a:ext uri="{9D8B030D-6E8A-4147-A177-3AD203B41FA5}">
                      <a16:colId xmlns:a16="http://schemas.microsoft.com/office/drawing/2014/main" val="1419849824"/>
                    </a:ext>
                  </a:extLst>
                </a:gridCol>
                <a:gridCol w="1886228">
                  <a:extLst>
                    <a:ext uri="{9D8B030D-6E8A-4147-A177-3AD203B41FA5}">
                      <a16:colId xmlns:a16="http://schemas.microsoft.com/office/drawing/2014/main" val="1726500736"/>
                    </a:ext>
                  </a:extLst>
                </a:gridCol>
                <a:gridCol w="1518335">
                  <a:extLst>
                    <a:ext uri="{9D8B030D-6E8A-4147-A177-3AD203B41FA5}">
                      <a16:colId xmlns:a16="http://schemas.microsoft.com/office/drawing/2014/main" val="1026333870"/>
                    </a:ext>
                  </a:extLst>
                </a:gridCol>
              </a:tblGrid>
              <a:tr h="506200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Channel ID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Linear Regression Slope (%)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Number of Collocations (-)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6439642"/>
                  </a:ext>
                </a:extLst>
              </a:tr>
              <a:tr h="246065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vii_3740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0.26793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71627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43384"/>
                  </a:ext>
                </a:extLst>
              </a:tr>
              <a:tr h="246065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vii_3959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-0.18201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71657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0126626"/>
                  </a:ext>
                </a:extLst>
              </a:tr>
              <a:tr h="246065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vii_4050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-0.45983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71687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7664617"/>
                  </a:ext>
                </a:extLst>
              </a:tr>
              <a:tr h="246065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vii_6725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2.07620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71948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3555544"/>
                  </a:ext>
                </a:extLst>
              </a:tr>
              <a:tr h="246065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vii_7325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0.00454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71689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3107077"/>
                  </a:ext>
                </a:extLst>
              </a:tr>
              <a:tr h="246065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vii_8540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-0.27987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71618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4051127"/>
                  </a:ext>
                </a:extLst>
              </a:tr>
              <a:tr h="246065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vii_10690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-0.32625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71623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7080261"/>
                  </a:ext>
                </a:extLst>
              </a:tr>
              <a:tr h="246065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vii_12020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-0.27417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71628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100289"/>
                  </a:ext>
                </a:extLst>
              </a:tr>
              <a:tr h="246065"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vii_13345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1.56013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 vert="horz" wrap="square"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71696</a:t>
                      </a:r>
                      <a:endParaRPr lang="en-US" sz="1400" kern="1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2484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345221488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5CB3AC99-215F-34B4-AD1B-990E7CDDFD2D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6E0D7-C65F-9503-9E84-2AB4C94B7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C9959-EC32-1A9F-A191-91D2C4A175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11742146" cy="5262675"/>
          </a:xfrm>
        </p:spPr>
        <p:txBody>
          <a:bodyPr>
            <a:normAutofit/>
          </a:bodyPr>
          <a:lstStyle/>
          <a:p>
            <a:pPr algn="just"/>
            <a:r>
              <a:rPr lang="en-US">
                <a:latin typeface="Arial" panose="020b0604020202020204" pitchFamily="34" charset="0"/>
              </a:rPr>
              <a:t>Overall METimage–IASI radiances agreement is good</a:t>
            </a:r>
          </a:p>
          <a:p>
            <a:pPr algn="just"/>
            <a:r>
              <a:rPr lang="en-US">
                <a:latin typeface="Arial" panose="020b0604020202020204" pitchFamily="34" charset="0"/>
              </a:rPr>
              <a:t>An issue in the </a:t>
            </a:r>
            <a:r>
              <a:rPr lang="en-US" b="1">
                <a:latin typeface="Arial" panose="020b0604020202020204" pitchFamily="34" charset="0"/>
              </a:rPr>
              <a:t>SRF characterization </a:t>
            </a:r>
            <a:r>
              <a:rPr lang="en-US">
                <a:latin typeface="Arial" panose="020b0604020202020204" pitchFamily="34" charset="0"/>
              </a:rPr>
              <a:t>is currently under investigation as the main driver of the slope and bias observed in VII-6725 and VII-13345. Corrective actions are underway.</a:t>
            </a:r>
          </a:p>
          <a:p>
            <a:pPr algn="just"/>
            <a:r>
              <a:rPr lang="en-US"/>
              <a:t>MICMICS has proven to be a highly effective tool for both </a:t>
            </a:r>
            <a:r>
              <a:rPr lang="en-US" b="1"/>
              <a:t>routine calibration performance monitoring</a:t>
            </a:r>
            <a:r>
              <a:rPr lang="en-US"/>
              <a:t> and the </a:t>
            </a:r>
            <a:r>
              <a:rPr lang="en-US" b="1"/>
              <a:t>investigation of calibration anomalies</a:t>
            </a:r>
          </a:p>
        </p:txBody>
      </p:sp>
    </p:spTree>
    <p:extLst>
      <p:ext uri="{BB962C8B-B14F-4D97-AF65-F5344CB8AC3E}">
        <p14:creationId val="1242476112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val="188149218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r="http://schemas.openxmlformats.org/officeDocument/2006/relationships"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X6PPVAVDZMSZ-613157859-13600</_dlc_DocId>
    <_dlc_DocIdUrl xmlns="cfab5f87-ed30-4dbb-a820-4234a14babf6">
      <Url>https://wmoomm.sharepoint.com/sites/Collaboration/_layouts/15/DocIdRedir.aspx?ID=X6PPVAVDZMSZ-613157859-13600</Url>
      <Description>X6PPVAVDZMSZ-613157859-13600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A3F162B5-2E6E-4C8D-881A-803D0DC84F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3434cde1-f776-4c3f-9525-3f132e87b8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0d32b7-afc5-4577-b835-8ee209ff46e1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8727F88-0FC8-4FC8-94E3-25C530723ED9}"/>
</file>

<file path=customXml/itemProps3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4EBA5D1-BFAF-4050-BEF2-5C588D6EFDF2}"/>
</file>

<file path=customXml/itemProps5.xml><?xml version="1.0" encoding="utf-8"?>
<ds:datastoreItem xmlns:ds="http://schemas.openxmlformats.org/officeDocument/2006/customXml" ds:itemID="{3104FDFF-1F91-4205-97CB-F2BA84B866AA}"/>
</file>

<file path=docProps/app.xml><?xml version="1.0" encoding="utf-8"?>
<Properties xmlns:vt="http://schemas.openxmlformats.org/officeDocument/2006/docPropsVTypes" xmlns="http://schemas.openxmlformats.org/officeDocument/2006/extended-properties">
  <Template>Presentation Landscape Template (All Designs)</Template>
  <Company>EUMETSAT</Company>
  <PresentationFormat>Widescreen</PresentationFormat>
  <Paragraphs>57</Paragraphs>
  <Slides>9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23">
      <vt:lpstr>Arial</vt:lpstr>
      <vt:lpstr>Bahnschrift SemiBold</vt:lpstr>
      <vt:lpstr>Bahnschrift Light</vt:lpstr>
      <vt:lpstr>Bahnschrift SemiLight</vt:lpstr>
      <vt:lpstr>Roboto</vt:lpstr>
      <vt:lpstr>Century Gothic</vt:lpstr>
      <vt:lpstr>Tahoma</vt:lpstr>
      <vt:lpstr>Calibri</vt:lpstr>
      <vt:lpstr>Times New Roman</vt:lpstr>
      <vt:lpstr>Helvetica</vt:lpstr>
      <vt:lpstr>Roboto Medium</vt:lpstr>
      <vt:lpstr>Roboto Light</vt:lpstr>
      <vt:lpstr>Aptos</vt:lpstr>
      <vt:lpstr>Title &amp; Seperator Slides</vt:lpstr>
      <vt:lpstr>PowerPoint Presentation</vt:lpstr>
      <vt:lpstr>Agenda</vt:lpstr>
      <vt:lpstr>Introduction to METimage Mission</vt:lpstr>
      <vt:lpstr>METimage Thermal Channels Calibration Approach</vt:lpstr>
      <vt:lpstr>Thermal Channels Calibration Monitoring in MICMICS</vt:lpstr>
      <vt:lpstr>Thermal Channels Calibration Performance</vt:lpstr>
      <vt:lpstr>Thermal Channels Calibration Performance</vt:lpstr>
      <vt:lpstr>Conclusions</vt:lpstr>
      <vt:lpstr>PowerPoint Presentation</vt:lpstr>
    </vt:vector>
  </TitlesOfParts>
  <LinksUpToDate>0</LinksUpToDate>
  <SharedDoc>0</SharedDoc>
  <HyperlinksChanged>0</HyperlinksChanged>
  <Application>Aspose.Slides for .NET</Application>
  <AppVersion>25.0500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Francesc Lucas Carbo</cp:lastModifiedBy>
  <cp:revision>42</cp:revision>
  <cp:lastPrinted>2006-03-06T14:11:17Z</cp:lastPrinted>
  <dcterms:created xsi:type="dcterms:W3CDTF">2024-03-12T14:08:59Z</dcterms:created>
  <dcterms:modified xsi:type="dcterms:W3CDTF">2026-03-18T15:26:28Z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3d3f6813-1f1f-4cdc-a6b3-05f93542581f</vt:lpwstr>
  </property>
</Properties>
</file>