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4"/>
  </p:sldMasterIdLst>
  <p:notesMasterIdLst>
    <p:notesMasterId r:id="rId15"/>
  </p:notesMasterIdLst>
  <p:handoutMasterIdLst>
    <p:handoutMasterId r:id="rId16"/>
  </p:handoutMasterIdLst>
  <p:sldIdLst>
    <p:sldId id="589" r:id="rId5"/>
    <p:sldId id="606" r:id="rId6"/>
    <p:sldId id="698" r:id="rId7"/>
    <p:sldId id="702" r:id="rId8"/>
    <p:sldId id="604" r:id="rId9"/>
    <p:sldId id="699" r:id="rId10"/>
    <p:sldId id="700" r:id="rId11"/>
    <p:sldId id="701" r:id="rId12"/>
    <p:sldId id="644" r:id="rId13"/>
    <p:sldId id="609" r:id="rId14"/>
  </p:sldIdLst>
  <p:sldSz cx="12192000" cy="6858000"/>
  <p:notesSz cx="9931400" cy="14363700"/>
  <p:custDataLst>
    <p:tags r:id="rId17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0" autoAdjust="0"/>
    <p:restoredTop sz="83476" autoAdjust="0"/>
  </p:normalViewPr>
  <p:slideViewPr>
    <p:cSldViewPr snapToGrid="0">
      <p:cViewPr varScale="1">
        <p:scale>
          <a:sx n="49" d="100"/>
          <a:sy n="49" d="100"/>
        </p:scale>
        <p:origin x="1268" y="52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ustomXml" Target="../customXml/item5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4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 Mousivand" userId="dfe303a6-da48-485e-868f-fd801da37eb6" providerId="ADAL" clId="{B44C4DA9-115E-4EC9-92E2-1C2EE936A779}"/>
    <pc:docChg chg="custSel modSld">
      <pc:chgData name="Ali Mousivand" userId="dfe303a6-da48-485e-868f-fd801da37eb6" providerId="ADAL" clId="{B44C4DA9-115E-4EC9-92E2-1C2EE936A779}" dt="2026-03-26T12:09:39.584" v="109" actId="20577"/>
      <pc:docMkLst>
        <pc:docMk/>
      </pc:docMkLst>
      <pc:sldChg chg="modSp mod">
        <pc:chgData name="Ali Mousivand" userId="dfe303a6-da48-485e-868f-fd801da37eb6" providerId="ADAL" clId="{B44C4DA9-115E-4EC9-92E2-1C2EE936A779}" dt="2026-03-26T12:09:39.584" v="109" actId="20577"/>
        <pc:sldMkLst>
          <pc:docMk/>
          <pc:sldMk cId="746205021" sldId="644"/>
        </pc:sldMkLst>
        <pc:spChg chg="mod">
          <ac:chgData name="Ali Mousivand" userId="dfe303a6-da48-485e-868f-fd801da37eb6" providerId="ADAL" clId="{B44C4DA9-115E-4EC9-92E2-1C2EE936A779}" dt="2026-03-26T12:09:39.584" v="109" actId="20577"/>
          <ac:spMkLst>
            <pc:docMk/>
            <pc:sldMk cId="746205021" sldId="644"/>
            <ac:spMk id="3" creationId="{B19F27F0-60DA-7F13-AECF-85DF09A757EE}"/>
          </ac:spMkLst>
        </pc:spChg>
      </pc:sldChg>
      <pc:sldChg chg="modSp mod">
        <pc:chgData name="Ali Mousivand" userId="dfe303a6-da48-485e-868f-fd801da37eb6" providerId="ADAL" clId="{B44C4DA9-115E-4EC9-92E2-1C2EE936A779}" dt="2026-03-26T12:04:34.860" v="0" actId="20577"/>
        <pc:sldMkLst>
          <pc:docMk/>
          <pc:sldMk cId="769014114" sldId="701"/>
        </pc:sldMkLst>
        <pc:spChg chg="mod">
          <ac:chgData name="Ali Mousivand" userId="dfe303a6-da48-485e-868f-fd801da37eb6" providerId="ADAL" clId="{B44C4DA9-115E-4EC9-92E2-1C2EE936A779}" dt="2026-03-26T12:04:34.860" v="0" actId="20577"/>
          <ac:spMkLst>
            <pc:docMk/>
            <pc:sldMk cId="769014114" sldId="701"/>
            <ac:spMk id="4" creationId="{A1543C7A-3563-6AF8-9E3E-206C041D4A3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33500"/>
            <a:fld id="{B3123BCD-06C1-4979-A4B6-929E88FE602B}" type="slidenum">
              <a:rPr lang="de-DE" smtClean="0"/>
              <a:pPr defTabSz="1333500"/>
              <a:t>1</a:t>
            </a:fld>
            <a:endParaRPr lang="de-DE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7800" y="1074738"/>
            <a:ext cx="9575800" cy="5386387"/>
          </a:xfrm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205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E8B2A-771C-CB5D-D22B-56F6D8E2E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3D8CF6-7E88-F253-C476-244D9E583C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A6C5B7-1734-7C89-C8F8-6B62A5DF5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57589-DE69-4681-62D0-58E53E7F97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869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A2C7A-A26C-9170-ED39-30B513746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BC9D63-E9B6-E8C6-7325-B5BD97C26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F6E2A9-6DC4-C60B-722F-3E82A7D6F1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6C85C-EC47-82B4-B3EA-284091058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336954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FE02029-9BE2-4139-82E8-7E205433FD51}" type="slidenum">
              <a:rPr kumimoji="0" lang="de-DE" sz="17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Calibri"/>
                <a:cs typeface="Arial"/>
              </a:rPr>
              <a:pPr marL="0" marR="0" lvl="0" indent="0" algn="r" defTabSz="133695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4</a:t>
            </a:fld>
            <a:endParaRPr kumimoji="0" lang="de-DE" sz="17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3225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906845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80047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494090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>
            <a:fillRect/>
          </a:stretch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0526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hyperlink" Target="m-files://show/7235DDED-B8A6-4E3A-A71E-E576E92F5EE1/0-2214132?property=PGF96F14DEC652464883AF30934E62410D" TargetMode="Externa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hyperlink" Target="m-files://show/7235DDED-B8A6-4E3A-A71E-E576E92F5EE1/0-2214132?property=PG287DD6AA5F5449A297586565E64CBBF3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m-files://show/7235DDED-B8A6-4E3A-A71E-E576E92F5EE1/0-2214132?property=PG65D186EDD28144499B14845D49B5D4CB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2214132?property=PGCE5437D590C04754BEE9A57B4DF061F0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m-files://show/7235DDED-B8A6-4E3A-A71E-E576E92F5EE1/0-2214132?property=PG7957932C1D8B422FA7838BCB926F04D5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EUM2068066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  <p:sldLayoutId id="2147487745" r:id="rId33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 title="[DM_DOCNAME]"/>
          <p:cNvSpPr txBox="1"/>
          <p:nvPr/>
        </p:nvSpPr>
        <p:spPr>
          <a:xfrm>
            <a:off x="-1" y="1884152"/>
            <a:ext cx="5310909" cy="4210723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US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Intercomparison of the GSICS Engine and MICMICS for IR GEO–LEO Intercalibration</a:t>
            </a:r>
          </a:p>
          <a:p>
            <a:pPr>
              <a:defRPr/>
            </a:pPr>
            <a:endParaRPr lang="en-GB" sz="1800" b="0" kern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800" b="0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Ali Mousivand¹, Vincent Debaecker², Viju John¹, Tim Hewison¹, Mounir Lekouara¹</a:t>
            </a:r>
          </a:p>
          <a:p>
            <a:pPr lvl="0">
              <a:defRPr/>
            </a:pPr>
            <a:endParaRPr lang="en-GB" sz="1800" b="0">
              <a:solidFill>
                <a:srgbClr val="FFFFFF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GB" sz="1800" b="0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¹</a:t>
            </a:r>
            <a:r>
              <a:rPr lang="en-GB" sz="1800" b="0" i="1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EUMETSAT</a:t>
            </a:r>
          </a:p>
          <a:p>
            <a:pPr lvl="0">
              <a:defRPr/>
            </a:pPr>
            <a:r>
              <a:rPr lang="en-GB" sz="1800" b="0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²</a:t>
            </a:r>
            <a:r>
              <a:rPr lang="en-GB" sz="1800" b="0" i="1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Telespazio France</a:t>
            </a:r>
            <a:endParaRPr lang="en-GB" sz="1800" b="0" i="1">
              <a:solidFill>
                <a:srgbClr val="FFFF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GB" sz="1400" b="0" i="1">
                <a:solidFill>
                  <a:srgbClr val="FFFF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GSICS Annual Meeting, March 23-27 2026</a:t>
            </a:r>
            <a:r>
              <a:rPr lang="en-US" sz="1400" b="0" i="1">
                <a:solidFill>
                  <a:srgbClr val="FFFF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, Ottawa </a:t>
            </a:r>
            <a:endParaRPr lang="en-GB" sz="1400" b="0" i="1">
              <a:solidFill>
                <a:srgbClr val="FFFFFF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kern="1200" spc="-100">
                <a:latin typeface="Bahnschrift SemiLight" panose="020B0502040204020203" pitchFamily="34" charset="0"/>
                <a:cs typeface="Calibri" panose="020F0502020204030204" pitchFamily="34" charset="0"/>
              </a:rPr>
              <a:t>Agenda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spc="0"/>
              <a:t>GEO-LEO IR algorithm</a:t>
            </a: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GB" sz="2400" b="1" spc="0"/>
              <a:t>Intercomparisons of different approaches</a:t>
            </a: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GB" sz="2400" b="1" spc="0"/>
              <a:t>Conclusions</a:t>
            </a: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6901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39C4F-C424-3A07-562F-90F889E89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FDA26-59E9-7604-3333-8C84FCB87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GEO-LEO IR algorithm: SEVIRI-IASI	</a:t>
            </a:r>
          </a:p>
        </p:txBody>
      </p:sp>
      <p:pic>
        <p:nvPicPr>
          <p:cNvPr id="56" name="Picture 2" descr="http://tcweb.eumetsat.int/tcc1/proj/gsics/results/seviri/msg3/iasi/metopa/2014/11/msg3-iasi_20141104_2130_bias_ts_ir13.4.gif">
            <a:extLst>
              <a:ext uri="{FF2B5EF4-FFF2-40B4-BE49-F238E27FC236}">
                <a16:creationId xmlns:a16="http://schemas.microsoft.com/office/drawing/2014/main" id="{11771A92-7CFE-C835-830F-C614DBCFF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691706" y="3816196"/>
            <a:ext cx="3428732" cy="2571549"/>
          </a:xfrm>
          <a:prstGeom prst="rect">
            <a:avLst/>
          </a:prstGeom>
          <a:noFill/>
        </p:spPr>
      </p:pic>
      <p:pic>
        <p:nvPicPr>
          <p:cNvPr id="57" name="Picture 2" descr="H:\MY DOCUMENTS\plots\GEO-LEO-collocations_480px_V01_2012-02-02.gif">
            <a:extLst>
              <a:ext uri="{FF2B5EF4-FFF2-40B4-BE49-F238E27FC236}">
                <a16:creationId xmlns:a16="http://schemas.microsoft.com/office/drawing/2014/main" id="{15D87CE4-3C4A-E31C-0110-B3040DE3F5DD}"/>
              </a:ext>
            </a:extLst>
          </p:cNvPr>
          <p:cNvPicPr>
            <a:picLocks noChangeArrowheads="1"/>
          </p:cNvPicPr>
          <p:nvPr/>
        </p:nvPicPr>
        <p:blipFill>
          <a:blip r:embed="rId4"/>
          <a:srcRect t="5730"/>
          <a:stretch>
            <a:fillRect/>
          </a:stretch>
        </p:blipFill>
        <p:spPr bwMode="auto">
          <a:xfrm>
            <a:off x="4944140" y="925215"/>
            <a:ext cx="3291840" cy="3103217"/>
          </a:xfrm>
          <a:prstGeom prst="rect">
            <a:avLst/>
          </a:prstGeom>
          <a:noFill/>
        </p:spPr>
      </p:pic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46457BFA-6DED-F166-8380-D7A24BD83D7B}"/>
              </a:ext>
            </a:extLst>
          </p:cNvPr>
          <p:cNvSpPr txBox="1"/>
          <p:nvPr/>
        </p:nvSpPr>
        <p:spPr>
          <a:xfrm>
            <a:off x="326323" y="1200756"/>
            <a:ext cx="5565925" cy="533782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431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939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46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954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62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GB" sz="1900" b="0" i="0" u="none" strike="noStrike" kern="0" cap="none" spc="-100" normalizeH="0" baseline="0" noProof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Collocate in Space, Time, Angle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Collect</a:t>
            </a:r>
            <a:r>
              <a:rPr kumimoji="0" lang="en-GB" sz="1700" b="1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 S</a:t>
            </a:r>
            <a:r>
              <a:rPr kumimoji="0" lang="en-GB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imultaneous </a:t>
            </a:r>
            <a:r>
              <a:rPr kumimoji="0" lang="en-GB" sz="1700" b="1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N</a:t>
            </a:r>
            <a:r>
              <a:rPr kumimoji="0" lang="en-GB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adir </a:t>
            </a:r>
            <a:r>
              <a:rPr kumimoji="0" lang="en-GB" sz="1700" b="1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O</a:t>
            </a:r>
            <a:r>
              <a:rPr kumimoji="0" lang="en-GB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verpasses (SNOs)</a:t>
            </a:r>
          </a:p>
          <a:p>
            <a:pPr marL="266700" lvl="1" indent="-266700">
              <a:defRPr/>
            </a:pPr>
            <a:r>
              <a:rPr lang="en-GB" sz="1700" b="0">
                <a:solidFill>
                  <a:srgbClr val="38484E"/>
                </a:solidFill>
              </a:rPr>
              <a:t>Maximum difference in |dsec(VZA)|&lt;0.01°</a:t>
            </a:r>
          </a:p>
          <a:p>
            <a:pPr marL="266700" lvl="1" indent="-266700">
              <a:defRPr/>
            </a:pPr>
            <a:r>
              <a:rPr lang="en-GB" sz="1700" b="0">
                <a:solidFill>
                  <a:srgbClr val="38484E"/>
                </a:solidFill>
              </a:rPr>
              <a:t>Pixels’ max time difference |dt|&lt;300s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Night-time data </a:t>
            </a:r>
            <a:endParaRPr lang="en-GB" sz="1700" b="0" kern="0" noProof="0">
              <a:solidFill>
                <a:srgbClr val="38484E"/>
              </a:solidFill>
            </a:endParaRP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GB" sz="1700" b="0">
                <a:solidFill>
                  <a:srgbClr val="38484E"/>
                </a:solidFill>
              </a:rPr>
              <a:t>Average all SEVIRI pixels in each IASI FoV (+ var.)</a:t>
            </a:r>
            <a:endParaRPr kumimoji="0" lang="en-GB" sz="1700" b="0" i="0" u="none" strike="noStrike" kern="0" cap="none" spc="-10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GB" sz="1900" b="0" i="0" u="none" strike="noStrike" kern="0" cap="none" spc="-100" normalizeH="0" baseline="0" noProof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Hyperspectral Reference (e.g., IASI)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Convolve IASI spectrum with SEVIRI SRF</a:t>
            </a:r>
            <a:r>
              <a:rPr lang="en-GB" sz="1700">
                <a:solidFill>
                  <a:srgbClr val="38484E"/>
                </a:solidFill>
              </a:rPr>
              <a:t>s</a:t>
            </a:r>
            <a:endParaRPr kumimoji="0" lang="en-GB" sz="1700" b="0" i="1" u="none" strike="noStrike" kern="0" cap="none" spc="-10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</a:endParaRP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</a:rPr>
              <a:t>Can investigate SRF errors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GB" sz="1900" b="0" i="0" u="none" strike="noStrike" kern="0" cap="none" spc="-100" normalizeH="0" baseline="0" noProof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Compare</a:t>
            </a:r>
            <a:r>
              <a:rPr kumimoji="0" lang="en-GB" sz="19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Apply weighted regression to collocated radiances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GB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Evaluate uncertainties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GB" sz="1900" b="0" i="0" u="none" strike="noStrike" kern="0" cap="none" spc="-100" normalizeH="0" baseline="0" noProof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Generate GSICS Correction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Update daily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Distribute via GSICS Servers</a:t>
            </a:r>
            <a:endParaRPr kumimoji="0" lang="en-GB" sz="1700" b="0" i="0" u="none" strike="noStrike" kern="0" cap="none" spc="-10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Bahnschrift Light" panose="020B0502040204020203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GB" sz="1900" b="0" i="0" u="none" strike="noStrike" kern="0" cap="none" spc="-100" normalizeH="0" baseline="0" noProof="0">
                <a:ln>
                  <a:noFill/>
                </a:ln>
                <a:solidFill>
                  <a:srgbClr val="CB333B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Evaluate &amp; Monitor Bias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Verify Radiometric</a:t>
            </a:r>
            <a:r>
              <a:rPr kumimoji="0" lang="en-US" sz="1700" b="0" i="0" u="none" strike="noStrike" kern="0" cap="none" spc="-100" normalizeH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 Accuracy Requirement 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Check long-term stability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700" b="0" i="0" u="none" strike="noStrike" kern="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Including decontaminations</a:t>
            </a:r>
          </a:p>
        </p:txBody>
      </p:sp>
      <p:pic>
        <p:nvPicPr>
          <p:cNvPr id="59" name="Picture 3" descr="H:\MY DOCUMENTS\plots\plot_rad_srf_ieee.png">
            <a:extLst>
              <a:ext uri="{FF2B5EF4-FFF2-40B4-BE49-F238E27FC236}">
                <a16:creationId xmlns:a16="http://schemas.microsoft.com/office/drawing/2014/main" id="{56F3B964-3712-85D4-75CC-8FF95797CF3A}"/>
              </a:ext>
            </a:extLst>
          </p:cNvPr>
          <p:cNvPicPr>
            <a:picLocks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8143336" y="1281112"/>
            <a:ext cx="3977102" cy="2511426"/>
          </a:xfrm>
          <a:prstGeom prst="rect">
            <a:avLst/>
          </a:prstGeom>
          <a:noFill/>
        </p:spPr>
      </p:pic>
      <p:pic>
        <p:nvPicPr>
          <p:cNvPr id="60" name="Picture 2" descr="H:\MY DOCUMENTS\GSICS\logo\GSICS300px.png">
            <a:extLst>
              <a:ext uri="{FF2B5EF4-FFF2-40B4-BE49-F238E27FC236}">
                <a16:creationId xmlns:a16="http://schemas.microsoft.com/office/drawing/2014/main" id="{B130744D-E480-CA35-6934-0E2599769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3942162" y="4708777"/>
            <a:ext cx="1428750" cy="581025"/>
          </a:xfrm>
          <a:prstGeom prst="rect">
            <a:avLst/>
          </a:prstGeom>
          <a:noFill/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C541176A-C3BC-4816-C63A-536E5037CD09}"/>
              </a:ext>
            </a:extLst>
          </p:cNvPr>
          <p:cNvGrpSpPr/>
          <p:nvPr/>
        </p:nvGrpSpPr>
        <p:grpSpPr>
          <a:xfrm>
            <a:off x="5726286" y="3685094"/>
            <a:ext cx="3048000" cy="2720374"/>
            <a:chOff x="5726286" y="3685094"/>
            <a:chExt cx="3048000" cy="2720374"/>
          </a:xfrm>
        </p:grpSpPr>
        <p:pic>
          <p:nvPicPr>
            <p:cNvPr id="62" name="Picture 61" descr="msg2-iasi_20111120_2215_scatter_ir13.4.gif">
              <a:extLst>
                <a:ext uri="{FF2B5EF4-FFF2-40B4-BE49-F238E27FC236}">
                  <a16:creationId xmlns:a16="http://schemas.microsoft.com/office/drawing/2014/main" id="{C55D26D0-63BE-C78A-0084-3EFDFFA67E88}"/>
                </a:ext>
              </a:extLst>
            </p:cNvPr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726286" y="3898354"/>
              <a:ext cx="3048000" cy="2507114"/>
            </a:xfrm>
            <a:prstGeom prst="rect">
              <a:avLst/>
            </a:prstGeom>
          </p:spPr>
        </p:pic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56751D3-5BB9-4D1C-C805-A44F48829DD3}"/>
                </a:ext>
              </a:extLst>
            </p:cNvPr>
            <p:cNvSpPr/>
            <p:nvPr/>
          </p:nvSpPr>
          <p:spPr>
            <a:xfrm>
              <a:off x="7707198" y="6150535"/>
              <a:ext cx="105509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srgbClr val="00205B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[mW/m2/sr/cm-1]</a:t>
              </a:r>
              <a:endPara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205B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357E4FD-627B-527B-AFF9-963B9AFB6006}"/>
                </a:ext>
              </a:extLst>
            </p:cNvPr>
            <p:cNvSpPr/>
            <p:nvPr/>
          </p:nvSpPr>
          <p:spPr>
            <a:xfrm rot="16200000">
              <a:off x="5451034" y="4097227"/>
              <a:ext cx="1055097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900" b="0" i="0" u="none" strike="noStrike" kern="1200" cap="none" spc="0" normalizeH="0" baseline="0" noProof="0">
                  <a:ln>
                    <a:noFill/>
                  </a:ln>
                  <a:solidFill>
                    <a:srgbClr val="1C1C1C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[</a:t>
              </a:r>
              <a:r>
                <a:rPr kumimoji="0" lang="en-GB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00205B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+mn-cs"/>
                </a:rPr>
                <a:t>mW/m2/sr/cm-1]</a:t>
              </a:r>
              <a:endPara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205B">
                    <a:lumMod val="50000"/>
                  </a:srgbClr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endParaRPr>
            </a:p>
          </p:txBody>
        </p:sp>
      </p:grp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BBA6319-ACB6-FA87-1BEC-EAEF509F7726}"/>
              </a:ext>
            </a:extLst>
          </p:cNvPr>
          <p:cNvCxnSpPr/>
          <p:nvPr/>
        </p:nvCxnSpPr>
        <p:spPr bwMode="auto">
          <a:xfrm flipH="1" flipV="1">
            <a:off x="7020232" y="4090219"/>
            <a:ext cx="0" cy="1927123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531E1770-9CEA-DA4A-90EB-3324A374FC4D}"/>
              </a:ext>
            </a:extLst>
          </p:cNvPr>
          <p:cNvSpPr txBox="1"/>
          <p:nvPr/>
        </p:nvSpPr>
        <p:spPr>
          <a:xfrm>
            <a:off x="5348747" y="6302477"/>
            <a:ext cx="3972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kern="100" spc="-100">
                <a:solidFill>
                  <a:srgbClr val="00B05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Bias at Standard Scene Radiance (~285K)</a:t>
            </a:r>
            <a:br>
              <a:rPr lang="en-GB" sz="1400" kern="100" spc="-100">
                <a:solidFill>
                  <a:srgbClr val="00B05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</a:br>
            <a:r>
              <a:rPr lang="en-GB" sz="1400" kern="100" spc="-100">
                <a:solidFill>
                  <a:schemeClr val="bg1">
                    <a:lumMod val="50000"/>
                    <a:lumOff val="50000"/>
                  </a:schemeClr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Bias at Cold Scene (220K)</a:t>
            </a:r>
          </a:p>
        </p:txBody>
      </p:sp>
    </p:spTree>
    <p:extLst>
      <p:ext uri="{BB962C8B-B14F-4D97-AF65-F5344CB8AC3E}">
        <p14:creationId xmlns:p14="http://schemas.microsoft.com/office/powerpoint/2010/main" val="4193051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  <p:cond evt="onBegin" delay="0">
                          <p:tn val="28"/>
                        </p:cond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  <p:cond evt="onBegin" delay="0">
                          <p:tn val="52"/>
                        </p:cond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uiExpand="1" build="p"/>
      <p:bldP spid="6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517FE-2B87-566D-B866-6568A4A48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35B0D-9D79-14BD-5EBD-1833D4AB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Intercomparison of different implementations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AE1A91-1F00-C53F-E48C-415D3EC28CA3}"/>
              </a:ext>
            </a:extLst>
          </p:cNvPr>
          <p:cNvGraphicFramePr>
            <a:graphicFrameLocks noGrp="1"/>
          </p:cNvGraphicFramePr>
          <p:nvPr/>
        </p:nvGraphicFramePr>
        <p:xfrm>
          <a:off x="868680" y="3060865"/>
          <a:ext cx="10241204" cy="3541499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050431">
                  <a:extLst>
                    <a:ext uri="{9D8B030D-6E8A-4147-A177-3AD203B41FA5}">
                      <a16:colId xmlns:a16="http://schemas.microsoft.com/office/drawing/2014/main" val="3815471369"/>
                    </a:ext>
                  </a:extLst>
                </a:gridCol>
                <a:gridCol w="1763950">
                  <a:extLst>
                    <a:ext uri="{9D8B030D-6E8A-4147-A177-3AD203B41FA5}">
                      <a16:colId xmlns:a16="http://schemas.microsoft.com/office/drawing/2014/main" val="1458088562"/>
                    </a:ext>
                  </a:extLst>
                </a:gridCol>
                <a:gridCol w="2036222">
                  <a:extLst>
                    <a:ext uri="{9D8B030D-6E8A-4147-A177-3AD203B41FA5}">
                      <a16:colId xmlns:a16="http://schemas.microsoft.com/office/drawing/2014/main" val="4275103641"/>
                    </a:ext>
                  </a:extLst>
                </a:gridCol>
                <a:gridCol w="1452929">
                  <a:extLst>
                    <a:ext uri="{9D8B030D-6E8A-4147-A177-3AD203B41FA5}">
                      <a16:colId xmlns:a16="http://schemas.microsoft.com/office/drawing/2014/main" val="1930426821"/>
                    </a:ext>
                  </a:extLst>
                </a:gridCol>
                <a:gridCol w="1484745">
                  <a:extLst>
                    <a:ext uri="{9D8B030D-6E8A-4147-A177-3AD203B41FA5}">
                      <a16:colId xmlns:a16="http://schemas.microsoft.com/office/drawing/2014/main" val="2459117111"/>
                    </a:ext>
                  </a:extLst>
                </a:gridCol>
                <a:gridCol w="1452927">
                  <a:extLst>
                    <a:ext uri="{9D8B030D-6E8A-4147-A177-3AD203B41FA5}">
                      <a16:colId xmlns:a16="http://schemas.microsoft.com/office/drawing/2014/main" val="3601229240"/>
                    </a:ext>
                  </a:extLst>
                </a:gridCol>
              </a:tblGrid>
              <a:tr h="9600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Implementation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Geographical domain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Pixels’ max time difference |dt|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Time window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Maximum difference in |dsec(VZA)|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Collocations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5911972"/>
                  </a:ext>
                </a:extLst>
              </a:tr>
              <a:tr h="14542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GSICS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±35°N/S (in RSS mode, latitude north limited to 15°N), ±35°E/W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300s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30 days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0.01°  (in RSS mode 0.05°)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Night-time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4818457"/>
                  </a:ext>
                </a:extLst>
              </a:tr>
              <a:tr h="2784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USC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±35°N/S/E/W 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300s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5 days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0.01°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4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Day and Night (For 3.9 µm only night)</a:t>
                      </a:r>
                      <a:endParaRPr lang="en-US" sz="14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8165977"/>
                  </a:ext>
                </a:extLst>
              </a:tr>
              <a:tr h="27846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MICMCIS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No limit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200s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30 days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0.01°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800" kern="100">
                          <a:solidFill>
                            <a:schemeClr val="accent6">
                              <a:lumMod val="10000"/>
                            </a:schemeClr>
                          </a:solidFill>
                          <a:effectLst/>
                        </a:rPr>
                        <a:t>Night-time</a:t>
                      </a:r>
                      <a:endParaRPr lang="en-US" sz="1800" kern="100">
                        <a:solidFill>
                          <a:schemeClr val="accent6">
                            <a:lumMod val="10000"/>
                          </a:schemeClr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0618675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671567-5A57-B8BB-4810-3994457D6E6A}"/>
              </a:ext>
            </a:extLst>
          </p:cNvPr>
          <p:cNvSpPr txBox="1"/>
          <p:nvPr/>
        </p:nvSpPr>
        <p:spPr>
          <a:xfrm>
            <a:off x="141514" y="640080"/>
            <a:ext cx="11908971" cy="1988758"/>
          </a:xfrm>
          <a:prstGeom prst="rect">
            <a:avLst/>
          </a:prstGeom>
        </p:spPr>
        <p:txBody>
          <a:bodyPr>
            <a:no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431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939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46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954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62" spc="-100" baseline="0">
                <a:solidFill>
                  <a:schemeClr val="tx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All three implementations follow a similar methodology, with minor differences summarised in the table below. </a:t>
            </a:r>
          </a:p>
          <a:p>
            <a:pPr marL="266700" marR="0" lvl="1" indent="-2667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-10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Arial" panose="020B0604020202020204" pitchFamily="34" charset="0"/>
              </a:rPr>
              <a:t>The main variations is in the USC collocation approach, where both instruments are projected onto a common 2D grid and intersections define collocations and regress the monitoring counts against reference radiance and compute calibration coefficients (not corrections). </a:t>
            </a:r>
          </a:p>
        </p:txBody>
      </p:sp>
    </p:spTree>
    <p:extLst>
      <p:ext uri="{BB962C8B-B14F-4D97-AF65-F5344CB8AC3E}">
        <p14:creationId xmlns:p14="http://schemas.microsoft.com/office/powerpoint/2010/main" val="283309843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MSG-2 Intercomparison: GSICS Engine vs. MICMICS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>
              <a:latin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5C125EB-9ECB-1EDE-EAFE-9B423ADF8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640" y="761783"/>
            <a:ext cx="11094720" cy="5782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15818F-FAEA-2CA9-F71A-793ED2516768}"/>
              </a:ext>
            </a:extLst>
          </p:cNvPr>
          <p:cNvSpPr txBox="1"/>
          <p:nvPr/>
        </p:nvSpPr>
        <p:spPr>
          <a:xfrm>
            <a:off x="9120922" y="5198954"/>
            <a:ext cx="27159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100" b="1"/>
              <a:t>Average number of collocations:</a:t>
            </a:r>
          </a:p>
          <a:p>
            <a:pPr>
              <a:buNone/>
            </a:pPr>
            <a:r>
              <a:rPr lang="en-US" sz="1100"/>
              <a:t>GSICS engine: 6000</a:t>
            </a:r>
          </a:p>
          <a:p>
            <a:pPr>
              <a:buNone/>
            </a:pPr>
            <a:r>
              <a:rPr lang="en-US" sz="1100" b="1"/>
              <a:t>MICMICS: 28000</a:t>
            </a:r>
          </a:p>
          <a:p>
            <a:pPr>
              <a:buNone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31408149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405DB-04B9-1337-B5A4-A19842A2F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53022-82D3-324B-69E9-02A2B3169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MSG-3 Intercomparison: GSICS Engine vs. MICMICS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FA4D03-9AB6-6096-FA45-410CA13FAB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>
              <a:latin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A66A78A-B80E-85EF-2F5B-FBD7B8FA7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8640" y="762107"/>
            <a:ext cx="11094720" cy="578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17EE4F-D4CB-D609-9C49-B62DC12BFE7A}"/>
              </a:ext>
            </a:extLst>
          </p:cNvPr>
          <p:cNvSpPr txBox="1"/>
          <p:nvPr/>
        </p:nvSpPr>
        <p:spPr>
          <a:xfrm>
            <a:off x="9120922" y="5198954"/>
            <a:ext cx="27159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100" b="1"/>
              <a:t>Average number of collocations:</a:t>
            </a:r>
          </a:p>
          <a:p>
            <a:pPr>
              <a:buNone/>
            </a:pPr>
            <a:r>
              <a:rPr lang="en-US" sz="1100"/>
              <a:t>GSICS engine: 30000</a:t>
            </a:r>
          </a:p>
          <a:p>
            <a:pPr>
              <a:buNone/>
            </a:pPr>
            <a:r>
              <a:rPr lang="en-US" sz="1100" b="1"/>
              <a:t>MICMICS: 28000</a:t>
            </a:r>
          </a:p>
          <a:p>
            <a:pPr>
              <a:buNone/>
            </a:pP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90613916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3B32E-60A3-EDCB-53E0-0A13A493F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2E022-667A-B7AB-5FDD-F94911D37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MSG-3 Intercomparison: USC vs. MICMICS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7D7EA-0F8F-9E06-2014-B197329D0B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>
              <a:latin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9DC742C7-753C-DB2A-F4E9-24B4E5CAB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600535" y="762107"/>
            <a:ext cx="10990930" cy="578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74905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61216-E1F2-7F03-BB51-1D952563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34A24-3D51-B0E0-941D-A5A32032A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MSG-4 Intercomparison: GSICS Engine vs. MICMICS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47FD0B-8969-3F6B-5C7A-0E9C62DB5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>
              <a:latin typeface="Arial" panose="020B0604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3D35E02-9C65-12E6-5822-E8F9BA575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690" y="762107"/>
            <a:ext cx="11088620" cy="578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543C7A-3563-6AF8-9E3E-206C041D4A34}"/>
              </a:ext>
            </a:extLst>
          </p:cNvPr>
          <p:cNvSpPr txBox="1"/>
          <p:nvPr/>
        </p:nvSpPr>
        <p:spPr>
          <a:xfrm>
            <a:off x="9122447" y="5159766"/>
            <a:ext cx="271598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100" b="1" dirty="0"/>
              <a:t>Average number of collocations:</a:t>
            </a:r>
          </a:p>
          <a:p>
            <a:pPr>
              <a:buNone/>
            </a:pPr>
            <a:r>
              <a:rPr lang="en-US" sz="1100" dirty="0"/>
              <a:t>GSICS engine: 5000</a:t>
            </a:r>
          </a:p>
          <a:p>
            <a:pPr>
              <a:buNone/>
            </a:pPr>
            <a:r>
              <a:rPr lang="en-US" sz="1100" b="1"/>
              <a:t>MICMICS: 16000</a:t>
            </a:r>
          </a:p>
          <a:p>
            <a:pPr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76901411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6347D-515D-8A32-59D4-CF7533EDF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F27F0-60DA-7F13-AECF-85DF09A757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0396673" cy="5262675"/>
          </a:xfrm>
        </p:spPr>
        <p:txBody>
          <a:bodyPr>
            <a:normAutofit fontScale="92500" lnSpcReduction="10000"/>
          </a:bodyPr>
          <a:lstStyle/>
          <a:p>
            <a:pPr marL="266700" lvl="1" indent="-266700">
              <a:defRPr/>
            </a:pPr>
            <a:r>
              <a:rPr lang="en-US" dirty="0">
                <a:solidFill>
                  <a:srgbClr val="38484E"/>
                </a:solidFill>
              </a:rPr>
              <a:t>All implementations follow a similar methodology, with only minor differences.</a:t>
            </a:r>
          </a:p>
          <a:p>
            <a:pPr marL="266700" lvl="1" indent="-266700">
              <a:defRPr/>
            </a:pPr>
            <a:endParaRPr lang="en-US" dirty="0">
              <a:solidFill>
                <a:srgbClr val="38484E"/>
              </a:solidFill>
            </a:endParaRPr>
          </a:p>
          <a:p>
            <a:pPr marL="266700" lvl="1" indent="-266700">
              <a:defRPr/>
            </a:pPr>
            <a:r>
              <a:rPr lang="en-US" dirty="0">
                <a:solidFill>
                  <a:srgbClr val="38484E"/>
                </a:solidFill>
              </a:rPr>
              <a:t>MICMICS yields more collocations than the GSICS engine and applies more careful outlier removal, resulting in lower uncertainty and reducing the variability seen in the GSICS results.</a:t>
            </a:r>
          </a:p>
          <a:p>
            <a:pPr marL="266700" lvl="1" indent="-266700">
              <a:defRPr/>
            </a:pPr>
            <a:endParaRPr lang="en-US" dirty="0">
              <a:solidFill>
                <a:srgbClr val="38484E"/>
              </a:solidFill>
            </a:endParaRPr>
          </a:p>
          <a:p>
            <a:pPr marL="266700" lvl="1" indent="-266700">
              <a:defRPr/>
            </a:pPr>
            <a:r>
              <a:rPr lang="en-US" dirty="0">
                <a:solidFill>
                  <a:srgbClr val="38484E"/>
                </a:solidFill>
              </a:rPr>
              <a:t>Overall, the implementations show good agreement, with MICMICS providing state-of-the-art results.</a:t>
            </a:r>
          </a:p>
          <a:p>
            <a:pPr marL="266700" lvl="1" indent="-266700">
              <a:defRPr/>
            </a:pPr>
            <a:endParaRPr lang="en-US" dirty="0">
              <a:solidFill>
                <a:srgbClr val="38484E"/>
              </a:solidFill>
            </a:endParaRPr>
          </a:p>
          <a:p>
            <a:pPr marL="266700" lvl="1" indent="-266700">
              <a:defRPr/>
            </a:pPr>
            <a:r>
              <a:rPr lang="en-US" dirty="0">
                <a:solidFill>
                  <a:srgbClr val="38484E"/>
                </a:solidFill>
              </a:rPr>
              <a:t>The transition from GSICS engine to MICMICS for the generation of the SEVIRI IR </a:t>
            </a:r>
            <a:r>
              <a:rPr lang="en-US">
                <a:solidFill>
                  <a:srgbClr val="38484E"/>
                </a:solidFill>
              </a:rPr>
              <a:t>GSICS parameters </a:t>
            </a:r>
            <a:r>
              <a:rPr lang="en-US" dirty="0">
                <a:solidFill>
                  <a:srgbClr val="38484E"/>
                </a:solidFill>
              </a:rPr>
              <a:t>is planned to be completed by the end of </a:t>
            </a:r>
            <a:r>
              <a:rPr lang="en-US">
                <a:solidFill>
                  <a:srgbClr val="38484E"/>
                </a:solidFill>
              </a:rPr>
              <a:t>the year..</a:t>
            </a:r>
            <a:endParaRPr lang="en-US" dirty="0">
              <a:solidFill>
                <a:srgbClr val="3848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0502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X6PPVAVDZMSZ-613157859-13633</_dlc_DocId>
    <_dlc_DocIdUrl xmlns="cfab5f87-ed30-4dbb-a820-4234a14babf6">
      <Url>https://wmoomm.sharepoint.com/sites/Collaboration/_layouts/15/DocIdRedir.aspx?ID=X6PPVAVDZMSZ-613157859-13633</Url>
      <Description>X6PPVAVDZMSZ-613157859-13633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3CF59F87-1306-4C44-9BBC-A5E6B06621BC}"/>
</file>

<file path=customXml/itemProps2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F162B5-2E6E-4C8D-881A-803D0DC84F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3434cde1-f776-4c3f-9525-3f132e87b8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0d32b7-afc5-4577-b835-8ee209ff46e1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A81BDA74-8D39-4108-9833-197991131FAD}"/>
</file>

<file path=customXml/itemProps5.xml><?xml version="1.0" encoding="utf-8"?>
<ds:datastoreItem xmlns:ds="http://schemas.openxmlformats.org/officeDocument/2006/customXml" ds:itemID="{A6B0F11D-BE7D-4D27-8285-143ABB802B37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TotalTime>0</TotalTime>
  <Words>501</Words>
  <Application>Microsoft Office PowerPoint</Application>
  <PresentationFormat>Widescreen</PresentationFormat>
  <Paragraphs>90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Aptos</vt:lpstr>
      <vt:lpstr>Arial</vt:lpstr>
      <vt:lpstr>Bahnschrift Light</vt:lpstr>
      <vt:lpstr>Bahnschrift SemiLight</vt:lpstr>
      <vt:lpstr>Calibri</vt:lpstr>
      <vt:lpstr>Century Gothic</vt:lpstr>
      <vt:lpstr>Helvetica</vt:lpstr>
      <vt:lpstr>Roboto</vt:lpstr>
      <vt:lpstr>Roboto Light</vt:lpstr>
      <vt:lpstr>Tahoma</vt:lpstr>
      <vt:lpstr>Times New Roman</vt:lpstr>
      <vt:lpstr>Title &amp; Seperator Slides</vt:lpstr>
      <vt:lpstr>PowerPoint Presentation</vt:lpstr>
      <vt:lpstr>Agenda</vt:lpstr>
      <vt:lpstr>GEO-LEO IR algorithm: SEVIRI-IASI </vt:lpstr>
      <vt:lpstr>Intercomparison of different implementations </vt:lpstr>
      <vt:lpstr>MSG-2 Intercomparison: GSICS Engine vs. MICMICS</vt:lpstr>
      <vt:lpstr>MSG-3 Intercomparison: GSICS Engine vs. MICMICS</vt:lpstr>
      <vt:lpstr>MSG-3 Intercomparison: USC vs. MICMICS</vt:lpstr>
      <vt:lpstr>MSG-4 Intercomparison: GSICS Engine vs. MICMICS</vt:lpstr>
      <vt:lpstr>Conclusion</vt:lpstr>
      <vt:lpstr>PowerPoint Presentation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Ali Mousivand</cp:lastModifiedBy>
  <cp:revision>69</cp:revision>
  <cp:lastPrinted>2006-03-06T14:11:17Z</cp:lastPrinted>
  <dcterms:created xsi:type="dcterms:W3CDTF">2024-03-12T14:08:59Z</dcterms:created>
  <dcterms:modified xsi:type="dcterms:W3CDTF">2026-03-26T12:09:40Z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1b6966bc-2ec8-4ea8-87f8-248a48f5b9f8</vt:lpwstr>
  </property>
</Properties>
</file>