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9" r:id="rId2"/>
    <p:sldId id="256" r:id="rId3"/>
    <p:sldId id="260" r:id="rId4"/>
    <p:sldId id="261" r:id="rId5"/>
    <p:sldId id="262" r:id="rId6"/>
    <p:sldId id="263" r:id="rId7"/>
    <p:sldId id="264" r:id="rId8"/>
    <p:sldId id="265" r:id="rId9"/>
    <p:sldId id="271" r:id="rId10"/>
    <p:sldId id="266" r:id="rId11"/>
    <p:sldId id="275" r:id="rId12"/>
    <p:sldId id="267" r:id="rId13"/>
    <p:sldId id="272" r:id="rId14"/>
    <p:sldId id="270" r:id="rId15"/>
    <p:sldId id="276" r:id="rId16"/>
    <p:sldId id="273" r:id="rId17"/>
    <p:sldId id="268" r:id="rId18"/>
    <p:sldId id="26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7132"/>
    <a:srgbClr val="0F9ED5"/>
    <a:srgbClr val="156082"/>
    <a:srgbClr val="4EA72E"/>
    <a:srgbClr val="FFFFFF"/>
    <a:srgbClr val="33CCCC"/>
    <a:srgbClr val="00FFFF"/>
    <a:srgbClr val="E6E6E6"/>
    <a:srgbClr val="4484BF"/>
    <a:srgbClr val="7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47" autoAdjust="0"/>
    <p:restoredTop sz="79728" autoAdjust="0"/>
  </p:normalViewPr>
  <p:slideViewPr>
    <p:cSldViewPr snapToGrid="0">
      <p:cViewPr varScale="1">
        <p:scale>
          <a:sx n="101" d="100"/>
          <a:sy n="101" d="100"/>
        </p:scale>
        <p:origin x="15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766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1.xml"/><Relationship Id="rId30" Type="http://schemas.openxmlformats.org/officeDocument/2006/relationships/customXml" Target="../customXml/item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ffen Dransfeld" userId="40abd5ec-bda2-42b6-9e0a-540948706c20" providerId="ADAL" clId="{321D4FE0-428B-5A1E-A950-1118EB036032}"/>
    <pc:docChg chg="undo custSel delSld modSld modMainMaster">
      <pc:chgData name="Steffen Dransfeld" userId="40abd5ec-bda2-42b6-9e0a-540948706c20" providerId="ADAL" clId="{321D4FE0-428B-5A1E-A950-1118EB036032}" dt="2026-03-20T12:17:35.864" v="258" actId="2696"/>
      <pc:docMkLst>
        <pc:docMk/>
      </pc:docMkLst>
      <pc:sldChg chg="addSp delSp modSp mod modNotesTx">
        <pc:chgData name="Steffen Dransfeld" userId="40abd5ec-bda2-42b6-9e0a-540948706c20" providerId="ADAL" clId="{321D4FE0-428B-5A1E-A950-1118EB036032}" dt="2026-03-20T12:12:29.640" v="183" actId="20577"/>
        <pc:sldMkLst>
          <pc:docMk/>
          <pc:sldMk cId="2616764298" sldId="259"/>
        </pc:sldMkLst>
        <pc:spChg chg="mod">
          <ac:chgData name="Steffen Dransfeld" userId="40abd5ec-bda2-42b6-9e0a-540948706c20" providerId="ADAL" clId="{321D4FE0-428B-5A1E-A950-1118EB036032}" dt="2026-03-16T08:20:09.251" v="25" actId="20577"/>
          <ac:spMkLst>
            <pc:docMk/>
            <pc:sldMk cId="2616764298" sldId="259"/>
            <ac:spMk id="5" creationId="{91F9BA35-9190-6EB9-8F12-45F3581D8AD3}"/>
          </ac:spMkLst>
        </pc:spChg>
      </pc:sldChg>
      <pc:sldChg chg="delSp mod">
        <pc:chgData name="Steffen Dransfeld" userId="40abd5ec-bda2-42b6-9e0a-540948706c20" providerId="ADAL" clId="{321D4FE0-428B-5A1E-A950-1118EB036032}" dt="2026-03-16T08:28:34.376" v="156" actId="478"/>
        <pc:sldMkLst>
          <pc:docMk/>
          <pc:sldMk cId="681099396" sldId="265"/>
        </pc:sldMkLst>
      </pc:sldChg>
      <pc:sldChg chg="modSp mod">
        <pc:chgData name="Steffen Dransfeld" userId="40abd5ec-bda2-42b6-9e0a-540948706c20" providerId="ADAL" clId="{321D4FE0-428B-5A1E-A950-1118EB036032}" dt="2026-03-20T12:17:20.935" v="257" actId="20577"/>
        <pc:sldMkLst>
          <pc:docMk/>
          <pc:sldMk cId="3104536948" sldId="268"/>
        </pc:sldMkLst>
        <pc:spChg chg="mod">
          <ac:chgData name="Steffen Dransfeld" userId="40abd5ec-bda2-42b6-9e0a-540948706c20" providerId="ADAL" clId="{321D4FE0-428B-5A1E-A950-1118EB036032}" dt="2026-03-20T12:17:20.935" v="257" actId="20577"/>
          <ac:spMkLst>
            <pc:docMk/>
            <pc:sldMk cId="3104536948" sldId="268"/>
            <ac:spMk id="10" creationId="{00000000-0000-0000-0000-000000000000}"/>
          </ac:spMkLst>
        </pc:spChg>
      </pc:sldChg>
      <pc:sldChg chg="del">
        <pc:chgData name="Steffen Dransfeld" userId="40abd5ec-bda2-42b6-9e0a-540948706c20" providerId="ADAL" clId="{321D4FE0-428B-5A1E-A950-1118EB036032}" dt="2026-03-20T12:17:35.864" v="258" actId="2696"/>
        <pc:sldMkLst>
          <pc:docMk/>
          <pc:sldMk cId="4159730304" sldId="274"/>
        </pc:sldMkLst>
      </pc:sldChg>
      <pc:sldMasterChg chg="modSp mod modSldLayout">
        <pc:chgData name="Steffen Dransfeld" userId="40abd5ec-bda2-42b6-9e0a-540948706c20" providerId="ADAL" clId="{321D4FE0-428B-5A1E-A950-1118EB036032}" dt="2026-03-20T12:15:40.762" v="255" actId="1076"/>
        <pc:sldMasterMkLst>
          <pc:docMk/>
          <pc:sldMasterMk cId="984314526" sldId="2147483648"/>
        </pc:sldMasterMkLst>
        <pc:spChg chg="mod">
          <ac:chgData name="Steffen Dransfeld" userId="40abd5ec-bda2-42b6-9e0a-540948706c20" providerId="ADAL" clId="{321D4FE0-428B-5A1E-A950-1118EB036032}" dt="2026-03-20T12:12:12.650" v="182" actId="20577"/>
          <ac:spMkLst>
            <pc:docMk/>
            <pc:sldMasterMk cId="984314526" sldId="2147483648"/>
            <ac:spMk id="15" creationId="{22DCDB4F-43BE-D605-0F4C-3B81017D873E}"/>
          </ac:spMkLst>
        </pc:spChg>
        <pc:sldLayoutChg chg="addSp delSp modSp mod">
          <pc:chgData name="Steffen Dransfeld" userId="40abd5ec-bda2-42b6-9e0a-540948706c20" providerId="ADAL" clId="{321D4FE0-428B-5A1E-A950-1118EB036032}" dt="2026-03-20T12:15:40.762" v="255" actId="1076"/>
          <pc:sldLayoutMkLst>
            <pc:docMk/>
            <pc:sldMasterMk cId="984314526" sldId="2147483648"/>
            <pc:sldLayoutMk cId="647328720" sldId="2147483649"/>
          </pc:sldLayoutMkLst>
          <pc:spChg chg="mod">
            <ac:chgData name="Steffen Dransfeld" userId="40abd5ec-bda2-42b6-9e0a-540948706c20" providerId="ADAL" clId="{321D4FE0-428B-5A1E-A950-1118EB036032}" dt="2026-03-20T12:13:21.141" v="216" actId="20577"/>
            <ac:spMkLst>
              <pc:docMk/>
              <pc:sldMasterMk cId="984314526" sldId="2147483648"/>
              <pc:sldLayoutMk cId="647328720" sldId="2147483649"/>
              <ac:spMk id="9" creationId="{6A28DA83-D1E7-47DA-0467-674762E9F32F}"/>
            </ac:spMkLst>
          </pc:spChg>
          <pc:spChg chg="mod">
            <ac:chgData name="Steffen Dransfeld" userId="40abd5ec-bda2-42b6-9e0a-540948706c20" providerId="ADAL" clId="{321D4FE0-428B-5A1E-A950-1118EB036032}" dt="2026-03-20T12:13:45.085" v="243" actId="5793"/>
            <ac:spMkLst>
              <pc:docMk/>
              <pc:sldMasterMk cId="984314526" sldId="2147483648"/>
              <pc:sldLayoutMk cId="647328720" sldId="2147483649"/>
              <ac:spMk id="11" creationId="{33309140-5E61-E09C-BE17-A13E2FD2FD3F}"/>
            </ac:spMkLst>
          </pc:spChg>
          <pc:picChg chg="add del">
            <ac:chgData name="Steffen Dransfeld" userId="40abd5ec-bda2-42b6-9e0a-540948706c20" providerId="ADAL" clId="{321D4FE0-428B-5A1E-A950-1118EB036032}" dt="2026-03-20T12:15:34.778" v="252" actId="478"/>
            <ac:picMkLst>
              <pc:docMk/>
              <pc:sldMasterMk cId="984314526" sldId="2147483648"/>
              <pc:sldLayoutMk cId="647328720" sldId="2147483649"/>
              <ac:picMk id="8" creationId="{90A2E630-A6FD-4172-3C68-0002CC17E3CC}"/>
            </ac:picMkLst>
          </pc:picChg>
          <pc:picChg chg="add del mod">
            <ac:chgData name="Steffen Dransfeld" userId="40abd5ec-bda2-42b6-9e0a-540948706c20" providerId="ADAL" clId="{321D4FE0-428B-5A1E-A950-1118EB036032}" dt="2026-03-20T12:15:40.762" v="255" actId="1076"/>
            <ac:picMkLst>
              <pc:docMk/>
              <pc:sldMasterMk cId="984314526" sldId="2147483648"/>
              <pc:sldLayoutMk cId="647328720" sldId="2147483649"/>
              <ac:picMk id="10" creationId="{1BA06AB3-0D72-329B-A220-E87A860C3C92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C004C69-E335-E7F0-0132-46D91A513E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4460CF-9175-E8B8-E528-3D6800F1CE6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284A77-CC40-4A6A-B16A-43F732F3BC6C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73D1C0-5AE1-817F-61A7-F8767E6F00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5F6B0E-60AB-0FCF-4841-6166AEEF90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9C1C5-4BBE-4AE0-BF21-20CDCD326C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5092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B8584-B7E4-4BA4-8055-756B4A9B3D70}" type="datetimeFigureOut">
              <a:rPr lang="en-GB" smtClean="0"/>
              <a:t>20/03/2026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E1B6AA-0F81-4B01-B5A0-ED7D8FF20A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9264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90/rs13010102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doi.org/10.1109/TGRS.2007.894564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1B6AA-0F81-4B01-B5A0-ED7D8FF20AF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402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1B6AA-0F81-4B01-B5A0-ED7D8FF20AF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307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1B6AA-0F81-4B01-B5A0-ED7D8FF20AF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0654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1B6AA-0F81-4B01-B5A0-ED7D8FF20AF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765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1B6AA-0F81-4B01-B5A0-ED7D8FF20AF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0622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baseline="0" dirty="0"/>
              <a:t>Slide </a:t>
            </a:r>
            <a:r>
              <a:rPr lang="fr-FR" b="1" baseline="0" dirty="0" err="1"/>
              <a:t>with</a:t>
            </a:r>
            <a:r>
              <a:rPr lang="fr-FR" b="1" baseline="0" dirty="0"/>
              <a:t> animations</a:t>
            </a:r>
          </a:p>
          <a:p>
            <a:r>
              <a:rPr lang="fr-FR" baseline="0" dirty="0" err="1"/>
              <a:t>TIRCalNet</a:t>
            </a:r>
            <a:r>
              <a:rPr lang="fr-FR" baseline="0" dirty="0"/>
              <a:t> </a:t>
            </a:r>
            <a:r>
              <a:rPr lang="fr-FR" baseline="0" dirty="0" err="1"/>
              <a:t>will</a:t>
            </a:r>
            <a:r>
              <a:rPr lang="fr-FR" baseline="0" dirty="0"/>
              <a:t> </a:t>
            </a:r>
            <a:r>
              <a:rPr lang="fr-FR" baseline="0" dirty="0" err="1"/>
              <a:t>provide</a:t>
            </a:r>
            <a:r>
              <a:rPr lang="fr-FR" baseline="0" dirty="0"/>
              <a:t> TOA radiance </a:t>
            </a:r>
            <a:r>
              <a:rPr lang="fr-FR" baseline="0" dirty="0" err="1"/>
              <a:t>with</a:t>
            </a:r>
            <a:r>
              <a:rPr lang="fr-FR" baseline="0" dirty="0"/>
              <a:t> a fine spectral </a:t>
            </a:r>
            <a:r>
              <a:rPr lang="fr-FR" baseline="0" dirty="0" err="1"/>
              <a:t>resolution</a:t>
            </a:r>
            <a:r>
              <a:rPr lang="fr-FR" baseline="0" dirty="0"/>
              <a:t> </a:t>
            </a:r>
            <a:r>
              <a:rPr lang="fr-FR" baseline="0" dirty="0" err="1"/>
              <a:t>so</a:t>
            </a:r>
            <a:r>
              <a:rPr lang="fr-FR" baseline="0" dirty="0"/>
              <a:t> </a:t>
            </a:r>
            <a:r>
              <a:rPr lang="fr-FR" baseline="0" dirty="0" err="1"/>
              <a:t>it</a:t>
            </a:r>
            <a:r>
              <a:rPr lang="fr-FR" baseline="0" dirty="0"/>
              <a:t> </a:t>
            </a:r>
            <a:r>
              <a:rPr lang="fr-FR" baseline="0" dirty="0" err="1"/>
              <a:t>can</a:t>
            </a:r>
            <a:r>
              <a:rPr lang="fr-FR" baseline="0" dirty="0"/>
              <a:t> </a:t>
            </a:r>
            <a:r>
              <a:rPr lang="fr-FR" baseline="0" dirty="0" err="1"/>
              <a:t>be</a:t>
            </a:r>
            <a:r>
              <a:rPr lang="fr-FR" baseline="0" dirty="0"/>
              <a:t> </a:t>
            </a:r>
            <a:r>
              <a:rPr lang="fr-FR" baseline="0" dirty="0" err="1"/>
              <a:t>used</a:t>
            </a:r>
            <a:r>
              <a:rPr lang="fr-FR" baseline="0" dirty="0"/>
              <a:t> for a large </a:t>
            </a:r>
            <a:r>
              <a:rPr lang="fr-FR" baseline="0" dirty="0" err="1"/>
              <a:t>variety</a:t>
            </a:r>
            <a:r>
              <a:rPr lang="fr-FR" baseline="0" dirty="0"/>
              <a:t> of </a:t>
            </a:r>
            <a:r>
              <a:rPr lang="fr-FR" baseline="0" dirty="0" err="1"/>
              <a:t>spaceborne</a:t>
            </a:r>
            <a:r>
              <a:rPr lang="fr-FR" baseline="0" dirty="0"/>
              <a:t> instruments </a:t>
            </a:r>
            <a:r>
              <a:rPr lang="fr-FR" baseline="0" dirty="0" err="1"/>
              <a:t>with</a:t>
            </a:r>
            <a:r>
              <a:rPr lang="fr-FR" baseline="0" dirty="0"/>
              <a:t> </a:t>
            </a:r>
            <a:r>
              <a:rPr lang="fr-FR" baseline="0" dirty="0" err="1"/>
              <a:t>variatious</a:t>
            </a:r>
            <a:r>
              <a:rPr lang="fr-FR" baseline="0" dirty="0"/>
              <a:t> thermal spectral bands. The convolution </a:t>
            </a:r>
            <a:r>
              <a:rPr lang="fr-FR" baseline="0" dirty="0" err="1"/>
              <a:t>with</a:t>
            </a:r>
            <a:r>
              <a:rPr lang="fr-FR" baseline="0" dirty="0"/>
              <a:t> the instrument spectral </a:t>
            </a:r>
            <a:r>
              <a:rPr lang="fr-FR" baseline="0" dirty="0" err="1"/>
              <a:t>response</a:t>
            </a:r>
            <a:r>
              <a:rPr lang="fr-FR" baseline="0" dirty="0"/>
              <a:t> </a:t>
            </a:r>
            <a:r>
              <a:rPr lang="fr-FR" baseline="0" dirty="0" err="1"/>
              <a:t>is</a:t>
            </a:r>
            <a:r>
              <a:rPr lang="fr-FR" baseline="0" dirty="0"/>
              <a:t> the </a:t>
            </a:r>
            <a:r>
              <a:rPr lang="fr-FR" baseline="0" dirty="0" err="1"/>
              <a:t>user’s</a:t>
            </a:r>
            <a:r>
              <a:rPr lang="fr-FR" baseline="0" dirty="0"/>
              <a:t> </a:t>
            </a:r>
            <a:r>
              <a:rPr lang="fr-FR" baseline="0" dirty="0" err="1"/>
              <a:t>responsibility</a:t>
            </a:r>
            <a:r>
              <a:rPr lang="fr-FR" baseline="0" dirty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1B6AA-0F81-4B01-B5A0-ED7D8FF20AF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9692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Slide </a:t>
            </a:r>
            <a:r>
              <a:rPr lang="fr-FR" b="1" dirty="0" err="1"/>
              <a:t>with</a:t>
            </a:r>
            <a:r>
              <a:rPr lang="fr-FR" b="1" dirty="0"/>
              <a:t> animations</a:t>
            </a:r>
          </a:p>
          <a:p>
            <a:endParaRPr lang="fr-FR" b="1" baseline="0" dirty="0">
              <a:sym typeface="Wingdings" panose="05000000000000000000" pitchFamily="2" charset="2"/>
            </a:endParaRPr>
          </a:p>
          <a:p>
            <a:r>
              <a:rPr lang="fr-FR" baseline="0" dirty="0" err="1"/>
              <a:t>Choice</a:t>
            </a:r>
            <a:r>
              <a:rPr lang="fr-FR" baseline="0" dirty="0"/>
              <a:t> 0.8K</a:t>
            </a:r>
          </a:p>
          <a:p>
            <a:r>
              <a:rPr lang="fr-FR" dirty="0" err="1">
                <a:effectLst/>
                <a:latin typeface="Arial" panose="020B0604020202020204" pitchFamily="34" charset="0"/>
              </a:rPr>
              <a:t>Barsi</a:t>
            </a:r>
            <a:r>
              <a:rPr lang="fr-FR" dirty="0">
                <a:effectLst/>
                <a:latin typeface="Arial" panose="020B0604020202020204" pitchFamily="34" charset="0"/>
              </a:rPr>
              <a:t>, J.A.; Barker, J.L.; Schott, J.R. An </a:t>
            </a:r>
            <a:r>
              <a:rPr lang="fr-FR" dirty="0" err="1">
                <a:effectLst/>
                <a:latin typeface="Arial" panose="020B0604020202020204" pitchFamily="34" charset="0"/>
              </a:rPr>
              <a:t>atmospheric</a:t>
            </a:r>
            <a:r>
              <a:rPr lang="fr-FR" dirty="0">
                <a:effectLst/>
                <a:latin typeface="Arial" panose="020B0604020202020204" pitchFamily="34" charset="0"/>
              </a:rPr>
              <a:t> correction </a:t>
            </a:r>
            <a:r>
              <a:rPr lang="fr-FR" dirty="0" err="1">
                <a:effectLst/>
                <a:latin typeface="Arial" panose="020B0604020202020204" pitchFamily="34" charset="0"/>
              </a:rPr>
              <a:t>parameter</a:t>
            </a:r>
            <a:r>
              <a:rPr lang="fr-FR" dirty="0">
                <a:effectLst/>
                <a:latin typeface="Arial" panose="020B0604020202020204" pitchFamily="34" charset="0"/>
              </a:rPr>
              <a:t> </a:t>
            </a:r>
            <a:r>
              <a:rPr lang="fr-FR" dirty="0" err="1">
                <a:effectLst/>
                <a:latin typeface="Arial" panose="020B0604020202020204" pitchFamily="34" charset="0"/>
              </a:rPr>
              <a:t>calculator</a:t>
            </a:r>
            <a:r>
              <a:rPr lang="fr-FR" dirty="0">
                <a:effectLst/>
                <a:latin typeface="Arial" panose="020B0604020202020204" pitchFamily="34" charset="0"/>
              </a:rPr>
              <a:t> for a single thermal band </a:t>
            </a:r>
            <a:r>
              <a:rPr lang="fr-FR" dirty="0" err="1">
                <a:effectLst/>
                <a:latin typeface="Arial" panose="020B0604020202020204" pitchFamily="34" charset="0"/>
              </a:rPr>
              <a:t>earth-sensing</a:t>
            </a:r>
            <a:br>
              <a:rPr lang="fr-FR" dirty="0"/>
            </a:br>
            <a:r>
              <a:rPr lang="fr-FR" dirty="0">
                <a:effectLst/>
                <a:latin typeface="Arial" panose="020B0604020202020204" pitchFamily="34" charset="0"/>
              </a:rPr>
              <a:t>instrument. In </a:t>
            </a:r>
            <a:r>
              <a:rPr lang="fr-FR" dirty="0" err="1">
                <a:effectLst/>
                <a:latin typeface="Arial" panose="020B0604020202020204" pitchFamily="34" charset="0"/>
              </a:rPr>
              <a:t>Proceedings</a:t>
            </a:r>
            <a:r>
              <a:rPr lang="fr-FR" dirty="0">
                <a:effectLst/>
                <a:latin typeface="Arial" panose="020B0604020202020204" pitchFamily="34" charset="0"/>
              </a:rPr>
              <a:t> of the IGARSS 2003. 2003 IEEE International </a:t>
            </a:r>
            <a:r>
              <a:rPr lang="fr-FR" dirty="0" err="1">
                <a:effectLst/>
                <a:latin typeface="Arial" panose="020B0604020202020204" pitchFamily="34" charset="0"/>
              </a:rPr>
              <a:t>Geoscience</a:t>
            </a:r>
            <a:r>
              <a:rPr lang="fr-FR" dirty="0">
                <a:effectLst/>
                <a:latin typeface="Arial" panose="020B0604020202020204" pitchFamily="34" charset="0"/>
              </a:rPr>
              <a:t> and </a:t>
            </a:r>
            <a:r>
              <a:rPr lang="fr-FR" dirty="0" err="1">
                <a:effectLst/>
                <a:latin typeface="Arial" panose="020B0604020202020204" pitchFamily="34" charset="0"/>
              </a:rPr>
              <a:t>Remote</a:t>
            </a:r>
            <a:r>
              <a:rPr lang="fr-FR" dirty="0">
                <a:effectLst/>
                <a:latin typeface="Arial" panose="020B0604020202020204" pitchFamily="34" charset="0"/>
              </a:rPr>
              <a:t> </a:t>
            </a:r>
            <a:r>
              <a:rPr lang="fr-FR" dirty="0" err="1">
                <a:effectLst/>
                <a:latin typeface="Arial" panose="020B0604020202020204" pitchFamily="34" charset="0"/>
              </a:rPr>
              <a:t>Sensing</a:t>
            </a:r>
            <a:r>
              <a:rPr lang="fr-FR" dirty="0">
                <a:effectLst/>
                <a:latin typeface="Arial" panose="020B0604020202020204" pitchFamily="34" charset="0"/>
              </a:rPr>
              <a:t> Symposium. </a:t>
            </a:r>
            <a:r>
              <a:rPr lang="fr-FR" dirty="0" err="1">
                <a:effectLst/>
                <a:latin typeface="Arial" panose="020B0604020202020204" pitchFamily="34" charset="0"/>
              </a:rPr>
              <a:t>Proceedings</a:t>
            </a:r>
            <a:br>
              <a:rPr lang="fr-FR" dirty="0"/>
            </a:br>
            <a:r>
              <a:rPr lang="fr-FR" dirty="0">
                <a:effectLst/>
                <a:latin typeface="Arial" panose="020B0604020202020204" pitchFamily="34" charset="0"/>
              </a:rPr>
              <a:t>(IEEE Cat. No.03CH37477), Toulouse, France, 21–25 July 2003; pp. 3014–3016.</a:t>
            </a:r>
          </a:p>
          <a:p>
            <a:endParaRPr lang="fr-FR" dirty="0">
              <a:effectLst/>
              <a:latin typeface="Arial" panose="020B0604020202020204" pitchFamily="34" charset="0"/>
            </a:endParaRPr>
          </a:p>
          <a:p>
            <a:r>
              <a:rPr lang="fr-FR" dirty="0" err="1">
                <a:effectLst/>
                <a:latin typeface="Arial" panose="020B0604020202020204" pitchFamily="34" charset="0"/>
              </a:rPr>
              <a:t>Choice</a:t>
            </a:r>
            <a:r>
              <a:rPr lang="fr-FR" dirty="0">
                <a:effectLst/>
                <a:latin typeface="Arial" panose="020B0604020202020204" pitchFamily="34" charset="0"/>
              </a:rPr>
              <a:t> 10% 20%</a:t>
            </a:r>
          </a:p>
          <a:p>
            <a:r>
              <a:rPr lang="fr-FR" dirty="0" err="1">
                <a:effectLst/>
                <a:latin typeface="Arial" panose="020B0604020202020204" pitchFamily="34" charset="0"/>
              </a:rPr>
              <a:t>Palluconi</a:t>
            </a:r>
            <a:r>
              <a:rPr lang="fr-FR" dirty="0">
                <a:effectLst/>
                <a:latin typeface="Arial" panose="020B0604020202020204" pitchFamily="34" charset="0"/>
              </a:rPr>
              <a:t>, F.; Hoover, G.; </a:t>
            </a:r>
            <a:r>
              <a:rPr lang="fr-FR" dirty="0" err="1">
                <a:effectLst/>
                <a:latin typeface="Arial" panose="020B0604020202020204" pitchFamily="34" charset="0"/>
              </a:rPr>
              <a:t>Alley</a:t>
            </a:r>
            <a:r>
              <a:rPr lang="fr-FR" dirty="0">
                <a:effectLst/>
                <a:latin typeface="Arial" panose="020B0604020202020204" pitchFamily="34" charset="0"/>
              </a:rPr>
              <a:t>, R.; </a:t>
            </a:r>
            <a:r>
              <a:rPr lang="fr-FR" dirty="0" err="1">
                <a:effectLst/>
                <a:latin typeface="Arial" panose="020B0604020202020204" pitchFamily="34" charset="0"/>
              </a:rPr>
              <a:t>Jentoft-Nilsen</a:t>
            </a:r>
            <a:r>
              <a:rPr lang="fr-FR" dirty="0">
                <a:effectLst/>
                <a:latin typeface="Arial" panose="020B0604020202020204" pitchFamily="34" charset="0"/>
              </a:rPr>
              <a:t>, M.; Thompson, T. An </a:t>
            </a:r>
            <a:r>
              <a:rPr lang="fr-FR" dirty="0" err="1">
                <a:effectLst/>
                <a:latin typeface="Arial" panose="020B0604020202020204" pitchFamily="34" charset="0"/>
              </a:rPr>
              <a:t>Atmospheric</a:t>
            </a:r>
            <a:r>
              <a:rPr lang="fr-FR" dirty="0">
                <a:effectLst/>
                <a:latin typeface="Arial" panose="020B0604020202020204" pitchFamily="34" charset="0"/>
              </a:rPr>
              <a:t> Correction Method for ASTER Thermal</a:t>
            </a:r>
            <a:br>
              <a:rPr lang="fr-FR" dirty="0"/>
            </a:br>
            <a:r>
              <a:rPr lang="fr-FR" dirty="0" err="1">
                <a:effectLst/>
                <a:latin typeface="Arial" panose="020B0604020202020204" pitchFamily="34" charset="0"/>
              </a:rPr>
              <a:t>Radiometry</a:t>
            </a:r>
            <a:r>
              <a:rPr lang="fr-FR" dirty="0">
                <a:effectLst/>
                <a:latin typeface="Arial" panose="020B0604020202020204" pitchFamily="34" charset="0"/>
              </a:rPr>
              <a:t> Over Land, </a:t>
            </a:r>
            <a:r>
              <a:rPr lang="fr-FR" dirty="0" err="1">
                <a:effectLst/>
                <a:latin typeface="Arial" panose="020B0604020202020204" pitchFamily="34" charset="0"/>
              </a:rPr>
              <a:t>Algorithm</a:t>
            </a:r>
            <a:r>
              <a:rPr lang="fr-FR" dirty="0">
                <a:effectLst/>
                <a:latin typeface="Arial" panose="020B0604020202020204" pitchFamily="34" charset="0"/>
              </a:rPr>
              <a:t> </a:t>
            </a:r>
            <a:r>
              <a:rPr lang="fr-FR" dirty="0" err="1">
                <a:effectLst/>
                <a:latin typeface="Arial" panose="020B0604020202020204" pitchFamily="34" charset="0"/>
              </a:rPr>
              <a:t>Theoretical</a:t>
            </a:r>
            <a:r>
              <a:rPr lang="fr-FR" dirty="0">
                <a:effectLst/>
                <a:latin typeface="Arial" panose="020B0604020202020204" pitchFamily="34" charset="0"/>
              </a:rPr>
              <a:t> Basis Document. 1999. </a:t>
            </a:r>
            <a:r>
              <a:rPr lang="fr-FR" dirty="0" err="1">
                <a:effectLst/>
                <a:latin typeface="Arial" panose="020B0604020202020204" pitchFamily="34" charset="0"/>
              </a:rPr>
              <a:t>Available</a:t>
            </a:r>
            <a:r>
              <a:rPr lang="fr-FR" dirty="0">
                <a:effectLst/>
                <a:latin typeface="Arial" panose="020B0604020202020204" pitchFamily="34" charset="0"/>
              </a:rPr>
              <a:t> online: https://lpdaac.usgs.gov/documents/11</a:t>
            </a:r>
            <a:br>
              <a:rPr lang="fr-FR" dirty="0"/>
            </a:br>
            <a:r>
              <a:rPr lang="fr-FR" dirty="0">
                <a:effectLst/>
                <a:latin typeface="Arial" panose="020B0604020202020204" pitchFamily="34" charset="0"/>
              </a:rPr>
              <a:t>53/AST_09T_User_Guide_V4.pdf (</a:t>
            </a:r>
            <a:r>
              <a:rPr lang="fr-FR" dirty="0" err="1">
                <a:effectLst/>
                <a:latin typeface="Arial" panose="020B0604020202020204" pitchFamily="34" charset="0"/>
              </a:rPr>
              <a:t>accessed</a:t>
            </a:r>
            <a:r>
              <a:rPr lang="fr-FR" dirty="0">
                <a:effectLst/>
                <a:latin typeface="Arial" panose="020B0604020202020204" pitchFamily="34" charset="0"/>
              </a:rPr>
              <a:t> on 1 </a:t>
            </a:r>
            <a:r>
              <a:rPr lang="fr-FR" dirty="0" err="1">
                <a:effectLst/>
                <a:latin typeface="Arial" panose="020B0604020202020204" pitchFamily="34" charset="0"/>
              </a:rPr>
              <a:t>June</a:t>
            </a:r>
            <a:r>
              <a:rPr lang="fr-FR" dirty="0">
                <a:effectLst/>
                <a:latin typeface="Arial" panose="020B0604020202020204" pitchFamily="34" charset="0"/>
              </a:rPr>
              <a:t> 2022)</a:t>
            </a:r>
            <a:endParaRPr lang="fr-FR" dirty="0"/>
          </a:p>
          <a:p>
            <a:endParaRPr lang="fr-FR" b="1" baseline="0" dirty="0">
              <a:sym typeface="Wingdings" panose="05000000000000000000" pitchFamily="2" charset="2"/>
            </a:endParaRPr>
          </a:p>
          <a:p>
            <a:r>
              <a:rPr lang="fr-FR" b="0" baseline="0" dirty="0">
                <a:sym typeface="Wingdings" panose="05000000000000000000" pitchFamily="2" charset="2"/>
              </a:rPr>
              <a:t>+ </a:t>
            </a:r>
            <a:r>
              <a:rPr lang="fr-FR" b="0" baseline="0" dirty="0" err="1">
                <a:sym typeface="Wingdings" panose="05000000000000000000" pitchFamily="2" charset="2"/>
              </a:rPr>
              <a:t>verification</a:t>
            </a:r>
            <a:r>
              <a:rPr lang="fr-FR" b="0" baseline="0" dirty="0">
                <a:sym typeface="Wingdings" panose="05000000000000000000" pitchFamily="2" charset="2"/>
              </a:rPr>
              <a:t> of </a:t>
            </a:r>
            <a:r>
              <a:rPr lang="fr-FR" b="0" baseline="0" dirty="0" err="1">
                <a:sym typeface="Wingdings" panose="05000000000000000000" pitchFamily="2" charset="2"/>
              </a:rPr>
              <a:t>order</a:t>
            </a:r>
            <a:r>
              <a:rPr lang="fr-FR" b="0" baseline="0" dirty="0">
                <a:sym typeface="Wingdings" panose="05000000000000000000" pitchFamily="2" charset="2"/>
              </a:rPr>
              <a:t> of magnitude </a:t>
            </a:r>
            <a:r>
              <a:rPr lang="fr-FR" b="0" baseline="0" dirty="0" err="1">
                <a:sym typeface="Wingdings" panose="05000000000000000000" pitchFamily="2" charset="2"/>
              </a:rPr>
              <a:t>with</a:t>
            </a:r>
            <a:r>
              <a:rPr lang="fr-FR" b="0" baseline="0" dirty="0">
                <a:sym typeface="Wingdings" panose="05000000000000000000" pitchFamily="2" charset="2"/>
              </a:rPr>
              <a:t> a few ERA5 and Ensemble </a:t>
            </a:r>
            <a:r>
              <a:rPr lang="fr-FR" b="0" baseline="0" dirty="0" err="1">
                <a:sym typeface="Wingdings" panose="05000000000000000000" pitchFamily="2" charset="2"/>
              </a:rPr>
              <a:t>Members</a:t>
            </a:r>
            <a:r>
              <a:rPr lang="fr-FR" b="0" baseline="0" dirty="0">
                <a:sym typeface="Wingdings" panose="05000000000000000000" pitchFamily="2" charset="2"/>
              </a:rPr>
              <a:t> profiles </a:t>
            </a:r>
            <a:r>
              <a:rPr lang="fr-FR" b="0" baseline="0" dirty="0" err="1">
                <a:sym typeface="Wingdings" panose="05000000000000000000" pitchFamily="2" charset="2"/>
              </a:rPr>
              <a:t>that</a:t>
            </a:r>
            <a:r>
              <a:rPr lang="fr-FR" b="0" baseline="0" dirty="0">
                <a:sym typeface="Wingdings" panose="05000000000000000000" pitchFamily="2" charset="2"/>
              </a:rPr>
              <a:t> </a:t>
            </a:r>
            <a:r>
              <a:rPr lang="fr-FR" b="0" baseline="0" dirty="0" err="1">
                <a:sym typeface="Wingdings" panose="05000000000000000000" pitchFamily="2" charset="2"/>
              </a:rPr>
              <a:t>give</a:t>
            </a:r>
            <a:r>
              <a:rPr lang="fr-FR" b="0" baseline="0" dirty="0">
                <a:sym typeface="Wingdings" panose="05000000000000000000" pitchFamily="2" charset="2"/>
              </a:rPr>
              <a:t> an </a:t>
            </a:r>
            <a:r>
              <a:rPr lang="fr-FR" b="0" baseline="0" dirty="0" err="1">
                <a:sym typeface="Wingdings" panose="05000000000000000000" pitchFamily="2" charset="2"/>
              </a:rPr>
              <a:t>uncertainty</a:t>
            </a:r>
            <a:r>
              <a:rPr lang="fr-FR" b="0" baseline="0" dirty="0">
                <a:sym typeface="Wingdings" panose="05000000000000000000" pitchFamily="2" charset="2"/>
              </a:rPr>
              <a:t> </a:t>
            </a:r>
            <a:r>
              <a:rPr lang="fr-FR" b="0" baseline="0" dirty="0" err="1">
                <a:sym typeface="Wingdings" panose="05000000000000000000" pitchFamily="2" charset="2"/>
              </a:rPr>
              <a:t>estimate</a:t>
            </a:r>
            <a:r>
              <a:rPr lang="fr-FR" b="0" baseline="0" dirty="0">
                <a:sym typeface="Wingdings" panose="05000000000000000000" pitchFamily="2" charset="2"/>
              </a:rPr>
              <a:t> </a:t>
            </a:r>
            <a:r>
              <a:rPr lang="fr-FR" b="0" baseline="0" dirty="0" err="1">
                <a:sym typeface="Wingdings" panose="05000000000000000000" pitchFamily="2" charset="2"/>
              </a:rPr>
              <a:t>with</a:t>
            </a:r>
            <a:r>
              <a:rPr lang="fr-FR" b="0" baseline="0" dirty="0">
                <a:sym typeface="Wingdings" panose="05000000000000000000" pitchFamily="2" charset="2"/>
              </a:rPr>
              <a:t> a 10-profile set.</a:t>
            </a:r>
          </a:p>
          <a:p>
            <a:endParaRPr lang="fr-FR" b="1" baseline="0" dirty="0">
              <a:sym typeface="Wingdings" panose="05000000000000000000" pitchFamily="2" charset="2"/>
            </a:endParaRPr>
          </a:p>
          <a:p>
            <a:r>
              <a:rPr lang="fr-FR" b="0" baseline="0" dirty="0" err="1">
                <a:sym typeface="Wingdings" panose="05000000000000000000" pitchFamily="2" charset="2"/>
              </a:rPr>
              <a:t>Emissivity</a:t>
            </a:r>
            <a:r>
              <a:rPr lang="fr-FR" b="0" baseline="0" dirty="0">
                <a:sym typeface="Wingdings" panose="05000000000000000000" pitchFamily="2" charset="2"/>
              </a:rPr>
              <a:t> </a:t>
            </a:r>
            <a:r>
              <a:rPr lang="fr-FR" b="0" baseline="0" dirty="0" err="1">
                <a:sym typeface="Wingdings" panose="05000000000000000000" pitchFamily="2" charset="2"/>
              </a:rPr>
              <a:t>uncertainty</a:t>
            </a:r>
            <a:endParaRPr lang="fr-FR" b="0" baseline="0" dirty="0">
              <a:sym typeface="Wingdings" panose="05000000000000000000" pitchFamily="2" charset="2"/>
            </a:endParaRPr>
          </a:p>
          <a:p>
            <a:r>
              <a:rPr lang="fr-FR" b="0" baseline="0" dirty="0">
                <a:sym typeface="Wingdings" panose="05000000000000000000" pitchFamily="2" charset="2"/>
              </a:rPr>
              <a:t>Over Land</a:t>
            </a:r>
          </a:p>
          <a:p>
            <a:r>
              <a:rPr lang="fr-FR" dirty="0" err="1"/>
              <a:t>Göttsche</a:t>
            </a:r>
            <a:r>
              <a:rPr lang="fr-FR" dirty="0"/>
              <a:t>, F. M., </a:t>
            </a:r>
            <a:r>
              <a:rPr lang="fr-FR" dirty="0" err="1"/>
              <a:t>Olesen</a:t>
            </a:r>
            <a:r>
              <a:rPr lang="fr-FR" dirty="0"/>
              <a:t>, F., </a:t>
            </a:r>
            <a:r>
              <a:rPr lang="fr-FR" dirty="0" err="1"/>
              <a:t>Poutier</a:t>
            </a:r>
            <a:r>
              <a:rPr lang="fr-FR" dirty="0"/>
              <a:t>, L., Langlois, S., </a:t>
            </a:r>
            <a:r>
              <a:rPr lang="fr-FR" dirty="0" err="1"/>
              <a:t>Wimmer</a:t>
            </a:r>
            <a:r>
              <a:rPr lang="fr-FR" dirty="0"/>
              <a:t>, W., Santos, V. G., ... &amp; </a:t>
            </a:r>
            <a:r>
              <a:rPr lang="fr-FR" dirty="0" err="1"/>
              <a:t>Monchau</a:t>
            </a:r>
            <a:r>
              <a:rPr lang="fr-FR" dirty="0"/>
              <a:t>, J. P. (2018). Report </a:t>
            </a:r>
            <a:r>
              <a:rPr lang="fr-FR" dirty="0" err="1"/>
              <a:t>from</a:t>
            </a:r>
            <a:r>
              <a:rPr lang="fr-FR" dirty="0"/>
              <a:t> the </a:t>
            </a:r>
            <a:r>
              <a:rPr lang="fr-FR" dirty="0" err="1"/>
              <a:t>field</a:t>
            </a:r>
            <a:r>
              <a:rPr lang="fr-FR" dirty="0"/>
              <a:t> inter-</a:t>
            </a:r>
            <a:r>
              <a:rPr lang="fr-FR" dirty="0" err="1"/>
              <a:t>comparison</a:t>
            </a:r>
            <a:r>
              <a:rPr lang="fr-FR" dirty="0"/>
              <a:t> </a:t>
            </a:r>
            <a:r>
              <a:rPr lang="fr-FR" dirty="0" err="1"/>
              <a:t>experiment</a:t>
            </a:r>
            <a:r>
              <a:rPr lang="fr-FR" dirty="0"/>
              <a:t> (FICE) for land surface </a:t>
            </a:r>
            <a:r>
              <a:rPr lang="fr-FR" dirty="0" err="1"/>
              <a:t>temperature</a:t>
            </a:r>
            <a:r>
              <a:rPr lang="fr-FR" dirty="0"/>
              <a:t>. </a:t>
            </a:r>
            <a:r>
              <a:rPr lang="fr-FR" i="1" dirty="0" err="1"/>
              <a:t>Identity</a:t>
            </a:r>
            <a:r>
              <a:rPr lang="fr-FR" dirty="0"/>
              <a:t>, </a:t>
            </a:r>
            <a:r>
              <a:rPr lang="fr-FR" i="1" dirty="0"/>
              <a:t>9</a:t>
            </a:r>
            <a:r>
              <a:rPr lang="fr-FR" dirty="0"/>
              <a:t>, 0929b3d2a06f1e6010.</a:t>
            </a:r>
          </a:p>
          <a:p>
            <a:endParaRPr lang="fr-FR" b="0" baseline="0" dirty="0">
              <a:sym typeface="Wingdings" panose="05000000000000000000" pitchFamily="2" charset="2"/>
            </a:endParaRPr>
          </a:p>
          <a:p>
            <a:r>
              <a:rPr lang="fr-FR" b="0" baseline="0" dirty="0">
                <a:sym typeface="Wingdings" panose="05000000000000000000" pitchFamily="2" charset="2"/>
              </a:rPr>
              <a:t>Over water (</a:t>
            </a:r>
            <a:r>
              <a:rPr lang="fr-FR" b="0" baseline="0" dirty="0" err="1">
                <a:sym typeface="Wingdings" panose="05000000000000000000" pitchFamily="2" charset="2"/>
              </a:rPr>
              <a:t>taking</a:t>
            </a:r>
            <a:r>
              <a:rPr lang="fr-FR" b="0" baseline="0" dirty="0">
                <a:sym typeface="Wingdings" panose="05000000000000000000" pitchFamily="2" charset="2"/>
              </a:rPr>
              <a:t> </a:t>
            </a:r>
            <a:r>
              <a:rPr lang="fr-FR" b="0" baseline="0" dirty="0" err="1">
                <a:sym typeface="Wingdings" panose="05000000000000000000" pitchFamily="2" charset="2"/>
              </a:rPr>
              <a:t>into</a:t>
            </a:r>
            <a:r>
              <a:rPr lang="fr-FR" b="0" baseline="0" dirty="0">
                <a:sym typeface="Wingdings" panose="05000000000000000000" pitchFamily="2" charset="2"/>
              </a:rPr>
              <a:t> </a:t>
            </a:r>
            <a:r>
              <a:rPr lang="fr-FR" b="0" baseline="0" dirty="0" err="1">
                <a:sym typeface="Wingdings" panose="05000000000000000000" pitchFamily="2" charset="2"/>
              </a:rPr>
              <a:t>account</a:t>
            </a:r>
            <a:r>
              <a:rPr lang="fr-FR" b="0" baseline="0" dirty="0">
                <a:sym typeface="Wingdings" panose="05000000000000000000" pitchFamily="2" charset="2"/>
              </a:rPr>
              <a:t> </a:t>
            </a:r>
            <a:r>
              <a:rPr lang="fr-FR" b="0" baseline="0" dirty="0" err="1">
                <a:sym typeface="Wingdings" panose="05000000000000000000" pitchFamily="2" charset="2"/>
              </a:rPr>
              <a:t>outliers</a:t>
            </a:r>
            <a:r>
              <a:rPr lang="fr-FR" b="0" baseline="0" dirty="0">
                <a:sym typeface="Wingdings" panose="05000000000000000000" pitchFamily="2" charset="2"/>
              </a:rPr>
              <a:t>)</a:t>
            </a:r>
          </a:p>
          <a:p>
            <a:r>
              <a:rPr lang="fr-FR" dirty="0" err="1">
                <a:effectLst/>
              </a:rPr>
              <a:t>Langsdale</a:t>
            </a:r>
            <a:r>
              <a:rPr lang="fr-FR" dirty="0">
                <a:effectLst/>
              </a:rPr>
              <a:t>, M.; </a:t>
            </a:r>
            <a:r>
              <a:rPr lang="fr-FR" dirty="0" err="1">
                <a:effectLst/>
              </a:rPr>
              <a:t>Wooster</a:t>
            </a:r>
            <a:r>
              <a:rPr lang="fr-FR" dirty="0">
                <a:effectLst/>
              </a:rPr>
              <a:t>, M.; Harrison, J.; </a:t>
            </a:r>
            <a:r>
              <a:rPr lang="fr-FR" dirty="0" err="1">
                <a:effectLst/>
              </a:rPr>
              <a:t>Koehl</a:t>
            </a:r>
            <a:r>
              <a:rPr lang="fr-FR" dirty="0">
                <a:effectLst/>
              </a:rPr>
              <a:t>, M.; </a:t>
            </a:r>
            <a:r>
              <a:rPr lang="fr-FR" dirty="0" err="1">
                <a:effectLst/>
              </a:rPr>
              <a:t>Hecker</a:t>
            </a:r>
            <a:r>
              <a:rPr lang="fr-FR" dirty="0">
                <a:effectLst/>
              </a:rPr>
              <a:t>, C.; </a:t>
            </a:r>
            <a:r>
              <a:rPr lang="fr-FR" dirty="0" err="1">
                <a:effectLst/>
              </a:rPr>
              <a:t>Hook</a:t>
            </a:r>
            <a:r>
              <a:rPr lang="fr-FR" dirty="0">
                <a:effectLst/>
              </a:rPr>
              <a:t>, S.; Abbott, E.; Johnson, W.; </a:t>
            </a:r>
            <a:r>
              <a:rPr lang="fr-FR" dirty="0" err="1">
                <a:effectLst/>
              </a:rPr>
              <a:t>Maturilli</a:t>
            </a:r>
            <a:r>
              <a:rPr lang="fr-FR" dirty="0">
                <a:effectLst/>
              </a:rPr>
              <a:t>, A.; </a:t>
            </a:r>
            <a:r>
              <a:rPr lang="fr-FR" dirty="0" err="1">
                <a:effectLst/>
              </a:rPr>
              <a:t>Poutier</a:t>
            </a:r>
            <a:r>
              <a:rPr lang="fr-FR" dirty="0">
                <a:effectLst/>
              </a:rPr>
              <a:t>, L.; Lau, I.; </a:t>
            </a:r>
            <a:r>
              <a:rPr lang="fr-FR" dirty="0" err="1">
                <a:effectLst/>
              </a:rPr>
              <a:t>Brucker</a:t>
            </a:r>
            <a:r>
              <a:rPr lang="fr-FR" dirty="0">
                <a:effectLst/>
              </a:rPr>
              <a:t>, F. Spectral </a:t>
            </a:r>
            <a:r>
              <a:rPr lang="fr-FR" dirty="0" err="1">
                <a:effectLst/>
              </a:rPr>
              <a:t>Emissivity</a:t>
            </a:r>
            <a:r>
              <a:rPr lang="fr-FR" dirty="0">
                <a:effectLst/>
              </a:rPr>
              <a:t> (SE) </a:t>
            </a:r>
            <a:r>
              <a:rPr lang="fr-FR" dirty="0" err="1">
                <a:effectLst/>
              </a:rPr>
              <a:t>Measurement</a:t>
            </a:r>
            <a:r>
              <a:rPr lang="fr-FR" dirty="0">
                <a:effectLst/>
              </a:rPr>
              <a:t> </a:t>
            </a:r>
            <a:r>
              <a:rPr lang="fr-FR" dirty="0" err="1">
                <a:effectLst/>
              </a:rPr>
              <a:t>Uncertainties</a:t>
            </a:r>
            <a:r>
              <a:rPr lang="fr-FR" dirty="0">
                <a:effectLst/>
              </a:rPr>
              <a:t> </a:t>
            </a:r>
            <a:r>
              <a:rPr lang="fr-FR" dirty="0" err="1">
                <a:effectLst/>
              </a:rPr>
              <a:t>across</a:t>
            </a:r>
            <a:r>
              <a:rPr lang="fr-FR" dirty="0">
                <a:effectLst/>
              </a:rPr>
              <a:t> 2.5–14 </a:t>
            </a:r>
            <a:r>
              <a:rPr lang="el-GR" dirty="0">
                <a:effectLst/>
              </a:rPr>
              <a:t>Μ</a:t>
            </a:r>
            <a:r>
              <a:rPr lang="fr-FR" dirty="0">
                <a:effectLst/>
              </a:rPr>
              <a:t>m </a:t>
            </a:r>
            <a:r>
              <a:rPr lang="fr-FR" dirty="0" err="1">
                <a:effectLst/>
              </a:rPr>
              <a:t>Derived</a:t>
            </a:r>
            <a:r>
              <a:rPr lang="fr-FR" dirty="0">
                <a:effectLst/>
              </a:rPr>
              <a:t> </a:t>
            </a:r>
            <a:r>
              <a:rPr lang="fr-FR" dirty="0" err="1">
                <a:effectLst/>
              </a:rPr>
              <a:t>from</a:t>
            </a:r>
            <a:r>
              <a:rPr lang="fr-FR" dirty="0">
                <a:effectLst/>
              </a:rPr>
              <a:t> a Round-Robin </a:t>
            </a:r>
            <a:r>
              <a:rPr lang="fr-FR" dirty="0" err="1">
                <a:effectLst/>
              </a:rPr>
              <a:t>Study</a:t>
            </a:r>
            <a:r>
              <a:rPr lang="fr-FR" dirty="0">
                <a:effectLst/>
              </a:rPr>
              <a:t> Made </a:t>
            </a:r>
            <a:r>
              <a:rPr lang="fr-FR" dirty="0" err="1">
                <a:effectLst/>
              </a:rPr>
              <a:t>across</a:t>
            </a:r>
            <a:r>
              <a:rPr lang="fr-FR" dirty="0">
                <a:effectLst/>
              </a:rPr>
              <a:t> International </a:t>
            </a:r>
            <a:r>
              <a:rPr lang="fr-FR" dirty="0" err="1">
                <a:effectLst/>
              </a:rPr>
              <a:t>Laboratories</a:t>
            </a:r>
            <a:r>
              <a:rPr lang="fr-FR" dirty="0">
                <a:effectLst/>
              </a:rPr>
              <a:t>. </a:t>
            </a:r>
            <a:r>
              <a:rPr lang="fr-FR" i="1" dirty="0" err="1">
                <a:effectLst/>
              </a:rPr>
              <a:t>Remote</a:t>
            </a:r>
            <a:r>
              <a:rPr lang="fr-FR" i="1" dirty="0">
                <a:effectLst/>
              </a:rPr>
              <a:t> </a:t>
            </a:r>
            <a:r>
              <a:rPr lang="fr-FR" i="1" dirty="0" err="1">
                <a:effectLst/>
              </a:rPr>
              <a:t>Sensing</a:t>
            </a:r>
            <a:r>
              <a:rPr lang="fr-FR" dirty="0">
                <a:effectLst/>
              </a:rPr>
              <a:t> </a:t>
            </a:r>
            <a:r>
              <a:rPr lang="fr-FR" b="1" dirty="0">
                <a:effectLst/>
              </a:rPr>
              <a:t>2020</a:t>
            </a:r>
            <a:r>
              <a:rPr lang="fr-FR" dirty="0">
                <a:effectLst/>
              </a:rPr>
              <a:t>, </a:t>
            </a:r>
            <a:r>
              <a:rPr lang="fr-FR" i="1" dirty="0">
                <a:effectLst/>
              </a:rPr>
              <a:t>13</a:t>
            </a:r>
            <a:r>
              <a:rPr lang="fr-FR" dirty="0">
                <a:effectLst/>
              </a:rPr>
              <a:t> (1), 102. </a:t>
            </a:r>
            <a:r>
              <a:rPr lang="fr-FR" dirty="0">
                <a:effectLst/>
                <a:hlinkClick r:id="rId3"/>
              </a:rPr>
              <a:t>https://doi.org/10.3390/rs13010102</a:t>
            </a:r>
            <a:r>
              <a:rPr lang="fr-FR" dirty="0">
                <a:effectLst/>
              </a:rPr>
              <a:t>.</a:t>
            </a:r>
          </a:p>
          <a:p>
            <a:endParaRPr lang="fr-FR" b="0" baseline="0" dirty="0">
              <a:sym typeface="Wingdings" panose="05000000000000000000" pitchFamily="2" charset="2"/>
            </a:endParaRPr>
          </a:p>
          <a:p>
            <a:endParaRPr lang="fr-FR" b="0" baseline="0" dirty="0">
              <a:sym typeface="Wingdings" panose="05000000000000000000" pitchFamily="2" charset="2"/>
            </a:endParaRPr>
          </a:p>
          <a:p>
            <a:r>
              <a:rPr lang="fr-FR" b="0" baseline="0" dirty="0" err="1">
                <a:sym typeface="Wingdings" panose="05000000000000000000" pitchFamily="2" charset="2"/>
              </a:rPr>
              <a:t>Radiometer</a:t>
            </a:r>
            <a:r>
              <a:rPr lang="fr-FR" b="0" baseline="0" dirty="0">
                <a:sym typeface="Wingdings" panose="05000000000000000000" pitchFamily="2" charset="2"/>
              </a:rPr>
              <a:t> </a:t>
            </a:r>
            <a:r>
              <a:rPr lang="fr-FR" b="0" baseline="0" dirty="0" err="1">
                <a:sym typeface="Wingdings" panose="05000000000000000000" pitchFamily="2" charset="2"/>
              </a:rPr>
              <a:t>uncertainty</a:t>
            </a:r>
            <a:endParaRPr lang="fr-FR" b="0" baseline="0" dirty="0">
              <a:sym typeface="Wingdings" panose="05000000000000000000" pitchFamily="2" charset="2"/>
            </a:endParaRPr>
          </a:p>
          <a:p>
            <a:r>
              <a:rPr lang="fr-FR" dirty="0" err="1">
                <a:effectLst/>
              </a:rPr>
              <a:t>Hook</a:t>
            </a:r>
            <a:r>
              <a:rPr lang="fr-FR" dirty="0">
                <a:effectLst/>
              </a:rPr>
              <a:t>, S. J.; Vaughan, R. G.; </a:t>
            </a:r>
            <a:r>
              <a:rPr lang="fr-FR" dirty="0" err="1">
                <a:effectLst/>
              </a:rPr>
              <a:t>Tonooka</a:t>
            </a:r>
            <a:r>
              <a:rPr lang="fr-FR" dirty="0">
                <a:effectLst/>
              </a:rPr>
              <a:t>, H.; </a:t>
            </a:r>
            <a:r>
              <a:rPr lang="fr-FR" dirty="0" err="1">
                <a:effectLst/>
              </a:rPr>
              <a:t>Schladow</a:t>
            </a:r>
            <a:r>
              <a:rPr lang="fr-FR" dirty="0">
                <a:effectLst/>
              </a:rPr>
              <a:t>, S. G. </a:t>
            </a:r>
            <a:r>
              <a:rPr lang="fr-FR" dirty="0" err="1">
                <a:effectLst/>
              </a:rPr>
              <a:t>Absolute</a:t>
            </a:r>
            <a:r>
              <a:rPr lang="fr-FR" dirty="0">
                <a:effectLst/>
              </a:rPr>
              <a:t> </a:t>
            </a:r>
            <a:r>
              <a:rPr lang="fr-FR" dirty="0" err="1">
                <a:effectLst/>
              </a:rPr>
              <a:t>Radiometric</a:t>
            </a:r>
            <a:r>
              <a:rPr lang="fr-FR" dirty="0">
                <a:effectLst/>
              </a:rPr>
              <a:t> In-Flight Validation of </a:t>
            </a:r>
            <a:r>
              <a:rPr lang="fr-FR" dirty="0" err="1">
                <a:effectLst/>
              </a:rPr>
              <a:t>Mid</a:t>
            </a:r>
            <a:r>
              <a:rPr lang="fr-FR" dirty="0">
                <a:effectLst/>
              </a:rPr>
              <a:t> </a:t>
            </a:r>
            <a:r>
              <a:rPr lang="fr-FR" dirty="0" err="1">
                <a:effectLst/>
              </a:rPr>
              <a:t>Infrared</a:t>
            </a:r>
            <a:r>
              <a:rPr lang="fr-FR" dirty="0">
                <a:effectLst/>
              </a:rPr>
              <a:t> and Thermal </a:t>
            </a:r>
            <a:r>
              <a:rPr lang="fr-FR" dirty="0" err="1">
                <a:effectLst/>
              </a:rPr>
              <a:t>Infrared</a:t>
            </a:r>
            <a:r>
              <a:rPr lang="fr-FR" dirty="0">
                <a:effectLst/>
              </a:rPr>
              <a:t> Data </a:t>
            </a:r>
            <a:r>
              <a:rPr lang="fr-FR" dirty="0" err="1">
                <a:effectLst/>
              </a:rPr>
              <a:t>From</a:t>
            </a:r>
            <a:r>
              <a:rPr lang="fr-FR" dirty="0">
                <a:effectLst/>
              </a:rPr>
              <a:t> ASTER and MODIS on the Terra </a:t>
            </a:r>
            <a:r>
              <a:rPr lang="fr-FR" dirty="0" err="1">
                <a:effectLst/>
              </a:rPr>
              <a:t>Spacecraft</a:t>
            </a:r>
            <a:r>
              <a:rPr lang="fr-FR" dirty="0">
                <a:effectLst/>
              </a:rPr>
              <a:t> </a:t>
            </a:r>
            <a:r>
              <a:rPr lang="fr-FR" dirty="0" err="1">
                <a:effectLst/>
              </a:rPr>
              <a:t>Using</a:t>
            </a:r>
            <a:r>
              <a:rPr lang="fr-FR" dirty="0">
                <a:effectLst/>
              </a:rPr>
              <a:t> the Lake </a:t>
            </a:r>
            <a:r>
              <a:rPr lang="fr-FR" dirty="0" err="1">
                <a:effectLst/>
              </a:rPr>
              <a:t>Tahoe</a:t>
            </a:r>
            <a:r>
              <a:rPr lang="fr-FR" dirty="0">
                <a:effectLst/>
              </a:rPr>
              <a:t>, CA/NV, USA, </a:t>
            </a:r>
            <a:r>
              <a:rPr lang="fr-FR" dirty="0" err="1">
                <a:effectLst/>
              </a:rPr>
              <a:t>Automated</a:t>
            </a:r>
            <a:r>
              <a:rPr lang="fr-FR" dirty="0">
                <a:effectLst/>
              </a:rPr>
              <a:t> Validation Site. </a:t>
            </a:r>
            <a:r>
              <a:rPr lang="fr-FR" i="1" dirty="0">
                <a:effectLst/>
              </a:rPr>
              <a:t>IEEE Trans. </a:t>
            </a:r>
            <a:r>
              <a:rPr lang="fr-FR" i="1" dirty="0" err="1">
                <a:effectLst/>
              </a:rPr>
              <a:t>Geosci</a:t>
            </a:r>
            <a:r>
              <a:rPr lang="fr-FR" i="1" dirty="0">
                <a:effectLst/>
              </a:rPr>
              <a:t>. </a:t>
            </a:r>
            <a:r>
              <a:rPr lang="fr-FR" i="1" dirty="0" err="1">
                <a:effectLst/>
              </a:rPr>
              <a:t>Remote</a:t>
            </a:r>
            <a:r>
              <a:rPr lang="fr-FR" i="1" dirty="0">
                <a:effectLst/>
              </a:rPr>
              <a:t> </a:t>
            </a:r>
            <a:r>
              <a:rPr lang="fr-FR" i="1" dirty="0" err="1">
                <a:effectLst/>
              </a:rPr>
              <a:t>Sensing</a:t>
            </a:r>
            <a:r>
              <a:rPr lang="fr-FR" dirty="0">
                <a:effectLst/>
              </a:rPr>
              <a:t> </a:t>
            </a:r>
            <a:r>
              <a:rPr lang="fr-FR" b="1" dirty="0">
                <a:effectLst/>
              </a:rPr>
              <a:t>2007</a:t>
            </a:r>
            <a:r>
              <a:rPr lang="fr-FR" dirty="0">
                <a:effectLst/>
              </a:rPr>
              <a:t>, </a:t>
            </a:r>
            <a:r>
              <a:rPr lang="fr-FR" i="1" dirty="0">
                <a:effectLst/>
              </a:rPr>
              <a:t>45</a:t>
            </a:r>
            <a:r>
              <a:rPr lang="fr-FR" dirty="0">
                <a:effectLst/>
              </a:rPr>
              <a:t> (6), 1798–1807. </a:t>
            </a:r>
            <a:r>
              <a:rPr lang="fr-FR" dirty="0">
                <a:effectLst/>
                <a:hlinkClick r:id="rId4"/>
              </a:rPr>
              <a:t>https://doi.org/10.1109/TGRS.2007.894564</a:t>
            </a:r>
            <a:r>
              <a:rPr lang="fr-FR" dirty="0">
                <a:effectLst/>
              </a:rPr>
              <a:t>.</a:t>
            </a:r>
          </a:p>
          <a:p>
            <a:endParaRPr lang="fr-FR" b="0" baseline="0" dirty="0">
              <a:sym typeface="Wingdings" panose="05000000000000000000" pitchFamily="2" charset="2"/>
            </a:endParaRPr>
          </a:p>
          <a:p>
            <a:endParaRPr lang="fr-FR" b="1" baseline="0" dirty="0">
              <a:sym typeface="Wingdings" panose="05000000000000000000" pitchFamily="2" charset="2"/>
            </a:endParaRPr>
          </a:p>
          <a:p>
            <a:endParaRPr lang="fr-FR" b="1" baseline="0" dirty="0">
              <a:sym typeface="Wingdings" panose="05000000000000000000" pitchFamily="2" charset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1B6AA-0F81-4B01-B5A0-ED7D8FF20AF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398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1B6AA-0F81-4B01-B5A0-ED7D8FF20AF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304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1B6AA-0F81-4B01-B5A0-ED7D8FF20AF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3854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1B6AA-0F81-4B01-B5A0-ED7D8FF20AF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4885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1B6AA-0F81-4B01-B5A0-ED7D8FF20AF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465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1B6AA-0F81-4B01-B5A0-ED7D8FF20AF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066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="0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E1B6AA-0F81-4B01-B5A0-ED7D8FF20AF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489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6641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2C9DF-4CCB-5798-D2AD-0FA29CA056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84CE78-D783-8212-7926-82060CE3E4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DD13AD-5254-7136-7158-8A1CABC80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3846-EEDB-483C-9782-00E9E8ADF964}" type="datetime1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831E1-31A9-4DF9-2480-D1D7392A6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99969-A38F-5F7C-0192-C6594401E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42AA2-7C59-4429-A42C-78903299F340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dragon and a sword">
            <a:extLst>
              <a:ext uri="{FF2B5EF4-FFF2-40B4-BE49-F238E27FC236}">
                <a16:creationId xmlns:a16="http://schemas.microsoft.com/office/drawing/2014/main" id="{90A2E630-A6FD-4172-3C68-0002CC17E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pic>
        <p:nvPicPr>
          <p:cNvPr id="10" name="Picture 9" descr="A close-up of a fish tank">
            <a:extLst>
              <a:ext uri="{FF2B5EF4-FFF2-40B4-BE49-F238E27FC236}">
                <a16:creationId xmlns:a16="http://schemas.microsoft.com/office/drawing/2014/main" id="{1BA06AB3-0D72-329B-A220-E87A860C3C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"/>
            <a:ext cx="12192000" cy="685714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887B7EE-F5AB-0901-3308-BB13076DAD78}"/>
              </a:ext>
            </a:extLst>
          </p:cNvPr>
          <p:cNvCxnSpPr>
            <a:cxnSpLocks/>
          </p:cNvCxnSpPr>
          <p:nvPr userDrawn="1"/>
        </p:nvCxnSpPr>
        <p:spPr>
          <a:xfrm>
            <a:off x="290946" y="6425738"/>
            <a:ext cx="11563003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A28DA83-D1E7-47DA-0467-674762E9F32F}"/>
              </a:ext>
            </a:extLst>
          </p:cNvPr>
          <p:cNvSpPr txBox="1"/>
          <p:nvPr userDrawn="1"/>
        </p:nvSpPr>
        <p:spPr>
          <a:xfrm>
            <a:off x="216130" y="6506187"/>
            <a:ext cx="1156300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100" b="1" dirty="0">
                <a:solidFill>
                  <a:srgbClr val="002060"/>
                </a:solidFill>
                <a:latin typeface="NotesEsa" panose="02000506030000020004" pitchFamily="2" charset="0"/>
              </a:rPr>
              <a:t>GSICS IR Session 26th March 2026</a:t>
            </a:r>
            <a:endParaRPr lang="en-GB" sz="1100" dirty="0">
              <a:solidFill>
                <a:srgbClr val="002060"/>
              </a:solidFill>
              <a:latin typeface="NotesEsa" panose="02000506030000020004" pitchFamily="2" charset="0"/>
            </a:endParaRPr>
          </a:p>
          <a:p>
            <a:endParaRPr lang="en-GB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0639CEC-83EE-2EE1-4C77-EC9C235622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1998"/>
            <a:ext cx="12192000" cy="10422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3309140-5E61-E09C-BE17-A13E2FD2FD3F}"/>
              </a:ext>
            </a:extLst>
          </p:cNvPr>
          <p:cNvSpPr txBox="1"/>
          <p:nvPr userDrawn="1"/>
        </p:nvSpPr>
        <p:spPr>
          <a:xfrm>
            <a:off x="10755388" y="268756"/>
            <a:ext cx="143661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400" dirty="0">
                <a:solidFill>
                  <a:schemeClr val="bg1"/>
                </a:solidFill>
                <a:latin typeface="NotesEsa" panose="02000506030000020004" pitchFamily="2" charset="0"/>
              </a:rPr>
              <a:t>GSICS IR Session</a:t>
            </a:r>
          </a:p>
          <a:p>
            <a:pPr algn="r"/>
            <a:r>
              <a:rPr lang="en-GB" sz="1300" dirty="0">
                <a:solidFill>
                  <a:schemeClr val="bg1"/>
                </a:solidFill>
                <a:latin typeface="NotesEsa" panose="02000506030000020004" pitchFamily="2" charset="0"/>
              </a:rPr>
              <a:t>26</a:t>
            </a:r>
            <a:r>
              <a:rPr lang="en-GB" sz="1300" baseline="30000" dirty="0">
                <a:solidFill>
                  <a:schemeClr val="bg1"/>
                </a:solidFill>
                <a:latin typeface="NotesEsa" panose="02000506030000020004" pitchFamily="2" charset="0"/>
              </a:rPr>
              <a:t>th</a:t>
            </a:r>
            <a:r>
              <a:rPr lang="en-GB" sz="1300" dirty="0">
                <a:solidFill>
                  <a:schemeClr val="bg1"/>
                </a:solidFill>
                <a:latin typeface="NotesEsa" panose="02000506030000020004" pitchFamily="2" charset="0"/>
              </a:rPr>
              <a:t> March 2026</a:t>
            </a:r>
            <a:endParaRPr lang="en-GB" sz="1300" dirty="0"/>
          </a:p>
        </p:txBody>
      </p:sp>
    </p:spTree>
    <p:extLst>
      <p:ext uri="{BB962C8B-B14F-4D97-AF65-F5344CB8AC3E}">
        <p14:creationId xmlns:p14="http://schemas.microsoft.com/office/powerpoint/2010/main" val="647328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7EDCBA-5504-3CF1-B214-980EE73E3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84A3E3-C61C-4385-BFD0-51D759A2F0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E8D36D-5BFD-C283-89AF-EA36CD55BB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E2EA5A-04DD-45FD-856B-224121650FC3}" type="datetime1">
              <a:rPr lang="en-GB" smtClean="0"/>
              <a:t>20/03/2026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293E9-9362-AE3E-996E-B526517C37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6241F-7AFC-1E18-295E-212067FE0B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B42AA2-7C59-4429-A42C-78903299F340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01D0BC-D861-101A-27EA-129CB7A22CDC}"/>
              </a:ext>
            </a:extLst>
          </p:cNvPr>
          <p:cNvSpPr txBox="1"/>
          <p:nvPr userDrawn="1"/>
        </p:nvSpPr>
        <p:spPr>
          <a:xfrm>
            <a:off x="2716230" y="6308353"/>
            <a:ext cx="67595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1"/>
                </a:solidFill>
                <a:latin typeface="NotesEsa" panose="02000506030000020004" pitchFamily="2" charset="0"/>
              </a:rPr>
              <a:t>1</a:t>
            </a:r>
            <a:r>
              <a:rPr lang="en-GB" sz="1600" baseline="30000" dirty="0">
                <a:solidFill>
                  <a:schemeClr val="bg1"/>
                </a:solidFill>
                <a:latin typeface="NotesEsa" panose="02000506030000020004" pitchFamily="2" charset="0"/>
              </a:rPr>
              <a:t>st</a:t>
            </a:r>
            <a:r>
              <a:rPr lang="en-GB" sz="1600" dirty="0">
                <a:solidFill>
                  <a:schemeClr val="bg1"/>
                </a:solidFill>
                <a:latin typeface="NotesEsa" panose="02000506030000020004" pitchFamily="2" charset="0"/>
              </a:rPr>
              <a:t> ESA-JAXA </a:t>
            </a:r>
            <a:r>
              <a:rPr lang="en-GB" sz="1600" dirty="0" err="1">
                <a:solidFill>
                  <a:schemeClr val="bg1"/>
                </a:solidFill>
                <a:latin typeface="NotesEsa" panose="02000506030000020004" pitchFamily="2" charset="0"/>
              </a:rPr>
              <a:t>EarthCARE</a:t>
            </a:r>
            <a:r>
              <a:rPr lang="en-GB" sz="1600" dirty="0">
                <a:solidFill>
                  <a:schemeClr val="bg1"/>
                </a:solidFill>
                <a:latin typeface="NotesEsa" panose="02000506030000020004" pitchFamily="2" charset="0"/>
              </a:rPr>
              <a:t> In-Orbit Validation Workshop</a:t>
            </a:r>
          </a:p>
          <a:p>
            <a:pPr algn="ctr"/>
            <a:r>
              <a:rPr lang="en-GB" sz="1050" dirty="0">
                <a:solidFill>
                  <a:schemeClr val="bg1"/>
                </a:solidFill>
                <a:latin typeface="NotesEsa" panose="02000506030000020004" pitchFamily="2" charset="0"/>
              </a:rPr>
              <a:t>14 – 17 January 2025 | VIRTUAL EVENT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2648D0-FA46-FC6A-4442-27A5EEC87CB2}"/>
              </a:ext>
            </a:extLst>
          </p:cNvPr>
          <p:cNvSpPr txBox="1"/>
          <p:nvPr userDrawn="1"/>
        </p:nvSpPr>
        <p:spPr>
          <a:xfrm>
            <a:off x="3326294" y="6266537"/>
            <a:ext cx="553940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chemeClr val="bg1"/>
                </a:solidFill>
              </a:rPr>
              <a:t>7</a:t>
            </a:r>
            <a:r>
              <a:rPr lang="en-GB" sz="1600" baseline="30000" dirty="0">
                <a:solidFill>
                  <a:schemeClr val="bg1"/>
                </a:solidFill>
              </a:rPr>
              <a:t>th</a:t>
            </a:r>
            <a:r>
              <a:rPr lang="en-GB" sz="1600" dirty="0">
                <a:solidFill>
                  <a:schemeClr val="bg1"/>
                </a:solidFill>
              </a:rPr>
              <a:t> Sentinel-2 Validation Team Meeting </a:t>
            </a:r>
          </a:p>
          <a:p>
            <a:pPr algn="ctr"/>
            <a:r>
              <a:rPr lang="en-GB" sz="900" b="0" i="0" kern="1200" dirty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13 – 15 October 2025 | ESA – ESRIN | Frascati (RM), Italy</a:t>
            </a:r>
            <a:endParaRPr lang="en-GB" sz="900" dirty="0">
              <a:solidFill>
                <a:schemeClr val="bg1"/>
              </a:solidFill>
            </a:endParaRPr>
          </a:p>
        </p:txBody>
      </p:sp>
      <p:pic>
        <p:nvPicPr>
          <p:cNvPr id="11" name="Picture 10" descr="A map of a city">
            <a:extLst>
              <a:ext uri="{FF2B5EF4-FFF2-40B4-BE49-F238E27FC236}">
                <a16:creationId xmlns:a16="http://schemas.microsoft.com/office/drawing/2014/main" id="{021ED3C7-8ADF-CBA0-4619-247832B1D3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7"/>
            <a:ext cx="12192000" cy="685714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DCDB4F-43BE-D605-0F4C-3B81017D873E}"/>
              </a:ext>
            </a:extLst>
          </p:cNvPr>
          <p:cNvSpPr txBox="1"/>
          <p:nvPr userDrawn="1"/>
        </p:nvSpPr>
        <p:spPr>
          <a:xfrm>
            <a:off x="957468" y="6400706"/>
            <a:ext cx="1027706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700" b="1" dirty="0">
                <a:solidFill>
                  <a:schemeClr val="bg1"/>
                </a:solidFill>
                <a:latin typeface="NotesEsa" panose="02000506030000020004" pitchFamily="2" charset="0"/>
              </a:rPr>
              <a:t>GSICS IR session 26th March 2026</a:t>
            </a:r>
          </a:p>
        </p:txBody>
      </p:sp>
    </p:spTree>
    <p:extLst>
      <p:ext uri="{BB962C8B-B14F-4D97-AF65-F5344CB8AC3E}">
        <p14:creationId xmlns:p14="http://schemas.microsoft.com/office/powerpoint/2010/main" val="984314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8" Type="http://schemas.openxmlformats.org/officeDocument/2006/relationships/image" Target="../media/image32.png"/><Relationship Id="rId3" Type="http://schemas.openxmlformats.org/officeDocument/2006/relationships/image" Target="../media/image17.png"/><Relationship Id="rId7" Type="http://schemas.openxmlformats.org/officeDocument/2006/relationships/image" Target="../media/image16.pn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2.png"/><Relationship Id="rId19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1.png"/><Relationship Id="rId1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-1" y="1"/>
            <a:ext cx="12192001" cy="1617044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FC30C3-A16D-902F-3A75-5C2FF32ED0A8}"/>
              </a:ext>
            </a:extLst>
          </p:cNvPr>
          <p:cNvSpPr txBox="1"/>
          <p:nvPr/>
        </p:nvSpPr>
        <p:spPr>
          <a:xfrm>
            <a:off x="598715" y="2249242"/>
            <a:ext cx="105021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  <a:latin typeface="NotesEsa" panose="02000506030000020004" pitchFamily="2" charset="0"/>
              </a:rPr>
              <a:t>TIRCalNet</a:t>
            </a:r>
            <a:r>
              <a:rPr lang="en-US" sz="3200" dirty="0">
                <a:solidFill>
                  <a:schemeClr val="bg1"/>
                </a:solidFill>
                <a:latin typeface="NotesEsa" panose="02000506030000020004" pitchFamily="2" charset="0"/>
              </a:rPr>
              <a:t>: Towards a Global Network for Thermal Infrared Calibration</a:t>
            </a:r>
            <a:endParaRPr lang="en-GB" sz="3200" dirty="0">
              <a:solidFill>
                <a:schemeClr val="bg1"/>
              </a:solidFill>
              <a:latin typeface="NotesEsa" panose="02000506030000020004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F9BA35-9190-6EB9-8F12-45F3581D8AD3}"/>
              </a:ext>
            </a:extLst>
          </p:cNvPr>
          <p:cNvSpPr txBox="1"/>
          <p:nvPr/>
        </p:nvSpPr>
        <p:spPr>
          <a:xfrm>
            <a:off x="598715" y="3337626"/>
            <a:ext cx="1103962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u="sng" dirty="0">
                <a:solidFill>
                  <a:schemeClr val="bg1"/>
                </a:solidFill>
                <a:latin typeface="NotesEsa" panose="02000506030000020004" pitchFamily="2" charset="0"/>
              </a:rPr>
              <a:t>Steffen Dransfeld</a:t>
            </a:r>
            <a:r>
              <a:rPr lang="en-GB" sz="2800" i="1" u="sng" baseline="30000" dirty="0">
                <a:solidFill>
                  <a:schemeClr val="bg1"/>
                </a:solidFill>
                <a:latin typeface="NotesEsa" panose="02000506030000020004" pitchFamily="2" charset="0"/>
              </a:rPr>
              <a:t>2</a:t>
            </a:r>
            <a:r>
              <a:rPr lang="en-GB" sz="2800" i="1" dirty="0">
                <a:solidFill>
                  <a:schemeClr val="bg1"/>
                </a:solidFill>
                <a:latin typeface="NotesEsa" panose="02000506030000020004" pitchFamily="2" charset="0"/>
              </a:rPr>
              <a:t>, Morgane Chapelier</a:t>
            </a:r>
            <a:r>
              <a:rPr lang="en-GB" sz="2800" i="1" baseline="30000" dirty="0">
                <a:solidFill>
                  <a:schemeClr val="bg1"/>
                </a:solidFill>
                <a:latin typeface="NotesEsa" panose="02000506030000020004" pitchFamily="2" charset="0"/>
              </a:rPr>
              <a:t>1</a:t>
            </a:r>
            <a:r>
              <a:rPr lang="en-GB" sz="2800" i="1" dirty="0">
                <a:solidFill>
                  <a:schemeClr val="bg1"/>
                </a:solidFill>
                <a:latin typeface="NotesEsa" panose="02000506030000020004" pitchFamily="2" charset="0"/>
              </a:rPr>
              <a:t>, Sébastien Marcq</a:t>
            </a:r>
            <a:r>
              <a:rPr lang="en-GB" sz="2800" i="1" baseline="30000" dirty="0">
                <a:solidFill>
                  <a:schemeClr val="bg1"/>
                </a:solidFill>
                <a:latin typeface="NotesEsa" panose="02000506030000020004" pitchFamily="2" charset="0"/>
              </a:rPr>
              <a:t>1</a:t>
            </a:r>
            <a:r>
              <a:rPr lang="en-GB" sz="2800" i="1" dirty="0">
                <a:solidFill>
                  <a:schemeClr val="bg1"/>
                </a:solidFill>
                <a:latin typeface="NotesEsa" panose="02000506030000020004" pitchFamily="2" charset="0"/>
              </a:rPr>
              <a:t>, Emilie Delogu</a:t>
            </a:r>
            <a:r>
              <a:rPr lang="en-GB" sz="2800" i="1" baseline="30000" dirty="0">
                <a:solidFill>
                  <a:schemeClr val="bg1"/>
                </a:solidFill>
                <a:latin typeface="NotesEsa" panose="02000506030000020004" pitchFamily="2" charset="0"/>
              </a:rPr>
              <a:t>1</a:t>
            </a:r>
            <a:r>
              <a:rPr lang="en-GB" sz="2800" i="1" dirty="0">
                <a:solidFill>
                  <a:schemeClr val="bg1"/>
                </a:solidFill>
                <a:latin typeface="NotesEsa" panose="02000506030000020004" pitchFamily="2" charset="0"/>
              </a:rPr>
              <a:t>, Arthur Dick</a:t>
            </a:r>
            <a:r>
              <a:rPr lang="en-GB" sz="2800" i="1" baseline="30000" dirty="0">
                <a:solidFill>
                  <a:schemeClr val="bg1"/>
                </a:solidFill>
                <a:latin typeface="NotesEsa" panose="02000506030000020004" pitchFamily="2" charset="0"/>
              </a:rPr>
              <a:t>1</a:t>
            </a:r>
            <a:r>
              <a:rPr lang="en-GB" sz="2800" i="1" dirty="0">
                <a:solidFill>
                  <a:schemeClr val="bg1"/>
                </a:solidFill>
                <a:latin typeface="NotesEsa" panose="02000506030000020004" pitchFamily="2" charset="0"/>
              </a:rPr>
              <a:t>, Aimé Meygret</a:t>
            </a:r>
            <a:r>
              <a:rPr lang="en-GB" sz="2800" i="1" baseline="30000" dirty="0">
                <a:solidFill>
                  <a:schemeClr val="bg1"/>
                </a:solidFill>
                <a:latin typeface="NotesEsa" panose="02000506030000020004" pitchFamily="2" charset="0"/>
              </a:rPr>
              <a:t>1</a:t>
            </a:r>
            <a:r>
              <a:rPr lang="en-GB" sz="2800" i="1" dirty="0">
                <a:solidFill>
                  <a:schemeClr val="bg1"/>
                </a:solidFill>
                <a:latin typeface="NotesEsa" panose="02000506030000020004" pitchFamily="2" charset="0"/>
              </a:rPr>
              <a:t>, Simon J. Hook</a:t>
            </a:r>
            <a:r>
              <a:rPr lang="en-GB" sz="2800" i="1" baseline="30000" dirty="0">
                <a:solidFill>
                  <a:schemeClr val="bg1"/>
                </a:solidFill>
                <a:latin typeface="NotesEsa" panose="02000506030000020004" pitchFamily="2" charset="0"/>
              </a:rPr>
              <a:t>3</a:t>
            </a:r>
            <a:r>
              <a:rPr lang="en-GB" sz="2800" i="1" dirty="0">
                <a:solidFill>
                  <a:schemeClr val="bg1"/>
                </a:solidFill>
                <a:latin typeface="NotesEsa" panose="02000506030000020004" pitchFamily="2" charset="0"/>
              </a:rPr>
              <a:t>, Jasdeep S. Anand</a:t>
            </a:r>
            <a:r>
              <a:rPr lang="en-GB" sz="2800" i="1" baseline="30000" dirty="0">
                <a:solidFill>
                  <a:schemeClr val="bg1"/>
                </a:solidFill>
                <a:latin typeface="NotesEsa" panose="02000506030000020004" pitchFamily="2" charset="0"/>
              </a:rPr>
              <a:t>4</a:t>
            </a:r>
            <a:r>
              <a:rPr lang="en-GB" sz="2800" i="1" dirty="0">
                <a:solidFill>
                  <a:schemeClr val="bg1"/>
                </a:solidFill>
                <a:latin typeface="NotesEsa" panose="02000506030000020004" pitchFamily="2" charset="0"/>
              </a:rPr>
              <a:t>, </a:t>
            </a:r>
          </a:p>
          <a:p>
            <a:r>
              <a:rPr lang="en-GB" sz="2800" i="1" dirty="0">
                <a:solidFill>
                  <a:schemeClr val="bg1"/>
                </a:solidFill>
                <a:latin typeface="NotesEsa" panose="02000506030000020004" pitchFamily="2" charset="0"/>
              </a:rPr>
              <a:t>Darren Ghent</a:t>
            </a:r>
            <a:r>
              <a:rPr lang="en-GB" sz="2800" i="1" baseline="30000" dirty="0">
                <a:solidFill>
                  <a:schemeClr val="bg1"/>
                </a:solidFill>
                <a:latin typeface="NotesEsa" panose="02000506030000020004" pitchFamily="2" charset="0"/>
              </a:rPr>
              <a:t>4</a:t>
            </a:r>
            <a:r>
              <a:rPr lang="en-GB" sz="2800" i="1" dirty="0">
                <a:solidFill>
                  <a:schemeClr val="bg1"/>
                </a:solidFill>
                <a:latin typeface="NotesEsa" panose="02000506030000020004" pitchFamily="2" charset="0"/>
              </a:rPr>
              <a:t>, Frank Göttsche</a:t>
            </a:r>
            <a:r>
              <a:rPr lang="en-GB" sz="2800" i="1" baseline="30000" dirty="0">
                <a:solidFill>
                  <a:schemeClr val="bg1"/>
                </a:solidFill>
                <a:latin typeface="NotesEsa" panose="02000506030000020004" pitchFamily="2" charset="0"/>
              </a:rPr>
              <a:t>5</a:t>
            </a:r>
            <a:r>
              <a:rPr lang="en-GB" sz="2800" i="1" dirty="0">
                <a:solidFill>
                  <a:schemeClr val="bg1"/>
                </a:solidFill>
                <a:latin typeface="NotesEsa" panose="02000506030000020004" pitchFamily="2" charset="0"/>
              </a:rPr>
              <a:t>, Dave Smith</a:t>
            </a:r>
            <a:r>
              <a:rPr lang="en-GB" sz="2800" i="1" baseline="30000" dirty="0">
                <a:solidFill>
                  <a:schemeClr val="bg1"/>
                </a:solidFill>
                <a:latin typeface="NotesEsa" panose="02000506030000020004" pitchFamily="2" charset="0"/>
              </a:rPr>
              <a:t>6</a:t>
            </a:r>
            <a:r>
              <a:rPr lang="en-GB" sz="2800" i="1" dirty="0">
                <a:solidFill>
                  <a:schemeClr val="bg1"/>
                </a:solidFill>
                <a:latin typeface="NotesEsa" panose="02000506030000020004" pitchFamily="2" charset="0"/>
              </a:rPr>
              <a:t> </a:t>
            </a:r>
          </a:p>
          <a:p>
            <a:endParaRPr lang="en-GB" sz="2800" i="1" dirty="0">
              <a:solidFill>
                <a:schemeClr val="bg1"/>
              </a:solidFill>
              <a:latin typeface="NotesEsa" panose="02000506030000020004" pitchFamily="2" charset="0"/>
            </a:endParaRPr>
          </a:p>
          <a:p>
            <a:r>
              <a:rPr lang="en-GB" sz="2800" i="1" baseline="30000" dirty="0">
                <a:solidFill>
                  <a:schemeClr val="bg1"/>
                </a:solidFill>
                <a:latin typeface="NotesEsa" panose="02000506030000020004" pitchFamily="2" charset="0"/>
              </a:rPr>
              <a:t>1</a:t>
            </a:r>
            <a:r>
              <a:rPr lang="en-GB" sz="2800" i="1" dirty="0">
                <a:solidFill>
                  <a:schemeClr val="bg1"/>
                </a:solidFill>
                <a:latin typeface="NotesEsa" panose="02000506030000020004" pitchFamily="2" charset="0"/>
              </a:rPr>
              <a:t> CNES, </a:t>
            </a:r>
            <a:r>
              <a:rPr lang="en-GB" sz="2800" i="1" baseline="30000" dirty="0">
                <a:solidFill>
                  <a:schemeClr val="bg1"/>
                </a:solidFill>
                <a:latin typeface="NotesEsa" panose="02000506030000020004" pitchFamily="2" charset="0"/>
              </a:rPr>
              <a:t>2</a:t>
            </a:r>
            <a:r>
              <a:rPr lang="en-GB" sz="2800" i="1" dirty="0">
                <a:solidFill>
                  <a:schemeClr val="bg1"/>
                </a:solidFill>
                <a:latin typeface="NotesEsa" panose="02000506030000020004" pitchFamily="2" charset="0"/>
              </a:rPr>
              <a:t> ESA, </a:t>
            </a:r>
            <a:r>
              <a:rPr lang="en-GB" sz="2800" i="1" baseline="30000" dirty="0">
                <a:solidFill>
                  <a:schemeClr val="bg1"/>
                </a:solidFill>
                <a:latin typeface="NotesEsa" panose="02000506030000020004" pitchFamily="2" charset="0"/>
              </a:rPr>
              <a:t>3</a:t>
            </a:r>
            <a:r>
              <a:rPr lang="en-GB" sz="2800" i="1" dirty="0">
                <a:solidFill>
                  <a:schemeClr val="bg1"/>
                </a:solidFill>
                <a:latin typeface="NotesEsa" panose="02000506030000020004" pitchFamily="2" charset="0"/>
              </a:rPr>
              <a:t> JPL, </a:t>
            </a:r>
            <a:r>
              <a:rPr lang="en-GB" sz="2800" i="1" baseline="30000" dirty="0">
                <a:solidFill>
                  <a:schemeClr val="bg1"/>
                </a:solidFill>
                <a:latin typeface="NotesEsa" panose="02000506030000020004" pitchFamily="2" charset="0"/>
              </a:rPr>
              <a:t>4</a:t>
            </a:r>
            <a:r>
              <a:rPr lang="en-GB" sz="2800" i="1" dirty="0">
                <a:solidFill>
                  <a:schemeClr val="bg1"/>
                </a:solidFill>
                <a:latin typeface="NotesEsa" panose="02000506030000020004" pitchFamily="2" charset="0"/>
              </a:rPr>
              <a:t> </a:t>
            </a:r>
            <a:r>
              <a:rPr lang="en-GB" sz="2800" i="1" dirty="0" err="1">
                <a:solidFill>
                  <a:schemeClr val="bg1"/>
                </a:solidFill>
                <a:latin typeface="NotesEsa" panose="02000506030000020004" pitchFamily="2" charset="0"/>
              </a:rPr>
              <a:t>UoL</a:t>
            </a:r>
            <a:r>
              <a:rPr lang="en-GB" sz="2800" i="1" dirty="0">
                <a:solidFill>
                  <a:schemeClr val="bg1"/>
                </a:solidFill>
                <a:latin typeface="NotesEsa" panose="02000506030000020004" pitchFamily="2" charset="0"/>
              </a:rPr>
              <a:t>, </a:t>
            </a:r>
            <a:r>
              <a:rPr lang="en-GB" sz="2800" i="1" baseline="30000" dirty="0">
                <a:solidFill>
                  <a:schemeClr val="bg1"/>
                </a:solidFill>
                <a:latin typeface="NotesEsa" panose="02000506030000020004" pitchFamily="2" charset="0"/>
              </a:rPr>
              <a:t>5</a:t>
            </a:r>
            <a:r>
              <a:rPr lang="en-GB" sz="2800" i="1" dirty="0">
                <a:solidFill>
                  <a:schemeClr val="bg1"/>
                </a:solidFill>
                <a:latin typeface="NotesEsa" panose="02000506030000020004" pitchFamily="2" charset="0"/>
              </a:rPr>
              <a:t> KIT, </a:t>
            </a:r>
            <a:r>
              <a:rPr lang="en-GB" sz="2800" i="1" baseline="30000" dirty="0">
                <a:solidFill>
                  <a:schemeClr val="bg1"/>
                </a:solidFill>
                <a:latin typeface="NotesEsa" panose="02000506030000020004" pitchFamily="2" charset="0"/>
              </a:rPr>
              <a:t>6</a:t>
            </a:r>
            <a:r>
              <a:rPr lang="en-GB" sz="2800" i="1" dirty="0">
                <a:solidFill>
                  <a:schemeClr val="bg1"/>
                </a:solidFill>
                <a:latin typeface="NotesEsa" panose="02000506030000020004" pitchFamily="2" charset="0"/>
              </a:rPr>
              <a:t> RAL</a:t>
            </a:r>
          </a:p>
        </p:txBody>
      </p:sp>
      <p:pic>
        <p:nvPicPr>
          <p:cNvPr id="6" name="Google Shape;17;p2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8810" y="78891"/>
            <a:ext cx="2614380" cy="143993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Graphique 30">
            <a:extLst>
              <a:ext uri="{FF2B5EF4-FFF2-40B4-BE49-F238E27FC236}">
                <a16:creationId xmlns:a16="http://schemas.microsoft.com/office/drawing/2014/main" id="{9E599253-FF47-07F1-23D1-8E5D065EBDC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337" y="294239"/>
            <a:ext cx="920708" cy="1009238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6750" y="491434"/>
            <a:ext cx="1366331" cy="614849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4340" y="558384"/>
            <a:ext cx="1462865" cy="392048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8355" y="491434"/>
            <a:ext cx="1057740" cy="528870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8422" y="384453"/>
            <a:ext cx="1504972" cy="635851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7914" y="495525"/>
            <a:ext cx="1569276" cy="60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764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DC42C7-A804-DDFC-D64F-5B170BCB1360}"/>
              </a:ext>
            </a:extLst>
          </p:cNvPr>
          <p:cNvCxnSpPr>
            <a:cxnSpLocks/>
          </p:cNvCxnSpPr>
          <p:nvPr/>
        </p:nvCxnSpPr>
        <p:spPr>
          <a:xfrm>
            <a:off x="290946" y="6425738"/>
            <a:ext cx="11563003" cy="0"/>
          </a:xfrm>
          <a:prstGeom prst="line">
            <a:avLst/>
          </a:prstGeom>
          <a:ln>
            <a:solidFill>
              <a:srgbClr val="215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7A4A853-F37D-73FB-FB20-AC6A5863519B}"/>
              </a:ext>
            </a:extLst>
          </p:cNvPr>
          <p:cNvSpPr txBox="1"/>
          <p:nvPr/>
        </p:nvSpPr>
        <p:spPr>
          <a:xfrm>
            <a:off x="290946" y="304800"/>
            <a:ext cx="25155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err="1">
                <a:solidFill>
                  <a:schemeClr val="bg1"/>
                </a:solidFill>
                <a:latin typeface="NotesEsa" panose="02000506030000020004" pitchFamily="2" charset="0"/>
              </a:rPr>
              <a:t>TIRCalNet</a:t>
            </a:r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 context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058453-C4D1-236C-0946-925CD99F55D4}"/>
              </a:ext>
            </a:extLst>
          </p:cNvPr>
          <p:cNvSpPr txBox="1"/>
          <p:nvPr/>
        </p:nvSpPr>
        <p:spPr>
          <a:xfrm>
            <a:off x="290946" y="1090404"/>
            <a:ext cx="249369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Many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TIR missions</a:t>
            </a:r>
            <a:endParaRPr lang="en-IT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404600" y="6459006"/>
            <a:ext cx="550333" cy="365125"/>
          </a:xfrm>
        </p:spPr>
        <p:txBody>
          <a:bodyPr/>
          <a:lstStyle/>
          <a:p>
            <a:fld id="{68B42AA2-7C59-4429-A42C-78903299F340}" type="slidenum">
              <a:rPr lang="en-GB" sz="1100">
                <a:solidFill>
                  <a:srgbClr val="002060"/>
                </a:solidFill>
                <a:latin typeface="NotesEsa" panose="02000506030000020004" pitchFamily="2" charset="0"/>
              </a:rPr>
              <a:t>2</a:t>
            </a:fld>
            <a:endParaRPr lang="en-GB" sz="1100" dirty="0">
              <a:solidFill>
                <a:srgbClr val="002060"/>
              </a:solidFill>
              <a:latin typeface="NotesEsa" panose="02000506030000020004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A28DA83-D1E7-47DA-0467-674762E9F32F}"/>
              </a:ext>
            </a:extLst>
          </p:cNvPr>
          <p:cNvSpPr txBox="1"/>
          <p:nvPr/>
        </p:nvSpPr>
        <p:spPr>
          <a:xfrm>
            <a:off x="4887729" y="6509809"/>
            <a:ext cx="4815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2060"/>
                </a:solidFill>
                <a:latin typeface="NotesEsa" panose="02000506030000020004" pitchFamily="2" charset="0"/>
              </a:rPr>
              <a:t>TIRCalNet</a:t>
            </a:r>
            <a:r>
              <a:rPr lang="en-US" sz="1100" dirty="0">
                <a:solidFill>
                  <a:srgbClr val="002060"/>
                </a:solidFill>
                <a:latin typeface="NotesEsa" panose="02000506030000020004" pitchFamily="2" charset="0"/>
              </a:rPr>
              <a:t>: Towards a Global Network for Thermal Infrared Calibration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09058453-C4D1-236C-0946-925CD99F55D4}"/>
              </a:ext>
            </a:extLst>
          </p:cNvPr>
          <p:cNvSpPr txBox="1"/>
          <p:nvPr/>
        </p:nvSpPr>
        <p:spPr>
          <a:xfrm>
            <a:off x="290946" y="3473405"/>
            <a:ext cx="853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Need</a:t>
            </a:r>
            <a:endParaRPr lang="en-GB" dirty="0"/>
          </a:p>
        </p:txBody>
      </p: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FFD37925-025B-8B90-2518-A939C2AF7FF7}"/>
              </a:ext>
            </a:extLst>
          </p:cNvPr>
          <p:cNvGrpSpPr/>
          <p:nvPr/>
        </p:nvGrpSpPr>
        <p:grpSpPr>
          <a:xfrm>
            <a:off x="417730" y="1569810"/>
            <a:ext cx="11356541" cy="1763016"/>
            <a:chOff x="181933" y="1184115"/>
            <a:chExt cx="11356541" cy="1763016"/>
          </a:xfrm>
        </p:grpSpPr>
        <p:grpSp>
          <p:nvGrpSpPr>
            <p:cNvPr id="11" name="Groupe 16">
              <a:extLst>
                <a:ext uri="{FF2B5EF4-FFF2-40B4-BE49-F238E27FC236}">
                  <a16:creationId xmlns:a16="http://schemas.microsoft.com/office/drawing/2014/main" id="{9F4C4AEA-7DC1-1F0C-1B3E-BC8B2644F00A}"/>
                </a:ext>
              </a:extLst>
            </p:cNvPr>
            <p:cNvGrpSpPr/>
            <p:nvPr/>
          </p:nvGrpSpPr>
          <p:grpSpPr>
            <a:xfrm>
              <a:off x="181933" y="1184115"/>
              <a:ext cx="3512875" cy="1763016"/>
              <a:chOff x="181933" y="1184115"/>
              <a:chExt cx="3512875" cy="1763016"/>
            </a:xfrm>
          </p:grpSpPr>
          <p:sp>
            <p:nvSpPr>
              <p:cNvPr id="18" name="Rectangle à coins arrondis 1">
                <a:extLst>
                  <a:ext uri="{FF2B5EF4-FFF2-40B4-BE49-F238E27FC236}">
                    <a16:creationId xmlns:a16="http://schemas.microsoft.com/office/drawing/2014/main" id="{680FFDE9-6EA5-0E21-1A62-D860F8B63B1B}"/>
                  </a:ext>
                </a:extLst>
              </p:cNvPr>
              <p:cNvSpPr/>
              <p:nvPr/>
            </p:nvSpPr>
            <p:spPr>
              <a:xfrm>
                <a:off x="181933" y="1184115"/>
                <a:ext cx="3512875" cy="1763016"/>
              </a:xfrm>
              <a:prstGeom prst="roundRect">
                <a:avLst/>
              </a:prstGeom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" name="ZoneTexte 2">
                <a:extLst>
                  <a:ext uri="{FF2B5EF4-FFF2-40B4-BE49-F238E27FC236}">
                    <a16:creationId xmlns:a16="http://schemas.microsoft.com/office/drawing/2014/main" id="{EFBC389E-96AC-D34C-F395-235EF66966C7}"/>
                  </a:ext>
                </a:extLst>
              </p:cNvPr>
              <p:cNvSpPr txBox="1"/>
              <p:nvPr/>
            </p:nvSpPr>
            <p:spPr>
              <a:xfrm>
                <a:off x="264163" y="1324209"/>
                <a:ext cx="3348414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OPERATIONAL MISSIONS</a:t>
                </a:r>
              </a:p>
              <a:p>
                <a:pPr algn="ctr"/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fr-FR" i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ECOSTRESS, ASTER, TIRS/TIRS-2, MODIS, VIIRS, SLSTR, SEVIRI, AVHRR, FCI…</a:t>
                </a:r>
              </a:p>
            </p:txBody>
          </p:sp>
        </p:grpSp>
        <p:grpSp>
          <p:nvGrpSpPr>
            <p:cNvPr id="12" name="Groupe 17">
              <a:extLst>
                <a:ext uri="{FF2B5EF4-FFF2-40B4-BE49-F238E27FC236}">
                  <a16:creationId xmlns:a16="http://schemas.microsoft.com/office/drawing/2014/main" id="{3E10FA50-0B0B-259A-9208-5E73B889DB4A}"/>
                </a:ext>
              </a:extLst>
            </p:cNvPr>
            <p:cNvGrpSpPr/>
            <p:nvPr/>
          </p:nvGrpSpPr>
          <p:grpSpPr>
            <a:xfrm>
              <a:off x="4103766" y="1184115"/>
              <a:ext cx="3512875" cy="1763016"/>
              <a:chOff x="4103766" y="1184115"/>
              <a:chExt cx="3512875" cy="1763016"/>
            </a:xfrm>
          </p:grpSpPr>
          <p:sp>
            <p:nvSpPr>
              <p:cNvPr id="16" name="Rectangle à coins arrondis 5">
                <a:extLst>
                  <a:ext uri="{FF2B5EF4-FFF2-40B4-BE49-F238E27FC236}">
                    <a16:creationId xmlns:a16="http://schemas.microsoft.com/office/drawing/2014/main" id="{0A11C4AE-2742-AFF6-CEB5-09B48D840C2A}"/>
                  </a:ext>
                </a:extLst>
              </p:cNvPr>
              <p:cNvSpPr/>
              <p:nvPr/>
            </p:nvSpPr>
            <p:spPr>
              <a:xfrm>
                <a:off x="4103766" y="1184115"/>
                <a:ext cx="3512875" cy="1763016"/>
              </a:xfrm>
              <a:prstGeom prst="round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ZoneTexte 8">
                <a:extLst>
                  <a:ext uri="{FF2B5EF4-FFF2-40B4-BE49-F238E27FC236}">
                    <a16:creationId xmlns:a16="http://schemas.microsoft.com/office/drawing/2014/main" id="{C6BE37F7-73B4-DDF1-661D-7316883643BB}"/>
                  </a:ext>
                </a:extLst>
              </p:cNvPr>
              <p:cNvSpPr txBox="1"/>
              <p:nvPr/>
            </p:nvSpPr>
            <p:spPr>
              <a:xfrm>
                <a:off x="4295672" y="1324209"/>
                <a:ext cx="3129063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FUTURE HI-RES MISSIONS</a:t>
                </a:r>
              </a:p>
              <a:p>
                <a:pPr algn="ctr"/>
                <a:endParaRPr lang="fr-FR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fr-FR" i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TRISHNA, LSTM, SBG, …</a:t>
                </a:r>
              </a:p>
            </p:txBody>
          </p:sp>
        </p:grpSp>
        <p:grpSp>
          <p:nvGrpSpPr>
            <p:cNvPr id="13" name="Groupe 18">
              <a:extLst>
                <a:ext uri="{FF2B5EF4-FFF2-40B4-BE49-F238E27FC236}">
                  <a16:creationId xmlns:a16="http://schemas.microsoft.com/office/drawing/2014/main" id="{CB802740-0A43-54B8-A69B-4D83ADBA9A55}"/>
                </a:ext>
              </a:extLst>
            </p:cNvPr>
            <p:cNvGrpSpPr/>
            <p:nvPr/>
          </p:nvGrpSpPr>
          <p:grpSpPr>
            <a:xfrm>
              <a:off x="8025599" y="1184115"/>
              <a:ext cx="3512875" cy="1763016"/>
              <a:chOff x="8025599" y="1184115"/>
              <a:chExt cx="3512875" cy="1763016"/>
            </a:xfrm>
          </p:grpSpPr>
          <p:sp>
            <p:nvSpPr>
              <p:cNvPr id="14" name="Rectangle à coins arrondis 6">
                <a:extLst>
                  <a:ext uri="{FF2B5EF4-FFF2-40B4-BE49-F238E27FC236}">
                    <a16:creationId xmlns:a16="http://schemas.microsoft.com/office/drawing/2014/main" id="{B6F47951-17D0-EF0C-8ABC-98C6F1A0BD21}"/>
                  </a:ext>
                </a:extLst>
              </p:cNvPr>
              <p:cNvSpPr/>
              <p:nvPr/>
            </p:nvSpPr>
            <p:spPr>
              <a:xfrm>
                <a:off x="8025599" y="1184115"/>
                <a:ext cx="3512875" cy="1763016"/>
              </a:xfrm>
              <a:prstGeom prst="round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5" name="ZoneTexte 11">
                <a:extLst>
                  <a:ext uri="{FF2B5EF4-FFF2-40B4-BE49-F238E27FC236}">
                    <a16:creationId xmlns:a16="http://schemas.microsoft.com/office/drawing/2014/main" id="{4F59D3DF-6421-C84B-A663-ECFB89120006}"/>
                  </a:ext>
                </a:extLst>
              </p:cNvPr>
              <p:cNvSpPr txBox="1"/>
              <p:nvPr/>
            </p:nvSpPr>
            <p:spPr>
              <a:xfrm>
                <a:off x="8626463" y="1880957"/>
                <a:ext cx="23111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b="1" dirty="0">
                    <a:solidFill>
                      <a:schemeClr val="bg1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NEW SPACE MISSIONS</a:t>
                </a:r>
              </a:p>
            </p:txBody>
          </p:sp>
        </p:grp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3D0EB10D-5515-C8D2-5DFF-2ED4F6030366}"/>
              </a:ext>
            </a:extLst>
          </p:cNvPr>
          <p:cNvSpPr/>
          <p:nvPr/>
        </p:nvSpPr>
        <p:spPr>
          <a:xfrm>
            <a:off x="1806019" y="5630115"/>
            <a:ext cx="9968252" cy="646331"/>
          </a:xfrm>
          <a:prstGeom prst="rect">
            <a:avLst/>
          </a:prstGeom>
          <a:ln>
            <a:solidFill>
              <a:sysClr val="windowText" lastClr="000000"/>
            </a:solidFill>
          </a:ln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CEOS has identified the lack of a thermal calibration network and wants to address this as a high priority. The activity is followed by the CEOS/WGCV/IVOS subgroup with the support of CEOS/WGCV/LPV.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1D3C3E3-2DF8-5840-3CED-A5802A24FA8C}"/>
              </a:ext>
            </a:extLst>
          </p:cNvPr>
          <p:cNvSpPr/>
          <p:nvPr/>
        </p:nvSpPr>
        <p:spPr>
          <a:xfrm>
            <a:off x="1331033" y="4946228"/>
            <a:ext cx="95299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More and more demanding 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LST accuracy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requirements </a:t>
            </a: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better than 0.1 K 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for climate studies</a:t>
            </a:r>
          </a:p>
        </p:txBody>
      </p:sp>
      <p:sp>
        <p:nvSpPr>
          <p:cNvPr id="31" name="Flèche droite 21">
            <a:extLst>
              <a:ext uri="{FF2B5EF4-FFF2-40B4-BE49-F238E27FC236}">
                <a16:creationId xmlns:a16="http://schemas.microsoft.com/office/drawing/2014/main" id="{786641D4-BD16-6B41-6C38-9430A588AB51}"/>
              </a:ext>
            </a:extLst>
          </p:cNvPr>
          <p:cNvSpPr/>
          <p:nvPr/>
        </p:nvSpPr>
        <p:spPr>
          <a:xfrm>
            <a:off x="830884" y="5620670"/>
            <a:ext cx="865061" cy="655776"/>
          </a:xfrm>
          <a:prstGeom prst="rightArrow">
            <a:avLst/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2" name="Groupe 24">
            <a:extLst>
              <a:ext uri="{FF2B5EF4-FFF2-40B4-BE49-F238E27FC236}">
                <a16:creationId xmlns:a16="http://schemas.microsoft.com/office/drawing/2014/main" id="{9133E898-C587-F7BF-E9B5-43312D920261}"/>
              </a:ext>
            </a:extLst>
          </p:cNvPr>
          <p:cNvGrpSpPr/>
          <p:nvPr/>
        </p:nvGrpSpPr>
        <p:grpSpPr>
          <a:xfrm>
            <a:off x="499960" y="3915673"/>
            <a:ext cx="10939306" cy="874059"/>
            <a:chOff x="499960" y="3829048"/>
            <a:chExt cx="10939306" cy="874059"/>
          </a:xfrm>
        </p:grpSpPr>
        <p:grpSp>
          <p:nvGrpSpPr>
            <p:cNvPr id="33" name="Groupe 20">
              <a:extLst>
                <a:ext uri="{FF2B5EF4-FFF2-40B4-BE49-F238E27FC236}">
                  <a16:creationId xmlns:a16="http://schemas.microsoft.com/office/drawing/2014/main" id="{3D9A05CB-7909-47B2-B530-6EF6A69A034B}"/>
                </a:ext>
              </a:extLst>
            </p:cNvPr>
            <p:cNvGrpSpPr/>
            <p:nvPr/>
          </p:nvGrpSpPr>
          <p:grpSpPr>
            <a:xfrm>
              <a:off x="832744" y="3829048"/>
              <a:ext cx="10606522" cy="874059"/>
              <a:chOff x="915623" y="3829048"/>
              <a:chExt cx="10606522" cy="874059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C5AC9A0-1DD6-501C-ED1B-3939121098B1}"/>
                  </a:ext>
                </a:extLst>
              </p:cNvPr>
              <p:cNvSpPr/>
              <p:nvPr/>
            </p:nvSpPr>
            <p:spPr>
              <a:xfrm>
                <a:off x="915623" y="3829048"/>
                <a:ext cx="5035924" cy="87405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</a:t>
                </a:r>
                <a:r>
                  <a:rPr kumimoji="0" lang="fr-FR" sz="18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Vicarious</a:t>
                </a:r>
                <a:r>
                  <a: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calibration and validation of on-</a:t>
                </a:r>
                <a:r>
                  <a:rPr kumimoji="0" lang="fr-FR" sz="18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board</a:t>
                </a:r>
                <a:r>
                  <a: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fr-FR" sz="18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reference</a:t>
                </a:r>
                <a:r>
                  <a: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sources (black bodies) and </a:t>
                </a:r>
                <a:r>
                  <a:rPr kumimoji="0" lang="fr-FR" sz="18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sensors</a:t>
                </a: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A04D93CE-B42E-31DF-826E-061D76189E53}"/>
                  </a:ext>
                </a:extLst>
              </p:cNvPr>
              <p:cNvSpPr/>
              <p:nvPr/>
            </p:nvSpPr>
            <p:spPr>
              <a:xfrm>
                <a:off x="6486221" y="3829048"/>
                <a:ext cx="5035924" cy="874059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FFC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Products</a:t>
                </a:r>
                <a:r>
                  <a: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(</a:t>
                </a:r>
                <a:r>
                  <a:rPr kumimoji="0" lang="fr-FR" sz="18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temperature</a:t>
                </a:r>
                <a:r>
                  <a: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&amp; </a:t>
                </a:r>
                <a:r>
                  <a:rPr kumimoji="0" lang="fr-FR" sz="18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emissivity</a:t>
                </a:r>
                <a:r>
                  <a: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) validation</a:t>
                </a:r>
              </a:p>
            </p:txBody>
          </p:sp>
        </p:grpSp>
        <p:sp>
          <p:nvSpPr>
            <p:cNvPr id="34" name="Ellipse 22">
              <a:extLst>
                <a:ext uri="{FF2B5EF4-FFF2-40B4-BE49-F238E27FC236}">
                  <a16:creationId xmlns:a16="http://schemas.microsoft.com/office/drawing/2014/main" id="{C8C31AB3-8483-9B2A-8AEF-CEEDBC53CEC2}"/>
                </a:ext>
              </a:extLst>
            </p:cNvPr>
            <p:cNvSpPr/>
            <p:nvPr/>
          </p:nvSpPr>
          <p:spPr>
            <a:xfrm>
              <a:off x="499960" y="3924353"/>
              <a:ext cx="680279" cy="680279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L1</a:t>
              </a:r>
            </a:p>
          </p:txBody>
        </p:sp>
        <p:sp>
          <p:nvSpPr>
            <p:cNvPr id="35" name="Ellipse 23">
              <a:extLst>
                <a:ext uri="{FF2B5EF4-FFF2-40B4-BE49-F238E27FC236}">
                  <a16:creationId xmlns:a16="http://schemas.microsoft.com/office/drawing/2014/main" id="{C7D7AA83-7373-D7AA-8B23-D6FC47F21E3E}"/>
                </a:ext>
              </a:extLst>
            </p:cNvPr>
            <p:cNvSpPr/>
            <p:nvPr/>
          </p:nvSpPr>
          <p:spPr>
            <a:xfrm>
              <a:off x="5983192" y="3924352"/>
              <a:ext cx="680279" cy="680279"/>
            </a:xfrm>
            <a:prstGeom prst="ellipse">
              <a:avLst/>
            </a:prstGeom>
            <a:solidFill>
              <a:srgbClr val="FFC000"/>
            </a:solidFill>
            <a:ln w="12700" cap="flat" cmpd="sng" algn="ctr">
              <a:solidFill>
                <a:srgbClr val="FFC000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967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9" grpId="0" animBg="1"/>
      <p:bldP spid="30" grpId="0"/>
      <p:bldP spid="3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DC42C7-A804-DDFC-D64F-5B170BCB1360}"/>
              </a:ext>
            </a:extLst>
          </p:cNvPr>
          <p:cNvCxnSpPr>
            <a:cxnSpLocks/>
          </p:cNvCxnSpPr>
          <p:nvPr/>
        </p:nvCxnSpPr>
        <p:spPr>
          <a:xfrm>
            <a:off x="290946" y="6425738"/>
            <a:ext cx="11563003" cy="0"/>
          </a:xfrm>
          <a:prstGeom prst="line">
            <a:avLst/>
          </a:prstGeom>
          <a:ln>
            <a:solidFill>
              <a:srgbClr val="215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7A4A853-F37D-73FB-FB20-AC6A5863519B}"/>
              </a:ext>
            </a:extLst>
          </p:cNvPr>
          <p:cNvSpPr txBox="1"/>
          <p:nvPr/>
        </p:nvSpPr>
        <p:spPr>
          <a:xfrm>
            <a:off x="290946" y="304800"/>
            <a:ext cx="28825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err="1">
                <a:solidFill>
                  <a:schemeClr val="bg1"/>
                </a:solidFill>
                <a:latin typeface="NotesEsa" panose="02000506030000020004" pitchFamily="2" charset="0"/>
              </a:rPr>
              <a:t>TIRCalNet</a:t>
            </a:r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 objectives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404600" y="6459006"/>
            <a:ext cx="550333" cy="365125"/>
          </a:xfrm>
        </p:spPr>
        <p:txBody>
          <a:bodyPr/>
          <a:lstStyle/>
          <a:p>
            <a:fld id="{68B42AA2-7C59-4429-A42C-78903299F340}" type="slidenum">
              <a:rPr lang="en-GB" sz="1100">
                <a:solidFill>
                  <a:srgbClr val="002060"/>
                </a:solidFill>
                <a:latin typeface="NotesEsa" panose="02000506030000020004" pitchFamily="2" charset="0"/>
              </a:rPr>
              <a:t>3</a:t>
            </a:fld>
            <a:endParaRPr lang="en-GB" sz="1100" dirty="0">
              <a:solidFill>
                <a:srgbClr val="002060"/>
              </a:solidFill>
              <a:latin typeface="NotesEsa" panose="02000506030000020004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A28DA83-D1E7-47DA-0467-674762E9F32F}"/>
              </a:ext>
            </a:extLst>
          </p:cNvPr>
          <p:cNvSpPr txBox="1"/>
          <p:nvPr/>
        </p:nvSpPr>
        <p:spPr>
          <a:xfrm>
            <a:off x="4887729" y="6509809"/>
            <a:ext cx="4815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2060"/>
                </a:solidFill>
                <a:latin typeface="NotesEsa" panose="02000506030000020004" pitchFamily="2" charset="0"/>
              </a:rPr>
              <a:t>TIRCalNet</a:t>
            </a:r>
            <a:r>
              <a:rPr lang="en-US" sz="1100" dirty="0">
                <a:solidFill>
                  <a:srgbClr val="002060"/>
                </a:solidFill>
                <a:latin typeface="NotesEsa" panose="02000506030000020004" pitchFamily="2" charset="0"/>
              </a:rPr>
              <a:t>: Towards a Global Network for Thermal Infrared Calibration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181933" y="1200727"/>
            <a:ext cx="11832857" cy="4817301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collect surface temperature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emissivity,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atmospheric data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necessary for the simulation of observations by TIR optical sensors and thus verify their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radiometric calibration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increase the number of matchups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between in-situ measurements and space sensor observations and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reduce the overall uncertainties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and reduce the efforts of individual agencies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ensure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traceability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of the space sensor radiometry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the “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Système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International”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(SI)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support the establishment of the Global Earth Observation System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of Systems by providing measurements to verify the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radiometric consistency between EO space sensors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transpose to TIR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success and experience return from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RadCalNet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network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dedicated to VNIR-SWIR optical sensors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cal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/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9770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DC42C7-A804-DDFC-D64F-5B170BCB1360}"/>
              </a:ext>
            </a:extLst>
          </p:cNvPr>
          <p:cNvCxnSpPr>
            <a:cxnSpLocks/>
          </p:cNvCxnSpPr>
          <p:nvPr/>
        </p:nvCxnSpPr>
        <p:spPr>
          <a:xfrm>
            <a:off x="290946" y="6425738"/>
            <a:ext cx="11563003" cy="0"/>
          </a:xfrm>
          <a:prstGeom prst="line">
            <a:avLst/>
          </a:prstGeom>
          <a:ln>
            <a:solidFill>
              <a:srgbClr val="215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7A4A853-F37D-73FB-FB20-AC6A5863519B}"/>
              </a:ext>
            </a:extLst>
          </p:cNvPr>
          <p:cNvSpPr txBox="1"/>
          <p:nvPr/>
        </p:nvSpPr>
        <p:spPr>
          <a:xfrm>
            <a:off x="290946" y="304800"/>
            <a:ext cx="4189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Existing TIR instrumented sites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404600" y="6459006"/>
            <a:ext cx="550333" cy="365125"/>
          </a:xfrm>
        </p:spPr>
        <p:txBody>
          <a:bodyPr/>
          <a:lstStyle/>
          <a:p>
            <a:fld id="{68B42AA2-7C59-4429-A42C-78903299F340}" type="slidenum">
              <a:rPr lang="en-GB" sz="1100">
                <a:solidFill>
                  <a:srgbClr val="002060"/>
                </a:solidFill>
                <a:latin typeface="NotesEsa" panose="02000506030000020004" pitchFamily="2" charset="0"/>
              </a:rPr>
              <a:t>4</a:t>
            </a:fld>
            <a:endParaRPr lang="en-GB" sz="1100" dirty="0">
              <a:solidFill>
                <a:srgbClr val="002060"/>
              </a:solidFill>
              <a:latin typeface="NotesEsa" panose="02000506030000020004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A28DA83-D1E7-47DA-0467-674762E9F32F}"/>
              </a:ext>
            </a:extLst>
          </p:cNvPr>
          <p:cNvSpPr txBox="1"/>
          <p:nvPr/>
        </p:nvSpPr>
        <p:spPr>
          <a:xfrm>
            <a:off x="4887729" y="6509809"/>
            <a:ext cx="4815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2060"/>
                </a:solidFill>
                <a:latin typeface="NotesEsa" panose="02000506030000020004" pitchFamily="2" charset="0"/>
              </a:rPr>
              <a:t>TIRCalNet</a:t>
            </a:r>
            <a:r>
              <a:rPr lang="en-US" sz="1100" dirty="0">
                <a:solidFill>
                  <a:srgbClr val="002060"/>
                </a:solidFill>
                <a:latin typeface="NotesEsa" panose="02000506030000020004" pitchFamily="2" charset="0"/>
              </a:rPr>
              <a:t>: Towards a Global Network for Thermal Infrared Calibration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4F0D967-053E-23A4-EEDE-5B177C1E143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1912" y="1050096"/>
            <a:ext cx="5795385" cy="277248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FB69922-9A66-5F45-9C0B-EF2F9C15EFF2}"/>
              </a:ext>
            </a:extLst>
          </p:cNvPr>
          <p:cNvSpPr/>
          <p:nvPr/>
        </p:nvSpPr>
        <p:spPr>
          <a:xfrm>
            <a:off x="181934" y="1200727"/>
            <a:ext cx="6020084" cy="5125645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Existing sites for LST validation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(JPL, KIT, GCU, SURFRAD…)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Current limitations of LST sites: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Lack of emissivity measurements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access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harmonization 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Do not provide TOA radiances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quality assurance (error budget traceable to SI)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situ instruments calibration quality and traceability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Needs for the development of denser ground-based reference Network</a:t>
            </a:r>
          </a:p>
        </p:txBody>
      </p:sp>
      <p:pic>
        <p:nvPicPr>
          <p:cNvPr id="10" name="Picture 2" descr="lake tahoe site">
            <a:extLst>
              <a:ext uri="{FF2B5EF4-FFF2-40B4-BE49-F238E27FC236}">
                <a16:creationId xmlns:a16="http://schemas.microsoft.com/office/drawing/2014/main" id="{81F0602E-62B4-AAC1-3F40-BFB2B84FA4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8173" y="3984547"/>
            <a:ext cx="2677182" cy="178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683EB30E-54FF-B75D-C3DA-E17CB1294EDC}"/>
              </a:ext>
            </a:extLst>
          </p:cNvPr>
          <p:cNvSpPr txBox="1"/>
          <p:nvPr/>
        </p:nvSpPr>
        <p:spPr>
          <a:xfrm>
            <a:off x="6605584" y="5833362"/>
            <a:ext cx="21548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IT" dirty="0">
                <a:solidFill>
                  <a:prstClr val="black"/>
                </a:solidFill>
                <a:latin typeface="Calibri" panose="020F0502020204030204"/>
              </a:rPr>
              <a:t>Lake Tahoe JPL-NASA</a:t>
            </a: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BF82CE6C-D2ED-6BC8-6CEE-4712418A42DC}"/>
              </a:ext>
            </a:extLst>
          </p:cNvPr>
          <p:cNvSpPr txBox="1"/>
          <p:nvPr/>
        </p:nvSpPr>
        <p:spPr>
          <a:xfrm>
            <a:off x="9870870" y="5833362"/>
            <a:ext cx="138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fr-FR" dirty="0" err="1">
                <a:solidFill>
                  <a:prstClr val="black"/>
                </a:solidFill>
                <a:latin typeface="Calibri" panose="020F0502020204030204"/>
              </a:rPr>
              <a:t>Gobabeb</a:t>
            </a:r>
            <a:r>
              <a:rPr lang="fr-FR" dirty="0">
                <a:solidFill>
                  <a:prstClr val="black"/>
                </a:solidFill>
                <a:latin typeface="Calibri" panose="020F0502020204030204"/>
              </a:rPr>
              <a:t> KIT</a:t>
            </a:r>
            <a:endParaRPr lang="en-IT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A1DABD73-6326-2517-553D-D978D999C72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5388" y="3966233"/>
            <a:ext cx="2814678" cy="184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659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DC42C7-A804-DDFC-D64F-5B170BCB1360}"/>
              </a:ext>
            </a:extLst>
          </p:cNvPr>
          <p:cNvCxnSpPr>
            <a:cxnSpLocks/>
          </p:cNvCxnSpPr>
          <p:nvPr/>
        </p:nvCxnSpPr>
        <p:spPr>
          <a:xfrm>
            <a:off x="290946" y="6425738"/>
            <a:ext cx="11563003" cy="0"/>
          </a:xfrm>
          <a:prstGeom prst="line">
            <a:avLst/>
          </a:prstGeom>
          <a:ln>
            <a:solidFill>
              <a:srgbClr val="215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7A4A853-F37D-73FB-FB20-AC6A5863519B}"/>
              </a:ext>
            </a:extLst>
          </p:cNvPr>
          <p:cNvSpPr txBox="1"/>
          <p:nvPr/>
        </p:nvSpPr>
        <p:spPr>
          <a:xfrm>
            <a:off x="290946" y="304800"/>
            <a:ext cx="63062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err="1">
                <a:solidFill>
                  <a:schemeClr val="bg1"/>
                </a:solidFill>
                <a:latin typeface="NotesEsa" panose="02000506030000020004" pitchFamily="2" charset="0"/>
              </a:rPr>
              <a:t>TIRCalNet</a:t>
            </a:r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 Working group preparation activities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404600" y="6459006"/>
            <a:ext cx="550333" cy="365125"/>
          </a:xfrm>
        </p:spPr>
        <p:txBody>
          <a:bodyPr/>
          <a:lstStyle/>
          <a:p>
            <a:fld id="{68B42AA2-7C59-4429-A42C-78903299F340}" type="slidenum">
              <a:rPr lang="en-GB" sz="1100">
                <a:solidFill>
                  <a:srgbClr val="002060"/>
                </a:solidFill>
                <a:latin typeface="NotesEsa" panose="02000506030000020004" pitchFamily="2" charset="0"/>
              </a:rPr>
              <a:t>5</a:t>
            </a:fld>
            <a:endParaRPr lang="en-GB" sz="1100" dirty="0">
              <a:solidFill>
                <a:srgbClr val="002060"/>
              </a:solidFill>
              <a:latin typeface="NotesEsa" panose="02000506030000020004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A28DA83-D1E7-47DA-0467-674762E9F32F}"/>
              </a:ext>
            </a:extLst>
          </p:cNvPr>
          <p:cNvSpPr txBox="1"/>
          <p:nvPr/>
        </p:nvSpPr>
        <p:spPr>
          <a:xfrm>
            <a:off x="4887729" y="6509809"/>
            <a:ext cx="4815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2060"/>
                </a:solidFill>
                <a:latin typeface="NotesEsa" panose="02000506030000020004" pitchFamily="2" charset="0"/>
              </a:rPr>
              <a:t>TIRCalNet</a:t>
            </a:r>
            <a:r>
              <a:rPr lang="en-US" sz="1100" dirty="0">
                <a:solidFill>
                  <a:srgbClr val="002060"/>
                </a:solidFill>
                <a:latin typeface="NotesEsa" panose="02000506030000020004" pitchFamily="2" charset="0"/>
              </a:rPr>
              <a:t>: Towards a Global Network for Thermal Infrared Calibration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144427-7794-AE4F-2FAB-D9BF32F39345}"/>
              </a:ext>
            </a:extLst>
          </p:cNvPr>
          <p:cNvSpPr/>
          <p:nvPr/>
        </p:nvSpPr>
        <p:spPr>
          <a:xfrm>
            <a:off x="122734" y="976329"/>
            <a:ext cx="120926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800"/>
            <a:r>
              <a:rPr lang="en-IT" sz="2000" dirty="0">
                <a:solidFill>
                  <a:prstClr val="black"/>
                </a:solidFill>
                <a:latin typeface="Calibri" panose="020F0502020204030204"/>
              </a:rPr>
              <a:t>ESA and CNES defined after discussions with domain and agency experts that TIRCALNet should be able to provide </a:t>
            </a:r>
            <a:r>
              <a:rPr lang="en-IT" sz="2000" b="1" dirty="0">
                <a:solidFill>
                  <a:prstClr val="black"/>
                </a:solidFill>
                <a:latin typeface="Calibri" panose="020F0502020204030204"/>
              </a:rPr>
              <a:t>TOA Brightness Temperature </a:t>
            </a:r>
            <a:r>
              <a:rPr lang="en-IT" sz="2000" dirty="0">
                <a:solidFill>
                  <a:prstClr val="black"/>
                </a:solidFill>
                <a:latin typeface="Calibri" panose="020F0502020204030204"/>
              </a:rPr>
              <a:t>signals propagated from BOA measurements of </a:t>
            </a:r>
            <a:r>
              <a:rPr lang="fr-FR" sz="2000" b="1" dirty="0">
                <a:solidFill>
                  <a:prstClr val="black"/>
                </a:solidFill>
                <a:latin typeface="Calibri" panose="020F0502020204030204"/>
              </a:rPr>
              <a:t>~</a:t>
            </a:r>
            <a:r>
              <a:rPr lang="en-IT" sz="2000" b="1" dirty="0">
                <a:solidFill>
                  <a:prstClr val="black"/>
                </a:solidFill>
                <a:latin typeface="Calibri" panose="020F0502020204030204"/>
              </a:rPr>
              <a:t>0.5K uncertainty</a:t>
            </a:r>
            <a:r>
              <a:rPr lang="fr-FR" sz="2000" dirty="0">
                <a:solidFill>
                  <a:prstClr val="black"/>
                </a:solidFill>
                <a:latin typeface="Calibri" panose="020F0502020204030204"/>
              </a:rPr>
              <a:t>.</a:t>
            </a:r>
          </a:p>
          <a:p>
            <a:pPr marL="50800"/>
            <a:endParaRPr lang="en-IT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F36805-78BB-65FF-CCBC-673D3EE9250E}"/>
              </a:ext>
            </a:extLst>
          </p:cNvPr>
          <p:cNvSpPr/>
          <p:nvPr/>
        </p:nvSpPr>
        <p:spPr>
          <a:xfrm>
            <a:off x="300344" y="4767347"/>
            <a:ext cx="7514816" cy="427598"/>
          </a:xfrm>
          <a:prstGeom prst="rect">
            <a:avLst/>
          </a:prstGeom>
          <a:gradFill flip="none" rotWithShape="1">
            <a:gsLst>
              <a:gs pos="0">
                <a:sysClr val="window" lastClr="FFFFFF"/>
              </a:gs>
              <a:gs pos="39000">
                <a:schemeClr val="accent2">
                  <a:lumMod val="40000"/>
                  <a:lumOff val="60000"/>
                </a:schemeClr>
              </a:gs>
              <a:gs pos="60000">
                <a:schemeClr val="accent2">
                  <a:lumMod val="40000"/>
                  <a:lumOff val="60000"/>
                </a:schemeClr>
              </a:gs>
              <a:gs pos="100000">
                <a:sysClr val="window" lastClr="FFFFFF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CNES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uncertainty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budget and instrumentation tests in La Crau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0EFA67-F4FC-C6FC-1801-F5492F2AFBEC}"/>
              </a:ext>
            </a:extLst>
          </p:cNvPr>
          <p:cNvSpPr/>
          <p:nvPr/>
        </p:nvSpPr>
        <p:spPr>
          <a:xfrm>
            <a:off x="1504950" y="5278659"/>
            <a:ext cx="6038850" cy="543924"/>
          </a:xfrm>
          <a:prstGeom prst="rect">
            <a:avLst/>
          </a:prstGeom>
          <a:gradFill flip="none" rotWithShape="1">
            <a:gsLst>
              <a:gs pos="0">
                <a:sysClr val="window" lastClr="FFFFFF"/>
              </a:gs>
              <a:gs pos="39000">
                <a:schemeClr val="accent6">
                  <a:lumMod val="40000"/>
                  <a:lumOff val="60000"/>
                </a:schemeClr>
              </a:gs>
              <a:gs pos="60000">
                <a:schemeClr val="accent6">
                  <a:lumMod val="40000"/>
                  <a:lumOff val="60000"/>
                </a:schemeClr>
              </a:gs>
              <a:gs pos="100000">
                <a:sysClr val="window" lastClr="FFFFFF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ESA and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UoL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consolidation of main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contributors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application to Lake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Tahoe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Salton</a:t>
            </a:r>
            <a:r>
              <a:rPr kumimoji="0" lang="fr-FR" sz="1800" b="0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0" i="0" u="none" strike="noStrike" kern="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Sea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and La Crau</a:t>
            </a:r>
          </a:p>
        </p:txBody>
      </p:sp>
      <p:grpSp>
        <p:nvGrpSpPr>
          <p:cNvPr id="11" name="Groupe 28">
            <a:extLst>
              <a:ext uri="{FF2B5EF4-FFF2-40B4-BE49-F238E27FC236}">
                <a16:creationId xmlns:a16="http://schemas.microsoft.com/office/drawing/2014/main" id="{FC18CB7A-7EC9-6E80-548E-22BBFB71EE2C}"/>
              </a:ext>
            </a:extLst>
          </p:cNvPr>
          <p:cNvGrpSpPr/>
          <p:nvPr/>
        </p:nvGrpSpPr>
        <p:grpSpPr>
          <a:xfrm>
            <a:off x="248814" y="1896042"/>
            <a:ext cx="11624531" cy="2664139"/>
            <a:chOff x="248814" y="1757898"/>
            <a:chExt cx="11624531" cy="2664139"/>
          </a:xfrm>
        </p:grpSpPr>
        <p:sp>
          <p:nvSpPr>
            <p:cNvPr id="12" name="Virage 11">
              <a:extLst>
                <a:ext uri="{FF2B5EF4-FFF2-40B4-BE49-F238E27FC236}">
                  <a16:creationId xmlns:a16="http://schemas.microsoft.com/office/drawing/2014/main" id="{968B4205-5A2F-EB48-93F8-81CEA4A4EA0E}"/>
                </a:ext>
              </a:extLst>
            </p:cNvPr>
            <p:cNvSpPr/>
            <p:nvPr/>
          </p:nvSpPr>
          <p:spPr>
            <a:xfrm>
              <a:off x="3670592" y="2142674"/>
              <a:ext cx="923846" cy="986128"/>
            </a:xfrm>
            <a:prstGeom prst="bentArrow">
              <a:avLst>
                <a:gd name="adj1" fmla="val 21275"/>
                <a:gd name="adj2" fmla="val 29967"/>
                <a:gd name="adj3" fmla="val 25000"/>
                <a:gd name="adj4" fmla="val 75000"/>
              </a:avLst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Virage 13">
              <a:extLst>
                <a:ext uri="{FF2B5EF4-FFF2-40B4-BE49-F238E27FC236}">
                  <a16:creationId xmlns:a16="http://schemas.microsoft.com/office/drawing/2014/main" id="{806AF82F-4F2C-8AAF-A53A-B3758414A3B1}"/>
                </a:ext>
              </a:extLst>
            </p:cNvPr>
            <p:cNvSpPr/>
            <p:nvPr/>
          </p:nvSpPr>
          <p:spPr>
            <a:xfrm>
              <a:off x="8195335" y="2142674"/>
              <a:ext cx="923846" cy="986128"/>
            </a:xfrm>
            <a:prstGeom prst="bentArrow">
              <a:avLst>
                <a:gd name="adj1" fmla="val 21275"/>
                <a:gd name="adj2" fmla="val 29967"/>
                <a:gd name="adj3" fmla="val 25000"/>
                <a:gd name="adj4" fmla="val 75000"/>
              </a:avLst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Virage 14">
              <a:extLst>
                <a:ext uri="{FF2B5EF4-FFF2-40B4-BE49-F238E27FC236}">
                  <a16:creationId xmlns:a16="http://schemas.microsoft.com/office/drawing/2014/main" id="{38823511-976D-0436-F4A0-C338507B2B5C}"/>
                </a:ext>
              </a:extLst>
            </p:cNvPr>
            <p:cNvSpPr/>
            <p:nvPr/>
          </p:nvSpPr>
          <p:spPr>
            <a:xfrm flipV="1">
              <a:off x="1636328" y="3264396"/>
              <a:ext cx="923846" cy="986128"/>
            </a:xfrm>
            <a:prstGeom prst="bentArrow">
              <a:avLst>
                <a:gd name="adj1" fmla="val 21275"/>
                <a:gd name="adj2" fmla="val 29967"/>
                <a:gd name="adj3" fmla="val 25000"/>
                <a:gd name="adj4" fmla="val 75000"/>
              </a:avLst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Virage 15">
              <a:extLst>
                <a:ext uri="{FF2B5EF4-FFF2-40B4-BE49-F238E27FC236}">
                  <a16:creationId xmlns:a16="http://schemas.microsoft.com/office/drawing/2014/main" id="{2CB46557-7443-7451-FE21-033859831331}"/>
                </a:ext>
              </a:extLst>
            </p:cNvPr>
            <p:cNvSpPr/>
            <p:nvPr/>
          </p:nvSpPr>
          <p:spPr>
            <a:xfrm flipV="1">
              <a:off x="6279225" y="3264396"/>
              <a:ext cx="923846" cy="986128"/>
            </a:xfrm>
            <a:prstGeom prst="bentArrow">
              <a:avLst>
                <a:gd name="adj1" fmla="val 21275"/>
                <a:gd name="adj2" fmla="val 29967"/>
                <a:gd name="adj3" fmla="val 25000"/>
                <a:gd name="adj4" fmla="val 75000"/>
              </a:avLst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6" name="Groupe 23">
              <a:extLst>
                <a:ext uri="{FF2B5EF4-FFF2-40B4-BE49-F238E27FC236}">
                  <a16:creationId xmlns:a16="http://schemas.microsoft.com/office/drawing/2014/main" id="{C42F0BD7-0C7A-C5DA-F89D-F5C39E0C068B}"/>
                </a:ext>
              </a:extLst>
            </p:cNvPr>
            <p:cNvGrpSpPr/>
            <p:nvPr/>
          </p:nvGrpSpPr>
          <p:grpSpPr>
            <a:xfrm>
              <a:off x="248814" y="1757898"/>
              <a:ext cx="3014080" cy="1358544"/>
              <a:chOff x="248814" y="1961828"/>
              <a:chExt cx="3014080" cy="1358544"/>
            </a:xfrm>
          </p:grpSpPr>
          <p:sp>
            <p:nvSpPr>
              <p:cNvPr id="29" name="Rectangle à coins arrondis 6">
                <a:extLst>
                  <a:ext uri="{FF2B5EF4-FFF2-40B4-BE49-F238E27FC236}">
                    <a16:creationId xmlns:a16="http://schemas.microsoft.com/office/drawing/2014/main" id="{CC8E7715-34BE-5734-8221-49E61A86E3CD}"/>
                  </a:ext>
                </a:extLst>
              </p:cNvPr>
              <p:cNvSpPr/>
              <p:nvPr/>
            </p:nvSpPr>
            <p:spPr>
              <a:xfrm>
                <a:off x="300343" y="2060372"/>
                <a:ext cx="2962551" cy="1260000"/>
              </a:xfrm>
              <a:prstGeom prst="roundRect">
                <a:avLst>
                  <a:gd name="adj" fmla="val 50000"/>
                </a:avLst>
              </a:prstGeom>
              <a:solidFill>
                <a:srgbClr val="5B9BD5">
                  <a:lumMod val="20000"/>
                  <a:lumOff val="80000"/>
                </a:srgbClr>
              </a:solidFill>
              <a:ln w="12700" cap="flat" cmpd="sng" algn="ctr">
                <a:solidFill>
                  <a:srgbClr val="5B9BD5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Identification of </a:t>
                </a:r>
                <a:r>
                  <a:rPr kumimoji="0" lang="fr-FR" sz="1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uncertainty</a:t>
                </a:r>
                <a:r>
                  <a: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fr-FR" sz="1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contributors</a:t>
                </a:r>
                <a:r>
                  <a: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to TOA-</a:t>
                </a:r>
                <a:r>
                  <a:rPr kumimoji="0" lang="fr-FR" sz="1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derived</a:t>
                </a:r>
                <a:r>
                  <a: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BT</a:t>
                </a:r>
              </a:p>
            </p:txBody>
          </p:sp>
          <p:sp>
            <p:nvSpPr>
              <p:cNvPr id="30" name="Ellipse 18">
                <a:extLst>
                  <a:ext uri="{FF2B5EF4-FFF2-40B4-BE49-F238E27FC236}">
                    <a16:creationId xmlns:a16="http://schemas.microsoft.com/office/drawing/2014/main" id="{610A8215-96A5-EE1C-2DA2-5BB89B72BE20}"/>
                  </a:ext>
                </a:extLst>
              </p:cNvPr>
              <p:cNvSpPr/>
              <p:nvPr/>
            </p:nvSpPr>
            <p:spPr>
              <a:xfrm>
                <a:off x="248814" y="1961828"/>
                <a:ext cx="501125" cy="501125"/>
              </a:xfrm>
              <a:prstGeom prst="ellipse">
                <a:avLst/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1</a:t>
                </a:r>
              </a:p>
            </p:txBody>
          </p:sp>
        </p:grpSp>
        <p:grpSp>
          <p:nvGrpSpPr>
            <p:cNvPr id="17" name="Groupe 26">
              <a:extLst>
                <a:ext uri="{FF2B5EF4-FFF2-40B4-BE49-F238E27FC236}">
                  <a16:creationId xmlns:a16="http://schemas.microsoft.com/office/drawing/2014/main" id="{B6D661A4-9561-DD00-4B37-2E9B4D4717AC}"/>
                </a:ext>
              </a:extLst>
            </p:cNvPr>
            <p:cNvGrpSpPr/>
            <p:nvPr/>
          </p:nvGrpSpPr>
          <p:grpSpPr>
            <a:xfrm>
              <a:off x="2496459" y="3188233"/>
              <a:ext cx="2854954" cy="1207492"/>
              <a:chOff x="2292531" y="3773714"/>
              <a:chExt cx="2854954" cy="1207492"/>
            </a:xfrm>
          </p:grpSpPr>
          <p:sp>
            <p:nvSpPr>
              <p:cNvPr id="27" name="Rectangle à coins arrondis 8">
                <a:extLst>
                  <a:ext uri="{FF2B5EF4-FFF2-40B4-BE49-F238E27FC236}">
                    <a16:creationId xmlns:a16="http://schemas.microsoft.com/office/drawing/2014/main" id="{8DABEC0F-3A5A-48BA-2F98-95F7A0D1BBB2}"/>
                  </a:ext>
                </a:extLst>
              </p:cNvPr>
              <p:cNvSpPr/>
              <p:nvPr/>
            </p:nvSpPr>
            <p:spPr>
              <a:xfrm>
                <a:off x="2463491" y="3829206"/>
                <a:ext cx="2683994" cy="1152000"/>
              </a:xfrm>
              <a:prstGeom prst="roundRect">
                <a:avLst>
                  <a:gd name="adj" fmla="val 50000"/>
                </a:avLst>
              </a:prstGeom>
              <a:solidFill>
                <a:srgbClr val="5B9BD5">
                  <a:lumMod val="40000"/>
                  <a:lumOff val="60000"/>
                </a:srgbClr>
              </a:solidFill>
              <a:ln w="12700" cap="flat" cmpd="sng" algn="ctr">
                <a:solidFill>
                  <a:srgbClr val="5B9BD5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Sensitivity</a:t>
                </a:r>
                <a:r>
                  <a: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:r>
                  <a:rPr kumimoji="0" lang="fr-FR" sz="1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analysis</a:t>
                </a:r>
                <a:r>
                  <a: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of </a:t>
                </a:r>
                <a:r>
                  <a:rPr kumimoji="0" lang="fr-FR" sz="18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uncertainties</a:t>
                </a:r>
                <a:r>
                  <a:rPr kumimoji="0" lang="fr-FR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on TOA BT estimation</a:t>
                </a:r>
              </a:p>
            </p:txBody>
          </p:sp>
          <p:sp>
            <p:nvSpPr>
              <p:cNvPr id="28" name="Ellipse 19">
                <a:extLst>
                  <a:ext uri="{FF2B5EF4-FFF2-40B4-BE49-F238E27FC236}">
                    <a16:creationId xmlns:a16="http://schemas.microsoft.com/office/drawing/2014/main" id="{B51095F8-5D2E-9737-6A4D-40BBDA2FF619}"/>
                  </a:ext>
                </a:extLst>
              </p:cNvPr>
              <p:cNvSpPr/>
              <p:nvPr/>
            </p:nvSpPr>
            <p:spPr>
              <a:xfrm>
                <a:off x="2292531" y="3773714"/>
                <a:ext cx="501125" cy="501125"/>
              </a:xfrm>
              <a:prstGeom prst="ellipse">
                <a:avLst/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2</a:t>
                </a:r>
              </a:p>
            </p:txBody>
          </p:sp>
        </p:grpSp>
        <p:grpSp>
          <p:nvGrpSpPr>
            <p:cNvPr id="18" name="Groupe 24">
              <a:extLst>
                <a:ext uri="{FF2B5EF4-FFF2-40B4-BE49-F238E27FC236}">
                  <a16:creationId xmlns:a16="http://schemas.microsoft.com/office/drawing/2014/main" id="{42F36B57-D0E0-973B-B2AB-188A6A821DF5}"/>
                </a:ext>
              </a:extLst>
            </p:cNvPr>
            <p:cNvGrpSpPr/>
            <p:nvPr/>
          </p:nvGrpSpPr>
          <p:grpSpPr>
            <a:xfrm>
              <a:off x="4680872" y="1757898"/>
              <a:ext cx="3378451" cy="1358309"/>
              <a:chOff x="4680872" y="1961828"/>
              <a:chExt cx="3378451" cy="1358309"/>
            </a:xfrm>
          </p:grpSpPr>
          <p:sp>
            <p:nvSpPr>
              <p:cNvPr id="25" name="Rectangle à coins arrondis 9">
                <a:extLst>
                  <a:ext uri="{FF2B5EF4-FFF2-40B4-BE49-F238E27FC236}">
                    <a16:creationId xmlns:a16="http://schemas.microsoft.com/office/drawing/2014/main" id="{01DFE74F-BEDA-1060-6AD6-68DC30221C72}"/>
                  </a:ext>
                </a:extLst>
              </p:cNvPr>
              <p:cNvSpPr/>
              <p:nvPr/>
            </p:nvSpPr>
            <p:spPr>
              <a:xfrm>
                <a:off x="4680872" y="2060608"/>
                <a:ext cx="3378451" cy="1259529"/>
              </a:xfrm>
              <a:prstGeom prst="roundRect">
                <a:avLst>
                  <a:gd name="adj" fmla="val 50000"/>
                </a:avLst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solidFill>
                  <a:srgbClr val="5B9BD5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Definition of site characteristics, instrumentation and forward propagation scheme</a:t>
                </a: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Ellipse 20">
                <a:extLst>
                  <a:ext uri="{FF2B5EF4-FFF2-40B4-BE49-F238E27FC236}">
                    <a16:creationId xmlns:a16="http://schemas.microsoft.com/office/drawing/2014/main" id="{1AA02BA5-7C17-E44C-2969-ECBB7AA3448A}"/>
                  </a:ext>
                </a:extLst>
              </p:cNvPr>
              <p:cNvSpPr/>
              <p:nvPr/>
            </p:nvSpPr>
            <p:spPr>
              <a:xfrm>
                <a:off x="4689462" y="1961828"/>
                <a:ext cx="501125" cy="501125"/>
              </a:xfrm>
              <a:prstGeom prst="ellipse">
                <a:avLst/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3</a:t>
                </a:r>
              </a:p>
            </p:txBody>
          </p:sp>
        </p:grpSp>
        <p:grpSp>
          <p:nvGrpSpPr>
            <p:cNvPr id="19" name="Groupe 27">
              <a:extLst>
                <a:ext uri="{FF2B5EF4-FFF2-40B4-BE49-F238E27FC236}">
                  <a16:creationId xmlns:a16="http://schemas.microsoft.com/office/drawing/2014/main" id="{B822E82C-7201-663D-FA6E-5283E1B2F4F6}"/>
                </a:ext>
              </a:extLst>
            </p:cNvPr>
            <p:cNvGrpSpPr/>
            <p:nvPr/>
          </p:nvGrpSpPr>
          <p:grpSpPr>
            <a:xfrm>
              <a:off x="7175259" y="3185670"/>
              <a:ext cx="2807035" cy="1236367"/>
              <a:chOff x="6872657" y="3744839"/>
              <a:chExt cx="2807035" cy="1236367"/>
            </a:xfrm>
          </p:grpSpPr>
          <p:sp>
            <p:nvSpPr>
              <p:cNvPr id="23" name="Rectangle à coins arrondis 11">
                <a:extLst>
                  <a:ext uri="{FF2B5EF4-FFF2-40B4-BE49-F238E27FC236}">
                    <a16:creationId xmlns:a16="http://schemas.microsoft.com/office/drawing/2014/main" id="{D1540365-5E39-DB60-8D87-093A11656D33}"/>
                  </a:ext>
                </a:extLst>
              </p:cNvPr>
              <p:cNvSpPr/>
              <p:nvPr/>
            </p:nvSpPr>
            <p:spPr>
              <a:xfrm>
                <a:off x="6995698" y="3829206"/>
                <a:ext cx="2683994" cy="1152000"/>
              </a:xfrm>
              <a:prstGeom prst="roundRect">
                <a:avLst>
                  <a:gd name="adj" fmla="val 50000"/>
                </a:avLst>
              </a:prstGeom>
              <a:solidFill>
                <a:srgbClr val="5B9BD5">
                  <a:lumMod val="75000"/>
                </a:srgbClr>
              </a:solidFill>
              <a:ln w="12700" cap="flat" cmpd="sng" algn="ctr">
                <a:solidFill>
                  <a:srgbClr val="5B9BD5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Selection of potential candidate sites</a:t>
                </a:r>
                <a:endParaRPr kumimoji="0" lang="fr-FR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Ellipse 21">
                <a:extLst>
                  <a:ext uri="{FF2B5EF4-FFF2-40B4-BE49-F238E27FC236}">
                    <a16:creationId xmlns:a16="http://schemas.microsoft.com/office/drawing/2014/main" id="{AE669B91-5CC1-D340-10EC-FBF2178AD4CC}"/>
                  </a:ext>
                </a:extLst>
              </p:cNvPr>
              <p:cNvSpPr/>
              <p:nvPr/>
            </p:nvSpPr>
            <p:spPr>
              <a:xfrm>
                <a:off x="6872657" y="3744839"/>
                <a:ext cx="501125" cy="501125"/>
              </a:xfrm>
              <a:prstGeom prst="ellipse">
                <a:avLst/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4</a:t>
                </a:r>
              </a:p>
            </p:txBody>
          </p:sp>
        </p:grpSp>
        <p:grpSp>
          <p:nvGrpSpPr>
            <p:cNvPr id="20" name="Groupe 25">
              <a:extLst>
                <a:ext uri="{FF2B5EF4-FFF2-40B4-BE49-F238E27FC236}">
                  <a16:creationId xmlns:a16="http://schemas.microsoft.com/office/drawing/2014/main" id="{E88981A9-F60E-C43B-7266-490A46546409}"/>
                </a:ext>
              </a:extLst>
            </p:cNvPr>
            <p:cNvGrpSpPr/>
            <p:nvPr/>
          </p:nvGrpSpPr>
          <p:grpSpPr>
            <a:xfrm>
              <a:off x="9119181" y="1757898"/>
              <a:ext cx="2754164" cy="1358544"/>
              <a:chOff x="9119181" y="1961828"/>
              <a:chExt cx="2754164" cy="1358544"/>
            </a:xfrm>
          </p:grpSpPr>
          <p:sp>
            <p:nvSpPr>
              <p:cNvPr id="21" name="Rectangle à coins arrondis 12">
                <a:extLst>
                  <a:ext uri="{FF2B5EF4-FFF2-40B4-BE49-F238E27FC236}">
                    <a16:creationId xmlns:a16="http://schemas.microsoft.com/office/drawing/2014/main" id="{5A0AF7DC-74E5-7A91-292D-90778CD96441}"/>
                  </a:ext>
                </a:extLst>
              </p:cNvPr>
              <p:cNvSpPr/>
              <p:nvPr/>
            </p:nvSpPr>
            <p:spPr>
              <a:xfrm>
                <a:off x="9189351" y="2060372"/>
                <a:ext cx="2683994" cy="1260000"/>
              </a:xfrm>
              <a:prstGeom prst="roundRect">
                <a:avLst>
                  <a:gd name="adj" fmla="val 50000"/>
                </a:avLst>
              </a:prstGeom>
              <a:solidFill>
                <a:srgbClr val="5B9BD5">
                  <a:lumMod val="50000"/>
                </a:srgbClr>
              </a:solidFill>
              <a:ln w="12700" cap="flat" cmpd="sng" algn="ctr">
                <a:solidFill>
                  <a:srgbClr val="5B9BD5">
                    <a:lumMod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Interaction with Working Groups and network roadmap</a:t>
                </a:r>
              </a:p>
            </p:txBody>
          </p:sp>
          <p:sp>
            <p:nvSpPr>
              <p:cNvPr id="22" name="Ellipse 22">
                <a:extLst>
                  <a:ext uri="{FF2B5EF4-FFF2-40B4-BE49-F238E27FC236}">
                    <a16:creationId xmlns:a16="http://schemas.microsoft.com/office/drawing/2014/main" id="{D7F8C3FB-C183-2906-EC87-F760145D7D2C}"/>
                  </a:ext>
                </a:extLst>
              </p:cNvPr>
              <p:cNvSpPr/>
              <p:nvPr/>
            </p:nvSpPr>
            <p:spPr>
              <a:xfrm>
                <a:off x="9119181" y="1961828"/>
                <a:ext cx="501125" cy="501125"/>
              </a:xfrm>
              <a:prstGeom prst="ellipse">
                <a:avLst/>
              </a:prstGeom>
              <a:solidFill>
                <a:srgbClr val="5B9BD5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2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5</a:t>
                </a:r>
              </a:p>
            </p:txBody>
          </p:sp>
        </p:grp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22BFC9FD-1B54-5346-506B-B85014A7620A}"/>
              </a:ext>
            </a:extLst>
          </p:cNvPr>
          <p:cNvSpPr/>
          <p:nvPr/>
        </p:nvSpPr>
        <p:spPr>
          <a:xfrm>
            <a:off x="386960" y="5913423"/>
            <a:ext cx="8316286" cy="427598"/>
          </a:xfrm>
          <a:prstGeom prst="rect">
            <a:avLst/>
          </a:prstGeom>
          <a:gradFill flip="none" rotWithShape="1">
            <a:gsLst>
              <a:gs pos="0">
                <a:sysClr val="window" lastClr="FFFFFF"/>
              </a:gs>
              <a:gs pos="39000">
                <a:schemeClr val="tx2">
                  <a:lumMod val="25000"/>
                  <a:lumOff val="75000"/>
                </a:schemeClr>
              </a:gs>
              <a:gs pos="60000">
                <a:schemeClr val="tx2">
                  <a:lumMod val="25000"/>
                  <a:lumOff val="75000"/>
                </a:schemeClr>
              </a:gs>
              <a:gs pos="100000">
                <a:sysClr val="window" lastClr="FFFFFF"/>
              </a:gs>
            </a:gsLst>
            <a:lin ang="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Discussions, feedback and data sharing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from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NASA, KIT, RAL, </a:t>
            </a:r>
            <a:r>
              <a:rPr kumimoji="0" lang="fr-FR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UoL</a:t>
            </a: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ESA, CNES, CSIRO, … </a:t>
            </a:r>
          </a:p>
        </p:txBody>
      </p:sp>
    </p:spTree>
    <p:extLst>
      <p:ext uri="{BB962C8B-B14F-4D97-AF65-F5344CB8AC3E}">
        <p14:creationId xmlns:p14="http://schemas.microsoft.com/office/powerpoint/2010/main" val="2845198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9" name="ZoneTexte 64"/>
              <p:cNvSpPr txBox="1"/>
              <p:nvPr/>
            </p:nvSpPr>
            <p:spPr>
              <a:xfrm>
                <a:off x="6558427" y="1387625"/>
                <a:ext cx="5223994" cy="4090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Clr>
                    <a:srgbClr val="000000"/>
                  </a:buCl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1" i="1" kern="0" smtClean="0">
                              <a:solidFill>
                                <a:srgbClr val="FFC000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sSubPr>
                        <m:e>
                          <m:r>
                            <a:rPr lang="fr-FR" b="1" i="1" kern="0" smtClean="0">
                              <a:solidFill>
                                <a:srgbClr val="FFC000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𝑳</m:t>
                          </m:r>
                        </m:e>
                        <m:sub>
                          <m:r>
                            <a:rPr lang="fr-FR" b="1" i="1" kern="0" smtClean="0">
                              <a:solidFill>
                                <a:srgbClr val="FFC000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𝑻𝑶𝑨</m:t>
                          </m:r>
                        </m:sub>
                      </m:sSub>
                      <m:d>
                        <m:dPr>
                          <m:ctrlPr>
                            <a:rPr lang="fr-FR" b="1" i="1" kern="0" smtClean="0">
                              <a:solidFill>
                                <a:srgbClr val="FFC000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dPr>
                        <m:e>
                          <m:r>
                            <a:rPr lang="fr-FR" b="1" i="1" kern="0" smtClean="0">
                              <a:solidFill>
                                <a:srgbClr val="FFC000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𝝀</m:t>
                          </m:r>
                        </m:e>
                      </m:d>
                      <m:r>
                        <a:rPr lang="fr-FR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fr-FR" b="1" i="1" smtClean="0">
                              <a:solidFill>
                                <a:srgbClr val="5B9BD5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b="1" i="1">
                              <a:solidFill>
                                <a:srgbClr val="5B9BD5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</m:e>
                        <m:sub>
                          <m:r>
                            <a:rPr lang="fr-FR" b="1" i="1">
                              <a:solidFill>
                                <a:srgbClr val="5B9BD5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  <m:t>𝒂𝒕𝒎</m:t>
                          </m:r>
                        </m:sub>
                        <m:sup>
                          <m:r>
                            <a:rPr lang="fr-FR" b="1" i="1">
                              <a:solidFill>
                                <a:srgbClr val="5B9BD5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  <m:t>↑</m:t>
                          </m:r>
                        </m:sup>
                      </m:sSubSup>
                      <m:r>
                        <a:rPr lang="fr-FR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fr-FR" b="1" i="1" smtClean="0">
                              <a:solidFill>
                                <a:srgbClr val="5B9BD5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1" i="1">
                              <a:solidFill>
                                <a:srgbClr val="5B9BD5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  <m:sup>
                          <m:r>
                            <a:rPr lang="fr-FR" b="1" i="1">
                              <a:solidFill>
                                <a:srgbClr val="5B9BD5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</a:rPr>
                            <m:t>↑</m:t>
                          </m:r>
                        </m:sup>
                      </m:sSup>
                      <m:r>
                        <a:rPr lang="fr-FR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FR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fr-FR" b="1" i="1" smtClean="0">
                              <a:solidFill>
                                <a:srgbClr val="70AD47"/>
                              </a:solidFill>
                              <a:latin typeface="Cambria Math" panose="02040503050406030204" pitchFamily="18" charset="0"/>
                            </a:rPr>
                            <m:t>𝝐</m:t>
                          </m:r>
                          <m:r>
                            <a:rPr lang="fr-FR" b="1" i="1" smtClean="0">
                              <a:solidFill>
                                <a:srgbClr val="70AD47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fr-FR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  <m:sub>
                              <m:r>
                                <a:rPr lang="fr-FR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𝑩𝑩</m:t>
                              </m:r>
                            </m:sub>
                          </m:sSub>
                          <m:d>
                            <m:dPr>
                              <m:ctrlPr>
                                <a:rPr lang="fr-FR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b="1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e>
                                <m:sub>
                                  <m:r>
                                    <a:rPr lang="fr-FR" b="1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𝑺</m:t>
                                  </m:r>
                                </m:sub>
                              </m:sSub>
                            </m:e>
                          </m:d>
                          <m:r>
                            <a:rPr lang="fr-FR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fr-FR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fr-FR" b="1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r>
                                <a:rPr lang="fr-FR" b="1" i="1" smtClean="0">
                                  <a:solidFill>
                                    <a:srgbClr val="70AD47"/>
                                  </a:solidFill>
                                  <a:latin typeface="Cambria Math" panose="02040503050406030204" pitchFamily="18" charset="0"/>
                                </a:rPr>
                                <m:t>𝝐</m:t>
                              </m:r>
                            </m:e>
                          </m:d>
                          <m:r>
                            <a:rPr lang="fr-FR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sSubSup>
                            <m:sSubSupPr>
                              <m:ctrlPr>
                                <a:rPr lang="fr-FR" b="1" i="1" smtClean="0">
                                  <a:solidFill>
                                    <a:srgbClr val="5B9BD5">
                                      <a:lumMod val="75000"/>
                                    </a:srgb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fr-FR" b="1" i="1">
                                  <a:solidFill>
                                    <a:srgbClr val="5B9BD5">
                                      <a:lumMod val="75000"/>
                                    </a:srgbClr>
                                  </a:solidFill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  <m:sub>
                              <m:r>
                                <a:rPr lang="fr-FR" b="1" i="1">
                                  <a:solidFill>
                                    <a:srgbClr val="5B9BD5">
                                      <a:lumMod val="75000"/>
                                    </a:srgbClr>
                                  </a:solidFill>
                                  <a:latin typeface="Cambria Math" panose="02040503050406030204" pitchFamily="18" charset="0"/>
                                </a:rPr>
                                <m:t>𝒂𝒕𝒎</m:t>
                              </m:r>
                            </m:sub>
                            <m:sup>
                              <m:r>
                                <a:rPr lang="fr-FR" b="1" i="1">
                                  <a:solidFill>
                                    <a:srgbClr val="5B9BD5">
                                      <a:lumMod val="75000"/>
                                    </a:srgbClr>
                                  </a:solidFill>
                                  <a:latin typeface="Cambria Math" panose="02040503050406030204" pitchFamily="18" charset="0"/>
                                </a:rPr>
                                <m:t>↓</m:t>
                              </m:r>
                            </m:sup>
                          </m:sSubSup>
                          <m:r>
                            <a:rPr lang="fr-FR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fr-FR" b="1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69" name="ZoneTexte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8427" y="1387625"/>
                <a:ext cx="5223994" cy="40908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DC42C7-A804-DDFC-D64F-5B170BCB1360}"/>
              </a:ext>
            </a:extLst>
          </p:cNvPr>
          <p:cNvCxnSpPr>
            <a:cxnSpLocks/>
          </p:cNvCxnSpPr>
          <p:nvPr/>
        </p:nvCxnSpPr>
        <p:spPr>
          <a:xfrm>
            <a:off x="290946" y="6425738"/>
            <a:ext cx="11563003" cy="0"/>
          </a:xfrm>
          <a:prstGeom prst="line">
            <a:avLst/>
          </a:prstGeom>
          <a:ln>
            <a:solidFill>
              <a:srgbClr val="215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7A4A853-F37D-73FB-FB20-AC6A5863519B}"/>
              </a:ext>
            </a:extLst>
          </p:cNvPr>
          <p:cNvSpPr txBox="1"/>
          <p:nvPr/>
        </p:nvSpPr>
        <p:spPr>
          <a:xfrm>
            <a:off x="290946" y="304800"/>
            <a:ext cx="70145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Emissivity-method-based preliminary model – CNES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404600" y="6459006"/>
            <a:ext cx="550333" cy="365125"/>
          </a:xfrm>
        </p:spPr>
        <p:txBody>
          <a:bodyPr/>
          <a:lstStyle/>
          <a:p>
            <a:fld id="{68B42AA2-7C59-4429-A42C-78903299F340}" type="slidenum">
              <a:rPr lang="en-GB" sz="1100">
                <a:solidFill>
                  <a:srgbClr val="002060"/>
                </a:solidFill>
                <a:latin typeface="NotesEsa" panose="02000506030000020004" pitchFamily="2" charset="0"/>
              </a:rPr>
              <a:t>6</a:t>
            </a:fld>
            <a:endParaRPr lang="en-GB" sz="1100" dirty="0">
              <a:solidFill>
                <a:srgbClr val="002060"/>
              </a:solidFill>
              <a:latin typeface="NotesEsa" panose="02000506030000020004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A28DA83-D1E7-47DA-0467-674762E9F32F}"/>
              </a:ext>
            </a:extLst>
          </p:cNvPr>
          <p:cNvSpPr txBox="1"/>
          <p:nvPr/>
        </p:nvSpPr>
        <p:spPr>
          <a:xfrm>
            <a:off x="4887729" y="6509809"/>
            <a:ext cx="4815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2060"/>
                </a:solidFill>
                <a:latin typeface="NotesEsa" panose="02000506030000020004" pitchFamily="2" charset="0"/>
              </a:rPr>
              <a:t>TIRCalNet</a:t>
            </a:r>
            <a:r>
              <a:rPr lang="en-US" sz="1100" dirty="0">
                <a:solidFill>
                  <a:srgbClr val="002060"/>
                </a:solidFill>
                <a:latin typeface="NotesEsa" panose="02000506030000020004" pitchFamily="2" charset="0"/>
              </a:rPr>
              <a:t>: Towards a Global Network for Thermal Infrared Calibration</a:t>
            </a:r>
          </a:p>
        </p:txBody>
      </p:sp>
      <p:grpSp>
        <p:nvGrpSpPr>
          <p:cNvPr id="196" name="Groupe 195"/>
          <p:cNvGrpSpPr/>
          <p:nvPr/>
        </p:nvGrpSpPr>
        <p:grpSpPr>
          <a:xfrm>
            <a:off x="9877969" y="2044976"/>
            <a:ext cx="2076964" cy="1086135"/>
            <a:chOff x="9877969" y="2044976"/>
            <a:chExt cx="2076964" cy="1086135"/>
          </a:xfrm>
        </p:grpSpPr>
        <p:sp>
          <p:nvSpPr>
            <p:cNvPr id="66" name="Rectangle 65"/>
            <p:cNvSpPr/>
            <p:nvPr/>
          </p:nvSpPr>
          <p:spPr>
            <a:xfrm>
              <a:off x="9935378" y="2044976"/>
              <a:ext cx="2019555" cy="1086135"/>
            </a:xfrm>
            <a:prstGeom prst="rect">
              <a:avLst/>
            </a:prstGeom>
            <a:solidFill>
              <a:srgbClr val="C00000">
                <a:alpha val="20000"/>
              </a:srgbClr>
            </a:solidFill>
            <a:ln>
              <a:noFill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ZoneTexte 65"/>
                <p:cNvSpPr txBox="1"/>
                <p:nvPr/>
              </p:nvSpPr>
              <p:spPr>
                <a:xfrm>
                  <a:off x="9877969" y="2109142"/>
                  <a:ext cx="2076964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Inversion of </a:t>
                  </a:r>
                  <a:r>
                    <a:rPr kumimoji="0" lang="fr-FR" sz="14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radiometer</a:t>
                  </a:r>
                  <a:r>
                    <a:rPr kumimoji="0" lang="fr-F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</a:t>
                  </a:r>
                  <a:r>
                    <a:rPr kumimoji="0" lang="fr-FR" sz="14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measurement</a:t>
                  </a:r>
                  <a:r>
                    <a:rPr kumimoji="0" lang="fr-F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kumimoji="0" lang="fr-FR" sz="14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E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fr-FR" sz="14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E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𝑳</m:t>
                          </m:r>
                        </m:e>
                        <m:sub>
                          <m:r>
                            <a:rPr kumimoji="0" lang="fr-FR" sz="14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E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𝒓𝒂𝒅𝒊𝒐𝒎𝒆𝒕𝒆𝒓</m:t>
                          </m:r>
                        </m:sub>
                      </m:sSub>
                    </m:oMath>
                  </a14:m>
                  <a:r>
                    <a:rPr kumimoji="0" lang="fr-F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, </a:t>
                  </a:r>
                  <a:r>
                    <a:rPr kumimoji="0" lang="fr-FR" sz="14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using</a:t>
                  </a:r>
                  <a:r>
                    <a:rPr kumimoji="0" lang="fr-F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</a:t>
                  </a:r>
                  <a14:m>
                    <m:oMath xmlns:m="http://schemas.openxmlformats.org/officeDocument/2006/math">
                      <m:r>
                        <a:rPr kumimoji="0" lang="fr-FR" sz="1400" b="1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70AD47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𝝐</m:t>
                      </m:r>
                    </m:oMath>
                  </a14:m>
                  <a:r>
                    <a:rPr kumimoji="0" lang="fr-F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70AD47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</a:t>
                  </a:r>
                  <a:r>
                    <a:rPr kumimoji="0" lang="fr-F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and </a:t>
                  </a:r>
                  <a:r>
                    <a:rPr kumimoji="0" lang="fr-FR" sz="14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5B9BD5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atmospheric</a:t>
                  </a:r>
                  <a:r>
                    <a:rPr kumimoji="0" lang="fr-FR" sz="1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5B9BD5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 data</a:t>
                  </a:r>
                  <a:r>
                    <a:rPr kumimoji="0" lang="fr-FR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rPr>
                    <a:t>.</a:t>
                  </a:r>
                </a:p>
              </p:txBody>
            </p:sp>
          </mc:Choice>
          <mc:Fallback xmlns="">
            <p:sp>
              <p:nvSpPr>
                <p:cNvPr id="70" name="ZoneTexte 6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77969" y="2109142"/>
                  <a:ext cx="2076964" cy="954107"/>
                </a:xfrm>
                <a:prstGeom prst="rect">
                  <a:avLst/>
                </a:prstGeom>
                <a:blipFill>
                  <a:blip r:embed="rId4"/>
                  <a:stretch>
                    <a:fillRect t="-1274" b="-5096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5" name="Groupe 194"/>
          <p:cNvGrpSpPr/>
          <p:nvPr/>
        </p:nvGrpSpPr>
        <p:grpSpPr>
          <a:xfrm>
            <a:off x="8462114" y="2044976"/>
            <a:ext cx="1260109" cy="1086135"/>
            <a:chOff x="8462114" y="2044976"/>
            <a:chExt cx="1260109" cy="1086135"/>
          </a:xfrm>
        </p:grpSpPr>
        <p:sp>
          <p:nvSpPr>
            <p:cNvPr id="68" name="Rectangle 67"/>
            <p:cNvSpPr/>
            <p:nvPr/>
          </p:nvSpPr>
          <p:spPr>
            <a:xfrm>
              <a:off x="8465926" y="2044976"/>
              <a:ext cx="1252487" cy="1086135"/>
            </a:xfrm>
            <a:prstGeom prst="rect">
              <a:avLst/>
            </a:prstGeom>
            <a:solidFill>
              <a:srgbClr val="70AD47">
                <a:alpha val="20000"/>
              </a:srgbClr>
            </a:solidFill>
            <a:ln>
              <a:noFill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1" name="ZoneTexte 66"/>
            <p:cNvSpPr txBox="1"/>
            <p:nvPr/>
          </p:nvSpPr>
          <p:spPr>
            <a:xfrm>
              <a:off x="8462114" y="2113905"/>
              <a:ext cx="1260109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Emissivity</a:t>
              </a:r>
              <a:r>
                <a: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kumimoji="0" lang="fr-FR" sz="1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spectrum</a:t>
              </a:r>
              <a:r>
                <a: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(in situ </a:t>
              </a:r>
              <a:r>
                <a:rPr kumimoji="0" lang="fr-FR" sz="1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measurement</a:t>
              </a:r>
              <a:r>
                <a: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)</a:t>
              </a:r>
            </a:p>
          </p:txBody>
        </p:sp>
      </p:grpSp>
      <p:grpSp>
        <p:nvGrpSpPr>
          <p:cNvPr id="194" name="Groupe 193"/>
          <p:cNvGrpSpPr/>
          <p:nvPr/>
        </p:nvGrpSpPr>
        <p:grpSpPr>
          <a:xfrm>
            <a:off x="6582233" y="2044976"/>
            <a:ext cx="1698457" cy="1086385"/>
            <a:chOff x="6582233" y="2044976"/>
            <a:chExt cx="1698457" cy="1086385"/>
          </a:xfrm>
        </p:grpSpPr>
        <p:sp>
          <p:nvSpPr>
            <p:cNvPr id="67" name="Rectangle 66"/>
            <p:cNvSpPr/>
            <p:nvPr/>
          </p:nvSpPr>
          <p:spPr>
            <a:xfrm>
              <a:off x="6594087" y="2044976"/>
              <a:ext cx="1674751" cy="1086385"/>
            </a:xfrm>
            <a:prstGeom prst="rect">
              <a:avLst/>
            </a:prstGeom>
            <a:solidFill>
              <a:srgbClr val="5B9BD5">
                <a:alpha val="20000"/>
              </a:srgbClr>
            </a:solidFill>
            <a:ln>
              <a:noFill/>
            </a:ln>
            <a:effectLst/>
          </p:spPr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2" name="ZoneTexte 67"/>
            <p:cNvSpPr txBox="1"/>
            <p:nvPr/>
          </p:nvSpPr>
          <p:spPr>
            <a:xfrm>
              <a:off x="6582233" y="2231490"/>
              <a:ext cx="169845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Atmospheric</a:t>
              </a:r>
              <a:r>
                <a: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profiles + RT (</a:t>
              </a:r>
              <a:r>
                <a:rPr kumimoji="0" lang="fr-FR" sz="1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Modtran</a:t>
              </a:r>
              <a:r>
                <a:rPr kumimoji="0" lang="fr-FR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, RTTOV, …)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3" name="ZoneTexte 68"/>
              <p:cNvSpPr txBox="1"/>
              <p:nvPr/>
            </p:nvSpPr>
            <p:spPr>
              <a:xfrm>
                <a:off x="2238674" y="1246315"/>
                <a:ext cx="3102388" cy="7743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fr-FR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kumimoji="0" lang="fr-FR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fr-FR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𝑳</m:t>
                              </m:r>
                            </m:e>
                            <m:sub>
                              <m:r>
                                <a:rPr kumimoji="0" lang="fr-FR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𝑻𝑶𝑨</m:t>
                              </m:r>
                            </m:sub>
                          </m:sSub>
                        </m:e>
                        <m:sub>
                          <m:r>
                            <a:rPr kumimoji="0" lang="fr-FR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𝒌</m:t>
                          </m:r>
                        </m:sub>
                      </m:sSub>
                      <m:r>
                        <a:rPr kumimoji="0" lang="fr-FR" b="1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fr-FR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nary>
                            <m:naryPr>
                              <m:supHide m:val="on"/>
                              <m:ctrlPr>
                                <a:rPr kumimoji="0" lang="fr-FR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fr-FR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𝝀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kumimoji="0" lang="fr-FR" b="1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>
                                          <a:lumMod val="50000"/>
                                          <a:lumOff val="50000"/>
                                        </a:prst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fr-FR" b="1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>
                                          <a:lumMod val="50000"/>
                                          <a:lumOff val="50000"/>
                                        </a:prst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𝑺</m:t>
                                  </m:r>
                                </m:e>
                                <m:sub>
                                  <m:r>
                                    <a:rPr kumimoji="0" lang="fr-FR" b="1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>
                                          <a:lumMod val="50000"/>
                                          <a:lumOff val="50000"/>
                                        </a:prst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𝒌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kumimoji="0" lang="fr-FR" b="1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>
                                          <a:lumMod val="50000"/>
                                          <a:lumOff val="50000"/>
                                        </a:prst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fr-FR" b="1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>
                                          <a:lumMod val="50000"/>
                                          <a:lumOff val="50000"/>
                                        </a:prst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𝝀</m:t>
                                  </m:r>
                                </m:e>
                              </m:d>
                              <m:r>
                                <a:rPr kumimoji="0" lang="fr-FR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kumimoji="0" lang="fr-FR" b="1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FC000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fr-FR" b="1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FC000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𝑳</m:t>
                                  </m:r>
                                </m:e>
                                <m:sub>
                                  <m:r>
                                    <a:rPr kumimoji="0" lang="fr-FR" b="1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FC000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𝑻𝑶𝑨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kumimoji="0" lang="fr-FR" b="1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FC000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fr-FR" b="1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FFC000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𝝀</m:t>
                                  </m:r>
                                </m:e>
                              </m:d>
                              <m:r>
                                <a:rPr kumimoji="0" lang="fr-FR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fr-FR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𝒅</m:t>
                              </m:r>
                              <m:r>
                                <a:rPr kumimoji="0" lang="fr-FR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𝝀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supHide m:val="on"/>
                              <m:ctrlPr>
                                <a:rPr kumimoji="0" lang="fr-FR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>
                              <m:r>
                                <a:rPr kumimoji="0" lang="fr-FR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𝝀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kumimoji="0" lang="fr-FR" b="1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>
                                          <a:lumMod val="50000"/>
                                          <a:lumOff val="50000"/>
                                        </a:prst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fr-FR" b="1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>
                                          <a:lumMod val="50000"/>
                                          <a:lumOff val="50000"/>
                                        </a:prst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𝑺</m:t>
                                  </m:r>
                                </m:e>
                                <m:sub>
                                  <m:r>
                                    <a:rPr kumimoji="0" lang="fr-FR" b="1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>
                                          <a:lumMod val="50000"/>
                                          <a:lumOff val="50000"/>
                                        </a:prst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𝒌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kumimoji="0" lang="fr-FR" b="1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>
                                          <a:lumMod val="50000"/>
                                          <a:lumOff val="50000"/>
                                        </a:prst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dPr>
                                <m:e>
                                  <m:r>
                                    <a:rPr kumimoji="0" lang="fr-FR" b="1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>
                                          <a:lumMod val="50000"/>
                                          <a:lumOff val="50000"/>
                                        </a:prst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𝝀</m:t>
                                  </m:r>
                                </m:e>
                              </m:d>
                              <m:r>
                                <a:rPr kumimoji="0" lang="fr-FR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 </m:t>
                              </m:r>
                              <m:r>
                                <a:rPr kumimoji="0" lang="fr-FR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𝒅</m:t>
                              </m:r>
                              <m:r>
                                <a:rPr kumimoji="0" lang="fr-FR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𝝀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kumimoji="0" lang="fr-FR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3" name="ZoneTexte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674" y="1246315"/>
                <a:ext cx="3102388" cy="7743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4" name="ZoneTexte 2"/>
          <p:cNvSpPr txBox="1"/>
          <p:nvPr/>
        </p:nvSpPr>
        <p:spPr>
          <a:xfrm>
            <a:off x="5700163" y="1413142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with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ZoneTexte 25"/>
              <p:cNvSpPr txBox="1"/>
              <p:nvPr/>
            </p:nvSpPr>
            <p:spPr>
              <a:xfrm>
                <a:off x="3739407" y="3782532"/>
                <a:ext cx="1387303" cy="3965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fr-FR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E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kumimoji="0" lang="fr-FR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E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fr-FR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E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𝑳</m:t>
                              </m:r>
                            </m:e>
                            <m:sub>
                              <m:r>
                                <a:rPr kumimoji="0" lang="fr-FR" b="1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7E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𝒓𝒂𝒅𝒊𝒐𝒎𝒆𝒕𝒆𝒓</m:t>
                              </m:r>
                            </m:sub>
                          </m:sSub>
                        </m:e>
                        <m:sub>
                          <m:r>
                            <a:rPr kumimoji="0" lang="fr-FR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7E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</m:t>
                          </m:r>
                        </m:sub>
                      </m:sSub>
                    </m:oMath>
                  </m:oMathPara>
                </a14:m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E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9" name="ZoneTexte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9407" y="3782532"/>
                <a:ext cx="1387303" cy="3965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ZoneTexte 26"/>
              <p:cNvSpPr txBox="1"/>
              <p:nvPr/>
            </p:nvSpPr>
            <p:spPr>
              <a:xfrm>
                <a:off x="4716684" y="4928309"/>
                <a:ext cx="3522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fr-FR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70AD47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𝝐</m:t>
                      </m:r>
                    </m:oMath>
                  </m:oMathPara>
                </a14:m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70AD47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0" name="ZoneTexte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684" y="4928309"/>
                <a:ext cx="352276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ZoneTexte 27"/>
              <p:cNvSpPr txBox="1"/>
              <p:nvPr/>
            </p:nvSpPr>
            <p:spPr>
              <a:xfrm>
                <a:off x="3609221" y="5321973"/>
                <a:ext cx="1575239" cy="3877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282BD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fr-FR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282BD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𝑳</m:t>
                        </m:r>
                      </m:e>
                      <m:sub>
                        <m:r>
                          <a:rPr kumimoji="0" lang="fr-FR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282BD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𝒂𝒕𝒎</m:t>
                        </m:r>
                      </m:sub>
                      <m:sup>
                        <m:r>
                          <a:rPr kumimoji="0" lang="fr-FR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282BD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↑</m:t>
                        </m:r>
                      </m:sup>
                    </m:sSubSup>
                    <m:r>
                      <a:rPr kumimoji="0" lang="fr-FR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282BD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</m:oMath>
                </a14:m>
                <a:r>
                  <a:rPr kumimoji="0" lang="fr-FR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4282BD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0" lang="fr-FR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282BD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fr-FR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282BD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𝑳</m:t>
                        </m:r>
                      </m:e>
                      <m:sub>
                        <m:r>
                          <a:rPr kumimoji="0" lang="fr-FR" b="1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srgbClr val="4282BD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𝒂𝒕𝒎</m:t>
                        </m:r>
                      </m:sub>
                      <m:sup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282BD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↓</m:t>
                        </m:r>
                      </m:sup>
                    </m:sSubSup>
                    <m:r>
                      <a:rPr kumimoji="0" lang="fr-FR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4282BD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fr-FR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282BD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sSup>
                      <m:sSupPr>
                        <m:ctrlP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282BD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282BD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𝝉</m:t>
                        </m:r>
                      </m:e>
                      <m:sup>
                        <m:r>
                          <a:rPr kumimoji="0" lang="fr-FR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4282BD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↑</m:t>
                        </m:r>
                      </m:sup>
                    </m:sSup>
                    <m:r>
                      <a:rPr kumimoji="0" lang="fr-FR" b="1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4282BD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4282B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1" name="ZoneTexte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09221" y="5321973"/>
                <a:ext cx="1575239" cy="38773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ZoneTexte 28"/>
              <p:cNvSpPr txBox="1"/>
              <p:nvPr/>
            </p:nvSpPr>
            <p:spPr>
              <a:xfrm>
                <a:off x="3783137" y="3458007"/>
                <a:ext cx="13435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fr-FR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fr-FR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𝑺</m:t>
                          </m:r>
                        </m:e>
                        <m:sub>
                          <m:r>
                            <a:rPr kumimoji="0" lang="fr-FR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𝒓𝒂𝒅𝒊𝒐𝒎𝒆𝒕𝒆𝒓</m:t>
                          </m:r>
                        </m:sub>
                      </m:sSub>
                    </m:oMath>
                  </m:oMathPara>
                </a14:m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2" name="ZoneTexte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137" y="3458007"/>
                <a:ext cx="1343573" cy="369332"/>
              </a:xfrm>
              <a:prstGeom prst="rect">
                <a:avLst/>
              </a:prstGeom>
              <a:blipFill>
                <a:blip r:embed="rId9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ZoneTexte 30"/>
              <p:cNvSpPr txBox="1"/>
              <p:nvPr/>
            </p:nvSpPr>
            <p:spPr>
              <a:xfrm>
                <a:off x="7421132" y="3886942"/>
                <a:ext cx="4763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fr-FR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fr-FR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𝑻</m:t>
                          </m:r>
                        </m:e>
                        <m:sub>
                          <m:r>
                            <a:rPr kumimoji="0" lang="fr-FR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𝒔</m:t>
                          </m:r>
                        </m:sub>
                      </m:sSub>
                    </m:oMath>
                  </m:oMathPara>
                </a14:m>
                <a:endParaRPr kumimoji="0" lang="fr-FR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4" name="ZoneTexte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1132" y="3886942"/>
                <a:ext cx="476349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6" name="Groupe 155"/>
          <p:cNvGrpSpPr/>
          <p:nvPr/>
        </p:nvGrpSpPr>
        <p:grpSpPr>
          <a:xfrm>
            <a:off x="101769" y="1598366"/>
            <a:ext cx="2745056" cy="4481893"/>
            <a:chOff x="463719" y="1598366"/>
            <a:chExt cx="2745056" cy="4481893"/>
          </a:xfrm>
        </p:grpSpPr>
        <p:grpSp>
          <p:nvGrpSpPr>
            <p:cNvPr id="111" name="Groupe 110"/>
            <p:cNvGrpSpPr/>
            <p:nvPr/>
          </p:nvGrpSpPr>
          <p:grpSpPr>
            <a:xfrm>
              <a:off x="463719" y="1770808"/>
              <a:ext cx="2745056" cy="4309451"/>
              <a:chOff x="4414495" y="1725074"/>
              <a:chExt cx="2745056" cy="4309451"/>
            </a:xfrm>
          </p:grpSpPr>
          <p:pic>
            <p:nvPicPr>
              <p:cNvPr id="113" name="Picture 121" descr="r69_9_pleiadesimagery_services"/>
              <p:cNvPicPr>
                <a:picLocks noChangeAspect="1" noChangeArrowheads="1"/>
              </p:cNvPicPr>
              <p:nvPr/>
            </p:nvPicPr>
            <p:blipFill>
              <a:blip r:embed="rId11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610922">
                <a:off x="4936915" y="1725074"/>
                <a:ext cx="729545" cy="4352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4" name="Rectangle à coins arrondis 113"/>
              <p:cNvSpPr/>
              <p:nvPr/>
            </p:nvSpPr>
            <p:spPr>
              <a:xfrm>
                <a:off x="4477927" y="2568102"/>
                <a:ext cx="1940303" cy="3097091"/>
              </a:xfrm>
              <a:prstGeom prst="roundRect">
                <a:avLst>
                  <a:gd name="adj" fmla="val 10042"/>
                </a:avLst>
              </a:prstGeom>
              <a:solidFill>
                <a:srgbClr val="68DFE3">
                  <a:alpha val="2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F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p:grpSp>
            <p:nvGrpSpPr>
              <p:cNvPr id="115" name="Groupe 114"/>
              <p:cNvGrpSpPr/>
              <p:nvPr/>
            </p:nvGrpSpPr>
            <p:grpSpPr>
              <a:xfrm>
                <a:off x="5301668" y="4488557"/>
                <a:ext cx="724505" cy="1176636"/>
                <a:chOff x="2232786" y="3324915"/>
                <a:chExt cx="1029013" cy="1057765"/>
              </a:xfrm>
            </p:grpSpPr>
            <p:sp>
              <p:nvSpPr>
                <p:cNvPr id="122" name="Rectangle 121"/>
                <p:cNvSpPr>
                  <a:spLocks noChangeArrowheads="1"/>
                </p:cNvSpPr>
                <p:nvPr/>
              </p:nvSpPr>
              <p:spPr bwMode="auto">
                <a:xfrm>
                  <a:off x="3179398" y="3446055"/>
                  <a:ext cx="36513" cy="936625"/>
                </a:xfrm>
                <a:prstGeom prst="rect">
                  <a:avLst/>
                </a:prstGeom>
                <a:solidFill>
                  <a:srgbClr val="969696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fr-FR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23" name="Rectangle 122"/>
                <p:cNvSpPr>
                  <a:spLocks noChangeArrowheads="1"/>
                </p:cNvSpPr>
                <p:nvPr/>
              </p:nvSpPr>
              <p:spPr bwMode="auto">
                <a:xfrm rot="18319712">
                  <a:off x="3109852" y="3370797"/>
                  <a:ext cx="197830" cy="106065"/>
                </a:xfrm>
                <a:prstGeom prst="rect">
                  <a:avLst/>
                </a:prstGeom>
                <a:solidFill>
                  <a:srgbClr val="FF0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fr-FR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  <p:sp>
              <p:nvSpPr>
                <p:cNvPr id="124" name="Line 37"/>
                <p:cNvSpPr>
                  <a:spLocks noChangeShapeType="1"/>
                </p:cNvSpPr>
                <p:nvPr/>
              </p:nvSpPr>
              <p:spPr bwMode="auto">
                <a:xfrm flipH="1">
                  <a:off x="2232786" y="3446055"/>
                  <a:ext cx="948198" cy="936625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Tx/>
                    <a:buFont typeface="Arial"/>
                    <a:buNone/>
                    <a:tabLst/>
                    <a:defRPr/>
                  </a:pPr>
                  <a:endParaRPr kumimoji="0" lang="fr-FR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16" name="Line 37"/>
              <p:cNvSpPr>
                <a:spLocks noChangeShapeType="1"/>
              </p:cNvSpPr>
              <p:nvPr/>
            </p:nvSpPr>
            <p:spPr bwMode="auto">
              <a:xfrm>
                <a:off x="5301686" y="2176071"/>
                <a:ext cx="1" cy="348912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FR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  <a:sym typeface="Arial"/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>
              <a:xfrm>
                <a:off x="4641687" y="5665193"/>
                <a:ext cx="1642560" cy="36225"/>
              </a:xfrm>
              <a:prstGeom prst="rect">
                <a:avLst/>
              </a:prstGeom>
              <a:solidFill>
                <a:srgbClr val="00B050"/>
              </a:solidFill>
              <a:ln w="12700" cap="flat" cmpd="sng" algn="ctr">
                <a:solidFill>
                  <a:srgbClr val="ECECEC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fr-FR" sz="1600" b="0" i="0" u="none" strike="noStrike" kern="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  <a:sym typeface="Arial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8" name="ZoneTexte 48"/>
                  <p:cNvSpPr txBox="1"/>
                  <p:nvPr/>
                </p:nvSpPr>
                <p:spPr>
                  <a:xfrm>
                    <a:off x="5086536" y="5665193"/>
                    <a:ext cx="101495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14:m>
                      <m:oMath xmlns:m="http://schemas.openxmlformats.org/officeDocument/2006/math">
                        <m:sSub>
                          <m:sSubPr>
                            <m:ctrlPr>
                              <a:rPr kumimoji="0" lang="fr-FR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5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sym typeface="Arial"/>
                              </a:rPr>
                            </m:ctrlPr>
                          </m:sSubPr>
                          <m:e>
                            <m:r>
                              <a:rPr kumimoji="0" lang="fr-FR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5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sym typeface="Arial"/>
                              </a:rPr>
                              <m:t>𝑇</m:t>
                            </m:r>
                          </m:e>
                          <m:sub>
                            <m:r>
                              <a:rPr kumimoji="0" lang="fr-FR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5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sym typeface="Arial"/>
                              </a:rPr>
                              <m:t>𝑠</m:t>
                            </m:r>
                          </m:sub>
                        </m:sSub>
                      </m:oMath>
                    </a14:m>
                    <a:r>
                      <a:rPr kumimoji="0" lang="fr-FR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Arial"/>
                        <a:sym typeface="Arial"/>
                      </a:rPr>
                      <a:t> , </a:t>
                    </a:r>
                    <a14:m>
                      <m:oMath xmlns:m="http://schemas.openxmlformats.org/officeDocument/2006/math">
                        <m:r>
                          <a:rPr kumimoji="0" lang="fr-FR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B05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sym typeface="Arial"/>
                          </a:rPr>
                          <m:t>𝝐</m:t>
                        </m:r>
                        <m:d>
                          <m:dPr>
                            <m:ctrlPr>
                              <a:rPr kumimoji="0" lang="fr-FR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5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sym typeface="Arial"/>
                              </a:rPr>
                            </m:ctrlPr>
                          </m:dPr>
                          <m:e>
                            <m:r>
                              <a:rPr kumimoji="0" lang="fr-FR" b="1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B050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sym typeface="Arial"/>
                              </a:rPr>
                              <m:t>𝝀</m:t>
                            </m:r>
                          </m:e>
                        </m:d>
                      </m:oMath>
                    </a14:m>
                    <a:endParaRPr kumimoji="0" lang="fr-FR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A3CB34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118" name="ZoneTexte 4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86536" y="5665193"/>
                    <a:ext cx="1014958" cy="369332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t="-10000" b="-26667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9" name="ZoneTexte 49"/>
                  <p:cNvSpPr txBox="1"/>
                  <p:nvPr/>
                </p:nvSpPr>
                <p:spPr>
                  <a:xfrm>
                    <a:off x="5259275" y="3548696"/>
                    <a:ext cx="934166" cy="61324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kumimoji="0" lang="fr-FR" sz="1600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33445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sym typeface="Wingdings" panose="05000000000000000000" pitchFamily="2" charset="2"/>
                                </a:rPr>
                              </m:ctrlPr>
                            </m:sSubSupPr>
                            <m:e>
                              <m:r>
                                <a:rPr kumimoji="0" lang="fr-FR" sz="16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33445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sym typeface="Wingdings" panose="05000000000000000000" pitchFamily="2" charset="2"/>
                                </a:rPr>
                                <m:t>𝑳</m:t>
                              </m:r>
                            </m:e>
                            <m:sub>
                              <m:r>
                                <a:rPr kumimoji="0" lang="fr-FR" sz="16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33445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sym typeface="Wingdings" panose="05000000000000000000" pitchFamily="2" charset="2"/>
                                </a:rPr>
                                <m:t>𝒂𝒕𝒎</m:t>
                              </m:r>
                            </m:sub>
                            <m:sup>
                              <m:r>
                                <a:rPr kumimoji="0" lang="fr-FR" sz="16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33445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sym typeface="Wingdings" panose="05000000000000000000" pitchFamily="2" charset="2"/>
                                </a:rPr>
                                <m:t>↑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fr-FR" sz="16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33445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kumimoji="0" lang="fr-FR" sz="16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33445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sym typeface="Wingdings" panose="05000000000000000000" pitchFamily="2" charset="2"/>
                                </a:rPr>
                                <m:t>𝝀</m:t>
                              </m:r>
                            </m:e>
                          </m:d>
                        </m:oMath>
                        <m:oMath xmlns:m="http://schemas.openxmlformats.org/officeDocument/2006/math">
                          <m:sSup>
                            <m:sSupPr>
                              <m:ctrlPr>
                                <a:rPr kumimoji="0" lang="fr-FR" sz="16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33445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sym typeface="Arial"/>
                                </a:rPr>
                              </m:ctrlPr>
                            </m:sSupPr>
                            <m:e>
                              <m:r>
                                <a:rPr kumimoji="0" lang="fr-FR" sz="16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33445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sym typeface="Arial"/>
                                </a:rPr>
                                <m:t>𝝉</m:t>
                              </m:r>
                            </m:e>
                            <m:sup>
                              <m:r>
                                <a:rPr kumimoji="0" lang="fr-FR" sz="16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33445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sym typeface="Arial"/>
                                </a:rPr>
                                <m:t>↑</m:t>
                              </m:r>
                            </m:sup>
                          </m:sSup>
                          <m:d>
                            <m:dPr>
                              <m:ctrlPr>
                                <a:rPr kumimoji="0" lang="fr-FR" sz="16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33445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kumimoji="0" lang="fr-FR" sz="16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33445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sym typeface="Wingdings" panose="05000000000000000000" pitchFamily="2" charset="2"/>
                                </a:rPr>
                                <m:t>𝝀</m:t>
                              </m:r>
                            </m:e>
                          </m:d>
                        </m:oMath>
                      </m:oMathPara>
                    </a14:m>
                    <a:endParaRPr kumimoji="0" lang="fr-FR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33445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119" name="ZoneTexte 4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59275" y="3548696"/>
                    <a:ext cx="934166" cy="613245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0" name="ZoneTexte 50"/>
                  <p:cNvSpPr txBox="1"/>
                  <p:nvPr/>
                </p:nvSpPr>
                <p:spPr>
                  <a:xfrm>
                    <a:off x="5935626" y="4505464"/>
                    <a:ext cx="1223925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kumimoji="0" lang="fr-FR" sz="1600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1666B">
                                      <a:lumMod val="50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sym typeface="Arial"/>
                                </a:rPr>
                              </m:ctrlPr>
                            </m:sSubPr>
                            <m:e>
                              <m:r>
                                <a:rPr kumimoji="0" lang="fr-FR" sz="1600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1666B">
                                      <a:lumMod val="50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sym typeface="Arial"/>
                                </a:rPr>
                                <m:t>𝑳</m:t>
                              </m:r>
                            </m:e>
                            <m:sub>
                              <m:r>
                                <a:rPr kumimoji="0" lang="fr-FR" sz="1600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1666B">
                                      <a:lumMod val="50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sym typeface="Arial"/>
                                </a:rPr>
                                <m:t>𝒓𝒂𝒅𝒊𝒐𝒎𝒆𝒕𝒆𝒓</m:t>
                              </m:r>
                            </m:sub>
                          </m:sSub>
                        </m:oMath>
                      </m:oMathPara>
                    </a14:m>
                    <a:endParaRPr kumimoji="0" lang="fr-FR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C1666B">
                          <a:lumMod val="50000"/>
                        </a:srgbClr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120" name="ZoneTexte 5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35626" y="4505464"/>
                    <a:ext cx="1223925" cy="338554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b="-1818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1" name="ZoneTexte 51"/>
                  <p:cNvSpPr txBox="1"/>
                  <p:nvPr/>
                </p:nvSpPr>
                <p:spPr>
                  <a:xfrm>
                    <a:off x="4414495" y="4146783"/>
                    <a:ext cx="1026691" cy="60022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>
                    <a:defPPr>
                      <a:defRPr lang="fr-FR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Tx/>
                      <a:buFont typeface="Arial"/>
                      <a:buNone/>
                      <a:tabLst/>
                      <a:defRPr/>
                    </a:pPr>
                    <a:br>
                      <a:rPr kumimoji="0" lang="fr-FR" sz="1600" b="1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33445F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Arial"/>
                        <a:sym typeface="Wingdings" panose="05000000000000000000" pitchFamily="2" charset="2"/>
                      </a:rPr>
                    </a:b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Sup>
                            <m:sSubSupPr>
                              <m:ctrlPr>
                                <a:rPr kumimoji="0" lang="fr-FR" sz="1600" b="1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33445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sym typeface="Arial"/>
                                </a:rPr>
                              </m:ctrlPr>
                            </m:sSubSupPr>
                            <m:e>
                              <m:r>
                                <a:rPr kumimoji="0" lang="fr-FR" sz="16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33445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sym typeface="Arial"/>
                                </a:rPr>
                                <m:t>𝑳</m:t>
                              </m:r>
                            </m:e>
                            <m:sub>
                              <m:r>
                                <a:rPr kumimoji="0" lang="fr-FR" sz="16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33445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sym typeface="Arial"/>
                                </a:rPr>
                                <m:t>𝒂𝒕𝒎</m:t>
                              </m:r>
                            </m:sub>
                            <m:sup>
                              <m:r>
                                <a:rPr kumimoji="0" lang="fr-FR" sz="16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33445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sym typeface="Arial"/>
                                </a:rPr>
                                <m:t>↓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fr-FR" sz="16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33445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kumimoji="0" lang="fr-FR" sz="1600" b="1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33445F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sym typeface="Wingdings" panose="05000000000000000000" pitchFamily="2" charset="2"/>
                                </a:rPr>
                                <m:t>𝝀</m:t>
                              </m:r>
                            </m:e>
                          </m:d>
                        </m:oMath>
                      </m:oMathPara>
                    </a14:m>
                    <a:endParaRPr kumimoji="0" lang="fr-FR" sz="1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33445F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Arial"/>
                      <a:sym typeface="Arial"/>
                    </a:endParaRPr>
                  </a:p>
                </p:txBody>
              </p:sp>
            </mc:Choice>
            <mc:Fallback xmlns="">
              <p:sp>
                <p:nvSpPr>
                  <p:cNvPr id="121" name="ZoneTexte 5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14495" y="4146783"/>
                    <a:ext cx="1026691" cy="600229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ZoneTexte 69"/>
                <p:cNvSpPr txBox="1"/>
                <p:nvPr/>
              </p:nvSpPr>
              <p:spPr>
                <a:xfrm>
                  <a:off x="1351931" y="1598366"/>
                  <a:ext cx="73379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>
                  <a:defPPr>
                    <a:defRPr lang="fr-FR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fr-FR" sz="16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>
                                    <a:lumMod val="50000"/>
                                    <a:lumOff val="50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sSubPr>
                          <m:e>
                            <m:r>
                              <a:rPr kumimoji="0" lang="fr-FR" sz="16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>
                                    <a:lumMod val="50000"/>
                                    <a:lumOff val="50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𝑺</m:t>
                            </m:r>
                          </m:e>
                          <m:sub>
                            <m:r>
                              <a:rPr kumimoji="0" lang="fr-FR" sz="16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>
                                    <a:lumMod val="50000"/>
                                    <a:lumOff val="50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𝒌</m:t>
                            </m:r>
                          </m:sub>
                        </m:sSub>
                        <m:d>
                          <m:dPr>
                            <m:ctrlPr>
                              <a:rPr kumimoji="0" lang="fr-FR" sz="16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>
                                    <a:lumMod val="50000"/>
                                    <a:lumOff val="50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dPr>
                          <m:e>
                            <m:r>
                              <a:rPr kumimoji="0" lang="fr-FR" sz="1600" b="1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00">
                                    <a:lumMod val="50000"/>
                                    <a:lumOff val="50000"/>
                                  </a:srgbClr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𝝀</m:t>
                            </m:r>
                          </m:e>
                        </m:d>
                      </m:oMath>
                    </m:oMathPara>
                  </a14:m>
                  <a:endPara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>
                        <a:lumMod val="50000"/>
                        <a:lumOff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112" name="ZoneTexte 6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51931" y="1598366"/>
                  <a:ext cx="733791" cy="338554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26" name="Rectangle 125"/>
          <p:cNvSpPr/>
          <p:nvPr/>
        </p:nvSpPr>
        <p:spPr>
          <a:xfrm>
            <a:off x="8012151" y="4123579"/>
            <a:ext cx="1346366" cy="171210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Emissivity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method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6008703" y="3606292"/>
            <a:ext cx="1346366" cy="131351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Radiometer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pre-processing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Rectangle 129"/>
              <p:cNvSpPr/>
              <p:nvPr/>
            </p:nvSpPr>
            <p:spPr>
              <a:xfrm>
                <a:off x="10251115" y="4766618"/>
                <a:ext cx="111992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1" i="1" kern="0" smtClean="0">
                              <a:solidFill>
                                <a:srgbClr val="FFC000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sSubPr>
                        <m:e>
                          <m:r>
                            <a:rPr lang="fr-FR" b="1" i="1" kern="0">
                              <a:solidFill>
                                <a:srgbClr val="FFC000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𝑳</m:t>
                          </m:r>
                        </m:e>
                        <m:sub>
                          <m:r>
                            <a:rPr lang="fr-FR" b="1" i="1" kern="0">
                              <a:solidFill>
                                <a:srgbClr val="FFC000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𝑻𝑶𝑨</m:t>
                          </m:r>
                        </m:sub>
                      </m:sSub>
                      <m:d>
                        <m:dPr>
                          <m:ctrlPr>
                            <a:rPr lang="fr-FR" b="1" i="1" kern="0" smtClean="0">
                              <a:solidFill>
                                <a:srgbClr val="FFC000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</m:ctrlPr>
                        </m:dPr>
                        <m:e>
                          <m:r>
                            <a:rPr lang="fr-FR" b="1" i="1" kern="0" smtClean="0">
                              <a:solidFill>
                                <a:srgbClr val="FFC000">
                                  <a:lumMod val="75000"/>
                                </a:srgbClr>
                              </a:solidFill>
                              <a:latin typeface="Cambria Math" panose="02040503050406030204" pitchFamily="18" charset="0"/>
                              <a:sym typeface="Arial"/>
                            </a:rPr>
                            <m:t>𝝀</m:t>
                          </m:r>
                        </m:e>
                      </m:d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130" name="Rectangle 1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1115" y="4766618"/>
                <a:ext cx="1119922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6" name="Connecteur droit avec flèche 145"/>
          <p:cNvCxnSpPr>
            <a:stCxn id="126" idx="3"/>
          </p:cNvCxnSpPr>
          <p:nvPr/>
        </p:nvCxnSpPr>
        <p:spPr>
          <a:xfrm flipV="1">
            <a:off x="9358517" y="4969741"/>
            <a:ext cx="892598" cy="0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50" name="Connecteur droit avec flèche 149"/>
          <p:cNvCxnSpPr>
            <a:stCxn id="129" idx="3"/>
          </p:cNvCxnSpPr>
          <p:nvPr/>
        </p:nvCxnSpPr>
        <p:spPr>
          <a:xfrm flipV="1">
            <a:off x="7355069" y="4247918"/>
            <a:ext cx="657330" cy="0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3" name="Rectangle 62"/>
          <p:cNvSpPr/>
          <p:nvPr/>
        </p:nvSpPr>
        <p:spPr>
          <a:xfrm>
            <a:off x="7750110" y="1412677"/>
            <a:ext cx="555185" cy="370706"/>
          </a:xfrm>
          <a:prstGeom prst="rect">
            <a:avLst/>
          </a:prstGeom>
          <a:solidFill>
            <a:srgbClr val="5B9BD5">
              <a:alpha val="20000"/>
            </a:srgbClr>
          </a:solidFill>
          <a:ln>
            <a:noFill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Rectangle 133"/>
          <p:cNvSpPr/>
          <p:nvPr/>
        </p:nvSpPr>
        <p:spPr>
          <a:xfrm>
            <a:off x="8467224" y="1412677"/>
            <a:ext cx="316331" cy="370706"/>
          </a:xfrm>
          <a:prstGeom prst="rect">
            <a:avLst/>
          </a:prstGeom>
          <a:solidFill>
            <a:srgbClr val="5B9BD5">
              <a:alpha val="20000"/>
            </a:srgbClr>
          </a:solidFill>
          <a:ln>
            <a:noFill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5" name="Rectangle 134"/>
          <p:cNvSpPr/>
          <p:nvPr/>
        </p:nvSpPr>
        <p:spPr>
          <a:xfrm>
            <a:off x="10984414" y="1412677"/>
            <a:ext cx="555185" cy="370706"/>
          </a:xfrm>
          <a:prstGeom prst="rect">
            <a:avLst/>
          </a:prstGeom>
          <a:solidFill>
            <a:srgbClr val="5B9BD5">
              <a:alpha val="20000"/>
            </a:srgbClr>
          </a:solidFill>
          <a:ln>
            <a:noFill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6" name="Rectangle 135"/>
          <p:cNvSpPr/>
          <p:nvPr/>
        </p:nvSpPr>
        <p:spPr>
          <a:xfrm>
            <a:off x="9572022" y="1412677"/>
            <a:ext cx="290969" cy="370706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8910480" y="1412677"/>
            <a:ext cx="216357" cy="370706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10684533" y="1412677"/>
            <a:ext cx="249890" cy="370706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  <a:effectLst/>
        </p:spPr>
        <p:txBody>
          <a:bodyPr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58" name="Connecteur droit 157"/>
          <p:cNvCxnSpPr/>
          <p:nvPr/>
        </p:nvCxnSpPr>
        <p:spPr>
          <a:xfrm>
            <a:off x="5112905" y="5577699"/>
            <a:ext cx="553182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eur droit 159"/>
          <p:cNvCxnSpPr/>
          <p:nvPr/>
        </p:nvCxnSpPr>
        <p:spPr>
          <a:xfrm flipV="1">
            <a:off x="5669655" y="4751582"/>
            <a:ext cx="0" cy="1035398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Connecteur droit avec flèche 161"/>
          <p:cNvCxnSpPr/>
          <p:nvPr/>
        </p:nvCxnSpPr>
        <p:spPr>
          <a:xfrm>
            <a:off x="5666087" y="4751582"/>
            <a:ext cx="360662" cy="0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4" name="Connecteur droit avec flèche 163"/>
          <p:cNvCxnSpPr/>
          <p:nvPr/>
        </p:nvCxnSpPr>
        <p:spPr>
          <a:xfrm flipV="1">
            <a:off x="5666087" y="5768868"/>
            <a:ext cx="2346064" cy="16632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9" name="Connecteur droit 168"/>
          <p:cNvCxnSpPr/>
          <p:nvPr/>
        </p:nvCxnSpPr>
        <p:spPr>
          <a:xfrm>
            <a:off x="5112905" y="5125240"/>
            <a:ext cx="321800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Connecteur droit 170"/>
          <p:cNvCxnSpPr/>
          <p:nvPr/>
        </p:nvCxnSpPr>
        <p:spPr>
          <a:xfrm flipV="1">
            <a:off x="5434705" y="4414070"/>
            <a:ext cx="0" cy="96517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Connecteur droit avec flèche 172"/>
          <p:cNvCxnSpPr/>
          <p:nvPr/>
        </p:nvCxnSpPr>
        <p:spPr>
          <a:xfrm flipV="1">
            <a:off x="5434705" y="5372890"/>
            <a:ext cx="2577446" cy="6350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5" name="Connecteur droit avec flèche 174"/>
          <p:cNvCxnSpPr/>
          <p:nvPr/>
        </p:nvCxnSpPr>
        <p:spPr>
          <a:xfrm>
            <a:off x="5434416" y="4416818"/>
            <a:ext cx="592333" cy="0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7" name="Connecteur droit avec flèche 176"/>
          <p:cNvCxnSpPr/>
          <p:nvPr/>
        </p:nvCxnSpPr>
        <p:spPr>
          <a:xfrm>
            <a:off x="5112905" y="4082054"/>
            <a:ext cx="913844" cy="0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79" name="Connecteur droit avec flèche 178"/>
          <p:cNvCxnSpPr/>
          <p:nvPr/>
        </p:nvCxnSpPr>
        <p:spPr>
          <a:xfrm>
            <a:off x="5112905" y="3747290"/>
            <a:ext cx="913844" cy="0"/>
          </a:xfrm>
          <a:prstGeom prst="straightConnector1">
            <a:avLst/>
          </a:prstGeom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93" name="Rectangle 192"/>
          <p:cNvSpPr/>
          <p:nvPr/>
        </p:nvSpPr>
        <p:spPr>
          <a:xfrm>
            <a:off x="3609221" y="3388281"/>
            <a:ext cx="8065468" cy="285850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10371938" y="3410414"/>
            <a:ext cx="1224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TIRCALNET</a:t>
            </a:r>
          </a:p>
        </p:txBody>
      </p:sp>
    </p:spTree>
    <p:extLst>
      <p:ext uri="{BB962C8B-B14F-4D97-AF65-F5344CB8AC3E}">
        <p14:creationId xmlns:p14="http://schemas.microsoft.com/office/powerpoint/2010/main" val="652756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3" grpId="0"/>
      <p:bldP spid="74" grpId="0"/>
      <p:bldP spid="79" grpId="0"/>
      <p:bldP spid="80" grpId="0"/>
      <p:bldP spid="81" grpId="0"/>
      <p:bldP spid="82" grpId="0"/>
      <p:bldP spid="84" grpId="0"/>
      <p:bldP spid="126" grpId="0" animBg="1"/>
      <p:bldP spid="129" grpId="0" animBg="1"/>
      <p:bldP spid="130" grpId="0"/>
      <p:bldP spid="63" grpId="0" animBg="1"/>
      <p:bldP spid="134" grpId="0" animBg="1"/>
      <p:bldP spid="135" grpId="0" animBg="1"/>
      <p:bldP spid="136" grpId="0" animBg="1"/>
      <p:bldP spid="137" grpId="0" animBg="1"/>
      <p:bldP spid="1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3376" y="2904868"/>
            <a:ext cx="2944623" cy="3158002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DC42C7-A804-DDFC-D64F-5B170BCB1360}"/>
              </a:ext>
            </a:extLst>
          </p:cNvPr>
          <p:cNvCxnSpPr>
            <a:cxnSpLocks/>
          </p:cNvCxnSpPr>
          <p:nvPr/>
        </p:nvCxnSpPr>
        <p:spPr>
          <a:xfrm>
            <a:off x="290946" y="6425738"/>
            <a:ext cx="11563003" cy="0"/>
          </a:xfrm>
          <a:prstGeom prst="line">
            <a:avLst/>
          </a:prstGeom>
          <a:ln>
            <a:solidFill>
              <a:srgbClr val="215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7A4A853-F37D-73FB-FB20-AC6A5863519B}"/>
              </a:ext>
            </a:extLst>
          </p:cNvPr>
          <p:cNvSpPr txBox="1"/>
          <p:nvPr/>
        </p:nvSpPr>
        <p:spPr>
          <a:xfrm>
            <a:off x="290946" y="304800"/>
            <a:ext cx="6485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Identification of main uncertainty sources – ESA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404600" y="6459006"/>
            <a:ext cx="550333" cy="365125"/>
          </a:xfrm>
        </p:spPr>
        <p:txBody>
          <a:bodyPr/>
          <a:lstStyle/>
          <a:p>
            <a:fld id="{68B42AA2-7C59-4429-A42C-78903299F340}" type="slidenum">
              <a:rPr lang="en-GB" sz="1100">
                <a:solidFill>
                  <a:srgbClr val="002060"/>
                </a:solidFill>
                <a:latin typeface="NotesEsa" panose="02000506030000020004" pitchFamily="2" charset="0"/>
              </a:rPr>
              <a:t>7</a:t>
            </a:fld>
            <a:endParaRPr lang="en-GB" sz="1100" dirty="0">
              <a:solidFill>
                <a:srgbClr val="002060"/>
              </a:solidFill>
              <a:latin typeface="NotesEsa" panose="02000506030000020004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A28DA83-D1E7-47DA-0467-674762E9F32F}"/>
              </a:ext>
            </a:extLst>
          </p:cNvPr>
          <p:cNvSpPr txBox="1"/>
          <p:nvPr/>
        </p:nvSpPr>
        <p:spPr>
          <a:xfrm>
            <a:off x="4887729" y="6509809"/>
            <a:ext cx="4815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2060"/>
                </a:solidFill>
                <a:latin typeface="NotesEsa" panose="02000506030000020004" pitchFamily="2" charset="0"/>
              </a:rPr>
              <a:t>TIRCalNet</a:t>
            </a:r>
            <a:r>
              <a:rPr lang="en-US" sz="1100" dirty="0">
                <a:solidFill>
                  <a:srgbClr val="002060"/>
                </a:solidFill>
                <a:latin typeface="NotesEsa" panose="02000506030000020004" pitchFamily="2" charset="0"/>
              </a:rPr>
              <a:t>: Towards a Global Network for Thermal Infrared Calibration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au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56881942"/>
                  </p:ext>
                </p:extLst>
              </p:nvPr>
            </p:nvGraphicFramePr>
            <p:xfrm>
              <a:off x="72399" y="1166998"/>
              <a:ext cx="3788473" cy="475996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763542">
                      <a:extLst>
                        <a:ext uri="{9D8B030D-6E8A-4147-A177-3AD203B41FA5}">
                          <a16:colId xmlns:a16="http://schemas.microsoft.com/office/drawing/2014/main" val="807028416"/>
                        </a:ext>
                      </a:extLst>
                    </a:gridCol>
                    <a:gridCol w="3024931">
                      <a:extLst>
                        <a:ext uri="{9D8B030D-6E8A-4147-A177-3AD203B41FA5}">
                          <a16:colId xmlns:a16="http://schemas.microsoft.com/office/drawing/2014/main" val="1889010454"/>
                        </a:ext>
                      </a:extLst>
                    </a:gridCol>
                  </a:tblGrid>
                  <a:tr h="304589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Normal notation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mpd="sng">
                          <a:solidFill>
                            <a:srgbClr val="FFFFFF"/>
                          </a:solidFill>
                        </a:lnT>
                        <a:lnB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33445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Effects expected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mpd="sng">
                          <a:solidFill>
                            <a:srgbClr val="FFFFFF"/>
                          </a:solidFill>
                        </a:lnT>
                        <a:lnB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33445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32195398"/>
                      </a:ext>
                    </a:extLst>
                  </a:tr>
                  <a:tr h="150046">
                    <a:tc rowSpan="4"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fr-FR" sz="13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13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GB" sz="13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𝑎𝑡𝑚</m:t>
                                    </m:r>
                                  </m:sub>
                                  <m:sup>
                                    <m:r>
                                      <a:rPr lang="en-GB" sz="13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↑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fr-FR" sz="1300" i="1" dirty="0">
                            <a:effectLst/>
                            <a:latin typeface="Cambria Math" panose="02040503050406030204" pitchFamily="18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fr-FR" sz="13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GB" sz="13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e>
                                  <m:sub>
                                    <m:r>
                                      <a:rPr lang="en-GB" sz="13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𝑎𝑡𝑚</m:t>
                                    </m:r>
                                  </m:sub>
                                  <m:sup>
                                    <m:r>
                                      <a:rPr lang="en-GB" sz="13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↓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fr-FR" sz="13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3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𝜏</m:t>
                                    </m:r>
                                  </m:e>
                                  <m:sup>
                                    <m:r>
                                      <a:rPr lang="en-GB" sz="13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↑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33445F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Viewing angle variability error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4722608"/>
                      </a:ext>
                    </a:extLst>
                  </a:tr>
                  <a:tr h="150046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solidFill>
                                <a:schemeClr val="bg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Water vapour error</a:t>
                          </a:r>
                          <a:endParaRPr lang="fr-FR" sz="13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008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39138843"/>
                      </a:ext>
                    </a:extLst>
                  </a:tr>
                  <a:tr h="150046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solidFill>
                                <a:schemeClr val="bg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Atmospheric temperature error</a:t>
                          </a:r>
                          <a:endParaRPr lang="fr-FR" sz="13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008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0768918"/>
                      </a:ext>
                    </a:extLst>
                  </a:tr>
                  <a:tr h="150046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Other trace gas errors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1062759"/>
                      </a:ext>
                    </a:extLst>
                  </a:tr>
                  <a:tr h="150046">
                    <a:tc rowSpan="4"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ε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33445F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solidFill>
                                <a:schemeClr val="bg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Emissivity measurement error</a:t>
                          </a:r>
                          <a:endParaRPr lang="fr-FR" sz="13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008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1256851"/>
                      </a:ext>
                    </a:extLst>
                  </a:tr>
                  <a:tr h="150046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Spatial components of emissivity estimation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0894887"/>
                      </a:ext>
                    </a:extLst>
                  </a:tr>
                  <a:tr h="138430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Temporal components of emissivity estimation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0973746"/>
                      </a:ext>
                    </a:extLst>
                  </a:tr>
                  <a:tr h="203200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Directional components of </a:t>
                          </a:r>
                          <a:r>
                            <a:rPr lang="en-GB" sz="1300" dirty="0" err="1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emi</a:t>
                          </a: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 estimation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7535896"/>
                      </a:ext>
                    </a:extLst>
                  </a:tr>
                  <a:tr h="150046">
                    <a:tc rowSpan="7"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3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T</a:t>
                          </a:r>
                          <a:r>
                            <a:rPr lang="en-GB" sz="1300" baseline="-25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</a:t>
                          </a:r>
                          <a:endParaRPr lang="fr-FR" sz="13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33445F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solidFill>
                                <a:schemeClr val="bg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Instrument noise</a:t>
                          </a:r>
                          <a:endParaRPr lang="fr-FR" sz="13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008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3496960"/>
                      </a:ext>
                    </a:extLst>
                  </a:tr>
                  <a:tr h="150046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solidFill>
                                <a:schemeClr val="bg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Instrument Calibration error</a:t>
                          </a:r>
                          <a:endParaRPr lang="fr-FR" sz="13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008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19692968"/>
                      </a:ext>
                    </a:extLst>
                  </a:tr>
                  <a:tr h="150046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Mixed components/shadowing error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33445F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3690732"/>
                      </a:ext>
                    </a:extLst>
                  </a:tr>
                  <a:tr h="150046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Hotspot effects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7E6E6">
                            <a:lumMod val="5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30623615"/>
                      </a:ext>
                    </a:extLst>
                  </a:tr>
                  <a:tr h="150046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Spatial matchup error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36691709"/>
                      </a:ext>
                    </a:extLst>
                  </a:tr>
                  <a:tr h="150046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Temporal matchup error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7E6E6">
                            <a:lumMod val="5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6592803"/>
                      </a:ext>
                    </a:extLst>
                  </a:tr>
                  <a:tr h="150046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Surface cover orientation errors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33445F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19940811"/>
                      </a:ext>
                    </a:extLst>
                  </a:tr>
                  <a:tr h="150046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300" dirty="0" err="1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Geoloc</a:t>
                          </a: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.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Geolocation error of satellite pixel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77801400"/>
                      </a:ext>
                    </a:extLst>
                  </a:tr>
                  <a:tr h="150046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ISRF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33445F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Convolution errors to satellite sensor ISRF 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87595265"/>
                      </a:ext>
                    </a:extLst>
                  </a:tr>
                  <a:tr h="150046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Cloud Det.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Misclassification of undetected cloud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59041417"/>
                      </a:ext>
                    </a:extLst>
                  </a:tr>
                  <a:tr h="150046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RTM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solidFill>
                            <a:srgbClr val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33445F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Error in RTM simulation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solidFill>
                            <a:srgbClr val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33445F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3495538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au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756881942"/>
                  </p:ext>
                </p:extLst>
              </p:nvPr>
            </p:nvGraphicFramePr>
            <p:xfrm>
              <a:off x="72399" y="1166998"/>
              <a:ext cx="3788473" cy="475996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763542">
                      <a:extLst>
                        <a:ext uri="{9D8B030D-6E8A-4147-A177-3AD203B41FA5}">
                          <a16:colId xmlns:a16="http://schemas.microsoft.com/office/drawing/2014/main" val="807028416"/>
                        </a:ext>
                      </a:extLst>
                    </a:gridCol>
                    <a:gridCol w="3024931">
                      <a:extLst>
                        <a:ext uri="{9D8B030D-6E8A-4147-A177-3AD203B41FA5}">
                          <a16:colId xmlns:a16="http://schemas.microsoft.com/office/drawing/2014/main" val="1889010454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Normal notation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mpd="sng">
                          <a:solidFill>
                            <a:srgbClr val="FFFFFF"/>
                          </a:solidFill>
                        </a:lnT>
                        <a:lnB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33445F"/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Effects expected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mpd="sng">
                          <a:solidFill>
                            <a:srgbClr val="FFFFFF"/>
                          </a:solidFill>
                        </a:lnT>
                        <a:lnB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33445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832195398"/>
                      </a:ext>
                    </a:extLst>
                  </a:tr>
                  <a:tr h="198120">
                    <a:tc rowSpan="4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4"/>
                          <a:stretch>
                            <a:fillRect l="-794" t="-56154" r="-397619" b="-463077"/>
                          </a:stretch>
                        </a:blip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Viewing angle variability error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381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84722608"/>
                      </a:ext>
                    </a:extLst>
                  </a:tr>
                  <a:tr h="198120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solidFill>
                                <a:schemeClr val="bg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Water vapour error</a:t>
                          </a:r>
                          <a:endParaRPr lang="fr-FR" sz="13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008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39138843"/>
                      </a:ext>
                    </a:extLst>
                  </a:tr>
                  <a:tr h="198120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solidFill>
                                <a:schemeClr val="bg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Atmospheric temperature error</a:t>
                          </a:r>
                          <a:endParaRPr lang="fr-FR" sz="13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008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0768918"/>
                      </a:ext>
                    </a:extLst>
                  </a:tr>
                  <a:tr h="198120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Other trace gas errors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81062759"/>
                      </a:ext>
                    </a:extLst>
                  </a:tr>
                  <a:tr h="198120">
                    <a:tc rowSpan="4"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ε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33445F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solidFill>
                                <a:schemeClr val="bg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Emissivity measurement error</a:t>
                          </a:r>
                          <a:endParaRPr lang="fr-FR" sz="13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008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11256851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Spatial components of emissivity estimation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50894887"/>
                      </a:ext>
                    </a:extLst>
                  </a:tr>
                  <a:tr h="396240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Temporal components of emissivity estimation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0973746"/>
                      </a:ext>
                    </a:extLst>
                  </a:tr>
                  <a:tr h="203200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Directional components of </a:t>
                          </a:r>
                          <a:r>
                            <a:rPr lang="en-GB" sz="1300" dirty="0" err="1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emi</a:t>
                          </a:r>
                          <a:r>
                            <a:rPr lang="en-GB" sz="13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 </a:t>
                          </a: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estimation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87535896"/>
                      </a:ext>
                    </a:extLst>
                  </a:tr>
                  <a:tr h="198120">
                    <a:tc rowSpan="7"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3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T</a:t>
                          </a:r>
                          <a:r>
                            <a:rPr lang="en-GB" sz="1300" baseline="-2500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</a:t>
                          </a:r>
                          <a:endParaRPr lang="fr-FR" sz="130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33445F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solidFill>
                                <a:schemeClr val="bg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Instrument noise</a:t>
                          </a:r>
                          <a:endParaRPr lang="fr-FR" sz="13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008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43496960"/>
                      </a:ext>
                    </a:extLst>
                  </a:tr>
                  <a:tr h="198120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solidFill>
                                <a:schemeClr val="bg1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Instrument Calibration error</a:t>
                          </a:r>
                          <a:endParaRPr lang="fr-FR" sz="1300" dirty="0">
                            <a:solidFill>
                              <a:schemeClr val="bg1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0080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19692968"/>
                      </a:ext>
                    </a:extLst>
                  </a:tr>
                  <a:tr h="198120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Mixed components/shadowing error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33445F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3690732"/>
                      </a:ext>
                    </a:extLst>
                  </a:tr>
                  <a:tr h="198120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Hotspot effects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7E6E6">
                            <a:lumMod val="5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30623615"/>
                      </a:ext>
                    </a:extLst>
                  </a:tr>
                  <a:tr h="198120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Spatial matchup error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36691709"/>
                      </a:ext>
                    </a:extLst>
                  </a:tr>
                  <a:tr h="198120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Temporal matchup error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E7E6E6">
                            <a:lumMod val="5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6592803"/>
                      </a:ext>
                    </a:extLst>
                  </a:tr>
                  <a:tr h="198120">
                    <a:tc vMerge="1"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/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Surface cover orientation errors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33445F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19940811"/>
                      </a:ext>
                    </a:extLst>
                  </a:tr>
                  <a:tr h="19812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300" dirty="0" err="1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Geoloc</a:t>
                          </a:r>
                          <a:r>
                            <a:rPr lang="en-GB" sz="13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.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Geolocation error of satellite pixel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977801400"/>
                      </a:ext>
                    </a:extLst>
                  </a:tr>
                  <a:tr h="19812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ISRF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33445F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Convolution errors to satellite sensor ISRF 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1383" marR="61383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87595265"/>
                      </a:ext>
                    </a:extLst>
                  </a:tr>
                  <a:tr h="39624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Cloud </a:t>
                          </a:r>
                          <a:r>
                            <a:rPr lang="en-GB" sz="1300" dirty="0" smtClean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Det.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Misclassification of undetected cloud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59041417"/>
                      </a:ext>
                    </a:extLst>
                  </a:tr>
                  <a:tr h="198120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RTM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8580" marR="68580" marT="0" marB="0" anchor="ctr">
                        <a:lnL w="12700" cmpd="sng">
                          <a:solidFill>
                            <a:srgbClr val="FFFFFF"/>
                          </a:solidFill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solidFill>
                            <a:srgbClr val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33445F">
                            <a:tint val="40000"/>
                          </a:srgbClr>
                        </a:solidFill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rial"/>
                            </a:defRPr>
                          </a:lvl9pPr>
                        </a:lstStyle>
                        <a:p>
                          <a:pPr algn="l">
                            <a:spcAft>
                              <a:spcPts val="0"/>
                            </a:spcAft>
                          </a:pPr>
                          <a:r>
                            <a:rPr lang="en-GB" sz="1300" dirty="0"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Error in RTM simulation</a:t>
                          </a:r>
                          <a:endParaRPr lang="fr-FR" sz="1300" dirty="0"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mpd="sng">
                          <a:solidFill>
                            <a:srgbClr val="FFFFFF"/>
                          </a:solidFill>
                        </a:lnR>
                        <a:lnT w="12700" cap="flat" cmpd="sng" algn="ctr">
                          <a:solidFill>
                            <a:srgbClr val="FFFF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mpd="sng">
                          <a:solidFill>
                            <a:srgbClr val="FFFFFF"/>
                          </a:solidFill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solidFill>
                          <a:srgbClr val="33445F">
                            <a:tint val="40000"/>
                          </a:srgb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3495538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08E6FBAB-8570-A2CE-3988-6DC516849804}"/>
              </a:ext>
            </a:extLst>
          </p:cNvPr>
          <p:cNvSpPr txBox="1">
            <a:spLocks/>
          </p:cNvSpPr>
          <p:nvPr/>
        </p:nvSpPr>
        <p:spPr>
          <a:xfrm>
            <a:off x="3452702" y="1038720"/>
            <a:ext cx="7875624" cy="11889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None/>
            </a:pPr>
            <a:r>
              <a:rPr lang="fr-FR" sz="1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Dark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Green: </a:t>
            </a:r>
            <a:r>
              <a:rPr lang="fr-FR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taken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into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account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CNES </a:t>
            </a:r>
            <a:r>
              <a:rPr lang="fr-FR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study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fr-FR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considered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 main </a:t>
            </a:r>
            <a:r>
              <a:rPr lang="fr-FR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contributors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457200" lvl="1" indent="0">
              <a:buNone/>
            </a:pP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Light Green: </a:t>
            </a:r>
            <a:r>
              <a:rPr lang="fr-FR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partially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taken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into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account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lvl="1" indent="0">
              <a:buNone/>
            </a:pP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Yellow: </a:t>
            </a:r>
            <a:r>
              <a:rPr lang="fr-FR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fr-FR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progress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lvl="1" indent="0">
              <a:buNone/>
            </a:pPr>
            <a:r>
              <a:rPr lang="fr-FR" sz="1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Dark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grey</a:t>
            </a:r>
            <a:r>
              <a:rPr lang="fr-FR" sz="1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applicable to La Crau site.</a:t>
            </a:r>
            <a:endParaRPr lang="en-IT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5300696" y="2983965"/>
            <a:ext cx="32200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>
                <a:solidFill>
                  <a:srgbClr val="7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Global </a:t>
            </a:r>
            <a:r>
              <a:rPr lang="fr-FR" sz="1600" dirty="0" err="1">
                <a:solidFill>
                  <a:srgbClr val="7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radiometer</a:t>
            </a:r>
            <a:r>
              <a:rPr lang="fr-FR" sz="1600" dirty="0">
                <a:solidFill>
                  <a:srgbClr val="7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dirty="0" err="1">
                <a:solidFill>
                  <a:srgbClr val="7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uncertainty</a:t>
            </a:r>
            <a:r>
              <a:rPr lang="fr-FR" sz="1600" dirty="0">
                <a:solidFill>
                  <a:srgbClr val="7E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~0.1K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4182537" y="3546978"/>
            <a:ext cx="47656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Emissivity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uncertainty</a:t>
            </a:r>
            <a:endParaRPr lang="fr-FR" sz="16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 land : 0.02 on </a:t>
            </a:r>
            <a:r>
              <a:rPr lang="fr-FR" sz="1600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value, 0.01 on </a:t>
            </a:r>
            <a:r>
              <a:rPr lang="fr-FR" sz="1600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mean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value </a:t>
            </a:r>
          </a:p>
          <a:p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 water : 0.015 on </a:t>
            </a:r>
            <a:r>
              <a:rPr lang="fr-FR" sz="1600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value, 0.01 on </a:t>
            </a:r>
            <a:r>
              <a:rPr lang="fr-FR" sz="1600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mean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value</a:t>
            </a:r>
          </a:p>
          <a:p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La Crau : </a:t>
            </a:r>
            <a:r>
              <a:rPr lang="fr-FR" sz="1600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seasonality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NDVI and JPL </a:t>
            </a:r>
            <a:r>
              <a:rPr lang="fr-FR" sz="1600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measurement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fr-FR" sz="1600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soil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/rock/</a:t>
            </a:r>
            <a:r>
              <a:rPr lang="fr-FR" sz="1600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vegetation</a:t>
            </a:r>
            <a:r>
              <a:rPr lang="fr-FR" sz="16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dirty="0" err="1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samples</a:t>
            </a:r>
            <a:endParaRPr lang="fr-FR" sz="16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600" dirty="0">
              <a:solidFill>
                <a:schemeClr val="accent6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3860872" y="2390174"/>
            <a:ext cx="48281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1st quantification of </a:t>
            </a:r>
            <a:r>
              <a:rPr lang="fr-FR" b="1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uncertainty</a:t>
            </a:r>
            <a:r>
              <a:rPr lang="fr-FR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sources – CNES 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5797307" y="5102299"/>
            <a:ext cx="27234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>
                <a:solidFill>
                  <a:srgbClr val="4484B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Atmospheric</a:t>
            </a:r>
            <a:r>
              <a:rPr lang="fr-FR" sz="1600" dirty="0">
                <a:solidFill>
                  <a:srgbClr val="4484B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600" dirty="0" err="1">
                <a:solidFill>
                  <a:srgbClr val="4484B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uncertainties</a:t>
            </a:r>
            <a:endParaRPr lang="fr-FR" sz="1600" dirty="0">
              <a:solidFill>
                <a:srgbClr val="4484BF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>
                <a:solidFill>
                  <a:srgbClr val="4484B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</a:t>
            </a:r>
            <a:r>
              <a:rPr lang="fr-FR" sz="1600" dirty="0" err="1">
                <a:solidFill>
                  <a:srgbClr val="4484B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fr-FR" sz="1600" dirty="0">
                <a:solidFill>
                  <a:srgbClr val="4484B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37 pressure </a:t>
            </a:r>
            <a:r>
              <a:rPr lang="fr-FR" sz="1600" dirty="0" err="1">
                <a:solidFill>
                  <a:srgbClr val="4484B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levels</a:t>
            </a:r>
            <a:r>
              <a:rPr lang="fr-FR" sz="1600" dirty="0">
                <a:solidFill>
                  <a:srgbClr val="4484B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r>
              <a:rPr lang="fr-FR" sz="1600" dirty="0">
                <a:solidFill>
                  <a:srgbClr val="4484B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WV : 10%</a:t>
            </a:r>
          </a:p>
          <a:p>
            <a:r>
              <a:rPr lang="fr-FR" sz="1600" dirty="0">
                <a:solidFill>
                  <a:srgbClr val="4484B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O3 : 20%</a:t>
            </a:r>
          </a:p>
          <a:p>
            <a:r>
              <a:rPr lang="fr-FR" sz="1600" dirty="0">
                <a:solidFill>
                  <a:srgbClr val="4484B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 : 0.8K</a:t>
            </a:r>
          </a:p>
        </p:txBody>
      </p:sp>
      <p:grpSp>
        <p:nvGrpSpPr>
          <p:cNvPr id="67" name="Groupe 66"/>
          <p:cNvGrpSpPr/>
          <p:nvPr/>
        </p:nvGrpSpPr>
        <p:grpSpPr>
          <a:xfrm>
            <a:off x="3918090" y="3143178"/>
            <a:ext cx="1371600" cy="820115"/>
            <a:chOff x="3924300" y="3974337"/>
            <a:chExt cx="1371600" cy="807213"/>
          </a:xfrm>
        </p:grpSpPr>
        <p:cxnSp>
          <p:nvCxnSpPr>
            <p:cNvPr id="45" name="Connecteur droit 44"/>
            <p:cNvCxnSpPr/>
            <p:nvPr/>
          </p:nvCxnSpPr>
          <p:spPr>
            <a:xfrm>
              <a:off x="3930722" y="4363558"/>
              <a:ext cx="0" cy="417992"/>
            </a:xfrm>
            <a:prstGeom prst="line">
              <a:avLst/>
            </a:prstGeom>
            <a:ln w="19050">
              <a:solidFill>
                <a:srgbClr val="7E000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Forme libre 45"/>
            <p:cNvSpPr/>
            <p:nvPr/>
          </p:nvSpPr>
          <p:spPr>
            <a:xfrm>
              <a:off x="3924300" y="3974337"/>
              <a:ext cx="1371600" cy="546862"/>
            </a:xfrm>
            <a:custGeom>
              <a:avLst/>
              <a:gdLst>
                <a:gd name="connsiteX0" fmla="*/ 0 w 1371600"/>
                <a:gd name="connsiteY0" fmla="*/ 1365250 h 1365250"/>
                <a:gd name="connsiteX1" fmla="*/ 400050 w 1371600"/>
                <a:gd name="connsiteY1" fmla="*/ 869950 h 1365250"/>
                <a:gd name="connsiteX2" fmla="*/ 742950 w 1371600"/>
                <a:gd name="connsiteY2" fmla="*/ 184150 h 1365250"/>
                <a:gd name="connsiteX3" fmla="*/ 1371600 w 1371600"/>
                <a:gd name="connsiteY3" fmla="*/ 0 h 136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71600" h="1365250">
                  <a:moveTo>
                    <a:pt x="0" y="1365250"/>
                  </a:moveTo>
                  <a:cubicBezTo>
                    <a:pt x="138112" y="1216025"/>
                    <a:pt x="276225" y="1066800"/>
                    <a:pt x="400050" y="869950"/>
                  </a:cubicBezTo>
                  <a:cubicBezTo>
                    <a:pt x="523875" y="673100"/>
                    <a:pt x="581025" y="329142"/>
                    <a:pt x="742950" y="184150"/>
                  </a:cubicBezTo>
                  <a:cubicBezTo>
                    <a:pt x="904875" y="39158"/>
                    <a:pt x="1138237" y="19579"/>
                    <a:pt x="1371600" y="0"/>
                  </a:cubicBezTo>
                </a:path>
              </a:pathLst>
            </a:custGeom>
            <a:ln w="19050" cap="flat" cmpd="sng" algn="ctr">
              <a:solidFill>
                <a:srgbClr val="7E000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51" name="Connecteur droit avec flèche 50"/>
          <p:cNvCxnSpPr/>
          <p:nvPr/>
        </p:nvCxnSpPr>
        <p:spPr>
          <a:xfrm>
            <a:off x="3860872" y="2472208"/>
            <a:ext cx="494381" cy="1074770"/>
          </a:xfrm>
          <a:prstGeom prst="straightConnector1">
            <a:avLst/>
          </a:prstGeom>
          <a:ln w="1905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4" name="Forme libre 53"/>
          <p:cNvSpPr/>
          <p:nvPr/>
        </p:nvSpPr>
        <p:spPr>
          <a:xfrm>
            <a:off x="3843300" y="3163304"/>
            <a:ext cx="414957" cy="1275354"/>
          </a:xfrm>
          <a:custGeom>
            <a:avLst/>
            <a:gdLst>
              <a:gd name="connsiteX0" fmla="*/ 0 w 171450"/>
              <a:gd name="connsiteY0" fmla="*/ 0 h 400050"/>
              <a:gd name="connsiteX1" fmla="*/ 76200 w 171450"/>
              <a:gd name="connsiteY1" fmla="*/ 69850 h 400050"/>
              <a:gd name="connsiteX2" fmla="*/ 88900 w 171450"/>
              <a:gd name="connsiteY2" fmla="*/ 317500 h 400050"/>
              <a:gd name="connsiteX3" fmla="*/ 171450 w 171450"/>
              <a:gd name="connsiteY3" fmla="*/ 40005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50" h="400050">
                <a:moveTo>
                  <a:pt x="0" y="0"/>
                </a:moveTo>
                <a:cubicBezTo>
                  <a:pt x="30691" y="8466"/>
                  <a:pt x="61383" y="16933"/>
                  <a:pt x="76200" y="69850"/>
                </a:cubicBezTo>
                <a:cubicBezTo>
                  <a:pt x="91017" y="122767"/>
                  <a:pt x="73025" y="262467"/>
                  <a:pt x="88900" y="317500"/>
                </a:cubicBezTo>
                <a:cubicBezTo>
                  <a:pt x="104775" y="372533"/>
                  <a:pt x="138112" y="386291"/>
                  <a:pt x="171450" y="400050"/>
                </a:cubicBezTo>
              </a:path>
            </a:pathLst>
          </a:custGeom>
          <a:ln w="1905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8" name="Groupe 67"/>
          <p:cNvGrpSpPr/>
          <p:nvPr/>
        </p:nvGrpSpPr>
        <p:grpSpPr>
          <a:xfrm>
            <a:off x="3924300" y="1600200"/>
            <a:ext cx="1905000" cy="3836298"/>
            <a:chOff x="3924300" y="1600200"/>
            <a:chExt cx="1905000" cy="3836298"/>
          </a:xfrm>
        </p:grpSpPr>
        <p:cxnSp>
          <p:nvCxnSpPr>
            <p:cNvPr id="55" name="Connecteur droit 54"/>
            <p:cNvCxnSpPr/>
            <p:nvPr/>
          </p:nvCxnSpPr>
          <p:spPr>
            <a:xfrm>
              <a:off x="3924300" y="1600200"/>
              <a:ext cx="0" cy="789974"/>
            </a:xfrm>
            <a:prstGeom prst="line">
              <a:avLst/>
            </a:prstGeom>
            <a:ln w="19050">
              <a:solidFill>
                <a:srgbClr val="4484BF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Forme libre 62"/>
            <p:cNvSpPr/>
            <p:nvPr/>
          </p:nvSpPr>
          <p:spPr>
            <a:xfrm>
              <a:off x="3929097" y="1930400"/>
              <a:ext cx="1900203" cy="3506098"/>
            </a:xfrm>
            <a:custGeom>
              <a:avLst/>
              <a:gdLst>
                <a:gd name="connsiteX0" fmla="*/ 0 w 1047750"/>
                <a:gd name="connsiteY0" fmla="*/ 0 h 2299597"/>
                <a:gd name="connsiteX1" fmla="*/ 381000 w 1047750"/>
                <a:gd name="connsiteY1" fmla="*/ 895350 h 2299597"/>
                <a:gd name="connsiteX2" fmla="*/ 514350 w 1047750"/>
                <a:gd name="connsiteY2" fmla="*/ 2089150 h 2299597"/>
                <a:gd name="connsiteX3" fmla="*/ 1047750 w 1047750"/>
                <a:gd name="connsiteY3" fmla="*/ 2292350 h 2299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7750" h="2299597">
                  <a:moveTo>
                    <a:pt x="0" y="0"/>
                  </a:moveTo>
                  <a:cubicBezTo>
                    <a:pt x="147637" y="273579"/>
                    <a:pt x="295275" y="547158"/>
                    <a:pt x="381000" y="895350"/>
                  </a:cubicBezTo>
                  <a:cubicBezTo>
                    <a:pt x="466725" y="1243542"/>
                    <a:pt x="403225" y="1856317"/>
                    <a:pt x="514350" y="2089150"/>
                  </a:cubicBezTo>
                  <a:cubicBezTo>
                    <a:pt x="625475" y="2321983"/>
                    <a:pt x="836612" y="2307166"/>
                    <a:pt x="1047750" y="2292350"/>
                  </a:cubicBezTo>
                </a:path>
              </a:pathLst>
            </a:custGeom>
            <a:noFill/>
            <a:ln>
              <a:solidFill>
                <a:srgbClr val="4484B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64" name="Forme libre 63"/>
          <p:cNvSpPr/>
          <p:nvPr/>
        </p:nvSpPr>
        <p:spPr>
          <a:xfrm>
            <a:off x="8457797" y="3163304"/>
            <a:ext cx="724303" cy="322845"/>
          </a:xfrm>
          <a:custGeom>
            <a:avLst/>
            <a:gdLst>
              <a:gd name="connsiteX0" fmla="*/ 0 w 641350"/>
              <a:gd name="connsiteY0" fmla="*/ 0 h 355600"/>
              <a:gd name="connsiteX1" fmla="*/ 406400 w 641350"/>
              <a:gd name="connsiteY1" fmla="*/ 133350 h 355600"/>
              <a:gd name="connsiteX2" fmla="*/ 641350 w 641350"/>
              <a:gd name="connsiteY2" fmla="*/ 355600 h 35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1350" h="355600">
                <a:moveTo>
                  <a:pt x="0" y="0"/>
                </a:moveTo>
                <a:cubicBezTo>
                  <a:pt x="149754" y="37041"/>
                  <a:pt x="299508" y="74083"/>
                  <a:pt x="406400" y="133350"/>
                </a:cubicBezTo>
                <a:cubicBezTo>
                  <a:pt x="513292" y="192617"/>
                  <a:pt x="577321" y="274108"/>
                  <a:pt x="641350" y="355600"/>
                </a:cubicBezTo>
              </a:path>
            </a:pathLst>
          </a:custGeom>
          <a:ln w="19050" cap="flat" cmpd="sng" algn="ctr">
            <a:solidFill>
              <a:srgbClr val="7E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5" name="Forme libre 64"/>
          <p:cNvSpPr/>
          <p:nvPr/>
        </p:nvSpPr>
        <p:spPr>
          <a:xfrm>
            <a:off x="8445500" y="4540250"/>
            <a:ext cx="1644650" cy="192715"/>
          </a:xfrm>
          <a:custGeom>
            <a:avLst/>
            <a:gdLst>
              <a:gd name="connsiteX0" fmla="*/ 0 w 1644650"/>
              <a:gd name="connsiteY0" fmla="*/ 0 h 192715"/>
              <a:gd name="connsiteX1" fmla="*/ 889000 w 1644650"/>
              <a:gd name="connsiteY1" fmla="*/ 171450 h 192715"/>
              <a:gd name="connsiteX2" fmla="*/ 1644650 w 1644650"/>
              <a:gd name="connsiteY2" fmla="*/ 184150 h 192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44650" h="192715">
                <a:moveTo>
                  <a:pt x="0" y="0"/>
                </a:moveTo>
                <a:cubicBezTo>
                  <a:pt x="307446" y="70379"/>
                  <a:pt x="614892" y="140758"/>
                  <a:pt x="889000" y="171450"/>
                </a:cubicBezTo>
                <a:cubicBezTo>
                  <a:pt x="1163108" y="202142"/>
                  <a:pt x="1403879" y="193146"/>
                  <a:pt x="1644650" y="184150"/>
                </a:cubicBezTo>
              </a:path>
            </a:pathLst>
          </a:custGeom>
          <a:ln w="19050" cap="flat" cmpd="sng" algn="ctr">
            <a:solidFill>
              <a:schemeClr val="accent6">
                <a:lumMod val="75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6" name="Forme libre 65"/>
          <p:cNvSpPr/>
          <p:nvPr/>
        </p:nvSpPr>
        <p:spPr>
          <a:xfrm>
            <a:off x="7975600" y="5257338"/>
            <a:ext cx="1156667" cy="646772"/>
          </a:xfrm>
          <a:custGeom>
            <a:avLst/>
            <a:gdLst>
              <a:gd name="connsiteX0" fmla="*/ 0 w 647700"/>
              <a:gd name="connsiteY0" fmla="*/ 133350 h 133350"/>
              <a:gd name="connsiteX1" fmla="*/ 279400 w 647700"/>
              <a:gd name="connsiteY1" fmla="*/ 107950 h 133350"/>
              <a:gd name="connsiteX2" fmla="*/ 647700 w 647700"/>
              <a:gd name="connsiteY2" fmla="*/ 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133350">
                <a:moveTo>
                  <a:pt x="0" y="133350"/>
                </a:moveTo>
                <a:cubicBezTo>
                  <a:pt x="85725" y="131762"/>
                  <a:pt x="171450" y="130175"/>
                  <a:pt x="279400" y="107950"/>
                </a:cubicBezTo>
                <a:cubicBezTo>
                  <a:pt x="387350" y="85725"/>
                  <a:pt x="517525" y="42862"/>
                  <a:pt x="647700" y="0"/>
                </a:cubicBezTo>
              </a:path>
            </a:pathLst>
          </a:custGeom>
          <a:noFill/>
          <a:ln>
            <a:solidFill>
              <a:srgbClr val="4484BF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ZoneTexte 69"/>
          <p:cNvSpPr txBox="1"/>
          <p:nvPr/>
        </p:nvSpPr>
        <p:spPr>
          <a:xfrm>
            <a:off x="441030" y="5980707"/>
            <a:ext cx="29481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Jasdeep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S. Anand, Darren </a:t>
            </a:r>
            <a:r>
              <a:rPr lang="fr-FR" sz="1400" i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Ghent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fr-FR" sz="1400" i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UoL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7751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54" grpId="0" animBg="1"/>
      <p:bldP spid="54" grpId="1" animBg="1"/>
      <p:bldP spid="64" grpId="0" animBg="1"/>
      <p:bldP spid="65" grpId="0" animBg="1"/>
      <p:bldP spid="6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DC42C7-A804-DDFC-D64F-5B170BCB1360}"/>
              </a:ext>
            </a:extLst>
          </p:cNvPr>
          <p:cNvCxnSpPr>
            <a:cxnSpLocks/>
          </p:cNvCxnSpPr>
          <p:nvPr/>
        </p:nvCxnSpPr>
        <p:spPr>
          <a:xfrm>
            <a:off x="290946" y="6425738"/>
            <a:ext cx="11563003" cy="0"/>
          </a:xfrm>
          <a:prstGeom prst="line">
            <a:avLst/>
          </a:prstGeom>
          <a:ln>
            <a:solidFill>
              <a:srgbClr val="215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7A4A853-F37D-73FB-FB20-AC6A5863519B}"/>
              </a:ext>
            </a:extLst>
          </p:cNvPr>
          <p:cNvSpPr txBox="1"/>
          <p:nvPr/>
        </p:nvSpPr>
        <p:spPr>
          <a:xfrm>
            <a:off x="290946" y="304800"/>
            <a:ext cx="49132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Results : uncertainty budget – CNES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404600" y="6459006"/>
            <a:ext cx="550333" cy="365125"/>
          </a:xfrm>
        </p:spPr>
        <p:txBody>
          <a:bodyPr/>
          <a:lstStyle/>
          <a:p>
            <a:fld id="{68B42AA2-7C59-4429-A42C-78903299F340}" type="slidenum">
              <a:rPr lang="en-GB" sz="1100">
                <a:solidFill>
                  <a:srgbClr val="002060"/>
                </a:solidFill>
                <a:latin typeface="NotesEsa" panose="02000506030000020004" pitchFamily="2" charset="0"/>
              </a:rPr>
              <a:t>8</a:t>
            </a:fld>
            <a:endParaRPr lang="en-GB" sz="1100" dirty="0">
              <a:solidFill>
                <a:srgbClr val="002060"/>
              </a:solidFill>
              <a:latin typeface="NotesEsa" panose="02000506030000020004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A28DA83-D1E7-47DA-0467-674762E9F32F}"/>
              </a:ext>
            </a:extLst>
          </p:cNvPr>
          <p:cNvSpPr txBox="1"/>
          <p:nvPr/>
        </p:nvSpPr>
        <p:spPr>
          <a:xfrm>
            <a:off x="4887729" y="6509809"/>
            <a:ext cx="4815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2060"/>
                </a:solidFill>
                <a:latin typeface="NotesEsa" panose="02000506030000020004" pitchFamily="2" charset="0"/>
              </a:rPr>
              <a:t>TIRCalNet</a:t>
            </a:r>
            <a:r>
              <a:rPr lang="en-US" sz="1100" dirty="0">
                <a:solidFill>
                  <a:srgbClr val="002060"/>
                </a:solidFill>
                <a:latin typeface="NotesEsa" panose="02000506030000020004" pitchFamily="2" charset="0"/>
              </a:rPr>
              <a:t>: Towards a Global Network for Thermal Infrared Calibration</a:t>
            </a:r>
          </a:p>
        </p:txBody>
      </p:sp>
      <p:pic>
        <p:nvPicPr>
          <p:cNvPr id="7" name="Image 6" descr="Une image contenant texte, ligne, diagramme, Tracé&#10;&#10;Le contenu généré par l’IA peut être incorrect.">
            <a:extLst>
              <a:ext uri="{FF2B5EF4-FFF2-40B4-BE49-F238E27FC236}">
                <a16:creationId xmlns:a16="http://schemas.microsoft.com/office/drawing/2014/main" id="{6A1F8C5C-149A-2C84-07B5-C2907F7CB7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4135" y="1007122"/>
            <a:ext cx="7607090" cy="5405460"/>
          </a:xfrm>
          <a:prstGeom prst="rect">
            <a:avLst/>
          </a:prstGeom>
        </p:spPr>
      </p:pic>
      <p:sp>
        <p:nvSpPr>
          <p:cNvPr id="9" name="ZoneTexte 4">
            <a:extLst>
              <a:ext uri="{FF2B5EF4-FFF2-40B4-BE49-F238E27FC236}">
                <a16:creationId xmlns:a16="http://schemas.microsoft.com/office/drawing/2014/main" id="{5D931528-2444-7829-72CE-2FBD7864A62B}"/>
              </a:ext>
            </a:extLst>
          </p:cNvPr>
          <p:cNvSpPr txBox="1"/>
          <p:nvPr/>
        </p:nvSpPr>
        <p:spPr>
          <a:xfrm>
            <a:off x="690342" y="1407177"/>
            <a:ext cx="8941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Crau</a:t>
            </a:r>
          </a:p>
          <a:p>
            <a:pPr algn="r"/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(CNES)</a:t>
            </a:r>
          </a:p>
        </p:txBody>
      </p:sp>
      <p:sp>
        <p:nvSpPr>
          <p:cNvPr id="10" name="ZoneTexte 5">
            <a:extLst>
              <a:ext uri="{FF2B5EF4-FFF2-40B4-BE49-F238E27FC236}">
                <a16:creationId xmlns:a16="http://schemas.microsoft.com/office/drawing/2014/main" id="{18CEFBC8-2CE8-8474-28ED-B6FB3BB550ED}"/>
              </a:ext>
            </a:extLst>
          </p:cNvPr>
          <p:cNvSpPr txBox="1"/>
          <p:nvPr/>
        </p:nvSpPr>
        <p:spPr>
          <a:xfrm>
            <a:off x="440458" y="2685335"/>
            <a:ext cx="10550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Gobabeb</a:t>
            </a:r>
            <a:endParaRPr lang="fr-FR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(KIT)</a:t>
            </a:r>
          </a:p>
        </p:txBody>
      </p:sp>
      <p:sp>
        <p:nvSpPr>
          <p:cNvPr id="11" name="ZoneTexte 6">
            <a:extLst>
              <a:ext uri="{FF2B5EF4-FFF2-40B4-BE49-F238E27FC236}">
                <a16:creationId xmlns:a16="http://schemas.microsoft.com/office/drawing/2014/main" id="{77A6DB37-A0DF-64D3-82E8-BC250D7F5B07}"/>
              </a:ext>
            </a:extLst>
          </p:cNvPr>
          <p:cNvSpPr txBox="1"/>
          <p:nvPr/>
        </p:nvSpPr>
        <p:spPr>
          <a:xfrm>
            <a:off x="-68647" y="4010401"/>
            <a:ext cx="16531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Lake Constance</a:t>
            </a:r>
          </a:p>
          <a:p>
            <a:pPr algn="r"/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(KIT)</a:t>
            </a:r>
          </a:p>
        </p:txBody>
      </p:sp>
      <p:sp>
        <p:nvSpPr>
          <p:cNvPr id="12" name="ZoneTexte 7">
            <a:extLst>
              <a:ext uri="{FF2B5EF4-FFF2-40B4-BE49-F238E27FC236}">
                <a16:creationId xmlns:a16="http://schemas.microsoft.com/office/drawing/2014/main" id="{08BB7883-F98E-D9B4-394B-B38C83CCDBD9}"/>
              </a:ext>
            </a:extLst>
          </p:cNvPr>
          <p:cNvSpPr txBox="1"/>
          <p:nvPr/>
        </p:nvSpPr>
        <p:spPr>
          <a:xfrm>
            <a:off x="290946" y="5335467"/>
            <a:ext cx="1258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Lake </a:t>
            </a:r>
            <a:r>
              <a:rPr lang="fr-FR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Tahoe</a:t>
            </a:r>
            <a:endParaRPr lang="fr-FR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fr-F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(NASA/JPL)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09058453-C4D1-236C-0946-925CD99F55D4}"/>
              </a:ext>
            </a:extLst>
          </p:cNvPr>
          <p:cNvSpPr txBox="1"/>
          <p:nvPr/>
        </p:nvSpPr>
        <p:spPr>
          <a:xfrm>
            <a:off x="9255730" y="1326708"/>
            <a:ext cx="276303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Preliminary</a:t>
            </a:r>
            <a:r>
              <a:rPr lang="fr-FR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b="1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results</a:t>
            </a:r>
            <a:r>
              <a:rPr lang="fr-FR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considered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sources, the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emissivity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uncertainties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drive the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overall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TOA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uncertainty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Therefore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TOA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uncertainty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lower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wetter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atmospheres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Questions </a:t>
            </a:r>
            <a:r>
              <a:rPr lang="fr-FR" b="1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raised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Emissivity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uncertainty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value for water sites 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Representativity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atmospheric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uncertainties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?</a:t>
            </a:r>
            <a:endParaRPr lang="en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400" dirty="0"/>
          </a:p>
        </p:txBody>
      </p:sp>
      <p:sp>
        <p:nvSpPr>
          <p:cNvPr id="14" name="ZoneTexte 13"/>
          <p:cNvSpPr txBox="1"/>
          <p:nvPr/>
        </p:nvSpPr>
        <p:spPr>
          <a:xfrm>
            <a:off x="9103330" y="6055325"/>
            <a:ext cx="25932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Paolo </a:t>
            </a:r>
            <a:r>
              <a:rPr lang="fr-FR" sz="1400" i="1" dirty="0" err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Dandini</a:t>
            </a:r>
            <a:r>
              <a:rPr lang="fr-FR" sz="14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CS group for CNES</a:t>
            </a:r>
          </a:p>
        </p:txBody>
      </p:sp>
    </p:spTree>
    <p:extLst>
      <p:ext uri="{BB962C8B-B14F-4D97-AF65-F5344CB8AC3E}">
        <p14:creationId xmlns:p14="http://schemas.microsoft.com/office/powerpoint/2010/main" val="681099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52686" y="1468691"/>
            <a:ext cx="3611747" cy="3276675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6873" y="1714620"/>
            <a:ext cx="3619100" cy="327613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DC42C7-A804-DDFC-D64F-5B170BCB1360}"/>
              </a:ext>
            </a:extLst>
          </p:cNvPr>
          <p:cNvCxnSpPr>
            <a:cxnSpLocks/>
          </p:cNvCxnSpPr>
          <p:nvPr/>
        </p:nvCxnSpPr>
        <p:spPr>
          <a:xfrm>
            <a:off x="290946" y="6425738"/>
            <a:ext cx="11563003" cy="0"/>
          </a:xfrm>
          <a:prstGeom prst="line">
            <a:avLst/>
          </a:prstGeom>
          <a:ln>
            <a:solidFill>
              <a:srgbClr val="215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7A4A853-F37D-73FB-FB20-AC6A5863519B}"/>
              </a:ext>
            </a:extLst>
          </p:cNvPr>
          <p:cNvSpPr txBox="1"/>
          <p:nvPr/>
        </p:nvSpPr>
        <p:spPr>
          <a:xfrm>
            <a:off x="290946" y="304800"/>
            <a:ext cx="52718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La </a:t>
            </a:r>
            <a:r>
              <a:rPr lang="en-GB" sz="2800" dirty="0" err="1">
                <a:solidFill>
                  <a:schemeClr val="bg1"/>
                </a:solidFill>
                <a:latin typeface="NotesEsa" panose="02000506030000020004" pitchFamily="2" charset="0"/>
              </a:rPr>
              <a:t>Crau</a:t>
            </a:r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 pilot site for </a:t>
            </a:r>
            <a:r>
              <a:rPr lang="en-GB" sz="2800" dirty="0" err="1">
                <a:solidFill>
                  <a:schemeClr val="bg1"/>
                </a:solidFill>
                <a:latin typeface="NotesEsa" panose="02000506030000020004" pitchFamily="2" charset="0"/>
              </a:rPr>
              <a:t>TIRCalNet</a:t>
            </a:r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 –CNES 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404600" y="6459006"/>
            <a:ext cx="550333" cy="365125"/>
          </a:xfrm>
        </p:spPr>
        <p:txBody>
          <a:bodyPr/>
          <a:lstStyle/>
          <a:p>
            <a:fld id="{68B42AA2-7C59-4429-A42C-78903299F340}" type="slidenum">
              <a:rPr lang="en-GB" sz="1100">
                <a:solidFill>
                  <a:srgbClr val="002060"/>
                </a:solidFill>
                <a:latin typeface="NotesEsa" panose="02000506030000020004" pitchFamily="2" charset="0"/>
              </a:rPr>
              <a:t>9</a:t>
            </a:fld>
            <a:endParaRPr lang="en-GB" sz="1100" dirty="0">
              <a:solidFill>
                <a:srgbClr val="002060"/>
              </a:solidFill>
              <a:latin typeface="NotesEsa" panose="02000506030000020004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A28DA83-D1E7-47DA-0467-674762E9F32F}"/>
              </a:ext>
            </a:extLst>
          </p:cNvPr>
          <p:cNvSpPr txBox="1"/>
          <p:nvPr/>
        </p:nvSpPr>
        <p:spPr>
          <a:xfrm>
            <a:off x="4887729" y="6509809"/>
            <a:ext cx="4815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2060"/>
                </a:solidFill>
                <a:latin typeface="NotesEsa" panose="02000506030000020004" pitchFamily="2" charset="0"/>
              </a:rPr>
              <a:t>TIRCalNet</a:t>
            </a:r>
            <a:r>
              <a:rPr lang="en-US" sz="1100" dirty="0">
                <a:solidFill>
                  <a:srgbClr val="002060"/>
                </a:solidFill>
                <a:latin typeface="NotesEsa" panose="02000506030000020004" pitchFamily="2" charset="0"/>
              </a:rPr>
              <a:t>: Towards a Global Network for Thermal Infrared Calibration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484" y="1468691"/>
            <a:ext cx="2337716" cy="2586680"/>
          </a:xfrm>
          <a:prstGeom prst="rect">
            <a:avLst/>
          </a:prstGeom>
        </p:spPr>
      </p:pic>
      <p:sp>
        <p:nvSpPr>
          <p:cNvPr id="25" name="ZoneTexte 24"/>
          <p:cNvSpPr txBox="1"/>
          <p:nvPr/>
        </p:nvSpPr>
        <p:spPr>
          <a:xfrm>
            <a:off x="9429342" y="4755567"/>
            <a:ext cx="2250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>
                <a:solidFill>
                  <a:srgbClr val="000000"/>
                </a:solidFill>
                <a:latin typeface="Calibri" panose="020F0502020204030204"/>
              </a:rPr>
              <a:t>Landsat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</a:rPr>
              <a:t> 9 2025/08/08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415470" y="1447564"/>
            <a:ext cx="19448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Crau site (CNES)</a:t>
            </a:r>
          </a:p>
          <a:p>
            <a:pPr algn="ctr"/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(TOA BT ~315K)</a:t>
            </a:r>
          </a:p>
        </p:txBody>
      </p:sp>
      <p:cxnSp>
        <p:nvCxnSpPr>
          <p:cNvPr id="9" name="Connecteur droit avec flèche 8"/>
          <p:cNvCxnSpPr>
            <a:stCxn id="4" idx="3"/>
          </p:cNvCxnSpPr>
          <p:nvPr/>
        </p:nvCxnSpPr>
        <p:spPr>
          <a:xfrm>
            <a:off x="5360361" y="1770730"/>
            <a:ext cx="1980239" cy="1224064"/>
          </a:xfrm>
          <a:prstGeom prst="straightConnector1">
            <a:avLst/>
          </a:prstGeom>
          <a:ln w="38100" cap="flat" cmpd="sng" algn="ctr">
            <a:solidFill>
              <a:srgbClr val="33CCCC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Connecteur droit avec flèche 25"/>
          <p:cNvCxnSpPr>
            <a:stCxn id="4" idx="1"/>
          </p:cNvCxnSpPr>
          <p:nvPr/>
        </p:nvCxnSpPr>
        <p:spPr>
          <a:xfrm flipH="1">
            <a:off x="2472267" y="1770730"/>
            <a:ext cx="943203" cy="1827603"/>
          </a:xfrm>
          <a:prstGeom prst="straightConnector1">
            <a:avLst/>
          </a:prstGeom>
          <a:ln w="38100" cap="flat" cmpd="sng" algn="ctr">
            <a:solidFill>
              <a:srgbClr val="33CCCC"/>
            </a:solidFill>
            <a:prstDash val="solid"/>
            <a:round/>
            <a:headEnd type="none" w="med" len="med"/>
            <a:tailEnd type="arrow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839543" y="4605865"/>
            <a:ext cx="47090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spatial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homogeneity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Few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clouds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RadCalNet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mast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30m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away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the TIR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mast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76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DC42C7-A804-DDFC-D64F-5B170BCB1360}"/>
              </a:ext>
            </a:extLst>
          </p:cNvPr>
          <p:cNvCxnSpPr>
            <a:cxnSpLocks/>
          </p:cNvCxnSpPr>
          <p:nvPr/>
        </p:nvCxnSpPr>
        <p:spPr>
          <a:xfrm>
            <a:off x="290946" y="6425738"/>
            <a:ext cx="11563003" cy="0"/>
          </a:xfrm>
          <a:prstGeom prst="line">
            <a:avLst/>
          </a:prstGeom>
          <a:ln>
            <a:solidFill>
              <a:srgbClr val="215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7A4A853-F37D-73FB-FB20-AC6A5863519B}"/>
              </a:ext>
            </a:extLst>
          </p:cNvPr>
          <p:cNvSpPr txBox="1"/>
          <p:nvPr/>
        </p:nvSpPr>
        <p:spPr>
          <a:xfrm>
            <a:off x="290946" y="304800"/>
            <a:ext cx="5002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La </a:t>
            </a:r>
            <a:r>
              <a:rPr lang="en-GB" sz="2800" dirty="0" err="1">
                <a:solidFill>
                  <a:schemeClr val="bg1"/>
                </a:solidFill>
                <a:latin typeface="NotesEsa" panose="02000506030000020004" pitchFamily="2" charset="0"/>
              </a:rPr>
              <a:t>Crau</a:t>
            </a:r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 instrumentation – CNES, JPL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404600" y="6459006"/>
            <a:ext cx="550333" cy="365125"/>
          </a:xfrm>
        </p:spPr>
        <p:txBody>
          <a:bodyPr/>
          <a:lstStyle/>
          <a:p>
            <a:fld id="{68B42AA2-7C59-4429-A42C-78903299F340}" type="slidenum">
              <a:rPr lang="en-GB" sz="1100">
                <a:solidFill>
                  <a:srgbClr val="002060"/>
                </a:solidFill>
                <a:latin typeface="NotesEsa" panose="02000506030000020004" pitchFamily="2" charset="0"/>
              </a:rPr>
              <a:t>10</a:t>
            </a:fld>
            <a:endParaRPr lang="en-GB" sz="1100" dirty="0">
              <a:solidFill>
                <a:srgbClr val="002060"/>
              </a:solidFill>
              <a:latin typeface="NotesEsa" panose="02000506030000020004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A28DA83-D1E7-47DA-0467-674762E9F32F}"/>
              </a:ext>
            </a:extLst>
          </p:cNvPr>
          <p:cNvSpPr txBox="1"/>
          <p:nvPr/>
        </p:nvSpPr>
        <p:spPr>
          <a:xfrm>
            <a:off x="4887729" y="6509809"/>
            <a:ext cx="4815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2060"/>
                </a:solidFill>
                <a:latin typeface="NotesEsa" panose="02000506030000020004" pitchFamily="2" charset="0"/>
              </a:rPr>
              <a:t>TIRCalNet</a:t>
            </a:r>
            <a:r>
              <a:rPr lang="en-US" sz="1100" dirty="0">
                <a:solidFill>
                  <a:srgbClr val="002060"/>
                </a:solidFill>
                <a:latin typeface="NotesEsa" panose="02000506030000020004" pitchFamily="2" charset="0"/>
              </a:rPr>
              <a:t>: Towards a Global Network for Thermal Infrared Calibration</a:t>
            </a:r>
          </a:p>
        </p:txBody>
      </p:sp>
      <p:grpSp>
        <p:nvGrpSpPr>
          <p:cNvPr id="17" name="Groupe 16"/>
          <p:cNvGrpSpPr/>
          <p:nvPr/>
        </p:nvGrpSpPr>
        <p:grpSpPr>
          <a:xfrm>
            <a:off x="6438159" y="1355585"/>
            <a:ext cx="5538021" cy="4693592"/>
            <a:chOff x="6438159" y="1355585"/>
            <a:chExt cx="5538021" cy="4693592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8404442" y="2477438"/>
              <a:ext cx="4693592" cy="2449885"/>
            </a:xfrm>
            <a:prstGeom prst="rect">
              <a:avLst/>
            </a:prstGeom>
          </p:spPr>
        </p:pic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6004603" y="2889433"/>
              <a:ext cx="3468450" cy="2601337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10463753" y="1527142"/>
              <a:ext cx="575035" cy="518474"/>
            </a:xfrm>
            <a:prstGeom prst="rect">
              <a:avLst/>
            </a:prstGeom>
            <a:noFill/>
            <a:ln w="38100" cap="flat" cmpd="sng" algn="ctr">
              <a:solidFill>
                <a:srgbClr val="FFB63A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B29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1" name="Connecteur droit 20"/>
            <p:cNvCxnSpPr/>
            <p:nvPr/>
          </p:nvCxnSpPr>
          <p:spPr>
            <a:xfrm flipV="1">
              <a:off x="9039497" y="1527143"/>
              <a:ext cx="1424256" cy="928733"/>
            </a:xfrm>
            <a:prstGeom prst="line">
              <a:avLst/>
            </a:prstGeom>
            <a:noFill/>
            <a:ln w="19050" cap="flat" cmpd="sng" algn="ctr">
              <a:solidFill>
                <a:srgbClr val="FFB63A"/>
              </a:solidFill>
              <a:prstDash val="solid"/>
              <a:miter lim="800000"/>
            </a:ln>
            <a:effectLst/>
          </p:spPr>
        </p:cxnSp>
        <p:cxnSp>
          <p:nvCxnSpPr>
            <p:cNvPr id="22" name="Connecteur droit 21"/>
            <p:cNvCxnSpPr/>
            <p:nvPr/>
          </p:nvCxnSpPr>
          <p:spPr>
            <a:xfrm flipV="1">
              <a:off x="9039497" y="2040924"/>
              <a:ext cx="1424256" cy="3900745"/>
            </a:xfrm>
            <a:prstGeom prst="line">
              <a:avLst/>
            </a:prstGeom>
            <a:noFill/>
            <a:ln w="19050" cap="flat" cmpd="sng" algn="ctr">
              <a:solidFill>
                <a:srgbClr val="FFB63A"/>
              </a:solidFill>
              <a:prstDash val="solid"/>
              <a:miter lim="800000"/>
            </a:ln>
            <a:effectLst/>
          </p:spPr>
        </p:cxnSp>
      </p:grpSp>
      <p:sp>
        <p:nvSpPr>
          <p:cNvPr id="23" name="Rectangle 22"/>
          <p:cNvSpPr/>
          <p:nvPr/>
        </p:nvSpPr>
        <p:spPr>
          <a:xfrm>
            <a:off x="217462" y="1312089"/>
            <a:ext cx="6073035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TIR instrumentation on the </a:t>
            </a:r>
            <a:r>
              <a:rPr lang="fr-FR" b="1" u="sng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</a:t>
            </a:r>
            <a:endParaRPr lang="fr-FR" b="1" u="sng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JPL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Radiometer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fr-FR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provided</a:t>
            </a:r>
            <a:r>
              <a:rPr lang="fr-FR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by NASA/JPL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First installation in </a:t>
            </a:r>
            <a:r>
              <a:rPr lang="fr-FR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December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Broadband, very high radiometric accuracy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HEITRONICS KT15.99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Installation in March 2025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“TRISHNA-like” filters </a:t>
            </a:r>
            <a:r>
              <a:rPr lang="en-US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(8.65, 9, 10.6, 11.3 µm)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CIMEL CE312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Installation in June 2024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large band </a:t>
            </a:r>
            <a:r>
              <a:rPr lang="en-US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(8-14µm)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5 narrow bands </a:t>
            </a:r>
            <a:r>
              <a:rPr lang="en-US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(8.1-8.5, 8.5-8.9, 8.9-9.3, 10.3-11, 11-11.7 µm)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Passive black body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u="sng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Field instrumentation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Emissivity box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FTIR</a:t>
            </a:r>
          </a:p>
        </p:txBody>
      </p:sp>
    </p:spTree>
    <p:extLst>
      <p:ext uri="{BB962C8B-B14F-4D97-AF65-F5344CB8AC3E}">
        <p14:creationId xmlns:p14="http://schemas.microsoft.com/office/powerpoint/2010/main" val="1551220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DC42C7-A804-DDFC-D64F-5B170BCB1360}"/>
              </a:ext>
            </a:extLst>
          </p:cNvPr>
          <p:cNvCxnSpPr>
            <a:cxnSpLocks/>
          </p:cNvCxnSpPr>
          <p:nvPr/>
        </p:nvCxnSpPr>
        <p:spPr>
          <a:xfrm>
            <a:off x="290946" y="6425738"/>
            <a:ext cx="11563003" cy="0"/>
          </a:xfrm>
          <a:prstGeom prst="line">
            <a:avLst/>
          </a:prstGeom>
          <a:ln>
            <a:solidFill>
              <a:srgbClr val="215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7A4A853-F37D-73FB-FB20-AC6A5863519B}"/>
              </a:ext>
            </a:extLst>
          </p:cNvPr>
          <p:cNvSpPr txBox="1"/>
          <p:nvPr/>
        </p:nvSpPr>
        <p:spPr>
          <a:xfrm>
            <a:off x="290946" y="304800"/>
            <a:ext cx="76879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Emissivity measurement – Feedback from La </a:t>
            </a:r>
            <a:r>
              <a:rPr lang="en-GB" sz="2800" dirty="0" err="1">
                <a:solidFill>
                  <a:schemeClr val="bg1"/>
                </a:solidFill>
                <a:latin typeface="NotesEsa" panose="02000506030000020004" pitchFamily="2" charset="0"/>
              </a:rPr>
              <a:t>Crau</a:t>
            </a:r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 (CNES)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058453-C4D1-236C-0946-925CD99F55D4}"/>
              </a:ext>
            </a:extLst>
          </p:cNvPr>
          <p:cNvSpPr txBox="1"/>
          <p:nvPr/>
        </p:nvSpPr>
        <p:spPr>
          <a:xfrm>
            <a:off x="290945" y="1436915"/>
            <a:ext cx="10381707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Emissivity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box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Preliminary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measurements</a:t>
            </a:r>
            <a:b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to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be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continued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Multiband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radiometer</a:t>
            </a: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Temperature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Emissivity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separation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Continuous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monitoring of the surface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emissivity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JPL </a:t>
            </a:r>
            <a:r>
              <a:rPr lang="fr-FR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lab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measurements</a:t>
            </a: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surface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samples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emissivity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spectra</a:t>
            </a:r>
            <a:b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soil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rocks,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vegetation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NDVI </a:t>
            </a:r>
            <a:r>
              <a:rPr lang="fr-FR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method</a:t>
            </a:r>
            <a:endParaRPr lang="fr-FR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NDVI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measured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thanks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the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nearby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RadCalNet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mast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NDVI 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vegetation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fraction 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weights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for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weighted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mean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of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samples</a:t>
            </a: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 </a:t>
            </a:r>
            <a:r>
              <a:rPr lang="fr-FR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emissivities</a:t>
            </a:r>
            <a:endParaRPr lang="en-IT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600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404600" y="6459006"/>
            <a:ext cx="550333" cy="365125"/>
          </a:xfrm>
        </p:spPr>
        <p:txBody>
          <a:bodyPr/>
          <a:lstStyle/>
          <a:p>
            <a:fld id="{68B42AA2-7C59-4429-A42C-78903299F340}" type="slidenum">
              <a:rPr lang="en-GB" sz="1100">
                <a:solidFill>
                  <a:srgbClr val="002060"/>
                </a:solidFill>
                <a:latin typeface="NotesEsa" panose="02000506030000020004" pitchFamily="2" charset="0"/>
              </a:rPr>
              <a:t>11</a:t>
            </a:fld>
            <a:endParaRPr lang="en-GB" sz="1100" dirty="0">
              <a:solidFill>
                <a:srgbClr val="002060"/>
              </a:solidFill>
              <a:latin typeface="NotesEsa" panose="02000506030000020004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A28DA83-D1E7-47DA-0467-674762E9F32F}"/>
              </a:ext>
            </a:extLst>
          </p:cNvPr>
          <p:cNvSpPr txBox="1"/>
          <p:nvPr/>
        </p:nvSpPr>
        <p:spPr>
          <a:xfrm>
            <a:off x="4887729" y="6509809"/>
            <a:ext cx="4815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2060"/>
                </a:solidFill>
                <a:latin typeface="NotesEsa" panose="02000506030000020004" pitchFamily="2" charset="0"/>
              </a:rPr>
              <a:t>TIRCalNet</a:t>
            </a:r>
            <a:r>
              <a:rPr lang="en-US" sz="1100" dirty="0">
                <a:solidFill>
                  <a:srgbClr val="002060"/>
                </a:solidFill>
                <a:latin typeface="NotesEsa" panose="02000506030000020004" pitchFamily="2" charset="0"/>
              </a:rPr>
              <a:t>: Towards a Global Network for Thermal Infrared Calibration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8884" y="2287537"/>
            <a:ext cx="3715767" cy="278682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08032" y="1203581"/>
            <a:ext cx="2074459" cy="1951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8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DC42C7-A804-DDFC-D64F-5B170BCB1360}"/>
              </a:ext>
            </a:extLst>
          </p:cNvPr>
          <p:cNvCxnSpPr>
            <a:cxnSpLocks/>
          </p:cNvCxnSpPr>
          <p:nvPr/>
        </p:nvCxnSpPr>
        <p:spPr>
          <a:xfrm>
            <a:off x="290946" y="6425738"/>
            <a:ext cx="11563003" cy="0"/>
          </a:xfrm>
          <a:prstGeom prst="line">
            <a:avLst/>
          </a:prstGeom>
          <a:ln>
            <a:solidFill>
              <a:srgbClr val="215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7A4A853-F37D-73FB-FB20-AC6A5863519B}"/>
              </a:ext>
            </a:extLst>
          </p:cNvPr>
          <p:cNvSpPr txBox="1"/>
          <p:nvPr/>
        </p:nvSpPr>
        <p:spPr>
          <a:xfrm>
            <a:off x="290946" y="304800"/>
            <a:ext cx="67952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Landsat9 calibration results at La </a:t>
            </a:r>
            <a:r>
              <a:rPr lang="en-GB" sz="2800" dirty="0" err="1">
                <a:solidFill>
                  <a:schemeClr val="bg1"/>
                </a:solidFill>
                <a:latin typeface="NotesEsa" panose="02000506030000020004" pitchFamily="2" charset="0"/>
              </a:rPr>
              <a:t>Crau</a:t>
            </a:r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 (CNES site)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404600" y="6459006"/>
            <a:ext cx="550333" cy="365125"/>
          </a:xfrm>
        </p:spPr>
        <p:txBody>
          <a:bodyPr/>
          <a:lstStyle/>
          <a:p>
            <a:fld id="{68B42AA2-7C59-4429-A42C-78903299F340}" type="slidenum">
              <a:rPr lang="en-GB" sz="1100">
                <a:solidFill>
                  <a:srgbClr val="002060"/>
                </a:solidFill>
                <a:latin typeface="NotesEsa" panose="02000506030000020004" pitchFamily="2" charset="0"/>
              </a:rPr>
              <a:t>12</a:t>
            </a:fld>
            <a:endParaRPr lang="en-GB" sz="1100" dirty="0">
              <a:solidFill>
                <a:srgbClr val="002060"/>
              </a:solidFill>
              <a:latin typeface="NotesEsa" panose="02000506030000020004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A28DA83-D1E7-47DA-0467-674762E9F32F}"/>
              </a:ext>
            </a:extLst>
          </p:cNvPr>
          <p:cNvSpPr txBox="1"/>
          <p:nvPr/>
        </p:nvSpPr>
        <p:spPr>
          <a:xfrm>
            <a:off x="4887729" y="6509809"/>
            <a:ext cx="4815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2060"/>
                </a:solidFill>
                <a:latin typeface="NotesEsa" panose="02000506030000020004" pitchFamily="2" charset="0"/>
              </a:rPr>
              <a:t>TIRCalNet</a:t>
            </a:r>
            <a:r>
              <a:rPr lang="en-US" sz="1100" dirty="0">
                <a:solidFill>
                  <a:srgbClr val="002060"/>
                </a:solidFill>
                <a:latin typeface="NotesEsa" panose="02000506030000020004" pitchFamily="2" charset="0"/>
              </a:rPr>
              <a:t>: Towards a Global Network for Thermal Infrared Calibration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2018" y="1692000"/>
            <a:ext cx="4253641" cy="345307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7383" y="1692000"/>
            <a:ext cx="4246276" cy="3453073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60000" y="5184000"/>
            <a:ext cx="89820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>
                <a:solidFill>
                  <a:srgbClr val="000000"/>
                </a:solidFill>
                <a:latin typeface="Calibri" panose="020F0502020204030204"/>
              </a:rPr>
              <a:t>Matchups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alibri" panose="020F0502020204030204"/>
              </a:rPr>
              <a:t>since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</a:rPr>
              <a:t> JPL </a:t>
            </a:r>
            <a:r>
              <a:rPr lang="fr-FR" dirty="0" err="1">
                <a:solidFill>
                  <a:srgbClr val="000000"/>
                </a:solidFill>
                <a:latin typeface="Calibri" panose="020F0502020204030204"/>
              </a:rPr>
              <a:t>radiometer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</a:rPr>
              <a:t> installation in </a:t>
            </a:r>
            <a:r>
              <a:rPr lang="fr-FR" dirty="0" err="1">
                <a:solidFill>
                  <a:srgbClr val="000000"/>
                </a:solidFill>
                <a:latin typeface="Calibri" panose="020F0502020204030204"/>
              </a:rPr>
              <a:t>Dec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</a:rPr>
              <a:t> 2022 </a:t>
            </a:r>
          </a:p>
          <a:p>
            <a:r>
              <a:rPr lang="fr-FR" dirty="0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</a:t>
            </a:r>
            <a:r>
              <a:rPr lang="fr-FR" dirty="0" err="1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Consistency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 over time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fr-FR" dirty="0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-0.5° for band 10 (in the SW </a:t>
            </a:r>
            <a:r>
              <a:rPr lang="fr-FR" dirty="0" err="1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region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), </a:t>
            </a:r>
            <a:r>
              <a:rPr lang="fr-FR" dirty="0" err="1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limited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bias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 for band 11. Standard </a:t>
            </a:r>
            <a:r>
              <a:rPr lang="fr-FR" dirty="0" err="1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Deviations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 0.7 K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fr-FR" dirty="0">
              <a:solidFill>
                <a:srgbClr val="000000"/>
              </a:solidFill>
              <a:latin typeface="Calibri" panose="020F0502020204030204"/>
              <a:sym typeface="Wingdings" panose="05000000000000000000" pitchFamily="2" charset="2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360000" y="1260000"/>
            <a:ext cx="10269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0000"/>
                </a:solidFill>
                <a:latin typeface="Calibri" panose="020F0502020204030204"/>
              </a:rPr>
              <a:t>Calibration </a:t>
            </a:r>
            <a:r>
              <a:rPr lang="fr-FR" dirty="0" err="1">
                <a:solidFill>
                  <a:srgbClr val="000000"/>
                </a:solidFill>
                <a:latin typeface="Calibri" panose="020F0502020204030204"/>
              </a:rPr>
              <a:t>results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</a:rPr>
              <a:t> are </a:t>
            </a:r>
            <a:r>
              <a:rPr lang="fr-FR" dirty="0" err="1">
                <a:solidFill>
                  <a:srgbClr val="000000"/>
                </a:solidFill>
                <a:latin typeface="Calibri" panose="020F0502020204030204"/>
              </a:rPr>
              <a:t>performed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alibri" panose="020F0502020204030204"/>
              </a:rPr>
              <a:t>using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fr-FR" b="1" dirty="0">
                <a:solidFill>
                  <a:srgbClr val="000000"/>
                </a:solidFill>
                <a:latin typeface="Calibri" panose="020F0502020204030204"/>
              </a:rPr>
              <a:t>JPL </a:t>
            </a:r>
            <a:r>
              <a:rPr lang="fr-FR" b="1" dirty="0" err="1">
                <a:solidFill>
                  <a:srgbClr val="000000"/>
                </a:solidFill>
                <a:latin typeface="Calibri" panose="020F0502020204030204"/>
              </a:rPr>
              <a:t>radiometer</a:t>
            </a:r>
            <a:r>
              <a:rPr lang="fr-FR" b="1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</a:rPr>
              <a:t>+ NDVI </a:t>
            </a:r>
            <a:r>
              <a:rPr lang="fr-FR" dirty="0" err="1">
                <a:solidFill>
                  <a:srgbClr val="000000"/>
                </a:solidFill>
                <a:latin typeface="Calibri" panose="020F0502020204030204"/>
              </a:rPr>
              <a:t>method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</a:rPr>
              <a:t> to </a:t>
            </a:r>
            <a:r>
              <a:rPr lang="fr-FR" dirty="0" err="1">
                <a:solidFill>
                  <a:srgbClr val="000000"/>
                </a:solidFill>
                <a:latin typeface="Calibri" panose="020F0502020204030204"/>
              </a:rPr>
              <a:t>estimate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alibri" panose="020F0502020204030204"/>
              </a:rPr>
              <a:t>emissivity</a:t>
            </a:r>
            <a:endParaRPr lang="fr-FR" dirty="0">
              <a:solidFill>
                <a:srgbClr val="000000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 rot="16200000">
                <a:off x="214967" y="3080911"/>
                <a:ext cx="2494657" cy="675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𝐵𝑇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𝑇𝑂𝐴</m:t>
                              </m:r>
                            </m:sub>
                          </m:sSub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𝑚𝑒𝑠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𝑇𝑂𝐴</m:t>
                              </m:r>
                            </m:sub>
                          </m:sSub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𝑠𝑖𝑚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  <a:p>
                <a:pPr algn="ctr"/>
                <a:r>
                  <a:rPr lang="fr-FR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(Kelvin)</a:t>
                </a:r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14967" y="3080911"/>
                <a:ext cx="2494657" cy="675249"/>
              </a:xfrm>
              <a:prstGeom prst="rect">
                <a:avLst/>
              </a:prstGeom>
              <a:blipFill>
                <a:blip r:embed="rId4"/>
                <a:stretch>
                  <a:fillRect r="-135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 rot="16200000">
                <a:off x="4991233" y="3080910"/>
                <a:ext cx="2494657" cy="675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𝐵𝑇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𝑇𝑂𝐴</m:t>
                              </m:r>
                            </m:sub>
                          </m:sSub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𝑚𝑒𝑠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𝑇𝑂𝐴</m:t>
                              </m:r>
                            </m:sub>
                          </m:sSub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𝑠𝑖𝑚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  <a:p>
                <a:pPr algn="ctr"/>
                <a:r>
                  <a:rPr lang="fr-FR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(Kelvin)</a:t>
                </a:r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991233" y="3080910"/>
                <a:ext cx="2494657" cy="675249"/>
              </a:xfrm>
              <a:prstGeom prst="rect">
                <a:avLst/>
              </a:prstGeom>
              <a:blipFill>
                <a:blip r:embed="rId5"/>
                <a:stretch>
                  <a:fillRect r="-135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3389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DC42C7-A804-DDFC-D64F-5B170BCB1360}"/>
              </a:ext>
            </a:extLst>
          </p:cNvPr>
          <p:cNvCxnSpPr>
            <a:cxnSpLocks/>
          </p:cNvCxnSpPr>
          <p:nvPr/>
        </p:nvCxnSpPr>
        <p:spPr>
          <a:xfrm>
            <a:off x="290946" y="6425738"/>
            <a:ext cx="11563003" cy="0"/>
          </a:xfrm>
          <a:prstGeom prst="line">
            <a:avLst/>
          </a:prstGeom>
          <a:ln>
            <a:solidFill>
              <a:srgbClr val="215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7A4A853-F37D-73FB-FB20-AC6A5863519B}"/>
              </a:ext>
            </a:extLst>
          </p:cNvPr>
          <p:cNvSpPr txBox="1"/>
          <p:nvPr/>
        </p:nvSpPr>
        <p:spPr>
          <a:xfrm>
            <a:off x="290946" y="304800"/>
            <a:ext cx="66615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Landsat9 calibration results at </a:t>
            </a:r>
            <a:r>
              <a:rPr lang="en-GB" sz="2800" dirty="0" err="1">
                <a:solidFill>
                  <a:schemeClr val="bg1"/>
                </a:solidFill>
                <a:latin typeface="NotesEsa" panose="02000506030000020004" pitchFamily="2" charset="0"/>
              </a:rPr>
              <a:t>Gobabeb</a:t>
            </a:r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 (KIT site)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404600" y="6459006"/>
            <a:ext cx="550333" cy="365125"/>
          </a:xfrm>
        </p:spPr>
        <p:txBody>
          <a:bodyPr/>
          <a:lstStyle/>
          <a:p>
            <a:fld id="{68B42AA2-7C59-4429-A42C-78903299F340}" type="slidenum">
              <a:rPr lang="en-GB" sz="1100">
                <a:solidFill>
                  <a:srgbClr val="002060"/>
                </a:solidFill>
                <a:latin typeface="NotesEsa" panose="02000506030000020004" pitchFamily="2" charset="0"/>
              </a:rPr>
              <a:t>13</a:t>
            </a:fld>
            <a:endParaRPr lang="en-GB" sz="1100" dirty="0">
              <a:solidFill>
                <a:srgbClr val="002060"/>
              </a:solidFill>
              <a:latin typeface="NotesEsa" panose="02000506030000020004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A28DA83-D1E7-47DA-0467-674762E9F32F}"/>
              </a:ext>
            </a:extLst>
          </p:cNvPr>
          <p:cNvSpPr txBox="1"/>
          <p:nvPr/>
        </p:nvSpPr>
        <p:spPr>
          <a:xfrm>
            <a:off x="4887729" y="6509809"/>
            <a:ext cx="4815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2060"/>
                </a:solidFill>
                <a:latin typeface="NotesEsa" panose="02000506030000020004" pitchFamily="2" charset="0"/>
              </a:rPr>
              <a:t>TIRCalNet</a:t>
            </a:r>
            <a:r>
              <a:rPr lang="en-US" sz="1100" dirty="0">
                <a:solidFill>
                  <a:srgbClr val="002060"/>
                </a:solidFill>
                <a:latin typeface="NotesEsa" panose="02000506030000020004" pitchFamily="2" charset="0"/>
              </a:rPr>
              <a:t>: Towards a Global Network for Thermal Infrared Calibration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45038" y="1692000"/>
            <a:ext cx="4260621" cy="345307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6443" y="1692000"/>
            <a:ext cx="4267216" cy="3453073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360000" y="1260000"/>
            <a:ext cx="11896725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>
                <a:solidFill>
                  <a:srgbClr val="000000"/>
                </a:solidFill>
                <a:latin typeface="Calibri" panose="020F0502020204030204"/>
              </a:rPr>
              <a:t>Two</a:t>
            </a:r>
            <a:r>
              <a:rPr lang="fr-FR" b="1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fr-FR" b="1" dirty="0" err="1">
                <a:solidFill>
                  <a:srgbClr val="000000"/>
                </a:solidFill>
                <a:latin typeface="Calibri" panose="020F0502020204030204"/>
              </a:rPr>
              <a:t>years</a:t>
            </a:r>
            <a:r>
              <a:rPr lang="fr-FR" b="1" dirty="0">
                <a:solidFill>
                  <a:srgbClr val="000000"/>
                </a:solidFill>
                <a:latin typeface="Calibri" panose="020F0502020204030204"/>
              </a:rPr>
              <a:t> of in situ Skin </a:t>
            </a:r>
            <a:r>
              <a:rPr lang="fr-FR" b="1" dirty="0" err="1">
                <a:solidFill>
                  <a:srgbClr val="000000"/>
                </a:solidFill>
                <a:latin typeface="Calibri" panose="020F0502020204030204"/>
              </a:rPr>
              <a:t>Temperature</a:t>
            </a:r>
            <a:r>
              <a:rPr lang="fr-FR" b="1" dirty="0">
                <a:solidFill>
                  <a:srgbClr val="000000"/>
                </a:solidFill>
                <a:latin typeface="Calibri" panose="020F0502020204030204"/>
              </a:rPr>
              <a:t> data are </a:t>
            </a:r>
            <a:r>
              <a:rPr lang="fr-FR" b="1" dirty="0" err="1">
                <a:solidFill>
                  <a:srgbClr val="000000"/>
                </a:solidFill>
                <a:latin typeface="Calibri" panose="020F0502020204030204"/>
              </a:rPr>
              <a:t>provided</a:t>
            </a:r>
            <a:r>
              <a:rPr lang="fr-FR" b="1" dirty="0">
                <a:solidFill>
                  <a:srgbClr val="000000"/>
                </a:solidFill>
                <a:latin typeface="Calibri" panose="020F0502020204030204"/>
              </a:rPr>
              <a:t> by KIT and surface </a:t>
            </a:r>
            <a:r>
              <a:rPr lang="fr-FR" b="1" dirty="0" err="1">
                <a:solidFill>
                  <a:srgbClr val="000000"/>
                </a:solidFill>
                <a:latin typeface="Calibri" panose="020F0502020204030204"/>
              </a:rPr>
              <a:t>emissivity</a:t>
            </a:r>
            <a:r>
              <a:rPr lang="fr-FR" b="1" dirty="0">
                <a:solidFill>
                  <a:srgbClr val="000000"/>
                </a:solidFill>
                <a:latin typeface="Calibri" panose="020F0502020204030204"/>
              </a:rPr>
              <a:t> </a:t>
            </a:r>
            <a:r>
              <a:rPr lang="fr-FR" b="1" dirty="0" err="1">
                <a:solidFill>
                  <a:srgbClr val="000000"/>
                </a:solidFill>
                <a:latin typeface="Calibri" panose="020F0502020204030204"/>
              </a:rPr>
              <a:t>spectrum</a:t>
            </a:r>
            <a:r>
              <a:rPr lang="fr-FR" b="1" dirty="0">
                <a:solidFill>
                  <a:srgbClr val="000000"/>
                </a:solidFill>
                <a:latin typeface="Calibri" panose="020F0502020204030204"/>
              </a:rPr>
              <a:t> by ONERA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400" dirty="0">
              <a:solidFill>
                <a:srgbClr val="000000"/>
              </a:solidFill>
              <a:latin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60000" y="5184000"/>
            <a:ext cx="9337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fr-FR" dirty="0" err="1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Significant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bias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between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 </a:t>
            </a:r>
            <a:r>
              <a:rPr lang="fr-FR" dirty="0" err="1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Gobabeb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 and La Crau (not the case for </a:t>
            </a:r>
            <a:r>
              <a:rPr lang="fr-FR" dirty="0" err="1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similar</a:t>
            </a:r>
            <a:r>
              <a:rPr lang="fr-FR" dirty="0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 ECOSTRESS bands)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fr-FR" dirty="0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Small Standard </a:t>
            </a:r>
            <a:r>
              <a:rPr lang="fr-FR" dirty="0" err="1">
                <a:solidFill>
                  <a:srgbClr val="000000"/>
                </a:solidFill>
                <a:latin typeface="Calibri" panose="020F0502020204030204"/>
                <a:sym typeface="Wingdings" panose="05000000000000000000" pitchFamily="2" charset="2"/>
              </a:rPr>
              <a:t>Deviations</a:t>
            </a:r>
            <a:endParaRPr lang="fr-FR" dirty="0">
              <a:solidFill>
                <a:srgbClr val="000000"/>
              </a:solidFill>
              <a:latin typeface="Calibri" panose="020F0502020204030204"/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fr-FR" dirty="0">
              <a:solidFill>
                <a:srgbClr val="000000"/>
              </a:solidFill>
              <a:latin typeface="Calibri" panose="020F0502020204030204"/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 rot="16200000">
                <a:off x="214967" y="3080911"/>
                <a:ext cx="2494657" cy="675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𝐵𝑇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𝑇𝑂𝐴</m:t>
                              </m:r>
                            </m:sub>
                          </m:sSub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𝑚𝑒𝑠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𝑇𝑂𝐴</m:t>
                              </m:r>
                            </m:sub>
                          </m:sSub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𝑠𝑖𝑚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  <a:p>
                <a:pPr algn="ctr"/>
                <a:r>
                  <a:rPr lang="fr-FR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(Kelvin)</a:t>
                </a:r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14967" y="3080911"/>
                <a:ext cx="2494657" cy="675249"/>
              </a:xfrm>
              <a:prstGeom prst="rect">
                <a:avLst/>
              </a:prstGeom>
              <a:blipFill>
                <a:blip r:embed="rId5"/>
                <a:stretch>
                  <a:fillRect r="-135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 rot="16200000">
                <a:off x="4991233" y="3080910"/>
                <a:ext cx="2494657" cy="6752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𝐵𝑇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𝑇𝑂𝐴</m:t>
                              </m:r>
                            </m:sub>
                          </m:sSub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𝑚𝑒𝑠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𝑇𝑂𝐴</m:t>
                              </m:r>
                            </m:sub>
                          </m:sSub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𝑠𝑖𝑚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  <a:p>
                <a:pPr algn="ctr"/>
                <a:r>
                  <a:rPr lang="fr-FR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(Kelvin)</a:t>
                </a:r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991233" y="3080910"/>
                <a:ext cx="2494657" cy="675249"/>
              </a:xfrm>
              <a:prstGeom prst="rect">
                <a:avLst/>
              </a:prstGeom>
              <a:blipFill>
                <a:blip r:embed="rId6"/>
                <a:stretch>
                  <a:fillRect r="-1351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2051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DC42C7-A804-DDFC-D64F-5B170BCB1360}"/>
              </a:ext>
            </a:extLst>
          </p:cNvPr>
          <p:cNvCxnSpPr>
            <a:cxnSpLocks/>
          </p:cNvCxnSpPr>
          <p:nvPr/>
        </p:nvCxnSpPr>
        <p:spPr>
          <a:xfrm>
            <a:off x="290946" y="6425738"/>
            <a:ext cx="11563003" cy="0"/>
          </a:xfrm>
          <a:prstGeom prst="line">
            <a:avLst/>
          </a:prstGeom>
          <a:ln>
            <a:solidFill>
              <a:srgbClr val="215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7A4A853-F37D-73FB-FB20-AC6A5863519B}"/>
              </a:ext>
            </a:extLst>
          </p:cNvPr>
          <p:cNvSpPr txBox="1"/>
          <p:nvPr/>
        </p:nvSpPr>
        <p:spPr>
          <a:xfrm>
            <a:off x="290946" y="304800"/>
            <a:ext cx="41324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First criteria for sites selection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404600" y="6459006"/>
            <a:ext cx="550333" cy="365125"/>
          </a:xfrm>
        </p:spPr>
        <p:txBody>
          <a:bodyPr/>
          <a:lstStyle/>
          <a:p>
            <a:fld id="{68B42AA2-7C59-4429-A42C-78903299F340}" type="slidenum">
              <a:rPr lang="en-GB" sz="1100">
                <a:solidFill>
                  <a:srgbClr val="002060"/>
                </a:solidFill>
                <a:latin typeface="NotesEsa" panose="02000506030000020004" pitchFamily="2" charset="0"/>
              </a:rPr>
              <a:t>14</a:t>
            </a:fld>
            <a:endParaRPr lang="en-GB" sz="1100" dirty="0">
              <a:solidFill>
                <a:srgbClr val="002060"/>
              </a:solidFill>
              <a:latin typeface="NotesEsa" panose="02000506030000020004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A28DA83-D1E7-47DA-0467-674762E9F32F}"/>
              </a:ext>
            </a:extLst>
          </p:cNvPr>
          <p:cNvSpPr txBox="1"/>
          <p:nvPr/>
        </p:nvSpPr>
        <p:spPr>
          <a:xfrm>
            <a:off x="4887729" y="6509809"/>
            <a:ext cx="4815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2060"/>
                </a:solidFill>
                <a:latin typeface="NotesEsa" panose="02000506030000020004" pitchFamily="2" charset="0"/>
              </a:rPr>
              <a:t>TIRCalNet</a:t>
            </a:r>
            <a:r>
              <a:rPr lang="en-US" sz="1100" dirty="0">
                <a:solidFill>
                  <a:srgbClr val="002060"/>
                </a:solidFill>
                <a:latin typeface="NotesEsa" panose="02000506030000020004" pitchFamily="2" charset="0"/>
              </a:rPr>
              <a:t>: Towards a Global Network for Thermal Infrared Calibration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688AA4-EA6E-B617-A956-D848D52CA0BE}"/>
              </a:ext>
            </a:extLst>
          </p:cNvPr>
          <p:cNvSpPr/>
          <p:nvPr/>
        </p:nvSpPr>
        <p:spPr>
          <a:xfrm>
            <a:off x="181934" y="1082320"/>
            <a:ext cx="6020084" cy="5125645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Site characteristics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Homogeneity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 satellite footprint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Water sites with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well-known emissivity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and land sites for their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wide radiometry range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Numerous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clear-sky days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Other criteria to come 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(emissivity temporal/spatial variation and directionality, atmospheric WV content, etc.)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Instrumentation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Time-dense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observations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Autonomous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instrumentation 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(minimal intervention, autonomous delivery of routine measurements)</a:t>
            </a:r>
          </a:p>
          <a:p>
            <a:pPr marL="742950" marR="0" lvl="1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Minimal and quantified uncertainty</a:t>
            </a:r>
          </a:p>
        </p:txBody>
      </p:sp>
      <p:grpSp>
        <p:nvGrpSpPr>
          <p:cNvPr id="23" name="Groupe 22"/>
          <p:cNvGrpSpPr/>
          <p:nvPr/>
        </p:nvGrpSpPr>
        <p:grpSpPr>
          <a:xfrm>
            <a:off x="9568453" y="4369323"/>
            <a:ext cx="2440687" cy="1830516"/>
            <a:chOff x="6845137" y="4235539"/>
            <a:chExt cx="2440687" cy="1830516"/>
          </a:xfrm>
        </p:grpSpPr>
        <p:pic>
          <p:nvPicPr>
            <p:cNvPr id="21" name="Image 20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45137" y="4235539"/>
              <a:ext cx="2440687" cy="1830516"/>
            </a:xfrm>
            <a:prstGeom prst="rect">
              <a:avLst/>
            </a:prstGeom>
          </p:spPr>
        </p:pic>
        <p:sp>
          <p:nvSpPr>
            <p:cNvPr id="22" name="ZoneTexte 21"/>
            <p:cNvSpPr txBox="1"/>
            <p:nvPr/>
          </p:nvSpPr>
          <p:spPr>
            <a:xfrm>
              <a:off x="8224340" y="4243561"/>
              <a:ext cx="10483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Salton</a:t>
              </a:r>
              <a:r>
                <a:rPr lang="fr-FR" sz="16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fr-FR" sz="1600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Sea</a:t>
              </a:r>
              <a:endParaRPr lang="fr-FR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9568453" y="1206254"/>
            <a:ext cx="2536122" cy="1717675"/>
            <a:chOff x="9204226" y="2485997"/>
            <a:chExt cx="2536122" cy="1717675"/>
          </a:xfrm>
        </p:grpSpPr>
        <p:pic>
          <p:nvPicPr>
            <p:cNvPr id="27" name="Image 26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04226" y="2519264"/>
              <a:ext cx="2536122" cy="1684408"/>
            </a:xfrm>
            <a:prstGeom prst="rect">
              <a:avLst/>
            </a:prstGeom>
          </p:spPr>
        </p:pic>
        <p:sp>
          <p:nvSpPr>
            <p:cNvPr id="28" name="ZoneTexte 27"/>
            <p:cNvSpPr txBox="1"/>
            <p:nvPr/>
          </p:nvSpPr>
          <p:spPr>
            <a:xfrm>
              <a:off x="9204226" y="2485997"/>
              <a:ext cx="94609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Gobabeb</a:t>
              </a:r>
              <a:endParaRPr lang="fr-FR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e 25"/>
          <p:cNvGrpSpPr/>
          <p:nvPr/>
        </p:nvGrpSpPr>
        <p:grpSpPr>
          <a:xfrm>
            <a:off x="8383506" y="2803276"/>
            <a:ext cx="2369894" cy="1777421"/>
            <a:chOff x="7987848" y="3146903"/>
            <a:chExt cx="2369894" cy="1777421"/>
          </a:xfrm>
        </p:grpSpPr>
        <p:pic>
          <p:nvPicPr>
            <p:cNvPr id="24" name="Image 23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87848" y="3146903"/>
              <a:ext cx="2369894" cy="1777421"/>
            </a:xfrm>
            <a:prstGeom prst="rect">
              <a:avLst/>
            </a:prstGeom>
          </p:spPr>
        </p:pic>
        <p:sp>
          <p:nvSpPr>
            <p:cNvPr id="25" name="ZoneTexte 24"/>
            <p:cNvSpPr txBox="1"/>
            <p:nvPr/>
          </p:nvSpPr>
          <p:spPr>
            <a:xfrm>
              <a:off x="7999588" y="4585770"/>
              <a:ext cx="146847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Lake Constance</a:t>
              </a:r>
            </a:p>
          </p:txBody>
        </p:sp>
      </p:grpSp>
      <p:grpSp>
        <p:nvGrpSpPr>
          <p:cNvPr id="14" name="Groupe 13"/>
          <p:cNvGrpSpPr/>
          <p:nvPr/>
        </p:nvGrpSpPr>
        <p:grpSpPr>
          <a:xfrm>
            <a:off x="6860246" y="990520"/>
            <a:ext cx="1730205" cy="2340206"/>
            <a:chOff x="6430161" y="1049053"/>
            <a:chExt cx="1730205" cy="2340206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6141794" y="1370688"/>
              <a:ext cx="2306939" cy="1730204"/>
            </a:xfrm>
            <a:prstGeom prst="rect">
              <a:avLst/>
            </a:prstGeom>
          </p:spPr>
        </p:pic>
        <p:sp>
          <p:nvSpPr>
            <p:cNvPr id="7" name="ZoneTexte 6"/>
            <p:cNvSpPr txBox="1"/>
            <p:nvPr/>
          </p:nvSpPr>
          <p:spPr>
            <a:xfrm>
              <a:off x="6430161" y="1049053"/>
              <a:ext cx="79759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 Crau</a:t>
              </a:r>
            </a:p>
          </p:txBody>
        </p:sp>
      </p:grpSp>
      <p:grpSp>
        <p:nvGrpSpPr>
          <p:cNvPr id="17" name="Groupe 16"/>
          <p:cNvGrpSpPr/>
          <p:nvPr/>
        </p:nvGrpSpPr>
        <p:grpSpPr>
          <a:xfrm>
            <a:off x="6339927" y="3108092"/>
            <a:ext cx="1622654" cy="2176489"/>
            <a:chOff x="10484512" y="3812779"/>
            <a:chExt cx="1622654" cy="2176489"/>
          </a:xfrm>
        </p:grpSpPr>
        <p:pic>
          <p:nvPicPr>
            <p:cNvPr id="15" name="Espace réservé du contenu 4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84512" y="3825730"/>
              <a:ext cx="1622654" cy="2163538"/>
            </a:xfrm>
            <a:prstGeom prst="rect">
              <a:avLst/>
            </a:prstGeom>
          </p:spPr>
        </p:pic>
        <p:sp>
          <p:nvSpPr>
            <p:cNvPr id="16" name="ZoneTexte 15"/>
            <p:cNvSpPr txBox="1"/>
            <p:nvPr/>
          </p:nvSpPr>
          <p:spPr>
            <a:xfrm>
              <a:off x="10498248" y="3812779"/>
              <a:ext cx="14129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Etang de Berre</a:t>
              </a:r>
            </a:p>
          </p:txBody>
        </p:sp>
      </p:grpSp>
      <p:grpSp>
        <p:nvGrpSpPr>
          <p:cNvPr id="20" name="Groupe 19"/>
          <p:cNvGrpSpPr/>
          <p:nvPr/>
        </p:nvGrpSpPr>
        <p:grpSpPr>
          <a:xfrm>
            <a:off x="7365065" y="4731952"/>
            <a:ext cx="2493272" cy="1660519"/>
            <a:chOff x="9186494" y="1498663"/>
            <a:chExt cx="2493272" cy="1660519"/>
          </a:xfrm>
        </p:grpSpPr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86494" y="1498663"/>
              <a:ext cx="2493272" cy="1660519"/>
            </a:xfrm>
            <a:prstGeom prst="rect">
              <a:avLst/>
            </a:prstGeom>
          </p:spPr>
        </p:pic>
        <p:sp>
          <p:nvSpPr>
            <p:cNvPr id="19" name="ZoneTexte 18"/>
            <p:cNvSpPr txBox="1"/>
            <p:nvPr/>
          </p:nvSpPr>
          <p:spPr>
            <a:xfrm>
              <a:off x="9207098" y="1498663"/>
              <a:ext cx="110459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Lake </a:t>
              </a:r>
              <a:r>
                <a:rPr lang="fr-FR" sz="1600" dirty="0" err="1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Tahoe</a:t>
              </a:r>
              <a:endParaRPr lang="fr-FR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89181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DC42C7-A804-DDFC-D64F-5B170BCB1360}"/>
              </a:ext>
            </a:extLst>
          </p:cNvPr>
          <p:cNvCxnSpPr>
            <a:cxnSpLocks/>
          </p:cNvCxnSpPr>
          <p:nvPr/>
        </p:nvCxnSpPr>
        <p:spPr>
          <a:xfrm>
            <a:off x="290946" y="6425738"/>
            <a:ext cx="11563003" cy="0"/>
          </a:xfrm>
          <a:prstGeom prst="line">
            <a:avLst/>
          </a:prstGeom>
          <a:ln>
            <a:solidFill>
              <a:srgbClr val="215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404600" y="6459006"/>
            <a:ext cx="550333" cy="365125"/>
          </a:xfrm>
        </p:spPr>
        <p:txBody>
          <a:bodyPr/>
          <a:lstStyle/>
          <a:p>
            <a:fld id="{68B42AA2-7C59-4429-A42C-78903299F340}" type="slidenum">
              <a:rPr lang="en-GB" sz="1100">
                <a:solidFill>
                  <a:srgbClr val="002060"/>
                </a:solidFill>
                <a:latin typeface="NotesEsa" panose="02000506030000020004" pitchFamily="2" charset="0"/>
              </a:rPr>
              <a:t>15</a:t>
            </a:fld>
            <a:endParaRPr lang="en-GB" sz="1100" dirty="0">
              <a:solidFill>
                <a:srgbClr val="002060"/>
              </a:solidFill>
              <a:latin typeface="NotesEsa" panose="02000506030000020004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A28DA83-D1E7-47DA-0467-674762E9F32F}"/>
              </a:ext>
            </a:extLst>
          </p:cNvPr>
          <p:cNvSpPr txBox="1"/>
          <p:nvPr/>
        </p:nvSpPr>
        <p:spPr>
          <a:xfrm>
            <a:off x="4887729" y="6509809"/>
            <a:ext cx="4815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2060"/>
                </a:solidFill>
                <a:latin typeface="NotesEsa" panose="02000506030000020004" pitchFamily="2" charset="0"/>
              </a:rPr>
              <a:t>TIRCalNet</a:t>
            </a:r>
            <a:r>
              <a:rPr lang="en-US" sz="1100" dirty="0">
                <a:solidFill>
                  <a:srgbClr val="002060"/>
                </a:solidFill>
                <a:latin typeface="NotesEsa" panose="02000506030000020004" pitchFamily="2" charset="0"/>
              </a:rPr>
              <a:t>: Towards a Global Network for Thermal Infrared Calibration</a:t>
            </a:r>
          </a:p>
        </p:txBody>
      </p:sp>
      <p:graphicFrame>
        <p:nvGraphicFramePr>
          <p:cNvPr id="31" name="Table 7">
            <a:extLst>
              <a:ext uri="{FF2B5EF4-FFF2-40B4-BE49-F238E27FC236}">
                <a16:creationId xmlns:a16="http://schemas.microsoft.com/office/drawing/2014/main" id="{31DEEAB3-B4CF-4FE4-AC6A-833A2C6EE1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850399"/>
              </p:ext>
            </p:extLst>
          </p:nvPr>
        </p:nvGraphicFramePr>
        <p:xfrm>
          <a:off x="453730" y="2424409"/>
          <a:ext cx="68400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000">
                  <a:extLst>
                    <a:ext uri="{9D8B030D-6E8A-4147-A177-3AD203B41FA5}">
                      <a16:colId xmlns:a16="http://schemas.microsoft.com/office/drawing/2014/main" val="1532895915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4239011308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4263955379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321254307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532185764"/>
                    </a:ext>
                  </a:extLst>
                </a:gridCol>
              </a:tblGrid>
              <a:tr h="139615">
                <a:tc>
                  <a:txBody>
                    <a:bodyPr/>
                    <a:lstStyle/>
                    <a:p>
                      <a:r>
                        <a:rPr lang="en-US" sz="14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Etang</a:t>
                      </a:r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de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Berre</a:t>
                      </a:r>
                      <a:endParaRPr lang="en-US" sz="1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Crau</a:t>
                      </a:r>
                      <a:endParaRPr lang="en-US" sz="1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Russell</a:t>
                      </a:r>
                      <a:r>
                        <a:rPr lang="en-US" sz="1400" baseline="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Ranch</a:t>
                      </a:r>
                      <a:endParaRPr lang="en-US" sz="1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L. Constance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L.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Kasumigaura</a:t>
                      </a:r>
                      <a:endParaRPr lang="en-US" sz="1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40968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Japan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449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Gravel Plain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Agriculture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72673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Online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Online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Online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Online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Online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18361"/>
                  </a:ext>
                </a:extLst>
              </a:tr>
            </a:tbl>
          </a:graphicData>
        </a:graphic>
      </p:graphicFrame>
      <p:graphicFrame>
        <p:nvGraphicFramePr>
          <p:cNvPr id="32" name="Table 8">
            <a:extLst>
              <a:ext uri="{FF2B5EF4-FFF2-40B4-BE49-F238E27FC236}">
                <a16:creationId xmlns:a16="http://schemas.microsoft.com/office/drawing/2014/main" id="{4F4AC627-4B79-411A-850E-17A2B0EE6E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391336"/>
              </p:ext>
            </p:extLst>
          </p:nvPr>
        </p:nvGraphicFramePr>
        <p:xfrm>
          <a:off x="440205" y="5145204"/>
          <a:ext cx="6840000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000">
                  <a:extLst>
                    <a:ext uri="{9D8B030D-6E8A-4147-A177-3AD203B41FA5}">
                      <a16:colId xmlns:a16="http://schemas.microsoft.com/office/drawing/2014/main" val="1532895915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4239011308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4263955379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2321254307"/>
                    </a:ext>
                  </a:extLst>
                </a:gridCol>
                <a:gridCol w="1368000">
                  <a:extLst>
                    <a:ext uri="{9D8B030D-6E8A-4147-A177-3AD203B41FA5}">
                      <a16:colId xmlns:a16="http://schemas.microsoft.com/office/drawing/2014/main" val="532185764"/>
                    </a:ext>
                  </a:extLst>
                </a:gridCol>
              </a:tblGrid>
              <a:tr h="26159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L. Tahoe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Salton Sea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Venice Lagoon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Pinnacles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Railroad Valley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409681"/>
                  </a:ext>
                </a:extLst>
              </a:tr>
              <a:tr h="26159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77463"/>
                  </a:ext>
                </a:extLst>
              </a:tr>
              <a:tr h="26159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Sand Dunes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Playa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726732"/>
                  </a:ext>
                </a:extLst>
              </a:tr>
              <a:tr h="26159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Online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Online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Online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Online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Online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052812"/>
                  </a:ext>
                </a:extLst>
              </a:tr>
            </a:tbl>
          </a:graphicData>
        </a:graphic>
      </p:graphicFrame>
      <p:pic>
        <p:nvPicPr>
          <p:cNvPr id="33" name="Picture 10">
            <a:extLst>
              <a:ext uri="{FF2B5EF4-FFF2-40B4-BE49-F238E27FC236}">
                <a16:creationId xmlns:a16="http://schemas.microsoft.com/office/drawing/2014/main" id="{397FE480-C578-42BE-AB0B-F0E6E9A57F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604" y="1055327"/>
            <a:ext cx="1368000" cy="1368000"/>
          </a:xfrm>
          <a:prstGeom prst="rect">
            <a:avLst/>
          </a:prstGeom>
        </p:spPr>
      </p:pic>
      <p:pic>
        <p:nvPicPr>
          <p:cNvPr id="34" name="Picture 11">
            <a:extLst>
              <a:ext uri="{FF2B5EF4-FFF2-40B4-BE49-F238E27FC236}">
                <a16:creationId xmlns:a16="http://schemas.microsoft.com/office/drawing/2014/main" id="{B9121658-E4B1-4BFD-868A-C1329AA9F9D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1824780" y="1056640"/>
            <a:ext cx="1368000" cy="1366687"/>
          </a:xfrm>
          <a:prstGeom prst="rect">
            <a:avLst/>
          </a:prstGeom>
        </p:spPr>
      </p:pic>
      <p:pic>
        <p:nvPicPr>
          <p:cNvPr id="36" name="Picture 13">
            <a:extLst>
              <a:ext uri="{FF2B5EF4-FFF2-40B4-BE49-F238E27FC236}">
                <a16:creationId xmlns:a16="http://schemas.microsoft.com/office/drawing/2014/main" id="{89D7B169-FABA-407B-B941-DCC106281A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3132" y="1055327"/>
            <a:ext cx="1368000" cy="1368000"/>
          </a:xfrm>
          <a:prstGeom prst="rect">
            <a:avLst/>
          </a:prstGeom>
        </p:spPr>
      </p:pic>
      <p:pic>
        <p:nvPicPr>
          <p:cNvPr id="37" name="Picture 16">
            <a:extLst>
              <a:ext uri="{FF2B5EF4-FFF2-40B4-BE49-F238E27FC236}">
                <a16:creationId xmlns:a16="http://schemas.microsoft.com/office/drawing/2014/main" id="{B6F9DC64-43A6-4A5F-BB38-6D71451A46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7308" y="1055327"/>
            <a:ext cx="1368000" cy="1368000"/>
          </a:xfrm>
          <a:prstGeom prst="rect">
            <a:avLst/>
          </a:prstGeom>
        </p:spPr>
      </p:pic>
      <p:pic>
        <p:nvPicPr>
          <p:cNvPr id="38" name="Picture 17">
            <a:extLst>
              <a:ext uri="{FF2B5EF4-FFF2-40B4-BE49-F238E27FC236}">
                <a16:creationId xmlns:a16="http://schemas.microsoft.com/office/drawing/2014/main" id="{D1BBC7F9-40C6-4293-B7E5-BE39FD2A65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285" y="3775039"/>
            <a:ext cx="1368000" cy="1368000"/>
          </a:xfrm>
          <a:prstGeom prst="rect">
            <a:avLst/>
          </a:prstGeom>
        </p:spPr>
      </p:pic>
      <p:pic>
        <p:nvPicPr>
          <p:cNvPr id="41" name="Picture 20">
            <a:extLst>
              <a:ext uri="{FF2B5EF4-FFF2-40B4-BE49-F238E27FC236}">
                <a16:creationId xmlns:a16="http://schemas.microsoft.com/office/drawing/2014/main" id="{297AEA7E-CA1E-4284-8A36-E0E70896E2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2130" y="3775039"/>
            <a:ext cx="1368000" cy="1368000"/>
          </a:xfrm>
          <a:prstGeom prst="rect">
            <a:avLst/>
          </a:prstGeom>
        </p:spPr>
      </p:pic>
      <p:pic>
        <p:nvPicPr>
          <p:cNvPr id="42" name="Picture 21">
            <a:extLst>
              <a:ext uri="{FF2B5EF4-FFF2-40B4-BE49-F238E27FC236}">
                <a16:creationId xmlns:a16="http://schemas.microsoft.com/office/drawing/2014/main" id="{0568ADE7-19CD-42AA-A3A0-2AC1F6B5FB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11231" y="3775039"/>
            <a:ext cx="1368000" cy="1368000"/>
          </a:xfrm>
          <a:prstGeom prst="rect">
            <a:avLst/>
          </a:prstGeom>
        </p:spPr>
      </p:pic>
      <p:pic>
        <p:nvPicPr>
          <p:cNvPr id="44" name="Picture 2">
            <a:extLst>
              <a:ext uri="{FF2B5EF4-FFF2-40B4-BE49-F238E27FC236}">
                <a16:creationId xmlns:a16="http://schemas.microsoft.com/office/drawing/2014/main" id="{2EA3FF8F-0C7F-45AB-9DF8-28292308F64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8956" y="1055327"/>
            <a:ext cx="1368000" cy="1368000"/>
          </a:xfrm>
          <a:prstGeom prst="rect">
            <a:avLst/>
          </a:prstGeom>
        </p:spPr>
      </p:pic>
      <p:pic>
        <p:nvPicPr>
          <p:cNvPr id="45" name="Picture 4">
            <a:extLst>
              <a:ext uri="{FF2B5EF4-FFF2-40B4-BE49-F238E27FC236}">
                <a16:creationId xmlns:a16="http://schemas.microsoft.com/office/drawing/2014/main" id="{34FB389D-A742-4D9E-9B19-123CAAC592D7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8205" y="3775039"/>
            <a:ext cx="1368000" cy="1368000"/>
          </a:xfrm>
          <a:prstGeom prst="rect">
            <a:avLst/>
          </a:prstGeom>
        </p:spPr>
      </p:pic>
      <p:pic>
        <p:nvPicPr>
          <p:cNvPr id="46" name="Picture 5">
            <a:extLst>
              <a:ext uri="{FF2B5EF4-FFF2-40B4-BE49-F238E27FC236}">
                <a16:creationId xmlns:a16="http://schemas.microsoft.com/office/drawing/2014/main" id="{D61DEB40-C159-4300-9876-619B43F414D9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718" y="3775039"/>
            <a:ext cx="1368000" cy="1368000"/>
          </a:xfrm>
          <a:prstGeom prst="rect">
            <a:avLst/>
          </a:prstGeom>
        </p:spPr>
      </p:pic>
      <p:sp>
        <p:nvSpPr>
          <p:cNvPr id="47" name="TextBox 7">
            <a:extLst>
              <a:ext uri="{FF2B5EF4-FFF2-40B4-BE49-F238E27FC236}">
                <a16:creationId xmlns:a16="http://schemas.microsoft.com/office/drawing/2014/main" id="{CD399196-22C5-4B2A-A95E-905C84203CDF}"/>
              </a:ext>
            </a:extLst>
          </p:cNvPr>
          <p:cNvSpPr txBox="1"/>
          <p:nvPr/>
        </p:nvSpPr>
        <p:spPr>
          <a:xfrm>
            <a:off x="7611533" y="1641720"/>
            <a:ext cx="418253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Currently 10 sites online.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Each site has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JPL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calibrated near nulling radiometer.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are transferred back to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JPL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processing to ensure consistent approach.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other sites in development: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Lageren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(Switzerland),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Myall Vale A (Australia),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Oklahoma (USA),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Santarem (Brazil),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Gobabeb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(Namibia).</a:t>
            </a:r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67A4A853-F37D-73FB-FB20-AC6A5863519B}"/>
              </a:ext>
            </a:extLst>
          </p:cNvPr>
          <p:cNvSpPr txBox="1"/>
          <p:nvPr/>
        </p:nvSpPr>
        <p:spPr>
          <a:xfrm>
            <a:off x="290946" y="304800"/>
            <a:ext cx="59608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Common instrumentation – JPL radiometers</a:t>
            </a:r>
          </a:p>
        </p:txBody>
      </p:sp>
    </p:spTree>
    <p:extLst>
      <p:ext uri="{BB962C8B-B14F-4D97-AF65-F5344CB8AC3E}">
        <p14:creationId xmlns:p14="http://schemas.microsoft.com/office/powerpoint/2010/main" val="27769543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DC42C7-A804-DDFC-D64F-5B170BCB1360}"/>
              </a:ext>
            </a:extLst>
          </p:cNvPr>
          <p:cNvCxnSpPr>
            <a:cxnSpLocks/>
          </p:cNvCxnSpPr>
          <p:nvPr/>
        </p:nvCxnSpPr>
        <p:spPr>
          <a:xfrm>
            <a:off x="290946" y="6425738"/>
            <a:ext cx="11563003" cy="0"/>
          </a:xfrm>
          <a:prstGeom prst="line">
            <a:avLst/>
          </a:prstGeom>
          <a:ln>
            <a:solidFill>
              <a:srgbClr val="215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7A4A853-F37D-73FB-FB20-AC6A5863519B}"/>
              </a:ext>
            </a:extLst>
          </p:cNvPr>
          <p:cNvSpPr txBox="1"/>
          <p:nvPr/>
        </p:nvSpPr>
        <p:spPr>
          <a:xfrm>
            <a:off x="290946" y="304800"/>
            <a:ext cx="38851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International Working Group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404600" y="6459006"/>
            <a:ext cx="550333" cy="365125"/>
          </a:xfrm>
        </p:spPr>
        <p:txBody>
          <a:bodyPr/>
          <a:lstStyle/>
          <a:p>
            <a:fld id="{68B42AA2-7C59-4429-A42C-78903299F340}" type="slidenum">
              <a:rPr lang="en-GB" sz="1100">
                <a:solidFill>
                  <a:srgbClr val="002060"/>
                </a:solidFill>
                <a:latin typeface="NotesEsa" panose="02000506030000020004" pitchFamily="2" charset="0"/>
              </a:rPr>
              <a:t>16</a:t>
            </a:fld>
            <a:endParaRPr lang="en-GB" sz="1100" dirty="0">
              <a:solidFill>
                <a:srgbClr val="002060"/>
              </a:solidFill>
              <a:latin typeface="NotesEsa" panose="02000506030000020004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A28DA83-D1E7-47DA-0467-674762E9F32F}"/>
              </a:ext>
            </a:extLst>
          </p:cNvPr>
          <p:cNvSpPr txBox="1"/>
          <p:nvPr/>
        </p:nvSpPr>
        <p:spPr>
          <a:xfrm>
            <a:off x="4887729" y="6509809"/>
            <a:ext cx="4815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2060"/>
                </a:solidFill>
                <a:latin typeface="NotesEsa" panose="02000506030000020004" pitchFamily="2" charset="0"/>
              </a:rPr>
              <a:t>TIRCalNet</a:t>
            </a:r>
            <a:r>
              <a:rPr lang="en-US" sz="1100" dirty="0">
                <a:solidFill>
                  <a:srgbClr val="002060"/>
                </a:solidFill>
                <a:latin typeface="NotesEsa" panose="02000506030000020004" pitchFamily="2" charset="0"/>
              </a:rPr>
              <a:t>: Towards a Global Network for Thermal Infrared Calibration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EC6AC9-1AE2-6B6E-7765-3C49C14FFBA0}"/>
              </a:ext>
            </a:extLst>
          </p:cNvPr>
          <p:cNvSpPr/>
          <p:nvPr/>
        </p:nvSpPr>
        <p:spPr>
          <a:xfrm>
            <a:off x="181933" y="1058947"/>
            <a:ext cx="7946067" cy="5282721"/>
          </a:xfrm>
          <a:prstGeom prst="rect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JPL-NASA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Operating Lake Tahoe and Salton Sea Calibration sites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Long data record since 1998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Providing operational Cal/Val for several TIR missions and preparing for SBG-TIR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CNES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Operating La 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Crau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 calibration site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Ramping up Cal/Val facility for TRISHNA mission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ESA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Sentinel-3 LST operator, CCI-LST, FRM4STS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LSTM Cal/Val preparation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Support to new space companies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CSIRO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Interest to assess and set up a site at Pinnacles Desert</a:t>
            </a:r>
            <a:endParaRPr kumimoji="0" lang="en-GB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INGV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Operating a radiometer at </a:t>
            </a:r>
            <a:r>
              <a:rPr kumimoji="0" lang="en-GB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Acqua</a:t>
            </a: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-Alta platform in Venice lagoon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Preparations for SBG-TIR mission Cal/Val</a:t>
            </a:r>
          </a:p>
        </p:txBody>
      </p:sp>
      <p:pic>
        <p:nvPicPr>
          <p:cNvPr id="9" name="Picture 4" descr="A satellite in space over the earth&#10;&#10;Description automatically generated">
            <a:extLst>
              <a:ext uri="{FF2B5EF4-FFF2-40B4-BE49-F238E27FC236}">
                <a16:creationId xmlns:a16="http://schemas.microsoft.com/office/drawing/2014/main" id="{F5206B15-E6A4-1774-66F3-346D551B476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3700" y="1058947"/>
            <a:ext cx="2421767" cy="1699486"/>
          </a:xfrm>
          <a:prstGeom prst="rect">
            <a:avLst/>
          </a:prstGeom>
        </p:spPr>
      </p:pic>
      <p:pic>
        <p:nvPicPr>
          <p:cNvPr id="10" name="Picture 7" descr="A satellite in space with earth in the background&#10;&#10;Description automatically generated">
            <a:extLst>
              <a:ext uri="{FF2B5EF4-FFF2-40B4-BE49-F238E27FC236}">
                <a16:creationId xmlns:a16="http://schemas.microsoft.com/office/drawing/2014/main" id="{DF6F00FE-694C-8157-BE31-95FB40E2C24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5807" y="2758433"/>
            <a:ext cx="2389135" cy="1804930"/>
          </a:xfrm>
          <a:prstGeom prst="rect">
            <a:avLst/>
          </a:prstGeom>
        </p:spPr>
      </p:pic>
      <p:pic>
        <p:nvPicPr>
          <p:cNvPr id="11" name="Picture 8" descr="A satellite in space above earth&#10;&#10;Description automatically generated">
            <a:extLst>
              <a:ext uri="{FF2B5EF4-FFF2-40B4-BE49-F238E27FC236}">
                <a16:creationId xmlns:a16="http://schemas.microsoft.com/office/drawing/2014/main" id="{2CDF28D4-4305-2107-E5BA-BB75FE96647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4555" y="4563363"/>
            <a:ext cx="2607121" cy="180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122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0DC42C7-A804-DDFC-D64F-5B170BCB1360}"/>
              </a:ext>
            </a:extLst>
          </p:cNvPr>
          <p:cNvCxnSpPr>
            <a:cxnSpLocks/>
          </p:cNvCxnSpPr>
          <p:nvPr/>
        </p:nvCxnSpPr>
        <p:spPr>
          <a:xfrm>
            <a:off x="290946" y="6425738"/>
            <a:ext cx="11563003" cy="0"/>
          </a:xfrm>
          <a:prstGeom prst="line">
            <a:avLst/>
          </a:prstGeom>
          <a:ln>
            <a:solidFill>
              <a:srgbClr val="215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7A4A853-F37D-73FB-FB20-AC6A5863519B}"/>
              </a:ext>
            </a:extLst>
          </p:cNvPr>
          <p:cNvSpPr txBox="1"/>
          <p:nvPr/>
        </p:nvSpPr>
        <p:spPr>
          <a:xfrm>
            <a:off x="290946" y="304800"/>
            <a:ext cx="15547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NotesEsa" panose="02000506030000020004" pitchFamily="2" charset="0"/>
              </a:rPr>
              <a:t>Next steps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1404600" y="6459006"/>
            <a:ext cx="550333" cy="365125"/>
          </a:xfrm>
        </p:spPr>
        <p:txBody>
          <a:bodyPr/>
          <a:lstStyle/>
          <a:p>
            <a:fld id="{68B42AA2-7C59-4429-A42C-78903299F340}" type="slidenum">
              <a:rPr lang="en-GB" sz="1100">
                <a:solidFill>
                  <a:srgbClr val="002060"/>
                </a:solidFill>
                <a:latin typeface="NotesEsa" panose="02000506030000020004" pitchFamily="2" charset="0"/>
              </a:rPr>
              <a:t>17</a:t>
            </a:fld>
            <a:endParaRPr lang="en-GB" sz="1100" dirty="0">
              <a:solidFill>
                <a:srgbClr val="002060"/>
              </a:solidFill>
              <a:latin typeface="NotesEsa" panose="02000506030000020004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A28DA83-D1E7-47DA-0467-674762E9F32F}"/>
              </a:ext>
            </a:extLst>
          </p:cNvPr>
          <p:cNvSpPr txBox="1"/>
          <p:nvPr/>
        </p:nvSpPr>
        <p:spPr>
          <a:xfrm>
            <a:off x="4887729" y="6509809"/>
            <a:ext cx="481507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2060"/>
                </a:solidFill>
                <a:latin typeface="NotesEsa" panose="02000506030000020004" pitchFamily="2" charset="0"/>
              </a:rPr>
              <a:t>TIRCalNet</a:t>
            </a:r>
            <a:r>
              <a:rPr lang="en-US" sz="1100" dirty="0">
                <a:solidFill>
                  <a:srgbClr val="002060"/>
                </a:solidFill>
                <a:latin typeface="NotesEsa" panose="02000506030000020004" pitchFamily="2" charset="0"/>
              </a:rPr>
              <a:t>: Towards a Global Network for Thermal Infrared Calibration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5763" y="1094149"/>
            <a:ext cx="5770687" cy="32278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6009054" y="1094149"/>
            <a:ext cx="6028165" cy="322781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115763" y="4512993"/>
            <a:ext cx="5767023" cy="18286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6009054" y="4512992"/>
            <a:ext cx="6028165" cy="18286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242031" y="1095858"/>
            <a:ext cx="11485650" cy="6186309"/>
          </a:xfrm>
          <a:prstGeom prst="rect">
            <a:avLst/>
          </a:prstGeom>
          <a:noFill/>
        </p:spPr>
        <p:txBody>
          <a:bodyPr wrap="square" numCol="2" spcCol="216000" rtlCol="0">
            <a:spAutoFit/>
          </a:bodyPr>
          <a:lstStyle/>
          <a:p>
            <a:r>
              <a:rPr lang="en-US" sz="2000" b="1" u="sng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TIRCalNet</a:t>
            </a:r>
            <a:r>
              <a:rPr lang="en-US" sz="20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working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Consolidation of TIR TOA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uncertainty budget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situ data sharing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 of the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datasets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that would be distributed through the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webportal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(common to all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TIRCalNet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sites).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Converge on a common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RT model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Definition of the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processing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(for L_TOA and L_TOA uncertainties)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Development of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TIR sites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(Berre – CNES, Pinnacles – CSIRO,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Gobabeb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– KIT/ESA/CNES…)</a:t>
            </a:r>
          </a:p>
          <a:p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CNES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Thorough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characterization of La 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Crau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site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(emissivity box)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Exploitation of multiband radiometers for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continuous monitoring of the emissivity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ESA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Development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en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IT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site prototype design </a:t>
            </a:r>
            <a:r>
              <a:rPr lang="en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a </a:t>
            </a:r>
            <a:r>
              <a:rPr lang="en-IT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roadmap towards an operational network </a:t>
            </a:r>
            <a:r>
              <a:rPr lang="en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that provides TIR T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radiometry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cal/val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study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ongoing since November 2023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IT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</a:t>
            </a:r>
            <a:r>
              <a:rPr lang="en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urement of </a:t>
            </a:r>
            <a:r>
              <a:rPr lang="en-IT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Cimel CE312 to be deployed at Gobabeb</a:t>
            </a:r>
            <a:r>
              <a:rPr lang="en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at the KIT run station for aiding emissivity characterisation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CNES support (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planned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2026)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Development of a </a:t>
            </a:r>
            <a:r>
              <a:rPr lang="en-IT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webportal</a:t>
            </a:r>
            <a:r>
              <a:rPr lang="en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similar to the RCN Portal for a centralised processing repository and access point for data users</a:t>
            </a:r>
          </a:p>
          <a:p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JPL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Loan and support in the deployment of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JPL radiometers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various TIR sites</a:t>
            </a:r>
          </a:p>
        </p:txBody>
      </p:sp>
    </p:spTree>
    <p:extLst>
      <p:ext uri="{BB962C8B-B14F-4D97-AF65-F5344CB8AC3E}">
        <p14:creationId xmlns:p14="http://schemas.microsoft.com/office/powerpoint/2010/main" val="3104536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016905" y="2634106"/>
            <a:ext cx="41581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72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Thank</a:t>
            </a:r>
            <a:r>
              <a:rPr lang="fr-FR" sz="7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72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</a:t>
            </a:r>
            <a:endParaRPr lang="fr-FR" sz="72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555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X6PPVAVDZMSZ-613157859-13529</_dlc_DocId>
    <_dlc_DocIdUrl xmlns="cfab5f87-ed30-4dbb-a820-4234a14babf6">
      <Url>https://wmoomm.sharepoint.com/sites/Collaboration/_layouts/15/DocIdRedir.aspx?ID=X6PPVAVDZMSZ-613157859-13529</Url>
      <Description>X6PPVAVDZMSZ-613157859-13529</Description>
    </_dlc_DocIdUrl>
  </documentManagement>
</p:properties>
</file>

<file path=customXml/itemProps1.xml><?xml version="1.0" encoding="utf-8"?>
<ds:datastoreItem xmlns:ds="http://schemas.openxmlformats.org/officeDocument/2006/customXml" ds:itemID="{21F35751-0194-4B0F-8813-EE4619DA4F40}"/>
</file>

<file path=customXml/itemProps2.xml><?xml version="1.0" encoding="utf-8"?>
<ds:datastoreItem xmlns:ds="http://schemas.openxmlformats.org/officeDocument/2006/customXml" ds:itemID="{D4E6316B-9E4E-4555-A809-844C04966F4C}"/>
</file>

<file path=customXml/itemProps3.xml><?xml version="1.0" encoding="utf-8"?>
<ds:datastoreItem xmlns:ds="http://schemas.openxmlformats.org/officeDocument/2006/customXml" ds:itemID="{F725B6E0-A6BC-49B4-AD33-FBAC3143B770}"/>
</file>

<file path=customXml/itemProps4.xml><?xml version="1.0" encoding="utf-8"?>
<ds:datastoreItem xmlns:ds="http://schemas.openxmlformats.org/officeDocument/2006/customXml" ds:itemID="{10798E74-492E-4586-BFFF-5E5324E681AF}"/>
</file>

<file path=customXml/itemProps5.xml><?xml version="1.0" encoding="utf-8"?>
<ds:datastoreItem xmlns:ds="http://schemas.openxmlformats.org/officeDocument/2006/customXml" ds:itemID="{E4DFA47B-4B48-451B-BD0D-DA2E29A31293}"/>
</file>

<file path=docMetadata/LabelInfo.xml><?xml version="1.0" encoding="utf-8"?>
<clbl:labelList xmlns:clbl="http://schemas.microsoft.com/office/2020/mipLabelMetadata">
  <clbl:label id="{3976fa30-1907-4356-8241-62ea5e1c0256}" enabled="1" method="Standard" siteId="{9a5cacd0-2bef-4dd7-ac5c-7ebe1f54f49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1061</TotalTime>
  <Words>2322</Words>
  <Application>Microsoft Macintosh PowerPoint</Application>
  <PresentationFormat>Widescreen</PresentationFormat>
  <Paragraphs>380</Paragraphs>
  <Slides>18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Aptos</vt:lpstr>
      <vt:lpstr>Aptos Display</vt:lpstr>
      <vt:lpstr>Arial</vt:lpstr>
      <vt:lpstr>Calibri</vt:lpstr>
      <vt:lpstr>Cambria Math</vt:lpstr>
      <vt:lpstr>NotesEsa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Lorenza Versace</dc:creator>
  <cp:lastModifiedBy>Steffen Dransfeld</cp:lastModifiedBy>
  <cp:revision>92</cp:revision>
  <dcterms:created xsi:type="dcterms:W3CDTF">2024-11-20T12:46:24Z</dcterms:created>
  <dcterms:modified xsi:type="dcterms:W3CDTF">2026-03-20T12:17:39Z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8b00278c-1b88-488a-bf6e-4709c0dc0bcd</vt:lpwstr>
  </property>
</Properties>
</file>