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8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9" r:id="rId3"/>
    <p:sldId id="273" r:id="rId4"/>
    <p:sldId id="260" r:id="rId5"/>
    <p:sldId id="285" r:id="rId6"/>
    <p:sldId id="286" r:id="rId7"/>
    <p:sldId id="292" r:id="rId8"/>
    <p:sldId id="293" r:id="rId9"/>
    <p:sldId id="294" r:id="rId10"/>
    <p:sldId id="296" r:id="rId11"/>
    <p:sldId id="295" r:id="rId12"/>
    <p:sldId id="283" r:id="rId13"/>
    <p:sldId id="284" r:id="rId14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2047" autoAdjust="0"/>
  </p:normalViewPr>
  <p:slideViewPr>
    <p:cSldViewPr snapToGrid="0">
      <p:cViewPr varScale="1">
        <p:scale>
          <a:sx n="97" d="100"/>
          <a:sy n="97" d="100"/>
        </p:scale>
        <p:origin x="40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5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customXml" Target="../customXml/item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87D8-4D62-8349-AE5D-D34D921716E2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0CBED-D393-0444-AF9C-46764C521B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55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09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8F96B-1059-E08E-E7B3-EA07E97E0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8AF8E73-BEFF-CEC4-136F-84B88904D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67CA4D9-1102-9A9C-B2F3-F9D51773F3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5475A9D-B622-9950-F64E-B996739F5C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043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74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79000-5DD5-B5D7-04E5-3074514A8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24F9BB1-CFAB-1E44-4F47-3B007EF440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D95347A-31E1-4782-07B8-2AB10D94EA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9BBD4A-D5B7-5CAE-AAB0-744C5FE8DF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42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7BBEA-2008-F6EF-54DC-843589BE0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554C5A0-701F-7404-2E4D-0C51CB2036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1831F1E-CF17-75E6-7D07-74E129949D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23D3B96-03CF-E6F6-40B1-EC84AC6504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8013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8BEFF-B83D-94D4-8757-98FD0657B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BEE8A78-96B8-8386-4ABA-884A4C9E9B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F8264FC-3F04-84E7-CE82-6EF9C5DCC9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F86EC5-BEBC-C9F4-0141-D0FCA865B0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309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DD48A-BA8E-7A35-6EE4-051E5CA85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3B0F2B7-6E77-2191-457B-7B339D3202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BE14A53-2103-62B8-8835-E4A3ACEFFE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50CF36-87DC-B231-2E7B-8810AC2DB9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0694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D0443-CF0C-D403-398E-FF66101B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AB5F382-35FD-BF76-63BF-90B422880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C201E08-F091-5DEF-C47F-8D8E59FCB9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D87382A-D486-EEB0-6BFC-7BF5966A64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082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49C8F-62E7-8B34-B382-1CCCDA7A5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0C3FC83-B0C5-3B2F-B8A4-07C347E4BD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B78628A-C3F8-CCF4-40A6-0D5AB7957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396ACB8-F3B7-8AE7-D655-27D483830C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8567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DA9E6-3408-F8EB-6C27-7401B8095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CC57BC6-F1D8-265B-F256-20ED123CDB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6C3B9F5-5000-7ED3-62EF-7340F03C86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B06AFD5-B1FB-70EC-1CB3-6628DFADAB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6030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BAB71-097A-3CF3-3314-371275971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170FD42-D964-1DB8-D92A-F9B46F2B75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9B50F67-8A61-CF7B-112B-824A3036F5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FD2FEF6-B1D4-595E-56ED-1F6B3BC20D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665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A6237-3787-C6F0-6A5D-46E556671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18603"/>
            <a:ext cx="9144000" cy="2387600"/>
          </a:xfrm>
        </p:spPr>
        <p:txBody>
          <a:bodyPr anchor="ctr"/>
          <a:lstStyle>
            <a:lvl1pPr algn="ctr">
              <a:defRPr sz="36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590FA9-3C4A-C8C2-2C95-41413F5B2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827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09815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69BE4-9CE0-6E41-B9E6-83C4EFE7D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8FF52-51E7-F062-A3D4-036E7496D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15044"/>
            <a:ext cx="11338560" cy="4643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3603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3ABB5-B373-46E0-6884-E28C6986A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9E5C9-FBDE-54AD-AE45-C1F6CDC10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672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245247-E552-7812-4638-ADFEA7614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8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0390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37142-F46B-B42E-97B5-E0CFF6D60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232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00401A-04A9-8A79-02C3-D41322897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27801-BFB5-5E55-1E77-FCD19B819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720" y="1626918"/>
            <a:ext cx="11338560" cy="4631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pic>
        <p:nvPicPr>
          <p:cNvPr id="1026" name="Picture 2" descr="A logo of a planet with a satellite&#10;&#10;Description automatically generated">
            <a:extLst>
              <a:ext uri="{FF2B5EF4-FFF2-40B4-BE49-F238E27FC236}">
                <a16:creationId xmlns:a16="http://schemas.microsoft.com/office/drawing/2014/main" id="{C422C2AB-163E-E4ED-CD90-2E4946B167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34" y="123632"/>
            <a:ext cx="1131598" cy="126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1" title="[DM_E_DOC_NO], v[DM_E_VER_NO], [DM_E_ISS_DATE]">
            <a:extLst>
              <a:ext uri="{FF2B5EF4-FFF2-40B4-BE49-F238E27FC236}">
                <a16:creationId xmlns:a16="http://schemas.microsoft.com/office/drawing/2014/main" id="{6C02ADD0-2B2A-8260-A94D-DBC46E3698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1047" y="6583626"/>
            <a:ext cx="6148799" cy="24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46800" rIns="0" bIns="46800" anchor="ctr">
            <a:spAutoFit/>
          </a:bodyPr>
          <a:lstStyle/>
          <a:p>
            <a:pPr eaLnBrk="0" hangingPunct="0">
              <a:defRPr/>
            </a:pPr>
            <a:r>
              <a:rPr lang="en-GB" sz="1000" b="0" baseline="0" noProof="0" dirty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GSICS Annual Meeting 2026, Ottawa (ON), Canada, 23-27 March 2026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5B312D-3723-FBA7-4F0E-979514103FAA}"/>
              </a:ext>
            </a:extLst>
          </p:cNvPr>
          <p:cNvSpPr/>
          <p:nvPr userDrawn="1"/>
        </p:nvSpPr>
        <p:spPr>
          <a:xfrm>
            <a:off x="11519350" y="6593586"/>
            <a:ext cx="6091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00" b="0" smtClean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 dirty="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05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8CB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189BA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63298ED-2EDB-4278-0CBC-C2FF087741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5443" y="1518603"/>
            <a:ext cx="10301111" cy="2387600"/>
          </a:xfrm>
        </p:spPr>
        <p:txBody>
          <a:bodyPr>
            <a:normAutofit/>
          </a:bodyPr>
          <a:lstStyle/>
          <a:p>
            <a:r>
              <a:rPr lang="en-US" dirty="0"/>
              <a:t>An Operational Monitoring System for HIRAS</a:t>
            </a:r>
            <a:endParaRPr lang="en-GB" dirty="0"/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495FA608-455F-2589-F7DC-25EB691635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1555" y="3769678"/>
            <a:ext cx="8748889" cy="1655762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GB" sz="2900" dirty="0"/>
              <a:t>Presenter: Junwei Wang</a:t>
            </a:r>
            <a:br>
              <a:rPr lang="en-GB" dirty="0"/>
            </a:br>
            <a:br>
              <a:rPr lang="en-GB" dirty="0"/>
            </a:br>
            <a:r>
              <a:rPr lang="en-GB" dirty="0"/>
              <a:t>NSMC, </a:t>
            </a:r>
            <a:r>
              <a:rPr lang="en-US" altLang="zh-CN" dirty="0"/>
              <a:t>China Meteorological Administration (CMA)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7080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3ED968-DD2B-B45B-C1F0-B10388231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 of the monitoring system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42D3911-4279-D14F-8DA0-0F95AE029114}"/>
              </a:ext>
            </a:extLst>
          </p:cNvPr>
          <p:cNvSpPr txBox="1"/>
          <p:nvPr/>
        </p:nvSpPr>
        <p:spPr>
          <a:xfrm>
            <a:off x="457200" y="1264258"/>
            <a:ext cx="11555185" cy="971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cs typeface="Arial" panose="020B0604020202020204" pitchFamily="34" charset="0"/>
              </a:rPr>
              <a:t>CMA has established a monitoring system for FY satellite instrument data to routinely monitor instrument status and the quality of Level-1 data products.</a:t>
            </a:r>
            <a:endParaRPr lang="zh-CN" altLang="en-US" sz="2000" b="1" dirty="0">
              <a:cs typeface="Arial" panose="020B0604020202020204" pitchFamily="34" charset="0"/>
            </a:endParaRPr>
          </a:p>
        </p:txBody>
      </p:sp>
      <p:sp>
        <p:nvSpPr>
          <p:cNvPr id="26" name="AutoShape 2">
            <a:extLst>
              <a:ext uri="{FF2B5EF4-FFF2-40B4-BE49-F238E27FC236}">
                <a16:creationId xmlns:a16="http://schemas.microsoft.com/office/drawing/2014/main" id="{E043F457-C88C-43E7-2617-DE36F34477D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E90C4E0-4098-F7E3-A6AE-F0569CE56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5347" y="2300400"/>
            <a:ext cx="7247211" cy="376471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97F0FF2-CAC9-0F65-AFAE-C413C344B8B8}"/>
              </a:ext>
            </a:extLst>
          </p:cNvPr>
          <p:cNvSpPr txBox="1"/>
          <p:nvPr/>
        </p:nvSpPr>
        <p:spPr>
          <a:xfrm>
            <a:off x="457200" y="2555358"/>
            <a:ext cx="3663245" cy="289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Main functions: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dirty="0"/>
              <a:t>Monitor the status of the satellite platform and its instruments.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dirty="0"/>
              <a:t>Data quality monitoring (routine calibration assessment).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dirty="0"/>
              <a:t>Automatic Diagnosis and Alerts to anomalies during operation.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11922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1CAB2-216F-56D2-901B-0269F210E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2A6279-4EA7-C68C-6B8C-15BAEE43D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Satellite platform monitoring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5FAA228-A208-D4BD-3E62-14237B2BD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670" y="2344257"/>
            <a:ext cx="7671052" cy="400750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206351C-29BC-C364-F3ED-EC1839827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6387" y="2843441"/>
            <a:ext cx="4246879" cy="2910067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CBCF94C-FAA8-2595-5B4E-3CABD2D0CF76}"/>
              </a:ext>
            </a:extLst>
          </p:cNvPr>
          <p:cNvSpPr txBox="1"/>
          <p:nvPr/>
        </p:nvSpPr>
        <p:spPr>
          <a:xfrm>
            <a:off x="298733" y="1264001"/>
            <a:ext cx="115945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/>
              <a:t>The system can directly monitor satellite platform parameters, such as GPS information. It also provides predictions of SNO and </a:t>
            </a:r>
            <a:r>
              <a:rPr lang="en-US" altLang="zh-CN" sz="2000" dirty="0" err="1"/>
              <a:t>SNOx</a:t>
            </a:r>
            <a:r>
              <a:rPr lang="en-US" altLang="zh-CN" sz="2000" dirty="0"/>
              <a:t> events with other satellites, and can forecast the satellite’s position at a specified time.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C6C4E3E-54A9-A04C-5F37-9C5C3A850113}"/>
              </a:ext>
            </a:extLst>
          </p:cNvPr>
          <p:cNvSpPr txBox="1"/>
          <p:nvPr/>
        </p:nvSpPr>
        <p:spPr>
          <a:xfrm>
            <a:off x="2665461" y="5311423"/>
            <a:ext cx="2464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FY-3H SNO with JPSS-1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A1B5B14-2209-1D56-C1CE-11B667EDA756}"/>
              </a:ext>
            </a:extLst>
          </p:cNvPr>
          <p:cNvSpPr txBox="1"/>
          <p:nvPr/>
        </p:nvSpPr>
        <p:spPr>
          <a:xfrm>
            <a:off x="8784039" y="5753508"/>
            <a:ext cx="2645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FY-3H SNO-x with JPSS-1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9732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E6A99-D2BA-863E-7D5A-94520B81D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A740674-D749-12A1-4D8D-BF085F7B9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18" y="2195955"/>
            <a:ext cx="8528756" cy="424364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A560CA2-139D-07A8-6D38-2FB49D47F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2001" y="3972875"/>
            <a:ext cx="5039999" cy="252000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6F427C1A-069D-78D0-B327-F5B251804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HIRAS L1 data monitoring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C0E3213-53B2-6BD5-C66B-D39FECE9797E}"/>
              </a:ext>
            </a:extLst>
          </p:cNvPr>
          <p:cNvSpPr txBox="1"/>
          <p:nvPr/>
        </p:nvSpPr>
        <p:spPr>
          <a:xfrm>
            <a:off x="483436" y="1309394"/>
            <a:ext cx="113755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/>
              <a:t>Using this system, the daily data completeness of HIRAS can be visualized intuitively, and any anomalies in specific regions can be readily identified.</a:t>
            </a:r>
            <a:endParaRPr lang="zh-CN" altLang="en-US" sz="2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AC02194-530D-DAC4-AA61-5FB84A6419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78" y="2017280"/>
            <a:ext cx="504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306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BE327-0586-1D92-4AE0-BBEE3361A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121A1D-FCA0-B7EA-21D6-F5A1E9F13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HIRAS parameters monitoring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A44084B-E0E8-E4CF-7E55-D943FBE979C7}"/>
              </a:ext>
            </a:extLst>
          </p:cNvPr>
          <p:cNvSpPr txBox="1"/>
          <p:nvPr/>
        </p:nvSpPr>
        <p:spPr>
          <a:xfrm>
            <a:off x="214489" y="1293547"/>
            <a:ext cx="1185897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1900" dirty="0"/>
              <a:t>The system can monitor various HIRAS instrument parameters across different time scales (e.g., one orbit, one year, and the full mission lifetime), including temperature stability, sensitivity, and L1 QA scores.</a:t>
            </a:r>
            <a:endParaRPr lang="zh-CN" altLang="en-US" sz="19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B9DB5BF-866F-1EA4-F151-1646B87F0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970" y="3354222"/>
            <a:ext cx="6492030" cy="3384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B91322C-E0E0-6DCF-FC36-B47FC64643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7126" y="2616842"/>
            <a:ext cx="6496372" cy="3384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9BA5B71-C636-3ECB-43F4-D0E4FECB5D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533" y="2064794"/>
            <a:ext cx="6538153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42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624B7-33AF-88FF-D53B-DA6AA255E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B9BD2DF0-9DB2-AFBB-8C43-61EE696B4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8810" y="2400469"/>
            <a:ext cx="9123190" cy="432000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60A04968-64CE-BAE5-E0BB-ADE2FF895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HIRAS Radiometric Calibration Monitoring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71AFB2C-C6C1-FEEE-3040-93086280F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402" y="2009892"/>
            <a:ext cx="8008398" cy="382238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7CB86263-EE5F-4DEC-2C03-7D81731BD96E}"/>
              </a:ext>
            </a:extLst>
          </p:cNvPr>
          <p:cNvSpPr txBox="1"/>
          <p:nvPr/>
        </p:nvSpPr>
        <p:spPr>
          <a:xfrm>
            <a:off x="259644" y="1302006"/>
            <a:ext cx="118759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/>
              <a:t>The system performs daily OMB analysis, allowing the use of different background data(ERA5 or GRAPES) and filtering criteria to assess the radiometric calibration of HIRAS across different spectral bands.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329732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09AC3-5408-5A02-47AA-74CA36976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B9796C-BF58-A0E2-0926-72C57EBF6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HIRAS Radiometric Calibration Monitoring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8C28C83-3F90-B499-A7D5-1F4F6AFC1E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5" b="6364"/>
          <a:stretch>
            <a:fillRect/>
          </a:stretch>
        </p:blipFill>
        <p:spPr>
          <a:xfrm>
            <a:off x="-1" y="1644497"/>
            <a:ext cx="4041557" cy="196532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5B203C8-1A31-80E7-3BAD-5D23D7342A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4" b="7241"/>
          <a:stretch>
            <a:fillRect/>
          </a:stretch>
        </p:blipFill>
        <p:spPr>
          <a:xfrm>
            <a:off x="0" y="4008741"/>
            <a:ext cx="4041557" cy="190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1BCC821-F11D-70A3-F5A1-CD0F438A8B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9" b="7470"/>
          <a:stretch>
            <a:fillRect/>
          </a:stretch>
        </p:blipFill>
        <p:spPr>
          <a:xfrm>
            <a:off x="4050073" y="1701818"/>
            <a:ext cx="4133554" cy="1908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6770644-D0C2-D7A5-CD15-36008B9521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3" b="6624"/>
          <a:stretch>
            <a:fillRect/>
          </a:stretch>
        </p:blipFill>
        <p:spPr>
          <a:xfrm>
            <a:off x="4013880" y="4008741"/>
            <a:ext cx="4133556" cy="1908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C132DB0-445F-5268-9B5F-2D0F6F7FE9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8" b="6086"/>
          <a:stretch>
            <a:fillRect/>
          </a:stretch>
        </p:blipFill>
        <p:spPr>
          <a:xfrm>
            <a:off x="8192144" y="1701818"/>
            <a:ext cx="3999856" cy="1908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2C957DF-4833-DF44-A3AF-E7E509D23A3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19" b="7264"/>
          <a:stretch>
            <a:fillRect/>
          </a:stretch>
        </p:blipFill>
        <p:spPr>
          <a:xfrm>
            <a:off x="8119759" y="4008741"/>
            <a:ext cx="4065621" cy="190800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A55FADBB-5914-2865-3037-378C1EE0E930}"/>
              </a:ext>
            </a:extLst>
          </p:cNvPr>
          <p:cNvSpPr txBox="1"/>
          <p:nvPr/>
        </p:nvSpPr>
        <p:spPr>
          <a:xfrm>
            <a:off x="9341860" y="6022869"/>
            <a:ext cx="1700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2161.875cm</a:t>
            </a:r>
            <a:r>
              <a:rPr lang="en-US" altLang="zh-CN" sz="1600" b="1" baseline="30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-1</a:t>
            </a:r>
            <a:endParaRPr lang="zh-CN" altLang="en-US" sz="1600" b="1" baseline="30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1A8470C-982F-C886-03F3-234D0E162487}"/>
              </a:ext>
            </a:extLst>
          </p:cNvPr>
          <p:cNvSpPr txBox="1"/>
          <p:nvPr/>
        </p:nvSpPr>
        <p:spPr>
          <a:xfrm>
            <a:off x="5269431" y="6022869"/>
            <a:ext cx="16224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1349.375cm</a:t>
            </a:r>
            <a:r>
              <a:rPr lang="en-US" altLang="zh-CN" sz="1600" b="1" baseline="30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-1</a:t>
            </a:r>
            <a:endParaRPr lang="zh-CN" altLang="en-US" sz="1600" b="1" baseline="30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AAF0415-8F89-19AC-09DC-0011F2588CD9}"/>
              </a:ext>
            </a:extLst>
          </p:cNvPr>
          <p:cNvSpPr txBox="1"/>
          <p:nvPr/>
        </p:nvSpPr>
        <p:spPr>
          <a:xfrm>
            <a:off x="1343524" y="6022869"/>
            <a:ext cx="1014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680cm</a:t>
            </a:r>
            <a:r>
              <a:rPr lang="en-US" altLang="zh-CN" sz="1600" b="1" baseline="30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-1</a:t>
            </a:r>
            <a:endParaRPr lang="zh-CN" altLang="en-US" sz="1600" b="1" baseline="30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7EDB946-9352-FA7E-EC1C-2C9B2B7CE1FE}"/>
              </a:ext>
            </a:extLst>
          </p:cNvPr>
          <p:cNvSpPr txBox="1"/>
          <p:nvPr/>
        </p:nvSpPr>
        <p:spPr>
          <a:xfrm>
            <a:off x="483436" y="1275165"/>
            <a:ext cx="78251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/>
              <a:t>This shows the spatial distribution of OMB for three channels.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672505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62A12-76EE-EA81-D39A-80F6B1C5D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8862CFD-E506-8747-FA46-2F8CEB169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9058" y="2548993"/>
            <a:ext cx="8252942" cy="4309007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649B99C6-5061-BF05-1FB9-B8105F77B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HIRAS Radiometric Calibration Monitoring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1D22A49-F532-9483-FDC8-1F612F8DF8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10490"/>
            <a:ext cx="8267315" cy="430900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6DE003E3-3F75-2BB2-A2EB-0C6B01DE4F63}"/>
              </a:ext>
            </a:extLst>
          </p:cNvPr>
          <p:cNvSpPr txBox="1"/>
          <p:nvPr/>
        </p:nvSpPr>
        <p:spPr>
          <a:xfrm>
            <a:off x="73377" y="1176246"/>
            <a:ext cx="1182511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/>
              <a:t>The monitoring system routinely tracks cross-comparison results with other instruments and presents them in multiple formats—bias maps, spatial distribution plots, regression plots, and bias histograms—providing a clear and comprehensive view of bias characteristics.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5736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EDEAD-E724-4C17-A13F-5E554ED71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448932-15FB-F814-5816-09D2132DE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HIRAS Radiometric Calibration Monitoring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4078045-0A97-EDFB-84B0-B38F6DBE5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740" y="2883154"/>
            <a:ext cx="4032417" cy="263562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AD1FA0E-E24A-8CE5-BA03-796A6CD6FE26}"/>
              </a:ext>
            </a:extLst>
          </p:cNvPr>
          <p:cNvSpPr txBox="1"/>
          <p:nvPr/>
        </p:nvSpPr>
        <p:spPr>
          <a:xfrm>
            <a:off x="737833" y="5634213"/>
            <a:ext cx="3105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SNO-X with JPSS-1/</a:t>
            </a:r>
            <a:r>
              <a:rPr lang="en-US" altLang="zh-CN" dirty="0" err="1"/>
              <a:t>CrIS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B43D535-86BE-B173-849C-ABC3F61728E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928"/>
          <a:stretch>
            <a:fillRect/>
          </a:stretch>
        </p:blipFill>
        <p:spPr>
          <a:xfrm>
            <a:off x="4024677" y="2900086"/>
            <a:ext cx="4062012" cy="2635620"/>
          </a:xfrm>
          <a:prstGeom prst="rect">
            <a:avLst/>
          </a:prstGeom>
        </p:spPr>
      </p:pic>
      <p:pic>
        <p:nvPicPr>
          <p:cNvPr id="9" name="图片 8" descr="图表&#10;&#10;AI 生成的内容可能不正确。">
            <a:extLst>
              <a:ext uri="{FF2B5EF4-FFF2-40B4-BE49-F238E27FC236}">
                <a16:creationId xmlns:a16="http://schemas.microsoft.com/office/drawing/2014/main" id="{594C616B-B54D-F0CF-480F-9E6FCF3EB2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2" t="5859" r="13593" b="48825"/>
          <a:stretch>
            <a:fillRect/>
          </a:stretch>
        </p:blipFill>
        <p:spPr>
          <a:xfrm>
            <a:off x="8127357" y="2888798"/>
            <a:ext cx="4064643" cy="263562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32A088F7-2CE2-58BF-F80A-E7C67C579D96}"/>
              </a:ext>
            </a:extLst>
          </p:cNvPr>
          <p:cNvSpPr txBox="1"/>
          <p:nvPr/>
        </p:nvSpPr>
        <p:spPr>
          <a:xfrm>
            <a:off x="4885792" y="5634213"/>
            <a:ext cx="3105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SNO with METOP-C/IASI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54275AC-5FD3-4A85-6CEE-05455D83E473}"/>
              </a:ext>
            </a:extLst>
          </p:cNvPr>
          <p:cNvSpPr txBox="1"/>
          <p:nvPr/>
        </p:nvSpPr>
        <p:spPr>
          <a:xfrm>
            <a:off x="8993083" y="5634213"/>
            <a:ext cx="3105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SNO with FY-3F/HIRAS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4B966F4-B63F-58B0-32D7-FCE241E8FE34}"/>
              </a:ext>
            </a:extLst>
          </p:cNvPr>
          <p:cNvSpPr txBox="1"/>
          <p:nvPr/>
        </p:nvSpPr>
        <p:spPr>
          <a:xfrm>
            <a:off x="230616" y="1410437"/>
            <a:ext cx="11650133" cy="1146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dirty="0"/>
              <a:t>FY-3H/HIRAS radiometric calibration accuracy is evaluated through inter-comparison with SNO and SNO-x data from other instruments. It can be observed that </a:t>
            </a:r>
            <a:r>
              <a:rPr lang="en-US" altLang="zh-CN" b="1" dirty="0"/>
              <a:t>deviations are larger for upper-atmospheric channels</a:t>
            </a:r>
            <a:r>
              <a:rPr lang="en-US" altLang="zh-CN" dirty="0"/>
              <a:t>, indicating that the nonlinearity coefficients still require fine-tuning.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3747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5842C-1B05-028D-4059-5D0D74809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C606D0-3551-1D0B-101A-872865969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HIRAS Radiometric Calibration Monitoring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46FE06F-9B27-723C-9982-899621DC2F43}"/>
              </a:ext>
            </a:extLst>
          </p:cNvPr>
          <p:cNvSpPr txBox="1"/>
          <p:nvPr/>
        </p:nvSpPr>
        <p:spPr>
          <a:xfrm>
            <a:off x="230616" y="1304922"/>
            <a:ext cx="11650133" cy="863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/>
              <a:t>monitoring system can also perform daily analysis of HIRAS biases relative to the co-platform MERSI, including spatial distribution and regression statistics.</a:t>
            </a:r>
            <a:endParaRPr lang="zh-CN" altLang="en-US" sz="20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2C07574-B27D-35C0-714A-08A3A3F806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9111" y="2168492"/>
            <a:ext cx="8353778" cy="435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824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6E4DF-4096-9627-B49E-6FFC6D173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CAF483-FF64-DE8B-4FFF-012170467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HIRAS spectral calibration monitoring</a:t>
            </a:r>
            <a:endParaRPr lang="zh-CN" altLang="en-US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255475E0-4C20-2A59-BDA2-8AEE6E103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1151" y="2892875"/>
            <a:ext cx="7410845" cy="3600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96575DE-1E25-2E9F-975D-5C10342550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201" y="2535670"/>
            <a:ext cx="7503948" cy="3600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87E9B99-71F5-9CE4-14AD-E9126E9CFF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178465"/>
            <a:ext cx="7487530" cy="360000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F432C97E-4F0B-2B80-4D3B-73278D1F3E1E}"/>
              </a:ext>
            </a:extLst>
          </p:cNvPr>
          <p:cNvSpPr txBox="1"/>
          <p:nvPr/>
        </p:nvSpPr>
        <p:spPr>
          <a:xfrm>
            <a:off x="270933" y="1329278"/>
            <a:ext cx="11785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/>
              <a:t>The spectral calibration accuracy of HIRAS is routinely monitored by comparison with spectra simulated using LBLRTM.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479031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D2192-0543-4A7C-23F9-050CBDEDA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0D919E-D2A6-6820-7954-262D59DC5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E37DE2-30C2-6841-3E9B-AAABD581B3F4}"/>
              </a:ext>
            </a:extLst>
          </p:cNvPr>
          <p:cNvSpPr txBox="1"/>
          <p:nvPr/>
        </p:nvSpPr>
        <p:spPr>
          <a:xfrm>
            <a:off x="414998" y="1301182"/>
            <a:ext cx="1135028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n"/>
            </a:pPr>
            <a:r>
              <a:rPr lang="en-US" altLang="zh-CN" sz="2400" dirty="0"/>
              <a:t>The monitoring system can automatically perform operational monitoring of the satellite platform, instrument status, and data quality, and is not limited to HIRAS.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n"/>
            </a:pPr>
            <a:r>
              <a:rPr lang="en-US" altLang="zh-CN" sz="2400" dirty="0"/>
              <a:t>The monitoring system features interactive capabilities and can analyze instrument calibration performance using multiple approaches.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n"/>
            </a:pPr>
            <a:r>
              <a:rPr lang="en-US" altLang="zh-CN" sz="2400" dirty="0"/>
              <a:t>Currently, the monitoring system has an automated set of criteria for detecting instrument or data anomalies. In the future, it will integrate an AI-based instrument status diagnosis and alert system for faster response and more accurate assessments.</a:t>
            </a:r>
            <a:endParaRPr lang="en-US" altLang="zh-CN" sz="2400" b="1" dirty="0"/>
          </a:p>
        </p:txBody>
      </p:sp>
    </p:spTree>
    <p:extLst>
      <p:ext uri="{BB962C8B-B14F-4D97-AF65-F5344CB8AC3E}">
        <p14:creationId xmlns:p14="http://schemas.microsoft.com/office/powerpoint/2010/main" val="2158722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2FCD119-A721-325E-BE08-D79F49800699}"/>
              </a:ext>
            </a:extLst>
          </p:cNvPr>
          <p:cNvSpPr txBox="1"/>
          <p:nvPr/>
        </p:nvSpPr>
        <p:spPr>
          <a:xfrm>
            <a:off x="2610555" y="2161822"/>
            <a:ext cx="69708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/>
              <a:t>Thank you !</a:t>
            </a:r>
          </a:p>
          <a:p>
            <a:pPr algn="ctr"/>
            <a:r>
              <a:rPr lang="en-US" altLang="zh-CN" sz="8000" dirty="0"/>
              <a:t> </a:t>
            </a:r>
            <a:endParaRPr lang="zh-CN" altLang="en-US" sz="80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1F68F7D-DB15-72F2-3F2C-39314A1AA78E}"/>
              </a:ext>
            </a:extLst>
          </p:cNvPr>
          <p:cNvSpPr txBox="1"/>
          <p:nvPr/>
        </p:nvSpPr>
        <p:spPr>
          <a:xfrm>
            <a:off x="4152903" y="3522135"/>
            <a:ext cx="3886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Email: wangjw@cma.gov.cn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876278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SICS presentation template (2026)" id="{5ABF6BE7-D951-C847-ABF3-7E49765D32F5}" vid="{DBD6A39A-B309-2348-B9B3-09D2A59641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X6PPVAVDZMSZ-613157859-13629</_dlc_DocId>
    <_dlc_DocIdUrl xmlns="cfab5f87-ed30-4dbb-a820-4234a14babf6">
      <Url>https://wmoomm.sharepoint.com/sites/Collaboration/_layouts/15/DocIdRedir.aspx?ID=X6PPVAVDZMSZ-613157859-13629</Url>
      <Description>X6PPVAVDZMSZ-613157859-13629</Description>
    </_dlc_DocIdUrl>
  </documentManagement>
</p:properties>
</file>

<file path=customXml/itemProps1.xml><?xml version="1.0" encoding="utf-8"?>
<ds:datastoreItem xmlns:ds="http://schemas.openxmlformats.org/officeDocument/2006/customXml" ds:itemID="{6603CACD-0DE8-4D6A-9A19-AEE5259E155A}"/>
</file>

<file path=customXml/itemProps2.xml><?xml version="1.0" encoding="utf-8"?>
<ds:datastoreItem xmlns:ds="http://schemas.openxmlformats.org/officeDocument/2006/customXml" ds:itemID="{9AABE9E7-F9F4-4C1A-8AEF-CAA4AC197BFA}"/>
</file>

<file path=customXml/itemProps3.xml><?xml version="1.0" encoding="utf-8"?>
<ds:datastoreItem xmlns:ds="http://schemas.openxmlformats.org/officeDocument/2006/customXml" ds:itemID="{BF71C82E-B8B6-4B2A-8C71-68D671679281}"/>
</file>

<file path=customXml/itemProps4.xml><?xml version="1.0" encoding="utf-8"?>
<ds:datastoreItem xmlns:ds="http://schemas.openxmlformats.org/officeDocument/2006/customXml" ds:itemID="{C47967B3-49C4-4B61-AAF0-77B03DB70294}"/>
</file>

<file path=customXml/itemProps5.xml><?xml version="1.0" encoding="utf-8"?>
<ds:datastoreItem xmlns:ds="http://schemas.openxmlformats.org/officeDocument/2006/customXml" ds:itemID="{5EAB5104-0C94-4F8F-B920-1A4C0120BDE4}"/>
</file>

<file path=docProps/app.xml><?xml version="1.0" encoding="utf-8"?>
<Properties xmlns="http://schemas.openxmlformats.org/officeDocument/2006/extended-properties" xmlns:vt="http://schemas.openxmlformats.org/officeDocument/2006/docPropsVTypes">
  <Template>GSICS presentation template (2026)</Template>
  <TotalTime>1063</TotalTime>
  <Words>519</Words>
  <Application>Microsoft Office PowerPoint</Application>
  <PresentationFormat>宽屏</PresentationFormat>
  <Paragraphs>52</Paragraphs>
  <Slides>13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8" baseType="lpstr">
      <vt:lpstr>微软雅黑</vt:lpstr>
      <vt:lpstr>Aptos</vt:lpstr>
      <vt:lpstr>Arial</vt:lpstr>
      <vt:lpstr>Wingdings</vt:lpstr>
      <vt:lpstr>Office Theme</vt:lpstr>
      <vt:lpstr>An Operational Monitoring System for HIRAS</vt:lpstr>
      <vt:lpstr>Overview of the monitoring system</vt:lpstr>
      <vt:lpstr>Satellite platform monitoring</vt:lpstr>
      <vt:lpstr>HIRAS L1 data monitoring</vt:lpstr>
      <vt:lpstr>HIRAS parameters monitoring</vt:lpstr>
      <vt:lpstr>HIRAS Radiometric Calibration Monitoring</vt:lpstr>
      <vt:lpstr>HIRAS Radiometric Calibration Monitoring</vt:lpstr>
      <vt:lpstr>HIRAS Radiometric Calibration Monitoring</vt:lpstr>
      <vt:lpstr>HIRAS Radiometric Calibration Monitoring</vt:lpstr>
      <vt:lpstr>HIRAS Radiometric Calibration Monitoring</vt:lpstr>
      <vt:lpstr>HIRAS spectral calibration monitoring</vt:lpstr>
      <vt:lpstr>Summary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Mounir Lekouara</dc:creator>
  <cp:lastModifiedBy>jw w</cp:lastModifiedBy>
  <cp:revision>42</cp:revision>
  <dcterms:created xsi:type="dcterms:W3CDTF">2026-03-11T15:03:46Z</dcterms:created>
  <dcterms:modified xsi:type="dcterms:W3CDTF">2026-03-26T11:51:39Z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1b285029-ba5a-49a4-93f8-1c74f508bbc3</vt:lpwstr>
  </property>
</Properties>
</file>