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6"/>
  </p:sldMasterIdLst>
  <p:notesMasterIdLst>
    <p:notesMasterId r:id="rId18"/>
  </p:notesMasterIdLst>
  <p:handoutMasterIdLst>
    <p:handoutMasterId r:id="rId19"/>
  </p:handoutMasterIdLst>
  <p:sldIdLst>
    <p:sldId id="589" r:id="rId7"/>
    <p:sldId id="606" r:id="rId8"/>
    <p:sldId id="618" r:id="rId9"/>
    <p:sldId id="619" r:id="rId10"/>
    <p:sldId id="624" r:id="rId11"/>
    <p:sldId id="662" r:id="rId12"/>
    <p:sldId id="614" r:id="rId13"/>
    <p:sldId id="663" r:id="rId14"/>
    <p:sldId id="615" r:id="rId15"/>
    <p:sldId id="616" r:id="rId16"/>
    <p:sldId id="609" r:id="rId17"/>
  </p:sldIdLst>
  <p:sldSz cx="12192000" cy="6858000"/>
  <p:notesSz cx="9931400" cy="14363700"/>
  <p:custDataLst>
    <p:tags r:id="rId20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1A9262-CDAD-278C-9E69-4EBA1FA6AB15}" v="2" dt="2026-03-26T13:36:00.6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4525"/>
        <p:guide pos="312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eaa6be54-4687-40c4-9827-c044bd8e8d3c::" providerId="AD" clId="Web-{C51A9262-CDAD-278C-9E69-4EBA1FA6AB15}"/>
    <pc:docChg chg="modSld">
      <pc:chgData name="Guest User" userId="S::urn:spo:tenantanon#eaa6be54-4687-40c4-9827-c044bd8e8d3c::" providerId="AD" clId="Web-{C51A9262-CDAD-278C-9E69-4EBA1FA6AB15}" dt="2026-03-26T13:36:00.646" v="1" actId="1076"/>
      <pc:docMkLst>
        <pc:docMk/>
      </pc:docMkLst>
      <pc:sldChg chg="modSp">
        <pc:chgData name="Guest User" userId="S::urn:spo:tenantanon#eaa6be54-4687-40c4-9827-c044bd8e8d3c::" providerId="AD" clId="Web-{C51A9262-CDAD-278C-9E69-4EBA1FA6AB15}" dt="2026-03-26T13:36:00.646" v="1" actId="1076"/>
        <pc:sldMkLst>
          <pc:docMk/>
          <pc:sldMk cId="213390333" sldId="618"/>
        </pc:sldMkLst>
        <pc:picChg chg="mod">
          <ac:chgData name="Guest User" userId="S::urn:spo:tenantanon#eaa6be54-4687-40c4-9827-c044bd8e8d3c::" providerId="AD" clId="Web-{C51A9262-CDAD-278C-9E69-4EBA1FA6AB15}" dt="2026-03-26T13:36:00.646" v="1" actId="1076"/>
          <ac:picMkLst>
            <pc:docMk/>
            <pc:sldMk cId="213390333" sldId="618"/>
            <ac:picMk id="4" creationId="{DA92F604-ACFF-48E4-717A-6E305654C2A7}"/>
          </ac:picMkLst>
        </pc:picChg>
      </pc:sldChg>
    </pc:docChg>
  </pc:docChgLst>
  <pc:docChgLst>
    <pc:chgData name="Dorothee Coppens" userId="6c3bedbf-ec96-4670-8442-8e1d6a6d7cd1" providerId="ADAL" clId="{DA376AFD-65BE-4D9A-9063-0B826EF69432}"/>
    <pc:docChg chg="custSel addSld delSld modSld">
      <pc:chgData name="Dorothee Coppens" userId="6c3bedbf-ec96-4670-8442-8e1d6a6d7cd1" providerId="ADAL" clId="{DA376AFD-65BE-4D9A-9063-0B826EF69432}" dt="2026-03-26T13:24:37.066" v="201" actId="1076"/>
      <pc:docMkLst>
        <pc:docMk/>
      </pc:docMkLst>
      <pc:sldChg chg="modSp mod">
        <pc:chgData name="Dorothee Coppens" userId="6c3bedbf-ec96-4670-8442-8e1d6a6d7cd1" providerId="ADAL" clId="{DA376AFD-65BE-4D9A-9063-0B826EF69432}" dt="2026-03-23T19:01:58.957" v="12" actId="14100"/>
        <pc:sldMkLst>
          <pc:docMk/>
          <pc:sldMk cId="0" sldId="589"/>
        </pc:sldMkLst>
        <pc:spChg chg="mod">
          <ac:chgData name="Dorothee Coppens" userId="6c3bedbf-ec96-4670-8442-8e1d6a6d7cd1" providerId="ADAL" clId="{DA376AFD-65BE-4D9A-9063-0B826EF69432}" dt="2026-03-23T19:01:58.957" v="12" actId="14100"/>
          <ac:spMkLst>
            <pc:docMk/>
            <pc:sldMk cId="0" sldId="589"/>
            <ac:spMk id="4" creationId="{00000000-0000-0000-0000-000000000000}"/>
          </ac:spMkLst>
        </pc:spChg>
      </pc:sldChg>
      <pc:sldChg chg="modSp mod">
        <pc:chgData name="Dorothee Coppens" userId="6c3bedbf-ec96-4670-8442-8e1d6a6d7cd1" providerId="ADAL" clId="{DA376AFD-65BE-4D9A-9063-0B826EF69432}" dt="2026-03-26T13:24:37.066" v="201" actId="1076"/>
        <pc:sldMkLst>
          <pc:docMk/>
          <pc:sldMk cId="1249469010" sldId="606"/>
        </pc:sldMkLst>
        <pc:spChg chg="mod">
          <ac:chgData name="Dorothee Coppens" userId="6c3bedbf-ec96-4670-8442-8e1d6a6d7cd1" providerId="ADAL" clId="{DA376AFD-65BE-4D9A-9063-0B826EF69432}" dt="2026-03-26T13:24:37.066" v="201" actId="1076"/>
          <ac:spMkLst>
            <pc:docMk/>
            <pc:sldMk cId="1249469010" sldId="606"/>
            <ac:spMk id="5" creationId="{00000000-0000-0000-0000-000000000000}"/>
          </ac:spMkLst>
        </pc:spChg>
      </pc:sldChg>
      <pc:sldChg chg="modSp mod">
        <pc:chgData name="Dorothee Coppens" userId="6c3bedbf-ec96-4670-8442-8e1d6a6d7cd1" providerId="ADAL" clId="{DA376AFD-65BE-4D9A-9063-0B826EF69432}" dt="2026-03-24T19:06:01.909" v="198" actId="255"/>
        <pc:sldMkLst>
          <pc:docMk/>
          <pc:sldMk cId="1881492184" sldId="609"/>
        </pc:sldMkLst>
        <pc:spChg chg="mod">
          <ac:chgData name="Dorothee Coppens" userId="6c3bedbf-ec96-4670-8442-8e1d6a6d7cd1" providerId="ADAL" clId="{DA376AFD-65BE-4D9A-9063-0B826EF69432}" dt="2026-03-24T19:06:01.909" v="198" actId="255"/>
          <ac:spMkLst>
            <pc:docMk/>
            <pc:sldMk cId="1881492184" sldId="609"/>
            <ac:spMk id="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7800" y="1074738"/>
            <a:ext cx="9575800" cy="5386387"/>
          </a:xfrm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205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m-files://show/7235DDED-B8A6-4E3A-A71E-E576E92F5EE1/0-2214300?property=PG7957932C1D8B422FA7838BCB926F04D5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hyperlink" Target="m-files://show/7235DDED-B8A6-4E3A-A71E-E576E92F5EE1/0-2214300?property=PGF96F14DEC652464883AF30934E62410D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300?property=PG287DD6AA5F5449A297586565E64CBBF3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300?property=PG65D186EDD28144499B14845D49B5D4CB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300?property=PGCE5437D590C04754BEE9A57B4DF061F0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EUM2068228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36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5.png"/><Relationship Id="rId5" Type="http://schemas.openxmlformats.org/officeDocument/2006/relationships/slideLayout" Target="../slideLayouts/slideLayout30.xml"/><Relationship Id="rId4" Type="http://schemas.openxmlformats.org/officeDocument/2006/relationships/video" Target="../media/media4.mp4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4.png"/><Relationship Id="rId4" Type="http://schemas.openxmlformats.org/officeDocument/2006/relationships/image" Target="../media/image43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title="[DM_DOCNAME]"/>
          <p:cNvSpPr txBox="1"/>
          <p:nvPr/>
        </p:nvSpPr>
        <p:spPr>
          <a:xfrm>
            <a:off x="-1" y="1884152"/>
            <a:ext cx="5477776" cy="2394841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MTG-S IRS Status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2000" b="0" u="sng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Dorothee Coppens</a:t>
            </a:r>
            <a:r>
              <a:rPr lang="en-GB" sz="2000" b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, Pierre Dussarrat, Guillaume Deschamps</a:t>
            </a:r>
            <a:endParaRPr lang="en-GB" sz="20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kern="0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endParaRPr lang="en-GB" sz="1400" b="0" i="1" kern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Annual meeting – Ottawa – 23-27 March 2026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200" spc="-100">
                <a:latin typeface="Bahnschrift SemiLight" panose="020B0502040204020203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73602" y="2387452"/>
            <a:ext cx="5463956" cy="2822904"/>
          </a:xfrm>
        </p:spPr>
        <p:txBody>
          <a:bodyPr/>
          <a:lstStyle/>
          <a:p>
            <a:pPr marL="0" indent="0">
              <a:buNone/>
            </a:pPr>
            <a:r>
              <a:rPr lang="en-GB" b="1" spc="0"/>
              <a:t>IRS mission in short</a:t>
            </a:r>
          </a:p>
          <a:p>
            <a:pPr marL="0" indent="0">
              <a:buNone/>
            </a:pPr>
            <a:endParaRPr lang="en-GB" b="1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b="1" spc="0">
                <a:ea typeface="Roboto Light" panose="02000000000000000000" pitchFamily="2" charset="0"/>
              </a:rPr>
              <a:t>IRS commissioning activities and some results</a:t>
            </a:r>
          </a:p>
          <a:p>
            <a:pPr marL="0" indent="0">
              <a:buNone/>
            </a:pPr>
            <a:endParaRPr lang="en-GB" b="1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80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6901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6A76-EF1F-B2A7-4D9D-D774C5716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4F4FC-38D2-5591-1B11-23A8AA8B1C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4" name="MTG - IRS Animation">
            <a:hlinkClick r:id="" action="ppaction://media"/>
            <a:extLst>
              <a:ext uri="{FF2B5EF4-FFF2-40B4-BE49-F238E27FC236}">
                <a16:creationId xmlns:a16="http://schemas.microsoft.com/office/drawing/2014/main" id="{DA92F604-ACFF-48E4-717A-6E305654C2A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834" end="86089.0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93" y="18585"/>
            <a:ext cx="12192000" cy="697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90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5A999-D2D6-2BDE-C0EA-577CD91A7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IRS mission 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33B3D-25C9-BEAB-3404-B09588E86E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866674"/>
            <a:ext cx="11824278" cy="5423287"/>
          </a:xfrm>
        </p:spPr>
        <p:txBody>
          <a:bodyPr>
            <a:normAutofit/>
          </a:bodyPr>
          <a:lstStyle/>
          <a:p>
            <a:r>
              <a:rPr lang="en-IE" sz="2200"/>
              <a:t>InfraRed Sounder (IRS)</a:t>
            </a:r>
          </a:p>
          <a:p>
            <a:pPr lvl="1"/>
            <a:r>
              <a:rPr lang="en-IE" sz="1800"/>
              <a:t>Imaging capabilities: 160 x 160 = 25,600 soundings per dwells (10s)</a:t>
            </a:r>
          </a:p>
          <a:p>
            <a:pPr lvl="1"/>
            <a:r>
              <a:rPr lang="en-IE" sz="1800">
                <a:solidFill>
                  <a:schemeClr val="accent4"/>
                </a:solidFill>
              </a:rPr>
              <a:t>4 km (at nadir) resolution </a:t>
            </a:r>
            <a:r>
              <a:rPr lang="en-IE" sz="1800"/>
              <a:t>and </a:t>
            </a:r>
            <a:r>
              <a:rPr lang="en-IE" sz="1800">
                <a:solidFill>
                  <a:schemeClr val="accent4"/>
                </a:solidFill>
              </a:rPr>
              <a:t>revisit every 30 min over Europe</a:t>
            </a:r>
          </a:p>
          <a:p>
            <a:pPr lvl="1"/>
            <a:r>
              <a:rPr lang="en-GB" sz="1800"/>
              <a:t>2 spectral bands (1953 channels): </a:t>
            </a:r>
          </a:p>
          <a:p>
            <a:pPr lvl="2"/>
            <a:r>
              <a:rPr lang="pl-PL" sz="1400"/>
              <a:t>LW</a:t>
            </a:r>
            <a:r>
              <a:rPr lang="en-GB" sz="1400"/>
              <a:t>IR</a:t>
            </a:r>
            <a:r>
              <a:rPr lang="pl-PL" sz="1400"/>
              <a:t> 680 – 1210</a:t>
            </a:r>
            <a:r>
              <a:rPr lang="en-GB" sz="1400"/>
              <a:t> </a:t>
            </a:r>
            <a:r>
              <a:rPr lang="pl-PL" sz="1400"/>
              <a:t>cm-1</a:t>
            </a:r>
            <a:r>
              <a:rPr lang="en-GB" sz="1400"/>
              <a:t> </a:t>
            </a:r>
          </a:p>
          <a:p>
            <a:pPr lvl="2"/>
            <a:r>
              <a:rPr lang="pl-PL" sz="1400"/>
              <a:t>MW</a:t>
            </a:r>
            <a:r>
              <a:rPr lang="en-GB" sz="1400"/>
              <a:t>IR</a:t>
            </a:r>
            <a:r>
              <a:rPr lang="pl-PL" sz="1400"/>
              <a:t> 1600 – 2250 cm-1</a:t>
            </a:r>
            <a:endParaRPr lang="en-IE" sz="1400"/>
          </a:p>
          <a:p>
            <a:pPr lvl="1"/>
            <a:r>
              <a:rPr lang="en-IE" sz="1800"/>
              <a:t>Spectral sampling: </a:t>
            </a:r>
            <a:r>
              <a:rPr lang="en-GB" sz="1800"/>
              <a:t>~0.605 cm</a:t>
            </a:r>
            <a:r>
              <a:rPr lang="en-GB" sz="1800" baseline="30000"/>
              <a:t>-1 </a:t>
            </a:r>
            <a:endParaRPr lang="en-IE" sz="1800"/>
          </a:p>
          <a:p>
            <a:pPr lvl="1"/>
            <a:r>
              <a:rPr lang="en-IE" sz="1800"/>
              <a:t>Total of ~170M soundings per day (IASI: ~1.3M) </a:t>
            </a:r>
          </a:p>
          <a:p>
            <a:pPr marL="562722" lvl="1" indent="0">
              <a:buNone/>
            </a:pPr>
            <a:r>
              <a:rPr lang="en-IE" sz="1800">
                <a:sym typeface="Wingdings" panose="05000000000000000000" pitchFamily="2" charset="2"/>
              </a:rPr>
              <a:t>        </a:t>
            </a:r>
            <a:r>
              <a:rPr lang="en-IE" sz="1800"/>
              <a:t>Unprecedented density of acquisitions</a:t>
            </a:r>
          </a:p>
          <a:p>
            <a:pPr marL="0" indent="0">
              <a:buNone/>
            </a:pPr>
            <a:br>
              <a:rPr lang="en-GB" sz="2000"/>
            </a:br>
            <a:endParaRPr lang="en-GB" sz="2000"/>
          </a:p>
          <a:p>
            <a:endParaRPr lang="en-IE"/>
          </a:p>
        </p:txBody>
      </p:sp>
      <p:pic>
        <p:nvPicPr>
          <p:cNvPr id="25" name="Mouse_over">
            <a:hlinkClick r:id="" action="ppaction://media"/>
            <a:extLst>
              <a:ext uri="{FF2B5EF4-FFF2-40B4-BE49-F238E27FC236}">
                <a16:creationId xmlns:a16="http://schemas.microsoft.com/office/drawing/2014/main" id="{E2D23455-2CAF-7A1E-9430-0F2C25C430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6210" y="2460570"/>
            <a:ext cx="6092694" cy="320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768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33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9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0D9B0-8EA0-3EAA-966A-F218D3FCE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9D2F6-CFA8-7425-6C7D-CC58EA1A1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IRS calibration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E36EE-940B-05C8-0FD9-85F1C75A71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9309" y="908936"/>
            <a:ext cx="5919826" cy="5469961"/>
          </a:xfrm>
        </p:spPr>
        <p:txBody>
          <a:bodyPr>
            <a:noAutofit/>
          </a:bodyPr>
          <a:lstStyle/>
          <a:p>
            <a:r>
              <a:rPr lang="en-GB" sz="2000" u="sng"/>
              <a:t>Radiometric calibration:</a:t>
            </a:r>
          </a:p>
          <a:p>
            <a:pPr lvl="1"/>
            <a:r>
              <a:rPr lang="en-GB" sz="2000" u="sng"/>
              <a:t>Deep Space 2 </a:t>
            </a:r>
            <a:r>
              <a:rPr lang="en-GB" sz="2000"/>
              <a:t>(DS2) measurements are used to evaluate the instrument offset (~3min)</a:t>
            </a:r>
          </a:p>
          <a:p>
            <a:pPr lvl="1"/>
            <a:r>
              <a:rPr lang="en-GB" sz="2000"/>
              <a:t>On-board reference </a:t>
            </a:r>
            <a:r>
              <a:rPr lang="en-GB" sz="2000" u="sng"/>
              <a:t>Black Body</a:t>
            </a:r>
            <a:r>
              <a:rPr lang="en-GB" sz="2000"/>
              <a:t> (BB) and </a:t>
            </a:r>
            <a:r>
              <a:rPr lang="en-GB" sz="2000" u="sng"/>
              <a:t>Deep space 1 </a:t>
            </a:r>
            <a:r>
              <a:rPr lang="en-GB" sz="2000"/>
              <a:t>(DS1) measurements are used to evaluate the instrument gain (~15min)</a:t>
            </a:r>
          </a:p>
          <a:p>
            <a:pPr lvl="1"/>
            <a:r>
              <a:rPr lang="en-GB" sz="2000"/>
              <a:t>Requirement of absolute calibration: &lt;0.5K (Target: 0.1K)</a:t>
            </a:r>
          </a:p>
          <a:p>
            <a:pPr lvl="1"/>
            <a:endParaRPr lang="en-GB" sz="2000">
              <a:solidFill>
                <a:schemeClr val="accent4"/>
              </a:solidFill>
            </a:endParaRPr>
          </a:p>
          <a:p>
            <a:r>
              <a:rPr lang="en-GB" sz="2000" u="sng"/>
              <a:t>Spectral calibration</a:t>
            </a:r>
            <a:r>
              <a:rPr lang="en-GB" sz="2000"/>
              <a:t>:</a:t>
            </a:r>
          </a:p>
          <a:p>
            <a:pPr lvl="1"/>
            <a:r>
              <a:rPr lang="en-GB" sz="2000"/>
              <a:t>Evaluation using absorption line fitting of spectra acquired over the North Atlantic (30 min)</a:t>
            </a:r>
          </a:p>
          <a:p>
            <a:pPr lvl="1"/>
            <a:r>
              <a:rPr lang="en-GB" sz="2000"/>
              <a:t>Requirement: 3ppm (LWIR) and 1ppm (MWIR)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7CD9D0-9E8C-9194-F0A9-B892FF1FC8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87"/>
          <a:stretch>
            <a:fillRect/>
          </a:stretch>
        </p:blipFill>
        <p:spPr>
          <a:xfrm>
            <a:off x="6165069" y="978818"/>
            <a:ext cx="5963671" cy="5257720"/>
          </a:xfrm>
          <a:prstGeom prst="rect">
            <a:avLst/>
          </a:prstGeom>
        </p:spPr>
      </p:pic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51B8E038-E862-997F-7B53-A786D430B999}"/>
              </a:ext>
            </a:extLst>
          </p:cNvPr>
          <p:cNvSpPr/>
          <p:nvPr/>
        </p:nvSpPr>
        <p:spPr bwMode="auto">
          <a:xfrm>
            <a:off x="9859450" y="1684301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7868E4E3-FD6E-6417-F372-99EB39FEDFB5}"/>
              </a:ext>
            </a:extLst>
          </p:cNvPr>
          <p:cNvSpPr/>
          <p:nvPr/>
        </p:nvSpPr>
        <p:spPr bwMode="auto">
          <a:xfrm>
            <a:off x="10197588" y="2070063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994F8932-08A2-2378-71ED-CD2FF0CF2CE7}"/>
              </a:ext>
            </a:extLst>
          </p:cNvPr>
          <p:cNvSpPr/>
          <p:nvPr/>
        </p:nvSpPr>
        <p:spPr bwMode="auto">
          <a:xfrm>
            <a:off x="10402376" y="2427250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2272DEED-3A26-1E19-E455-4C1E461DCC83}"/>
              </a:ext>
            </a:extLst>
          </p:cNvPr>
          <p:cNvSpPr/>
          <p:nvPr/>
        </p:nvSpPr>
        <p:spPr bwMode="auto">
          <a:xfrm>
            <a:off x="10496153" y="2793963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3FF045F2-C1FF-B296-8C10-A3BBBD847890}"/>
              </a:ext>
            </a:extLst>
          </p:cNvPr>
          <p:cNvSpPr/>
          <p:nvPr/>
        </p:nvSpPr>
        <p:spPr bwMode="auto">
          <a:xfrm>
            <a:off x="10515205" y="3154549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ounded Rectangle 10">
            <a:extLst>
              <a:ext uri="{FF2B5EF4-FFF2-40B4-BE49-F238E27FC236}">
                <a16:creationId xmlns:a16="http://schemas.microsoft.com/office/drawing/2014/main" id="{47DC2ED8-F13A-BF8E-9931-88D56A4BEA7F}"/>
              </a:ext>
            </a:extLst>
          </p:cNvPr>
          <p:cNvSpPr/>
          <p:nvPr/>
        </p:nvSpPr>
        <p:spPr bwMode="auto">
          <a:xfrm>
            <a:off x="10510441" y="3529424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8C0948F7-3EAA-DB5D-4795-138BC8B85D0C}"/>
              </a:ext>
            </a:extLst>
          </p:cNvPr>
          <p:cNvSpPr/>
          <p:nvPr/>
        </p:nvSpPr>
        <p:spPr bwMode="auto">
          <a:xfrm>
            <a:off x="10430950" y="3894773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C151FFCA-1105-DCF7-A6FD-2C49A470440D}"/>
              </a:ext>
            </a:extLst>
          </p:cNvPr>
          <p:cNvSpPr/>
          <p:nvPr/>
        </p:nvSpPr>
        <p:spPr bwMode="auto">
          <a:xfrm>
            <a:off x="10234042" y="4261576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3" name="Rounded Rectangle 13">
            <a:extLst>
              <a:ext uri="{FF2B5EF4-FFF2-40B4-BE49-F238E27FC236}">
                <a16:creationId xmlns:a16="http://schemas.microsoft.com/office/drawing/2014/main" id="{664A0E60-5A0F-86C2-06B5-C8F8CBC3B3E0}"/>
              </a:ext>
            </a:extLst>
          </p:cNvPr>
          <p:cNvSpPr/>
          <p:nvPr/>
        </p:nvSpPr>
        <p:spPr bwMode="auto">
          <a:xfrm>
            <a:off x="9906901" y="4628379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4" name="Rounded Rectangle 14">
            <a:extLst>
              <a:ext uri="{FF2B5EF4-FFF2-40B4-BE49-F238E27FC236}">
                <a16:creationId xmlns:a16="http://schemas.microsoft.com/office/drawing/2014/main" id="{C1F25687-A103-B6C0-0175-9E21E3910FEE}"/>
              </a:ext>
            </a:extLst>
          </p:cNvPr>
          <p:cNvSpPr/>
          <p:nvPr/>
        </p:nvSpPr>
        <p:spPr bwMode="auto">
          <a:xfrm>
            <a:off x="7238430" y="4512120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103267C0-AF7F-BCC5-DFF8-233FE2561C31}"/>
              </a:ext>
            </a:extLst>
          </p:cNvPr>
          <p:cNvSpPr/>
          <p:nvPr/>
        </p:nvSpPr>
        <p:spPr bwMode="auto">
          <a:xfrm>
            <a:off x="6971729" y="4129511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6" name="Rounded Rectangle 16">
            <a:extLst>
              <a:ext uri="{FF2B5EF4-FFF2-40B4-BE49-F238E27FC236}">
                <a16:creationId xmlns:a16="http://schemas.microsoft.com/office/drawing/2014/main" id="{5A29BACA-94BB-1CCB-D09D-CB18D17CB55D}"/>
              </a:ext>
            </a:extLst>
          </p:cNvPr>
          <p:cNvSpPr/>
          <p:nvPr/>
        </p:nvSpPr>
        <p:spPr bwMode="auto">
          <a:xfrm>
            <a:off x="6812920" y="3740242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id="{FB675CE1-2C3D-D756-C58E-92944F923038}"/>
              </a:ext>
            </a:extLst>
          </p:cNvPr>
          <p:cNvSpPr/>
          <p:nvPr/>
        </p:nvSpPr>
        <p:spPr bwMode="auto">
          <a:xfrm>
            <a:off x="6755769" y="3356110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7B66EA41-D47C-0BE7-4A5F-377CA43C8D79}"/>
              </a:ext>
            </a:extLst>
          </p:cNvPr>
          <p:cNvSpPr/>
          <p:nvPr/>
        </p:nvSpPr>
        <p:spPr bwMode="auto">
          <a:xfrm>
            <a:off x="6755768" y="2965431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EF62CA9B-85B0-2F03-EBC1-1F6D979E4A2D}"/>
              </a:ext>
            </a:extLst>
          </p:cNvPr>
          <p:cNvSpPr/>
          <p:nvPr/>
        </p:nvSpPr>
        <p:spPr bwMode="auto">
          <a:xfrm>
            <a:off x="6822446" y="2587365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0" name="Rounded Rectangle 20">
            <a:extLst>
              <a:ext uri="{FF2B5EF4-FFF2-40B4-BE49-F238E27FC236}">
                <a16:creationId xmlns:a16="http://schemas.microsoft.com/office/drawing/2014/main" id="{0F683E91-91C2-8EFD-2C93-E551316BD824}"/>
              </a:ext>
            </a:extLst>
          </p:cNvPr>
          <p:cNvSpPr/>
          <p:nvPr/>
        </p:nvSpPr>
        <p:spPr bwMode="auto">
          <a:xfrm>
            <a:off x="6986018" y="2201449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1" name="Rounded Rectangle 21">
            <a:extLst>
              <a:ext uri="{FF2B5EF4-FFF2-40B4-BE49-F238E27FC236}">
                <a16:creationId xmlns:a16="http://schemas.microsoft.com/office/drawing/2014/main" id="{50987EF0-9584-30EB-E8DB-532E10D3CEEB}"/>
              </a:ext>
            </a:extLst>
          </p:cNvPr>
          <p:cNvSpPr/>
          <p:nvPr/>
        </p:nvSpPr>
        <p:spPr bwMode="auto">
          <a:xfrm>
            <a:off x="7265531" y="1825058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2" name="Rounded Rectangle 22">
            <a:extLst>
              <a:ext uri="{FF2B5EF4-FFF2-40B4-BE49-F238E27FC236}">
                <a16:creationId xmlns:a16="http://schemas.microsoft.com/office/drawing/2014/main" id="{A3CDCF80-E728-D43F-9C6F-CF2A09D7B0D4}"/>
              </a:ext>
            </a:extLst>
          </p:cNvPr>
          <p:cNvSpPr/>
          <p:nvPr/>
        </p:nvSpPr>
        <p:spPr bwMode="auto">
          <a:xfrm>
            <a:off x="7748783" y="1467870"/>
            <a:ext cx="298565" cy="292707"/>
          </a:xfrm>
          <a:prstGeom prst="roundRect">
            <a:avLst/>
          </a:prstGeom>
          <a:noFill/>
          <a:ln w="3492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3" name="Rounded Rectangle 23">
            <a:extLst>
              <a:ext uri="{FF2B5EF4-FFF2-40B4-BE49-F238E27FC236}">
                <a16:creationId xmlns:a16="http://schemas.microsoft.com/office/drawing/2014/main" id="{5F7DA67B-36BB-ECB1-87BB-20A30B9D25FF}"/>
              </a:ext>
            </a:extLst>
          </p:cNvPr>
          <p:cNvSpPr/>
          <p:nvPr/>
        </p:nvSpPr>
        <p:spPr bwMode="auto">
          <a:xfrm>
            <a:off x="11304252" y="2239550"/>
            <a:ext cx="365243" cy="1947930"/>
          </a:xfrm>
          <a:prstGeom prst="roundRect">
            <a:avLst/>
          </a:prstGeom>
          <a:noFill/>
          <a:ln w="34925">
            <a:solidFill>
              <a:srgbClr val="7030A0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675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CF83E-53EE-4CC7-CF95-665057874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CA974-735B-528A-F0B4-7B7566EE2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IRS Commissioning activities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9F100B-B65B-FC18-CC9B-D8B094BE8D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926" t="17200" r="18152"/>
          <a:stretch>
            <a:fillRect/>
          </a:stretch>
        </p:blipFill>
        <p:spPr>
          <a:xfrm>
            <a:off x="8472238" y="130259"/>
            <a:ext cx="3283736" cy="28751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69CA26-26E7-40F1-260E-26981A3E2F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572" r="21522"/>
          <a:stretch>
            <a:fillRect/>
          </a:stretch>
        </p:blipFill>
        <p:spPr>
          <a:xfrm>
            <a:off x="8660190" y="3429000"/>
            <a:ext cx="2907832" cy="2874328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265FAAB-CCEE-CB9F-BB89-039E51CAC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877093"/>
              </p:ext>
            </p:extLst>
          </p:nvPr>
        </p:nvGraphicFramePr>
        <p:xfrm>
          <a:off x="457152" y="739155"/>
          <a:ext cx="7862809" cy="6045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0690">
                  <a:extLst>
                    <a:ext uri="{9D8B030D-6E8A-4147-A177-3AD203B41FA5}">
                      <a16:colId xmlns:a16="http://schemas.microsoft.com/office/drawing/2014/main" val="1710012393"/>
                    </a:ext>
                  </a:extLst>
                </a:gridCol>
                <a:gridCol w="6642119">
                  <a:extLst>
                    <a:ext uri="{9D8B030D-6E8A-4147-A177-3AD203B41FA5}">
                      <a16:colId xmlns:a16="http://schemas.microsoft.com/office/drawing/2014/main" val="1778505204"/>
                    </a:ext>
                  </a:extLst>
                </a:gridCol>
              </a:tblGrid>
              <a:tr h="60159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July-Sept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  <a:sym typeface="Wingdings" panose="05000000000000000000" pitchFamily="2" charset="2"/>
                        </a:rPr>
                        <a:t>LEOP</a:t>
                      </a:r>
                    </a:p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  <a:sym typeface="Wingdings" panose="05000000000000000000" pitchFamily="2" charset="2"/>
                        </a:rPr>
                        <a:t>5 weeks decontamination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6981316"/>
                  </a:ext>
                </a:extLst>
              </a:tr>
              <a:tr h="60159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September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First IRS acquisition </a:t>
                      </a:r>
                    </a:p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First calibration using the IRS L0/L1 prototype (ISARD) </a:t>
                      </a: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800" b="0" kern="100" spc="-100">
                          <a:solidFill>
                            <a:srgbClr val="00B050"/>
                          </a:solidFill>
                          <a:latin typeface="+mn-lt"/>
                          <a:ea typeface="Roboto" panose="02000000000000000000" pitchFamily="2" charset="0"/>
                          <a:sym typeface="Wingdings" panose="05000000000000000000" pitchFamily="2" charset="2"/>
                        </a:rPr>
                        <a:t>IRS first light (next slide)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762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Oct/Nov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On-board detector and processing optimization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773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December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Reflectivity (front section, scan and flip-in mirrors), non-linearity and sub-pixel deselection characterizations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Very early dissemination to MAG members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37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February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First INR tuning – To be implemented in the IDPF-S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405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March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Sun straylight characterization (by platform de-pointing)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Sun avoidance scanning pattern testing</a:t>
                      </a:r>
                      <a:endParaRPr lang="en-US" sz="1800" b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1574006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April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Second INR tuning – To be implemented in the IDPF-S</a:t>
                      </a:r>
                    </a:p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New version of IDPF-S including scene analysis and clouds</a:t>
                      </a:r>
                    </a:p>
                    <a:p>
                      <a:pPr marL="285750" marR="0" lvl="0" indent="-28575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Demonstration data set (~1 week) release to MAG members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373295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May/June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Final tuning of the parameters, incl. MAG members feedbacks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Trial</a:t>
                      </a:r>
                      <a:r>
                        <a:rPr lang="en-US" sz="1800" b="0">
                          <a:solidFill>
                            <a:srgbClr val="00B050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dissemination to Met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4886562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2"/>
                          </a:solidFill>
                          <a:latin typeface="+mj-lt"/>
                        </a:rPr>
                        <a:t>July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>
                          <a:solidFill>
                            <a:schemeClr val="tx2"/>
                          </a:solidFill>
                          <a:latin typeface="+mn-lt"/>
                        </a:rPr>
                        <a:t>Pre-operational dissemination data to all users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152342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8644AEA-575A-F404-CC41-1A91F51D0EE5}"/>
              </a:ext>
            </a:extLst>
          </p:cNvPr>
          <p:cNvSpPr txBox="1"/>
          <p:nvPr/>
        </p:nvSpPr>
        <p:spPr>
          <a:xfrm rot="16200000">
            <a:off x="-1118908" y="1973054"/>
            <a:ext cx="2813567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21D8C-4913-E0E8-CFD7-B5AD76226D38}"/>
              </a:ext>
            </a:extLst>
          </p:cNvPr>
          <p:cNvSpPr txBox="1"/>
          <p:nvPr/>
        </p:nvSpPr>
        <p:spPr>
          <a:xfrm rot="16200000">
            <a:off x="-1298947" y="5028256"/>
            <a:ext cx="3173644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64420572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83191-D26B-8811-67E8-586187637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AB177-72A1-19E2-6144-C6D126827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3200">
                <a:solidFill>
                  <a:schemeClr val="tx1"/>
                </a:solidFill>
                <a:latin typeface="+mj-lt"/>
                <a:ea typeface="Roboto Light" panose="02000000000000000000" pitchFamily="2" charset="0"/>
              </a:rPr>
              <a:t>IRS L1 images – 2 bands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CE5826-B2C9-C5F4-EB17-80192F9C79AC}"/>
              </a:ext>
            </a:extLst>
          </p:cNvPr>
          <p:cNvSpPr txBox="1"/>
          <p:nvPr/>
        </p:nvSpPr>
        <p:spPr>
          <a:xfrm>
            <a:off x="907517" y="5568729"/>
            <a:ext cx="47209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b="0">
                <a:latin typeface="+mn-lt"/>
              </a:rPr>
              <a:t>Surface-temperature-sensitive channel – highlighting land and sea surface temperatures as well as cloud-top temperatures and cloud structures </a:t>
            </a:r>
            <a:endParaRPr lang="en-US" sz="1400" b="0" kern="100" spc="-100">
              <a:solidFill>
                <a:schemeClr val="tx2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32B28C-409B-56AA-5A09-776D8A7F68EC}"/>
              </a:ext>
            </a:extLst>
          </p:cNvPr>
          <p:cNvSpPr txBox="1"/>
          <p:nvPr/>
        </p:nvSpPr>
        <p:spPr>
          <a:xfrm>
            <a:off x="6492239" y="5568729"/>
            <a:ext cx="47922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400" b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Humidity-sensitive channel – highlighting the atmospheric movement lined to humidity and winds, linked to weather structures </a:t>
            </a:r>
            <a:endParaRPr lang="en-US" sz="1400" b="0" kern="100" spc="-100">
              <a:solidFill>
                <a:schemeClr val="tx2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CCC2C9D-7082-14BC-A72A-B0971D904167}"/>
              </a:ext>
            </a:extLst>
          </p:cNvPr>
          <p:cNvSpPr/>
          <p:nvPr/>
        </p:nvSpPr>
        <p:spPr bwMode="auto">
          <a:xfrm>
            <a:off x="344128" y="5791200"/>
            <a:ext cx="536841" cy="285135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D900AB8-D0E0-DA16-BB00-C9F418AFA3DF}"/>
              </a:ext>
            </a:extLst>
          </p:cNvPr>
          <p:cNvSpPr/>
          <p:nvPr/>
        </p:nvSpPr>
        <p:spPr bwMode="auto">
          <a:xfrm>
            <a:off x="5949253" y="5791200"/>
            <a:ext cx="536841" cy="285135"/>
          </a:xfrm>
          <a:prstGeom prst="rightArrow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24h_video_lwir_with_timestamp">
            <a:hlinkClick r:id="" action="ppaction://media"/>
            <a:extLst>
              <a:ext uri="{FF2B5EF4-FFF2-40B4-BE49-F238E27FC236}">
                <a16:creationId xmlns:a16="http://schemas.microsoft.com/office/drawing/2014/main" id="{3B0F06D2-105E-491E-30F7-093F3A391E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49543" y="1221205"/>
            <a:ext cx="3600000" cy="3600000"/>
          </a:xfrm>
          <a:prstGeom prst="rect">
            <a:avLst/>
          </a:prstGeom>
        </p:spPr>
      </p:pic>
      <p:pic>
        <p:nvPicPr>
          <p:cNvPr id="10" name="24h_video_mwir_with_timestamp">
            <a:hlinkClick r:id="" action="ppaction://media"/>
            <a:extLst>
              <a:ext uri="{FF2B5EF4-FFF2-40B4-BE49-F238E27FC236}">
                <a16:creationId xmlns:a16="http://schemas.microsoft.com/office/drawing/2014/main" id="{D9398876-C02C-E7ED-B72B-FFDA5B4BFC2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22432" y="1221205"/>
            <a:ext cx="36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182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00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4089E-DBBB-26E4-B99F-62619215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6F392-A744-2862-ED5E-10F8BD0D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Roboto Light" panose="02000000000000000000" pitchFamily="2" charset="0"/>
              </a:rPr>
              <a:t>IRS L0/L1 commissioning schedule</a:t>
            </a:r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8C68089-1BFC-797C-D592-0D57F3FD0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451805"/>
              </p:ext>
            </p:extLst>
          </p:nvPr>
        </p:nvGraphicFramePr>
        <p:xfrm>
          <a:off x="842075" y="733293"/>
          <a:ext cx="10303252" cy="56502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2914">
                  <a:extLst>
                    <a:ext uri="{9D8B030D-6E8A-4147-A177-3AD203B41FA5}">
                      <a16:colId xmlns:a16="http://schemas.microsoft.com/office/drawing/2014/main" val="1710012393"/>
                    </a:ext>
                  </a:extLst>
                </a:gridCol>
                <a:gridCol w="8630338">
                  <a:extLst>
                    <a:ext uri="{9D8B030D-6E8A-4147-A177-3AD203B41FA5}">
                      <a16:colId xmlns:a16="http://schemas.microsoft.com/office/drawing/2014/main" val="1778505204"/>
                    </a:ext>
                  </a:extLst>
                </a:gridCol>
              </a:tblGrid>
              <a:tr h="601591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Sept 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20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First IRS acquisition </a:t>
                      </a:r>
                    </a:p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/>
                      </a:pPr>
                      <a:r>
                        <a:rPr lang="en-US" sz="20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First calibration using the IRS L0/L1 prototype (ISARD) </a:t>
                      </a:r>
                      <a:r>
                        <a:rPr lang="en-US" sz="20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2000" b="0" kern="100" spc="-100">
                          <a:solidFill>
                            <a:srgbClr val="00B050"/>
                          </a:solidFill>
                          <a:latin typeface="+mn-lt"/>
                          <a:ea typeface="Roboto" panose="02000000000000000000" pitchFamily="2" charset="0"/>
                          <a:sym typeface="Wingdings" panose="05000000000000000000" pitchFamily="2" charset="2"/>
                        </a:rPr>
                        <a:t>IRS first light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7623035"/>
                  </a:ext>
                </a:extLst>
              </a:tr>
              <a:tr h="291136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Oct 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Start of the IRS L1 operational processing (IDPF-S)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24245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Nov 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0" kern="100" spc="-100">
                          <a:solidFill>
                            <a:schemeClr val="tx2"/>
                          </a:solidFill>
                          <a:latin typeface="+mn-lt"/>
                          <a:ea typeface="Roboto" panose="02000000000000000000" pitchFamily="2" charset="0"/>
                        </a:rPr>
                        <a:t>IDPF-S (without INR i.e. No navigation) is running operationally</a:t>
                      </a:r>
                      <a:endParaRPr lang="en-US" b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773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Dec 2025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kern="100" spc="-100">
                          <a:solidFill>
                            <a:srgbClr val="00B050"/>
                          </a:solidFill>
                          <a:latin typeface="+mn-lt"/>
                          <a:ea typeface="Roboto" panose="02000000000000000000" pitchFamily="2" charset="0"/>
                        </a:rPr>
                        <a:t>Very early dissemination to MAG members</a:t>
                      </a:r>
                      <a:endParaRPr lang="en-US" sz="2000" b="0" kern="100" spc="-100">
                        <a:solidFill>
                          <a:schemeClr val="tx2"/>
                        </a:solidFill>
                        <a:latin typeface="+mn-lt"/>
                        <a:ea typeface="Roboto" panose="02000000000000000000" pitchFamily="2" charset="0"/>
                      </a:endParaRPr>
                    </a:p>
                    <a:p>
                      <a:pPr marL="848472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2"/>
                          </a:solidFill>
                          <a:latin typeface="+mn-lt"/>
                        </a:rPr>
                        <a:t>12/11/2025 (08:00 UTC) to 17/11/2025 (23:58 UTC): operational data acquired in the scope of the “IQT first tuning” test block using the commissioning scanning sequence</a:t>
                      </a:r>
                    </a:p>
                    <a:p>
                      <a:pPr marL="848472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2"/>
                          </a:solidFill>
                          <a:latin typeface="+mn-lt"/>
                        </a:rPr>
                        <a:t>23/11/2025 (00:00 to 23:59 UTC): operational data acquired using the commissioning scanning sequence, including the eruption of the Hayli Gubbi volcano</a:t>
                      </a:r>
                    </a:p>
                    <a:p>
                      <a:pPr marL="848472" lvl="1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>
                          <a:solidFill>
                            <a:schemeClr val="tx2"/>
                          </a:solidFill>
                          <a:latin typeface="+mn-lt"/>
                        </a:rPr>
                        <a:t>27/11/2025 (00:01 to 23:59 UTC): operational data acquired with the operational scanning sequence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37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Feb 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solidFill>
                            <a:schemeClr val="tx2"/>
                          </a:solidFill>
                          <a:latin typeface="+mn-lt"/>
                        </a:rPr>
                        <a:t>First INR tuning – To be implemented in the IDPF-S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4056791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April 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0">
                          <a:solidFill>
                            <a:schemeClr val="tx2"/>
                          </a:solidFill>
                          <a:latin typeface="+mn-lt"/>
                        </a:rPr>
                        <a:t>Second INR tuning – To be implemented in the IDPF-S</a:t>
                      </a:r>
                    </a:p>
                    <a:p>
                      <a:r>
                        <a:rPr lang="en-US" sz="2000" b="0">
                          <a:solidFill>
                            <a:srgbClr val="00B050"/>
                          </a:solidFill>
                          <a:latin typeface="+mn-lt"/>
                        </a:rPr>
                        <a:t>Level 1 demonstration data set (~1 week) release to Cal/Val partners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373295"/>
                  </a:ext>
                </a:extLst>
              </a:tr>
              <a:tr h="286004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May 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solidFill>
                            <a:srgbClr val="00B050"/>
                          </a:solidFill>
                          <a:latin typeface="+mn-lt"/>
                        </a:rPr>
                        <a:t>Level 1 Trial dissemination of pre-operational data (selected users)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37202700"/>
                  </a:ext>
                </a:extLst>
              </a:tr>
              <a:tr h="143002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tx2"/>
                          </a:solidFill>
                          <a:latin typeface="+mj-lt"/>
                        </a:rPr>
                        <a:t>July 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>
                          <a:solidFill>
                            <a:srgbClr val="00B050"/>
                          </a:solidFill>
                          <a:latin typeface="+mn-lt"/>
                        </a:rPr>
                        <a:t>Level 1 Dissemination of pre-operational data (all users)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0711656"/>
                  </a:ext>
                </a:extLst>
              </a:tr>
            </a:tbl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9F07F81E-3585-DF13-12BA-06E4AE5982BE}"/>
              </a:ext>
            </a:extLst>
          </p:cNvPr>
          <p:cNvSpPr/>
          <p:nvPr/>
        </p:nvSpPr>
        <p:spPr bwMode="auto">
          <a:xfrm rot="10800000">
            <a:off x="10463842" y="4659939"/>
            <a:ext cx="517585" cy="362309"/>
          </a:xfrm>
          <a:prstGeom prst="righ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103949-C16C-FDCE-D192-1177709FC70F}"/>
              </a:ext>
            </a:extLst>
          </p:cNvPr>
          <p:cNvSpPr txBox="1"/>
          <p:nvPr/>
        </p:nvSpPr>
        <p:spPr>
          <a:xfrm>
            <a:off x="11049589" y="4651313"/>
            <a:ext cx="78500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Now!</a:t>
            </a:r>
          </a:p>
        </p:txBody>
      </p:sp>
    </p:spTree>
    <p:extLst>
      <p:ext uri="{BB962C8B-B14F-4D97-AF65-F5344CB8AC3E}">
        <p14:creationId xmlns:p14="http://schemas.microsoft.com/office/powerpoint/2010/main" val="244711351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97608-BD14-3AE7-1C5D-DF808C848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4"/>
                </a:solidFill>
              </a:rPr>
              <a:t>Preliminary</a:t>
            </a:r>
            <a:r>
              <a:rPr lang="en-GB"/>
              <a:t> performance assessment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48DA5-C3B4-55CB-2472-567C402437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138" y="992039"/>
            <a:ext cx="6113570" cy="5615795"/>
          </a:xfrm>
        </p:spPr>
        <p:txBody>
          <a:bodyPr>
            <a:normAutofit/>
          </a:bodyPr>
          <a:lstStyle/>
          <a:p>
            <a:r>
              <a:rPr lang="en-GB" sz="1800">
                <a:solidFill>
                  <a:schemeClr val="accent1"/>
                </a:solidFill>
              </a:rPr>
              <a:t>ACROSS tool </a:t>
            </a:r>
            <a:r>
              <a:rPr lang="en-GB" sz="1800"/>
              <a:t>(EUMETSAT): Analysis of collocated acquisitions between IRS and IASI (taken as reference) </a:t>
            </a:r>
          </a:p>
          <a:p>
            <a:endParaRPr lang="en-GB" sz="1800" u="sng"/>
          </a:p>
          <a:p>
            <a:r>
              <a:rPr lang="en-GB" sz="1800" u="sng"/>
              <a:t>Radiometric calibration</a:t>
            </a:r>
            <a:r>
              <a:rPr lang="en-GB" sz="1800"/>
              <a:t>:</a:t>
            </a:r>
          </a:p>
          <a:p>
            <a:pPr lvl="1"/>
            <a:r>
              <a:rPr lang="en-GB" sz="1800">
                <a:solidFill>
                  <a:srgbClr val="00B050"/>
                </a:solidFill>
              </a:rPr>
              <a:t>Within the 0.5K radiometric accuracy requirement</a:t>
            </a:r>
          </a:p>
          <a:p>
            <a:pPr lvl="1"/>
            <a:r>
              <a:rPr lang="en-GB" sz="1800"/>
              <a:t>On-going investigations and characterization should further improve the comparisons, with the aim of reaching &lt;0.1K differences </a:t>
            </a:r>
          </a:p>
          <a:p>
            <a:endParaRPr lang="en-GB" sz="1800"/>
          </a:p>
          <a:p>
            <a:r>
              <a:rPr lang="en-GB" sz="1800" u="sng"/>
              <a:t>Spectral calibration</a:t>
            </a:r>
            <a:r>
              <a:rPr lang="en-GB" sz="1800"/>
              <a:t>:</a:t>
            </a:r>
          </a:p>
          <a:p>
            <a:pPr lvl="1"/>
            <a:r>
              <a:rPr lang="en-GB" sz="1800">
                <a:solidFill>
                  <a:srgbClr val="00B050"/>
                </a:solidFill>
              </a:rPr>
              <a:t>Within the 3 (MW) and 1ppm (LW) requirement</a:t>
            </a:r>
          </a:p>
          <a:p>
            <a:pPr lvl="1"/>
            <a:r>
              <a:rPr lang="en-GB" sz="1800"/>
              <a:t>On-going evaluation of chromatism </a:t>
            </a:r>
          </a:p>
          <a:p>
            <a:pPr lvl="2"/>
            <a:endParaRPr lang="en-GB" sz="1800"/>
          </a:p>
          <a:p>
            <a:r>
              <a:rPr lang="en-GB" sz="1800"/>
              <a:t>Complete performance evaluation will be published after the commissioning and release of the IRS L1b pre-operational product in July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55128B-C58C-B054-13E0-C1C216748E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3685"/>
          <a:stretch>
            <a:fillRect/>
          </a:stretch>
        </p:blipFill>
        <p:spPr>
          <a:xfrm>
            <a:off x="6451953" y="887172"/>
            <a:ext cx="1739164" cy="144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43D532-F78F-38A8-B6A4-53C1F541B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6215" y="908385"/>
            <a:ext cx="2003479" cy="144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6033E0-5D17-9EFC-9DE5-22B3AF5933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685"/>
          <a:stretch>
            <a:fillRect/>
          </a:stretch>
        </p:blipFill>
        <p:spPr>
          <a:xfrm>
            <a:off x="8191117" y="891160"/>
            <a:ext cx="1739165" cy="144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0B5C5F-7531-4E14-5804-20F3A9E0F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708" y="2616690"/>
            <a:ext cx="6041292" cy="1601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C2931A-01D3-2C47-1504-5AD371A88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2891" y="4427503"/>
            <a:ext cx="4217106" cy="23115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EEF2C7-76FB-F9BB-684A-4556671A3A7C}"/>
              </a:ext>
            </a:extLst>
          </p:cNvPr>
          <p:cNvSpPr txBox="1"/>
          <p:nvPr/>
        </p:nvSpPr>
        <p:spPr>
          <a:xfrm>
            <a:off x="7611381" y="6044655"/>
            <a:ext cx="987019" cy="33855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1.1 ppm</a:t>
            </a:r>
            <a:endParaRPr lang="en-IE" sz="1600" b="0" kern="100" spc="-100">
              <a:solidFill>
                <a:schemeClr val="tx1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7DD63-567D-E4AB-215B-51970C7E9966}"/>
              </a:ext>
            </a:extLst>
          </p:cNvPr>
          <p:cNvSpPr txBox="1"/>
          <p:nvPr/>
        </p:nvSpPr>
        <p:spPr>
          <a:xfrm>
            <a:off x="9793437" y="6027430"/>
            <a:ext cx="987019" cy="33855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0.27 ppm</a:t>
            </a:r>
            <a:endParaRPr lang="en-IE" sz="1600" b="0" kern="100" spc="-100" err="1">
              <a:solidFill>
                <a:schemeClr val="tx1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205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C4D524E-0EC5-5094-2709-C7BE4D3EC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4" t="13881" r="7298" b="19012"/>
          <a:stretch>
            <a:fillRect/>
          </a:stretch>
        </p:blipFill>
        <p:spPr>
          <a:xfrm>
            <a:off x="3183145" y="4861277"/>
            <a:ext cx="4201063" cy="12654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70F266-AC28-7329-70A2-3602BDD7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solidFill>
                  <a:schemeClr val="accent4"/>
                </a:solidFill>
              </a:rPr>
              <a:t>Preliminary </a:t>
            </a:r>
            <a:r>
              <a:rPr lang="en-GB"/>
              <a:t>in-field straylight correction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8DEA3-2B4D-1704-D652-21C10819C7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547" y="951550"/>
            <a:ext cx="8110427" cy="2526796"/>
          </a:xfrm>
        </p:spPr>
        <p:txBody>
          <a:bodyPr>
            <a:normAutofit fontScale="62500" lnSpcReduction="20000"/>
          </a:bodyPr>
          <a:lstStyle/>
          <a:p>
            <a:r>
              <a:rPr lang="en-GB">
                <a:solidFill>
                  <a:schemeClr val="accent1"/>
                </a:solidFill>
              </a:rPr>
              <a:t>INCA tool </a:t>
            </a:r>
            <a:r>
              <a:rPr lang="en-GB"/>
              <a:t>(EUMETSAT) to assess the IRS L0/L1 performances</a:t>
            </a:r>
          </a:p>
          <a:p>
            <a:r>
              <a:rPr lang="en-GB"/>
              <a:t>EUM effort for modelling and mitigating in-field straylight of IRS:</a:t>
            </a:r>
          </a:p>
          <a:p>
            <a:pPr lvl="1"/>
            <a:r>
              <a:rPr lang="en-GB"/>
              <a:t>Creation of a complete straylight model in collaboration of ESA, OHB and TAS</a:t>
            </a:r>
          </a:p>
          <a:p>
            <a:pPr lvl="1"/>
            <a:r>
              <a:rPr lang="en-GB"/>
              <a:t>Design of an innovative post-processing for straylight mitigation (SRF uniformization and deconvolution*)</a:t>
            </a:r>
          </a:p>
          <a:p>
            <a:pPr lvl="1"/>
            <a:r>
              <a:rPr lang="en-GB"/>
              <a:t>Straylight model validation and adjustment in-flight using limb views and a dedicated scan law sweeping the Earth’s limb (space view taken as radiometric reference)</a:t>
            </a:r>
          </a:p>
          <a:p>
            <a:pPr lvl="1"/>
            <a:r>
              <a:rPr lang="en-GB">
                <a:solidFill>
                  <a:srgbClr val="00B050"/>
                </a:solidFill>
              </a:rPr>
              <a:t>~2/3 of straylight is currently removed and further optimization is studied</a:t>
            </a:r>
            <a:endParaRPr lang="en-IE">
              <a:solidFill>
                <a:srgbClr val="00B050"/>
              </a:solidFill>
            </a:endParaRPr>
          </a:p>
        </p:txBody>
      </p:sp>
      <p:pic>
        <p:nvPicPr>
          <p:cNvPr id="4" name="Picture 3" descr="A blue and yellow circle with a triangle and a blue background&#10;&#10;AI-generated content may be incorrect.">
            <a:extLst>
              <a:ext uri="{FF2B5EF4-FFF2-40B4-BE49-F238E27FC236}">
                <a16:creationId xmlns:a16="http://schemas.microsoft.com/office/drawing/2014/main" id="{807E9EA2-8F99-9AA0-3FE3-EE21440DB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28" y="3844271"/>
            <a:ext cx="2150633" cy="215063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CBC6BFA-A935-DEDE-6CFD-C49BAE802F5C}"/>
              </a:ext>
            </a:extLst>
          </p:cNvPr>
          <p:cNvSpPr txBox="1"/>
          <p:nvPr/>
        </p:nvSpPr>
        <p:spPr>
          <a:xfrm>
            <a:off x="557841" y="6209581"/>
            <a:ext cx="1107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/>
              <a:t>Dussarrat, P., Deschamps, G., Dehnavi, S., Theodore, B., &amp; Coppens, D. (July 2023). Impact of straylight in Michelson Fourier transform spectrometers. In International Conference on Space Optics—ICSO 2022 (Vol. 12777, pp. 2272-2283). SPIE.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A4CF57-9341-C35A-AF7F-21B109F2B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0" t="15640" r="8482" b="18307"/>
          <a:stretch>
            <a:fillRect/>
          </a:stretch>
        </p:blipFill>
        <p:spPr>
          <a:xfrm>
            <a:off x="7806905" y="4858228"/>
            <a:ext cx="4106174" cy="12715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854B3B-62D9-BD0F-FE31-97C82D72D4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888" y="974812"/>
            <a:ext cx="3078361" cy="30890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923B730-8E56-5D23-F56C-B3ACAD0E5C4B}"/>
              </a:ext>
            </a:extLst>
          </p:cNvPr>
          <p:cNvSpPr txBox="1"/>
          <p:nvPr/>
        </p:nvSpPr>
        <p:spPr>
          <a:xfrm>
            <a:off x="3319822" y="4593746"/>
            <a:ext cx="987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Measured</a:t>
            </a:r>
            <a:endParaRPr lang="en-IE" sz="160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EDF3D1-286B-35D0-4936-2461EE61EF8A}"/>
              </a:ext>
            </a:extLst>
          </p:cNvPr>
          <p:cNvSpPr txBox="1"/>
          <p:nvPr/>
        </p:nvSpPr>
        <p:spPr>
          <a:xfrm>
            <a:off x="4730290" y="4581034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Corrected</a:t>
            </a:r>
            <a:endParaRPr lang="en-IE" sz="160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E0F857-5183-9B71-C050-9A0433B45B3B}"/>
              </a:ext>
            </a:extLst>
          </p:cNvPr>
          <p:cNvSpPr txBox="1"/>
          <p:nvPr/>
        </p:nvSpPr>
        <p:spPr>
          <a:xfrm>
            <a:off x="6130504" y="459374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Difference</a:t>
            </a:r>
            <a:endParaRPr lang="en-IE" sz="160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1E2482-610C-276C-1276-C9139F8AE527}"/>
              </a:ext>
            </a:extLst>
          </p:cNvPr>
          <p:cNvSpPr txBox="1"/>
          <p:nvPr/>
        </p:nvSpPr>
        <p:spPr>
          <a:xfrm>
            <a:off x="7895203" y="4601538"/>
            <a:ext cx="987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Measured</a:t>
            </a:r>
            <a:endParaRPr lang="en-IE" sz="160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28A893-7F13-068F-6137-86A42CA5C31F}"/>
              </a:ext>
            </a:extLst>
          </p:cNvPr>
          <p:cNvSpPr txBox="1"/>
          <p:nvPr/>
        </p:nvSpPr>
        <p:spPr>
          <a:xfrm>
            <a:off x="9305671" y="4588826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Corrected</a:t>
            </a:r>
            <a:endParaRPr lang="en-IE" sz="160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40EF11-F970-E3CD-EBE3-0BA85A6D4390}"/>
              </a:ext>
            </a:extLst>
          </p:cNvPr>
          <p:cNvSpPr txBox="1"/>
          <p:nvPr/>
        </p:nvSpPr>
        <p:spPr>
          <a:xfrm>
            <a:off x="10705885" y="460153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Difference</a:t>
            </a:r>
            <a:endParaRPr lang="en-IE" sz="160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087BC0-E74E-2D35-1FC3-519359E4FE09}"/>
              </a:ext>
            </a:extLst>
          </p:cNvPr>
          <p:cNvSpPr txBox="1"/>
          <p:nvPr/>
        </p:nvSpPr>
        <p:spPr>
          <a:xfrm>
            <a:off x="4902358" y="4268470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kern="100" spc="-100">
                <a:solidFill>
                  <a:schemeClr val="accent4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LWIR</a:t>
            </a:r>
            <a:endParaRPr lang="en-IE" sz="1600" kern="100" spc="-100" err="1">
              <a:solidFill>
                <a:schemeClr val="accent4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5DEE086-9549-E442-B656-2729FD8194E7}"/>
              </a:ext>
            </a:extLst>
          </p:cNvPr>
          <p:cNvSpPr txBox="1"/>
          <p:nvPr/>
        </p:nvSpPr>
        <p:spPr>
          <a:xfrm>
            <a:off x="9426052" y="4291787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kern="100" spc="-100">
                <a:solidFill>
                  <a:schemeClr val="accent4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MWIR</a:t>
            </a:r>
            <a:endParaRPr lang="en-IE" sz="1600" kern="100" spc="-100" err="1">
              <a:solidFill>
                <a:schemeClr val="accent4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F90119-48EC-65D8-9795-E2077E00D6B2}"/>
              </a:ext>
            </a:extLst>
          </p:cNvPr>
          <p:cNvSpPr txBox="1"/>
          <p:nvPr/>
        </p:nvSpPr>
        <p:spPr>
          <a:xfrm>
            <a:off x="8777650" y="663413"/>
            <a:ext cx="3031599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GB" sz="1600" b="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Straylight characterization scan law</a:t>
            </a:r>
            <a:endParaRPr lang="en-IE" sz="1600" b="0" kern="100" spc="-100" err="1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03FBD4-209D-4737-226C-E23638781D25}"/>
              </a:ext>
            </a:extLst>
          </p:cNvPr>
          <p:cNvSpPr txBox="1"/>
          <p:nvPr/>
        </p:nvSpPr>
        <p:spPr>
          <a:xfrm>
            <a:off x="620461" y="3478346"/>
            <a:ext cx="1412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00" spc="-10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IRS iPSF model</a:t>
            </a:r>
            <a:endParaRPr lang="en-IE" sz="1600" kern="100" spc="-100">
              <a:solidFill>
                <a:schemeClr val="tx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462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GB" sz="2800" b="1" spc="0"/>
              <a:t>Thank you!</a:t>
            </a:r>
          </a:p>
          <a:p>
            <a:pPr marL="0" indent="0">
              <a:buNone/>
            </a:pPr>
            <a:endParaRPr lang="en-GB" sz="2400" b="1" spc="0"/>
          </a:p>
          <a:p>
            <a:pPr marL="0" indent="0">
              <a:buNone/>
            </a:pPr>
            <a:endParaRPr lang="en-GB" sz="2400" b="1" spc="0"/>
          </a:p>
          <a:p>
            <a:pPr marL="0" indent="0">
              <a:buNone/>
            </a:pPr>
            <a:r>
              <a:rPr lang="en-GB" sz="2400" b="1" spc="0"/>
              <a:t>IRS pre-operational dissemination:</a:t>
            </a:r>
          </a:p>
          <a:p>
            <a:pPr marL="905622" lvl="1" indent="-342900">
              <a:buFont typeface="Wingdings" panose="05000000000000000000" pitchFamily="2" charset="2"/>
              <a:buChar char="è"/>
            </a:pPr>
            <a:r>
              <a:rPr lang="en-IE" sz="2000" kern="100"/>
              <a:t>L1b products in July 2026</a:t>
            </a:r>
          </a:p>
          <a:p>
            <a:pPr marL="905622" lvl="1" indent="-342900">
              <a:buFont typeface="Wingdings" panose="05000000000000000000" pitchFamily="2" charset="2"/>
              <a:buChar char="è"/>
            </a:pPr>
            <a:r>
              <a:rPr lang="en-IE" sz="2000" kern="100"/>
              <a:t>L2 products in Q4/2026-Q1/2027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X6PPVAVDZMSZ-613157859-13632</_dlc_DocId>
    <_dlc_DocIdUrl xmlns="cfab5f87-ed30-4dbb-a820-4234a14babf6">
      <Url>https://wmoomm.sharepoint.com/sites/Collaboration/_layouts/15/DocIdRedir.aspx?ID=X6PPVAVDZMSZ-613157859-13632</Url>
      <Description>X6PPVAVDZMSZ-613157859-13632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A778BE78-2C06-4B3A-9EA6-CA933DAD46AD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3F162B5-2E6E-4C8D-881A-803D0DC84FC9}">
  <ds:schemaRefs>
    <ds:schemaRef ds:uri="3434cde1-f776-4c3f-9525-3f132e87b814"/>
    <ds:schemaRef ds:uri="4c0d32b7-afc5-4577-b835-8ee209ff46e1"/>
    <ds:schemaRef ds:uri="715fcdb6-58ff-4d84-993c-bb26a5b54815"/>
    <ds:schemaRef ds:uri="b872a7c1-ed7f-4c06-9e7d-9181e1c04fc6"/>
    <ds:schemaRef ds:uri="cfab5f87-ed30-4dbb-a820-4234a14babf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D7847E5-DA26-47C7-8C2A-CD04BF46249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CD4A28A5-E6BF-4C39-8A87-9C7CDF3E9351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Application>Microsoft Office PowerPoint</Application>
  <PresentationFormat>Widescreen</PresentationFormat>
  <Slides>11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Title &amp; Seperator Slides</vt:lpstr>
      <vt:lpstr>PowerPoint Presentation</vt:lpstr>
      <vt:lpstr>Agenda</vt:lpstr>
      <vt:lpstr>PowerPoint Presentation</vt:lpstr>
      <vt:lpstr>IRS mission </vt:lpstr>
      <vt:lpstr>IRS calibration</vt:lpstr>
      <vt:lpstr>IRS Commissioning activities</vt:lpstr>
      <vt:lpstr>IRS L1 images – 2 bands</vt:lpstr>
      <vt:lpstr>IRS L0/L1 commissioning schedule</vt:lpstr>
      <vt:lpstr>Preliminary performance assessment</vt:lpstr>
      <vt:lpstr>Preliminary in-field straylight correction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revision>1</cp:revision>
  <cp:lastPrinted>2006-03-06T14:11:17Z</cp:lastPrinted>
  <dcterms:created xsi:type="dcterms:W3CDTF">2024-03-12T14:08:59Z</dcterms:created>
  <dcterms:modified xsi:type="dcterms:W3CDTF">2026-03-26T13:36:13Z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c7bd86bc-be9d-4993-88e3-11c3f8bc6d69</vt:lpwstr>
  </property>
  <property fmtid="{D5CDD505-2E9C-101B-9397-08002B2CF9AE}" pid="4" name="MediaServiceImageTags">
    <vt:lpwstr/>
  </property>
</Properties>
</file>