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6"/>
    <p:sldMasterId id="2147483684" r:id="rId7"/>
  </p:sldMasterIdLst>
  <p:notesMasterIdLst>
    <p:notesMasterId r:id="rId27"/>
  </p:notesMasterIdLst>
  <p:sldIdLst>
    <p:sldId id="346" r:id="rId8"/>
    <p:sldId id="608" r:id="rId9"/>
    <p:sldId id="257" r:id="rId10"/>
    <p:sldId id="317" r:id="rId11"/>
    <p:sldId id="369" r:id="rId12"/>
    <p:sldId id="258" r:id="rId13"/>
    <p:sldId id="360" r:id="rId14"/>
    <p:sldId id="259" r:id="rId15"/>
    <p:sldId id="261" r:id="rId16"/>
    <p:sldId id="366" r:id="rId17"/>
    <p:sldId id="260" r:id="rId18"/>
    <p:sldId id="358" r:id="rId19"/>
    <p:sldId id="359" r:id="rId20"/>
    <p:sldId id="296" r:id="rId21"/>
    <p:sldId id="367" r:id="rId22"/>
    <p:sldId id="593" r:id="rId23"/>
    <p:sldId id="606" r:id="rId24"/>
    <p:sldId id="600" r:id="rId25"/>
    <p:sldId id="60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5493"/>
    <a:srgbClr val="0054E3"/>
    <a:srgbClr val="A6A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53C44C-A73A-B4C8-4228-949B5ED41A4F}" v="2" dt="2026-03-26T13:44:02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게스트 사용자" userId="S::urn:spo:tenantanon#eaa6be54-4687-40c4-9827-c044bd8e8d3c::" providerId="AD" clId="Web-{3B53C44C-A73A-B4C8-4228-949B5ED41A4F}"/>
    <pc:docChg chg="modSld">
      <pc:chgData name="게스트 사용자" userId="S::urn:spo:tenantanon#eaa6be54-4687-40c4-9827-c044bd8e8d3c::" providerId="AD" clId="Web-{3B53C44C-A73A-B4C8-4228-949B5ED41A4F}" dt="2026-03-26T13:44:02.030" v="1"/>
      <pc:docMkLst>
        <pc:docMk/>
      </pc:docMkLst>
      <pc:sldChg chg="delSp modSp">
        <pc:chgData name="게스트 사용자" userId="S::urn:spo:tenantanon#eaa6be54-4687-40c4-9827-c044bd8e8d3c::" providerId="AD" clId="Web-{3B53C44C-A73A-B4C8-4228-949B5ED41A4F}" dt="2026-03-26T13:44:02.030" v="1"/>
        <pc:sldMkLst>
          <pc:docMk/>
          <pc:sldMk cId="2648210371" sldId="260"/>
        </pc:sldMkLst>
        <pc:spChg chg="del mod">
          <ac:chgData name="게스트 사용자" userId="S::urn:spo:tenantanon#eaa6be54-4687-40c4-9827-c044bd8e8d3c::" providerId="AD" clId="Web-{3B53C44C-A73A-B4C8-4228-949B5ED41A4F}" dt="2026-03-26T13:44:02.030" v="1"/>
          <ac:spMkLst>
            <pc:docMk/>
            <pc:sldMk cId="2648210371" sldId="260"/>
            <ac:spMk id="7" creationId="{B21FD6D5-B270-BDF4-E529-5C8B75C794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A6919-CA59-FD4E-AFD4-4B18282A242F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C834D-287E-B840-8211-2D6489D1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22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9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8CF5-0574-AD34-EB89-7DE9CE35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190726-C523-C540-C5D2-170ED4871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8954C-576C-8CFA-C1AD-C4CF96C85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CDBDD-6E9B-CADA-E553-72A173A62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08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06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99F1F-A327-B84B-BFED-98E19E60C0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664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96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85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67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17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89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20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43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12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65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17915-2D16-2043-A1FD-0097DC5970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88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99F1F-A327-B84B-BFED-98E19E60C0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46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0FF2-2080-0C4F-92DE-44293BB75098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6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88F3-89A0-774E-9CA7-96650C7EC7E4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99144" y="6432355"/>
            <a:ext cx="2743200" cy="365125"/>
          </a:xfrm>
        </p:spPr>
        <p:txBody>
          <a:bodyPr/>
          <a:lstStyle/>
          <a:p>
            <a:fld id="{D6706F01-49EA-0F4A-A086-4D62F2F02B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90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6B12-ACB0-D944-B1C6-9F9639D1E2CC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2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DE233-2FCB-4240-82DD-BB236BA49BFA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BD479-0350-AA42-956F-0D36145819DD}" type="datetime1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8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65E-E13D-004D-8F01-039F23C5124E}" type="datetime1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2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F3DE-9BD4-8143-A626-1FDBEF2CDF03}" type="datetime1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5786-DFB1-AB4F-A644-B1A4E86F6EF2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7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253-44BA-FF4D-BF0E-74ED32DC7A28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8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E963-779A-7F45-9BA4-D70FD1253E06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693BF-B122-8945-81D3-9815A123331B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2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26822"/>
            <a:ext cx="10363200" cy="1470025"/>
          </a:xfrm>
          <a:noFill/>
          <a:ln>
            <a:noFill/>
          </a:ln>
        </p:spPr>
        <p:txBody>
          <a:bodyPr>
            <a:normAutofit/>
          </a:bodyPr>
          <a:lstStyle>
            <a:lvl1pPr algn="ctr">
              <a:defRPr sz="36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482596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4C57-0C1E-364A-B539-C7B5F02DB209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0" descr="Madison-Prestorm-from SSEC-29Sept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499"/>
            <a:ext cx="12192002" cy="272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SSEC_logo.pd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600" y="5320796"/>
            <a:ext cx="1296785" cy="914400"/>
          </a:xfrm>
          <a:prstGeom prst="rect">
            <a:avLst/>
          </a:prstGeom>
        </p:spPr>
      </p:pic>
      <p:pic>
        <p:nvPicPr>
          <p:cNvPr id="12" name="Picture 11" descr="UW_logo_4color_pc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4934716"/>
            <a:ext cx="1737360" cy="16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26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2D572-6592-AA43-B670-F2B61F739F3D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2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68308"/>
            <a:ext cx="12192000" cy="846683"/>
          </a:xfrm>
          <a:noFill/>
          <a:ln>
            <a:noFill/>
          </a:ln>
        </p:spPr>
        <p:txBody>
          <a:bodyPr anchor="t"/>
          <a:lstStyle>
            <a:lvl1pPr algn="ctr">
              <a:defRPr sz="40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950856"/>
            <a:ext cx="10363200" cy="1500187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8DB05-FF38-0C4A-ACF6-CA238855940F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4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202FB-1E29-5749-8883-977A685ED718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1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38F8-016F-E348-AD25-0F232C6EE362}" type="datetime1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E586-18A6-DD45-9788-E6493095B9A0}" type="datetime1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89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96D3-B929-1742-B847-EA1903B14BC4}" type="datetime1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1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9EBB-03A7-B845-9A21-4BE2592D3C78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4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226AD-2345-3142-8274-49A4DB947018}" type="datetime1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43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1C55-39A3-1B44-A049-3BD07265FC51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9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5009-F86F-1147-820C-340899E258CD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3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BDF5E-07AC-3A46-8D74-62B43A923712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7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121"/>
            <a:ext cx="12192000" cy="907776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vert="horz" lIns="182880" tIns="45720" rIns="18288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046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3886F-3329-894B-B209-337F384F49BF}" type="datetime1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490467"/>
            <a:ext cx="650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27A59-DD16-1D4C-8B03-9CFF3A569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5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yticsvidhya.com/blog/2020/12/an-end-to-end-comprehensive-guide-for-p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satellite dishes on top of a building&#10;&#10;Description automatically generated with medium confidence">
            <a:extLst>
              <a:ext uri="{FF2B5EF4-FFF2-40B4-BE49-F238E27FC236}">
                <a16:creationId xmlns:a16="http://schemas.microsoft.com/office/drawing/2014/main" id="{A96EB86C-9545-80B9-BF1B-98B666B28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95"/>
          <a:stretch/>
        </p:blipFill>
        <p:spPr>
          <a:xfrm>
            <a:off x="1189297" y="2087246"/>
            <a:ext cx="7343779" cy="4770755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E43625F5-3F13-0385-1E55-0F2F2DBD30DC}"/>
              </a:ext>
            </a:extLst>
          </p:cNvPr>
          <p:cNvSpPr txBox="1">
            <a:spLocks/>
          </p:cNvSpPr>
          <p:nvPr/>
        </p:nvSpPr>
        <p:spPr>
          <a:xfrm>
            <a:off x="0" y="120689"/>
            <a:ext cx="12192000" cy="1524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en-US" b="1">
                <a:solidFill>
                  <a:srgbClr val="0432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The Cross-track Infrared Sounder (</a:t>
            </a:r>
            <a:r>
              <a:rPr lang="en-US" altLang="en-US" b="1" err="1">
                <a:solidFill>
                  <a:srgbClr val="0432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CrIS</a:t>
            </a:r>
            <a:r>
              <a:rPr lang="en-US" altLang="en-US" b="1">
                <a:solidFill>
                  <a:srgbClr val="0432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) Hybrid Principal Component Analysis / Rapid Event Detection (PCA/RED) Product</a:t>
            </a:r>
          </a:p>
          <a:p>
            <a:pPr marL="0" indent="0" algn="ctr">
              <a:buNone/>
              <a:defRPr/>
            </a:pPr>
            <a:endParaRPr lang="en-US" sz="900" b="1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0" indent="0" algn="ctr">
              <a:buNone/>
              <a:defRPr/>
            </a:pPr>
            <a:r>
              <a:rPr lang="en-US" sz="1600">
                <a:latin typeface="Calibri"/>
                <a:cs typeface="Calibri"/>
              </a:rPr>
              <a:t>David Tobin and Joe Taylor</a:t>
            </a:r>
            <a:endParaRPr lang="en-US" sz="900" b="1">
              <a:latin typeface="Calibri"/>
              <a:cs typeface="Calibri"/>
            </a:endParaRPr>
          </a:p>
          <a:p>
            <a:pPr marL="0" indent="0" algn="ctr">
              <a:buNone/>
              <a:defRPr/>
            </a:pPr>
            <a:r>
              <a:rPr lang="en-US" sz="1600" b="1">
                <a:latin typeface="Calibri"/>
                <a:cs typeface="Calibri"/>
              </a:rPr>
              <a:t>Cooperative Institute for Meteorological Satellite Studies, </a:t>
            </a:r>
          </a:p>
          <a:p>
            <a:pPr marL="0" indent="0" algn="ctr">
              <a:buNone/>
              <a:defRPr/>
            </a:pPr>
            <a:r>
              <a:rPr lang="en-US" sz="1600" b="1">
                <a:latin typeface="Calibri"/>
                <a:cs typeface="Calibri"/>
              </a:rPr>
              <a:t>Space Science and Engineering Center, </a:t>
            </a:r>
          </a:p>
          <a:p>
            <a:pPr marL="0" indent="0" algn="ctr">
              <a:buNone/>
              <a:defRPr/>
            </a:pPr>
            <a:r>
              <a:rPr lang="en-US" sz="1600" b="1">
                <a:latin typeface="Calibri"/>
                <a:cs typeface="Calibri"/>
              </a:rPr>
              <a:t>University of Wisconsin-Madison</a:t>
            </a:r>
            <a:endParaRPr lang="en-US" sz="600" b="1">
              <a:latin typeface="Calibri"/>
              <a:cs typeface="Calibri"/>
            </a:endParaRPr>
          </a:p>
          <a:p>
            <a:pPr marL="0" indent="0" algn="ctr">
              <a:buNone/>
              <a:defRPr/>
            </a:pPr>
            <a:endParaRPr lang="en-US" sz="600" b="1">
              <a:latin typeface="Calibri"/>
              <a:cs typeface="Calibri"/>
            </a:endParaRPr>
          </a:p>
          <a:p>
            <a:pPr marL="0" indent="0" algn="ctr">
              <a:buNone/>
              <a:defRPr/>
            </a:pPr>
            <a:r>
              <a:rPr lang="en-US" sz="2000" b="1">
                <a:solidFill>
                  <a:srgbClr val="0432FF"/>
                </a:solidFill>
                <a:latin typeface="Calibri"/>
                <a:cs typeface="Calibri"/>
              </a:rPr>
              <a:t>GSICS Annual Meeting</a:t>
            </a:r>
          </a:p>
          <a:p>
            <a:pPr marL="0" indent="0" algn="ctr">
              <a:buNone/>
              <a:defRPr/>
            </a:pPr>
            <a:r>
              <a:rPr lang="en-US" sz="1400">
                <a:solidFill>
                  <a:srgbClr val="0432FF"/>
                </a:solidFill>
                <a:latin typeface="Calibri"/>
                <a:cs typeface="Calibri"/>
              </a:rPr>
              <a:t>Ottawa, Canada</a:t>
            </a:r>
          </a:p>
          <a:p>
            <a:pPr marL="0" indent="0" algn="ctr">
              <a:buNone/>
              <a:defRPr/>
            </a:pPr>
            <a:r>
              <a:rPr lang="en-US" sz="1400">
                <a:solidFill>
                  <a:srgbClr val="0432FF"/>
                </a:solidFill>
                <a:cs typeface="Calibri"/>
              </a:rPr>
              <a:t>March 2026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17E304A-DFF2-51F7-D2A3-16B7C7061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538" y="5117513"/>
            <a:ext cx="985517" cy="15494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332194-E42C-9078-6910-4D16ED2C4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9634" y="2491360"/>
            <a:ext cx="1358622" cy="937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27AAA3-D346-B589-17E4-260D8BB74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9634" y="3841277"/>
            <a:ext cx="1358623" cy="95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36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61AE1-8090-D3B8-DF7B-D420B3C89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56D426F-621A-F7A6-25FE-35596747B8E2}"/>
              </a:ext>
            </a:extLst>
          </p:cNvPr>
          <p:cNvSpPr txBox="1">
            <a:spLocks/>
          </p:cNvSpPr>
          <p:nvPr/>
        </p:nvSpPr>
        <p:spPr>
          <a:xfrm>
            <a:off x="353794" y="1706880"/>
            <a:ext cx="1148441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5000"/>
              </a:lnSpc>
            </a:pPr>
            <a:r>
              <a:rPr lang="en-US" sz="2000" b="1">
                <a:solidFill>
                  <a:srgbClr val="0432FF"/>
                </a:solidFill>
              </a:rPr>
              <a:t>With acknowledgements to:</a:t>
            </a:r>
          </a:p>
          <a:p>
            <a:pPr>
              <a:lnSpc>
                <a:spcPct val="135000"/>
              </a:lnSpc>
            </a:pPr>
            <a:r>
              <a:rPr lang="en-US" sz="2000" i="1">
                <a:solidFill>
                  <a:prstClr val="black"/>
                </a:solidFill>
                <a:latin typeface="Cambria Math" panose="02040503050406030204" pitchFamily="18" charset="0"/>
              </a:rPr>
              <a:t>Tim Hultberg</a:t>
            </a:r>
          </a:p>
          <a:p>
            <a:pPr>
              <a:lnSpc>
                <a:spcPct val="135000"/>
              </a:lnSpc>
            </a:pPr>
            <a:r>
              <a:rPr lang="en-US" sz="2000" i="1">
                <a:solidFill>
                  <a:prstClr val="black"/>
                </a:solidFill>
                <a:latin typeface="Cambria Math" panose="02040503050406030204" pitchFamily="18" charset="0"/>
              </a:rPr>
              <a:t>Dorothee Coppens</a:t>
            </a:r>
          </a:p>
          <a:p>
            <a:pPr>
              <a:lnSpc>
                <a:spcPct val="135000"/>
              </a:lnSpc>
            </a:pPr>
            <a:r>
              <a:rPr lang="en-US" sz="2000" i="1">
                <a:solidFill>
                  <a:prstClr val="black"/>
                </a:solidFill>
                <a:latin typeface="Cambria Math" panose="02040503050406030204" pitchFamily="18" charset="0"/>
              </a:rPr>
              <a:t>Larrabee Strow</a:t>
            </a:r>
          </a:p>
          <a:p>
            <a:pPr>
              <a:lnSpc>
                <a:spcPct val="135000"/>
              </a:lnSpc>
            </a:pPr>
            <a:r>
              <a:rPr lang="en-US" sz="2000" i="1" err="1">
                <a:solidFill>
                  <a:prstClr val="black"/>
                </a:solidFill>
                <a:latin typeface="Cambria Math" panose="02040503050406030204" pitchFamily="18" charset="0"/>
              </a:rPr>
              <a:t>CrIS</a:t>
            </a:r>
            <a:r>
              <a:rPr lang="en-US" sz="2000" i="1">
                <a:solidFill>
                  <a:prstClr val="black"/>
                </a:solidFill>
                <a:latin typeface="Cambria Math" panose="02040503050406030204" pitchFamily="18" charset="0"/>
              </a:rPr>
              <a:t> SDR Cal/Val team</a:t>
            </a:r>
          </a:p>
          <a:p>
            <a:pPr>
              <a:lnSpc>
                <a:spcPct val="135000"/>
              </a:lnSpc>
            </a:pPr>
            <a:endParaRPr lang="en-US" sz="2000" i="1">
              <a:solidFill>
                <a:prstClr val="black"/>
              </a:solidFill>
              <a:latin typeface="Cambria Math" panose="02040503050406030204" pitchFamily="18" charset="0"/>
            </a:endParaRPr>
          </a:p>
          <a:p>
            <a:pPr>
              <a:lnSpc>
                <a:spcPct val="135000"/>
              </a:lnSpc>
            </a:pPr>
            <a:r>
              <a:rPr lang="en-US" sz="2000" i="1">
                <a:solidFill>
                  <a:prstClr val="black"/>
                </a:solidFill>
                <a:latin typeface="Cambria Math" panose="02040503050406030204" pitchFamily="18" charset="0"/>
              </a:rPr>
              <a:t>Support from NASA grant 80NSSC22K0713</a:t>
            </a:r>
          </a:p>
        </p:txBody>
      </p:sp>
    </p:spTree>
    <p:extLst>
      <p:ext uri="{BB962C8B-B14F-4D97-AF65-F5344CB8AC3E}">
        <p14:creationId xmlns:p14="http://schemas.microsoft.com/office/powerpoint/2010/main" val="44184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662986-AF69-20E4-0AA1-C33FA3039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0182">
            <a:off x="5350027" y="3455783"/>
            <a:ext cx="2189705" cy="1687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4625761" y="178030"/>
            <a:ext cx="2580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134440" y="1035424"/>
            <a:ext cx="69965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/>
              <a:t>The EUMETSAT Hybrid PCA technique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e.g.: </a:t>
            </a:r>
            <a:r>
              <a:rPr lang="en-US" sz="2800" err="1"/>
              <a:t>Hultberg</a:t>
            </a:r>
            <a:r>
              <a:rPr lang="en-US" sz="2800"/>
              <a:t> et al. 2017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Available for IASI, IASI-NG and MTG-IRS</a:t>
            </a:r>
            <a:endParaRPr lang="en-US" sz="2800" b="1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/>
              <a:t>Benefits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Data compression, up to ~50x</a:t>
            </a:r>
          </a:p>
          <a:p>
            <a:pPr marL="1371600" lvl="2" indent="-457200">
              <a:buFont typeface="Wingdings" pitchFamily="2" charset="2"/>
              <a:buChar char="Ø"/>
            </a:pPr>
            <a:r>
              <a:rPr lang="en-US" sz="2800" err="1"/>
              <a:t>CrIS</a:t>
            </a:r>
            <a:r>
              <a:rPr lang="en-US" sz="2800"/>
              <a:t> data accessibility</a:t>
            </a:r>
          </a:p>
          <a:p>
            <a:pPr marL="1371600" lvl="2" indent="-457200">
              <a:buFont typeface="Wingdings" pitchFamily="2" charset="2"/>
              <a:buChar char="Ø"/>
            </a:pPr>
            <a:r>
              <a:rPr lang="en-US" sz="2800"/>
              <a:t>Preparing for future sensors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Random Noise Filtering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/>
              <a:t>Rare Events Detection (RED)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F7B01C-4ACC-414A-B075-2EDCE29A7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223" y="1035424"/>
            <a:ext cx="4529711" cy="54961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762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FFB2244-2386-FE48-9D34-5DC120DBEBEA}"/>
              </a:ext>
            </a:extLst>
          </p:cNvPr>
          <p:cNvCxnSpPr>
            <a:cxnSpLocks/>
          </p:cNvCxnSpPr>
          <p:nvPr/>
        </p:nvCxnSpPr>
        <p:spPr>
          <a:xfrm>
            <a:off x="4937712" y="1731582"/>
            <a:ext cx="2316576" cy="0"/>
          </a:xfrm>
          <a:prstGeom prst="straightConnector1">
            <a:avLst/>
          </a:prstGeom>
          <a:ln w="1905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EBBA10-3E52-2E4C-9A82-E32C197D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98545-314F-C4CA-A0B9-FA72791A0315}"/>
              </a:ext>
            </a:extLst>
          </p:cNvPr>
          <p:cNvSpPr txBox="1"/>
          <p:nvPr/>
        </p:nvSpPr>
        <p:spPr>
          <a:xfrm rot="3053061">
            <a:off x="5139203" y="3829495"/>
            <a:ext cx="23165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/>
              <a:t>SNPP mission</a:t>
            </a:r>
          </a:p>
        </p:txBody>
      </p:sp>
    </p:spTree>
    <p:extLst>
      <p:ext uri="{BB962C8B-B14F-4D97-AF65-F5344CB8AC3E}">
        <p14:creationId xmlns:p14="http://schemas.microsoft.com/office/powerpoint/2010/main" val="111541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456771" y="606129"/>
            <a:ext cx="11481678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Huang et al., 2001. Application of Principal Component Analysis to High-Resolution Infrared Measurement Compression and Retrieval. Journal of Applied Meteorology. 40. 365-388. 10.1175/1520-0450(2001)040&lt;0365:AOPCAT&gt;2.0.CO;2. 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Antonelli et al., 2004, A principal component noise filter for high spectral resolution infrared measurements. Journal of Geophysical Research. 109. 10.1029/2004JD004862.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Turner et al., 2006. Noise Reduction of Atmospheric Emitted Radiance Interferometer (AERI) Observations Using Principal Component Analysis, Journal of Atmospheric and Oceanic Technology, 23(9), 1223-1238. 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Tobin et al., 2007. Hyperspectral data noise characterization using principal component analysis: application to the atmospheric infrared sounder, J. Appl. Rem. Sens. 1(1) 013515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 10.1117/1.2757707</a:t>
            </a:r>
          </a:p>
          <a:p>
            <a:pPr>
              <a:spcAft>
                <a:spcPts val="600"/>
              </a:spcAft>
              <a:defRPr/>
            </a:pP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Zavyalov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 et al., 2011. Preflight assessment of the Cross-track Infrared Sounder (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CrIS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) performance. Proc. SPIE Eur. Atmos. Remote Sens.. 8176. 10.1117/12.897674. 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Serio et al., 2015. Infrared atmospheric sounder interferometer radiometric noise assessment from spectral residuals. Appl Opt. 2015 Jul 1;54(19):5924-36.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 10.1364/AO.54.005924. PMID: 26193134.</a:t>
            </a:r>
          </a:p>
          <a:p>
            <a:pPr>
              <a:spcAft>
                <a:spcPts val="600"/>
              </a:spcAft>
              <a:defRPr/>
            </a:pP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Hultberg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 et al., 2017. Local or global? How to choose the training set for principal component compression of hyperspectral satellite measurements: a hybrid approach, Proc. SPIE 10423, Sensors, Systems, and Next-Generation Satellites XXI, 104231G (29 September 2017);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 10.1117/12.2278349.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Lee et al., 2019.  HIRAS noise performance improvement based on principal component analysis. Appl Opt. 2019 Jul 10;58(20):5506-5515.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 10.1364/AO.58.005506. PMID: 31504021.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Serio et al., 2020. Characterization of the Observational Covariance Matrix of Hyper-Spectral Infrared Satellite Sensors Directly from Measured Earth Views. Sensors (Basel). 2020 Mar 9;20(5):1492.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 10.3390/s20051492. PMID: 32182769; PMCID: PMC7085552.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Tremblay et al., 2022, "Radiometric Noise Assessment of the Cross-Track Infrared Sounder on the NOAA-20 Satellite," in IEEE Transactions on Geoscience and Remote Sensing, vol. 60, pp. 1-15, 2022, Art no. 5506615,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doi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: 10.1109/TGRS.2021.3083137.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--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EUMETSAT, 2019.  Release of simulated MTG IRS Level 1B data package.  https://www.eumetsat.int/simulated-mtg-irs-l1b-dataset</a:t>
            </a:r>
          </a:p>
          <a:p>
            <a:pPr>
              <a:spcAft>
                <a:spcPts val="600"/>
              </a:spcAft>
              <a:defRPr/>
            </a:pPr>
            <a:r>
              <a:rPr lang="en-US" sz="1400">
                <a:solidFill>
                  <a:prstClr val="black"/>
                </a:solidFill>
                <a:latin typeface="Calibri" panose="020F0502020204030204"/>
                <a:cs typeface="Courier New" panose="02070309020205020404" pitchFamily="49" charset="0"/>
                <a:sym typeface="Wingdings" pitchFamily="2" charset="2"/>
              </a:rPr>
              <a:t>EUMETSAT, 2021. Changes to PC compressed IASI L1C data. https://www.eumetsat.int/changes-pc-compressed-iasi-l1c-data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EB00E4-A42F-0444-938E-D7E06FBC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01EC6A-B8EF-9A40-9287-FF3EA58554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05B124-3730-23E0-70F7-B3DEBDF88EBA}"/>
              </a:ext>
            </a:extLst>
          </p:cNvPr>
          <p:cNvSpPr txBox="1"/>
          <p:nvPr/>
        </p:nvSpPr>
        <p:spPr>
          <a:xfrm>
            <a:off x="253551" y="261593"/>
            <a:ext cx="1356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rgbClr val="0432FF"/>
                </a:solidFill>
                <a:latin typeface="Calibri" panose="020F0502020204030204"/>
              </a:rPr>
              <a:t>References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0FDBD67B-A6D4-264F-E94A-740A12627955}"/>
              </a:ext>
            </a:extLst>
          </p:cNvPr>
          <p:cNvSpPr/>
          <p:nvPr/>
        </p:nvSpPr>
        <p:spPr>
          <a:xfrm>
            <a:off x="87087" y="3701143"/>
            <a:ext cx="369684" cy="206830"/>
          </a:xfrm>
          <a:prstGeom prst="rightArrow">
            <a:avLst>
              <a:gd name="adj1" fmla="val 50000"/>
              <a:gd name="adj2" fmla="val 6160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6D00F66-D233-05ED-27BA-1B8CEDFD5323}"/>
              </a:ext>
            </a:extLst>
          </p:cNvPr>
          <p:cNvSpPr/>
          <p:nvPr/>
        </p:nvSpPr>
        <p:spPr>
          <a:xfrm>
            <a:off x="87087" y="5990614"/>
            <a:ext cx="369684" cy="206830"/>
          </a:xfrm>
          <a:prstGeom prst="rightArrow">
            <a:avLst>
              <a:gd name="adj1" fmla="val 50000"/>
              <a:gd name="adj2" fmla="val 6160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7062AD2-61AB-49BC-B066-4A83E78FA966}"/>
              </a:ext>
            </a:extLst>
          </p:cNvPr>
          <p:cNvSpPr/>
          <p:nvPr/>
        </p:nvSpPr>
        <p:spPr>
          <a:xfrm>
            <a:off x="87087" y="6276389"/>
            <a:ext cx="369684" cy="206830"/>
          </a:xfrm>
          <a:prstGeom prst="rightArrow">
            <a:avLst>
              <a:gd name="adj1" fmla="val 50000"/>
              <a:gd name="adj2" fmla="val 6160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04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8A6A-FFA3-4E1B-96A0-7F8FAF14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88" y="358807"/>
            <a:ext cx="11575897" cy="828112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rgbClr val="0432FF"/>
                </a:solidFill>
                <a:latin typeface="+mn-lt"/>
              </a:rPr>
              <a:t>Principal Component Analysis (PCA)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5080A6-6473-BAE4-29C9-4C06AC5FEA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15" y="1121603"/>
                <a:ext cx="11484411" cy="4351338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35000"/>
                  </a:lnSpc>
                  <a:buNone/>
                </a:pPr>
                <a:r>
                  <a:rPr lang="en-US" sz="2000"/>
                  <a:t>A radiance spectrum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with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/>
                  <a:t>spectral channels can be written as a linear combination of scalar coefficients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baseline="-2500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/>
                  <a:t>and Principal Components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i="1" baseline="-2500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plus the ensemble mean spectrum:</a:t>
                </a:r>
                <a:endParaRPr lang="en-US" sz="2000" i="1">
                  <a:latin typeface="Cambria Math" panose="02040503050406030204" pitchFamily="18" charset="0"/>
                </a:endParaRPr>
              </a:p>
              <a:p>
                <a:pPr marL="0" indent="0" algn="ctr">
                  <a:lnSpc>
                    <a:spcPct val="135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+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𝑅𝑚𝑒𝑎𝑛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/>
              </a:p>
              <a:p>
                <a:pPr marL="0" indent="0">
                  <a:lnSpc>
                    <a:spcPct val="135000"/>
                  </a:lnSpc>
                  <a:buNone/>
                </a:pPr>
                <a:r>
                  <a:rPr lang="en-US" sz="2000"/>
                  <a:t>where C and U can be determined from Single Value Decomposition of the radiance ensemble.</a:t>
                </a:r>
              </a:p>
              <a:p>
                <a:pPr marL="0" lvl="0" indent="0">
                  <a:lnSpc>
                    <a:spcPct val="135000"/>
                  </a:lnSpc>
                  <a:buNone/>
                </a:pPr>
                <a:endParaRPr lang="en-US" sz="800" i="1">
                  <a:latin typeface="Cambria Math" panose="02040503050406030204" pitchFamily="18" charset="0"/>
                </a:endParaRPr>
              </a:p>
              <a:p>
                <a:pPr marL="0" lvl="0" indent="0">
                  <a:lnSpc>
                    <a:spcPct val="135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i="1" baseline="-2500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/>
                  <a:t>are ordered such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baseline="-25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explains the most variance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baseline="-250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explains the least, and a reconstructed spectrum can be computed from a relatively small number of Principal Components,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i="1" baseline="300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′ </m:t>
                    </m:r>
                  </m:oMath>
                </a14:m>
                <a:r>
                  <a:rPr lang="en-US" sz="2000"/>
                  <a:t>:</a:t>
                </a:r>
                <a:endParaRPr lang="en-US" sz="2000" i="1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>
                  <a:lnSpc>
                    <a:spcPct val="135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baseline="300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baseline="-25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𝑈𝑖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 +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𝑅𝑚𝑒𝑎𝑛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i="1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>
                  <a:lnSpc>
                    <a:spcPct val="135000"/>
                  </a:lnSpc>
                  <a:buNone/>
                </a:pPr>
                <a:endParaRPr lang="en-US" sz="2000" i="1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>
                  <a:lnSpc>
                    <a:spcPct val="135000"/>
                  </a:lnSpc>
                  <a:buNone/>
                </a:pPr>
                <a:r>
                  <a:rPr lang="en-US" sz="2000" i="1">
                    <a:latin typeface="Cambria Math" panose="02040503050406030204" pitchFamily="18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E,g.</a:t>
                </a:r>
                <a:r>
                  <a:rPr lang="en-US" sz="2000" i="1">
                    <a:solidFill>
                      <a:srgbClr val="0563C1"/>
                    </a:solidFill>
                    <a:latin typeface="Cambria Math" panose="02040503050406030204" pitchFamily="18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https://www.analyticsvidhya.com/blog/2020/12/an-end-to-end-comprehensive-guide-for-pca/</a:t>
                </a:r>
                <a:endParaRPr lang="en-US" sz="2000" i="1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>
                  <a:lnSpc>
                    <a:spcPct val="135000"/>
                  </a:lnSpc>
                  <a:buNone/>
                </a:pPr>
                <a:endParaRPr lang="en-US" sz="2000" i="1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5080A6-6473-BAE4-29C9-4C06AC5FEA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15" y="1121603"/>
                <a:ext cx="11484411" cy="4351338"/>
              </a:xfrm>
              <a:blipFill>
                <a:blip r:embed="rId4"/>
                <a:stretch>
                  <a:fillRect l="-531" b="-21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93C60-A8F6-57CE-E7FE-E9F27982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5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EDB28B-48A9-27F3-40B1-1585E90EFF97}"/>
              </a:ext>
            </a:extLst>
          </p:cNvPr>
          <p:cNvCxnSpPr>
            <a:cxnSpLocks/>
          </p:cNvCxnSpPr>
          <p:nvPr/>
        </p:nvCxnSpPr>
        <p:spPr>
          <a:xfrm>
            <a:off x="12176760" y="-7620"/>
            <a:ext cx="0" cy="171450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46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3579093" y="160641"/>
            <a:ext cx="5886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err="1">
                <a:solidFill>
                  <a:srgbClr val="0432FF"/>
                </a:solidFill>
              </a:rPr>
              <a:t>CrIS</a:t>
            </a:r>
            <a:r>
              <a:rPr lang="en-US" sz="3600" b="1">
                <a:solidFill>
                  <a:srgbClr val="0432FF"/>
                </a:solidFill>
              </a:rPr>
              <a:t> Hybrid PCA Methodology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405049" y="879577"/>
            <a:ext cx="115157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Determine a set of global PCs, “</a:t>
            </a:r>
            <a:r>
              <a:rPr lang="en-US" sz="2400" b="1" err="1"/>
              <a:t>PC</a:t>
            </a:r>
            <a:r>
              <a:rPr lang="en-US" sz="2400" b="1" baseline="-25000" err="1"/>
              <a:t>global</a:t>
            </a:r>
            <a:r>
              <a:rPr lang="en-US" sz="2400" b="1"/>
              <a:t>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/>
              <a:t>Based on a large representative set of spectra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/>
              <a:t>The leading </a:t>
            </a:r>
            <a:r>
              <a:rPr lang="en-US" sz="2000" err="1"/>
              <a:t>nPCs</a:t>
            </a:r>
            <a:r>
              <a:rPr lang="en-US" sz="2000" baseline="-25000" err="1"/>
              <a:t>global</a:t>
            </a:r>
            <a:r>
              <a:rPr lang="en-US" sz="2000"/>
              <a:t> (150) global PCs are retained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/>
              <a:t>These global PCs are “static” and distributed to users (and the global mean spectrum </a:t>
            </a:r>
            <a:r>
              <a:rPr lang="en-US" sz="2000" err="1"/>
              <a:t>Rad</a:t>
            </a:r>
            <a:r>
              <a:rPr lang="en-US" sz="2000" baseline="-25000" err="1"/>
              <a:t>global</a:t>
            </a:r>
            <a:r>
              <a:rPr lang="en-US" sz="2000"/>
              <a:t>)</a:t>
            </a:r>
          </a:p>
          <a:p>
            <a:endParaRPr lang="en-US" sz="2400" b="1"/>
          </a:p>
          <a:p>
            <a:r>
              <a:rPr lang="en-US" sz="2400" b="1"/>
              <a:t>For any given granule of </a:t>
            </a:r>
            <a:r>
              <a:rPr lang="en-US" sz="2400" b="1" err="1"/>
              <a:t>CrIS</a:t>
            </a:r>
            <a:r>
              <a:rPr lang="en-US" sz="2400" b="1"/>
              <a:t> data</a:t>
            </a:r>
          </a:p>
          <a:p>
            <a:r>
              <a:rPr lang="en-US" sz="2000"/>
              <a:t>(1) Compute Coefficients for the global PCs, </a:t>
            </a:r>
            <a:r>
              <a:rPr lang="en-US" sz="2000" b="1"/>
              <a:t>“</a:t>
            </a:r>
            <a:r>
              <a:rPr lang="en-US" sz="2000" b="1" err="1"/>
              <a:t>C</a:t>
            </a:r>
            <a:r>
              <a:rPr lang="en-US" sz="2000" b="1" baseline="-25000" err="1"/>
              <a:t>global</a:t>
            </a:r>
            <a:r>
              <a:rPr lang="en-US" sz="2000" b="1"/>
              <a:t>”</a:t>
            </a:r>
          </a:p>
          <a:p>
            <a:r>
              <a:rPr lang="en-US" sz="2000"/>
              <a:t>(2) </a:t>
            </a:r>
            <a:r>
              <a:rPr lang="en-US" sz="2000" i="1" u="sng"/>
              <a:t>Based on the global radiance reconstruction residuals of this granule</a:t>
            </a:r>
            <a:r>
              <a:rPr lang="en-US" sz="2000" i="1"/>
              <a:t>, c</a:t>
            </a:r>
            <a:r>
              <a:rPr lang="en-US" sz="2000"/>
              <a:t>ompute “Local PCs” (</a:t>
            </a:r>
            <a:r>
              <a:rPr lang="en-US" sz="2000" b="1" err="1"/>
              <a:t>PC</a:t>
            </a:r>
            <a:r>
              <a:rPr lang="en-US" sz="2000" b="1" baseline="-25000" err="1"/>
              <a:t>local</a:t>
            </a:r>
            <a:r>
              <a:rPr lang="en-US" sz="2000" b="1"/>
              <a:t>) </a:t>
            </a:r>
            <a:r>
              <a:rPr lang="en-US" sz="2000"/>
              <a:t>and the corresponding </a:t>
            </a:r>
            <a:r>
              <a:rPr lang="en-US" sz="2000" err="1"/>
              <a:t>coeficients</a:t>
            </a:r>
            <a:r>
              <a:rPr lang="en-US" sz="2000"/>
              <a:t> </a:t>
            </a:r>
            <a:r>
              <a:rPr lang="en-US" sz="2000" b="1"/>
              <a:t>“</a:t>
            </a:r>
            <a:r>
              <a:rPr lang="en-US" sz="2000" b="1" err="1"/>
              <a:t>C</a:t>
            </a:r>
            <a:r>
              <a:rPr lang="en-US" sz="2000" b="1" baseline="-25000" err="1"/>
              <a:t>local</a:t>
            </a:r>
            <a:r>
              <a:rPr lang="en-US" sz="2000" b="1"/>
              <a:t>” </a:t>
            </a:r>
            <a:r>
              <a:rPr lang="en-US" sz="2000"/>
              <a:t>and retain these for the leading </a:t>
            </a:r>
            <a:r>
              <a:rPr lang="en-US" sz="2000" err="1"/>
              <a:t>nPCs</a:t>
            </a:r>
            <a:r>
              <a:rPr lang="en-US" sz="2000" baseline="-25000" err="1"/>
              <a:t>local</a:t>
            </a:r>
            <a:r>
              <a:rPr lang="en-US" sz="2000"/>
              <a:t> (10) local PCs (and the local mean residual spectrum </a:t>
            </a:r>
            <a:r>
              <a:rPr lang="en-US" sz="2000" err="1"/>
              <a:t>Res</a:t>
            </a:r>
            <a:r>
              <a:rPr lang="en-US" sz="2000" baseline="-25000" err="1"/>
              <a:t>local</a:t>
            </a:r>
            <a:r>
              <a:rPr lang="en-US" sz="2000"/>
              <a:t>)</a:t>
            </a:r>
          </a:p>
          <a:p>
            <a:r>
              <a:rPr lang="en-US" sz="2000"/>
              <a:t>(3) Save </a:t>
            </a:r>
            <a:r>
              <a:rPr lang="en-US" sz="2000" err="1"/>
              <a:t>C</a:t>
            </a:r>
            <a:r>
              <a:rPr lang="en-US" sz="2000" baseline="-25000" err="1"/>
              <a:t>global</a:t>
            </a:r>
            <a:r>
              <a:rPr lang="en-US" sz="2000"/>
              <a:t>, </a:t>
            </a:r>
            <a:r>
              <a:rPr lang="en-US" sz="2000" err="1"/>
              <a:t>PC</a:t>
            </a:r>
            <a:r>
              <a:rPr lang="en-US" sz="2000" baseline="-25000" err="1"/>
              <a:t>local</a:t>
            </a:r>
            <a:r>
              <a:rPr lang="en-US" sz="2000"/>
              <a:t>, </a:t>
            </a:r>
            <a:r>
              <a:rPr lang="en-US" sz="2000" err="1"/>
              <a:t>C</a:t>
            </a:r>
            <a:r>
              <a:rPr lang="en-US" sz="2000" baseline="-25000" err="1"/>
              <a:t>local</a:t>
            </a:r>
            <a:r>
              <a:rPr lang="en-US" sz="2000"/>
              <a:t>, </a:t>
            </a:r>
            <a:r>
              <a:rPr lang="en-US" sz="2000" err="1"/>
              <a:t>Res</a:t>
            </a:r>
            <a:r>
              <a:rPr lang="en-US" sz="2000" baseline="-25000" err="1"/>
              <a:t>local</a:t>
            </a:r>
            <a:r>
              <a:rPr lang="en-US" sz="2000"/>
              <a:t> to a file for each granule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/>
          </a:p>
          <a:p>
            <a:r>
              <a:rPr lang="en-US" sz="2400" b="1"/>
              <a:t>Final Reconstructed Radiances:</a:t>
            </a:r>
          </a:p>
          <a:p>
            <a:r>
              <a:rPr lang="en-US" sz="2400" b="1"/>
              <a:t>	           </a:t>
            </a:r>
            <a:r>
              <a:rPr lang="en-US" sz="2400" b="1" err="1"/>
              <a:t>Rad</a:t>
            </a:r>
            <a:r>
              <a:rPr lang="en-US" sz="2400" b="1" baseline="-25000" err="1"/>
              <a:t>Rec</a:t>
            </a:r>
            <a:r>
              <a:rPr lang="en-US" sz="2400" b="1"/>
              <a:t> = ( </a:t>
            </a:r>
            <a:r>
              <a:rPr lang="en-US" sz="2400" b="1" err="1"/>
              <a:t>PC</a:t>
            </a:r>
            <a:r>
              <a:rPr lang="en-US" sz="2400" b="1" baseline="-25000" err="1"/>
              <a:t>global</a:t>
            </a:r>
            <a:r>
              <a:rPr lang="en-US" sz="2400" b="1"/>
              <a:t> </a:t>
            </a:r>
            <a:r>
              <a:rPr lang="en-US" sz="2400" b="1" err="1"/>
              <a:t>C</a:t>
            </a:r>
            <a:r>
              <a:rPr lang="en-US" sz="2400" b="1" baseline="-25000" err="1"/>
              <a:t>global</a:t>
            </a:r>
            <a:r>
              <a:rPr lang="en-US" sz="2400" b="1"/>
              <a:t> + </a:t>
            </a:r>
            <a:r>
              <a:rPr lang="en-US" sz="2400" b="1" err="1"/>
              <a:t>Rad</a:t>
            </a:r>
            <a:r>
              <a:rPr lang="en-US" sz="2400" b="1" baseline="-25000" err="1"/>
              <a:t>global</a:t>
            </a:r>
            <a:r>
              <a:rPr lang="en-US" sz="2400" b="1"/>
              <a:t> ) + ( </a:t>
            </a:r>
            <a:r>
              <a:rPr lang="en-US" sz="2400" b="1" err="1"/>
              <a:t>PC</a:t>
            </a:r>
            <a:r>
              <a:rPr lang="en-US" sz="2400" b="1" baseline="-25000" err="1"/>
              <a:t>local</a:t>
            </a:r>
            <a:r>
              <a:rPr lang="en-US" sz="2400" b="1"/>
              <a:t> </a:t>
            </a:r>
            <a:r>
              <a:rPr lang="en-US" sz="2400" b="1" err="1"/>
              <a:t>C</a:t>
            </a:r>
            <a:r>
              <a:rPr lang="en-US" sz="2400" b="1" baseline="-25000" err="1"/>
              <a:t>local</a:t>
            </a:r>
            <a:r>
              <a:rPr lang="en-US" sz="2400" b="1"/>
              <a:t> + </a:t>
            </a:r>
            <a:r>
              <a:rPr lang="en-US" sz="2400" b="1" err="1"/>
              <a:t>Res</a:t>
            </a:r>
            <a:r>
              <a:rPr lang="en-US" sz="2400" b="1" baseline="-25000" err="1"/>
              <a:t>local</a:t>
            </a:r>
            <a:r>
              <a:rPr lang="en-US" sz="2400" b="1"/>
              <a:t> )</a:t>
            </a:r>
          </a:p>
          <a:p>
            <a:r>
              <a:rPr lang="en-US"/>
              <a:t>                     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[2223xNrec]</a:t>
            </a:r>
            <a:r>
              <a:rPr lang="en-US"/>
              <a:t>      </a:t>
            </a:r>
            <a:r>
              <a:rPr lang="en-US" sz="1400"/>
              <a:t>[2223x150]   [150xNrec]     [2223x1]                      [2223 x 10]  [10 x </a:t>
            </a:r>
            <a:r>
              <a:rPr lang="en-US" sz="1400" err="1"/>
              <a:t>Nrec</a:t>
            </a:r>
            <a:r>
              <a:rPr lang="en-US" sz="1400"/>
              <a:t>]    [2223 x 1]</a:t>
            </a:r>
          </a:p>
          <a:p>
            <a:r>
              <a:rPr lang="en-US" sz="1400"/>
              <a:t>							</a:t>
            </a:r>
            <a:r>
              <a:rPr lang="en-US" sz="1400" b="1"/>
              <a:t>Global</a:t>
            </a:r>
            <a:r>
              <a:rPr lang="en-US" sz="1400"/>
              <a:t>							</a:t>
            </a:r>
            <a:r>
              <a:rPr lang="en-US" sz="1400" b="1"/>
              <a:t>Local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EB00E4-A42F-0444-938E-D7E06FBC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6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5A0815-D88D-3C39-E358-57609626743E}"/>
              </a:ext>
            </a:extLst>
          </p:cNvPr>
          <p:cNvCxnSpPr>
            <a:cxnSpLocks/>
          </p:cNvCxnSpPr>
          <p:nvPr/>
        </p:nvCxnSpPr>
        <p:spPr>
          <a:xfrm>
            <a:off x="12176760" y="-7620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EDF3E6-F235-2D63-9F0B-7D91648AB1AF}"/>
              </a:ext>
            </a:extLst>
          </p:cNvPr>
          <p:cNvCxnSpPr>
            <a:cxnSpLocks/>
          </p:cNvCxnSpPr>
          <p:nvPr/>
        </p:nvCxnSpPr>
        <p:spPr>
          <a:xfrm>
            <a:off x="12176760" y="339213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CCD1ED-4707-CB29-09D5-F8F48E8D2FAD}"/>
              </a:ext>
            </a:extLst>
          </p:cNvPr>
          <p:cNvCxnSpPr>
            <a:cxnSpLocks/>
          </p:cNvCxnSpPr>
          <p:nvPr/>
        </p:nvCxnSpPr>
        <p:spPr>
          <a:xfrm>
            <a:off x="12176760" y="686046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E720F4-1382-7CF1-91D2-2896BF39E714}"/>
              </a:ext>
            </a:extLst>
          </p:cNvPr>
          <p:cNvCxnSpPr>
            <a:cxnSpLocks/>
          </p:cNvCxnSpPr>
          <p:nvPr/>
        </p:nvCxnSpPr>
        <p:spPr>
          <a:xfrm>
            <a:off x="12176760" y="1030542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184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2446314" y="407603"/>
            <a:ext cx="7299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err="1">
                <a:solidFill>
                  <a:srgbClr val="0432FF"/>
                </a:solidFill>
              </a:rPr>
              <a:t>CrIS</a:t>
            </a:r>
            <a:r>
              <a:rPr lang="en-US" sz="3600" b="1">
                <a:solidFill>
                  <a:srgbClr val="0432FF"/>
                </a:solidFill>
              </a:rPr>
              <a:t> Hybrid PCA Methodology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571412" y="1090119"/>
            <a:ext cx="11049173" cy="45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Other considerations:</a:t>
            </a:r>
            <a:endParaRPr lang="en-US" sz="2800"/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All three spectral bands combined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All nine FOVs combined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150 global PCs and 10 local PCs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Sensor dependent global PCs (i.e. different PCs for NOAA-20 vs NOAA-21)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Noise Normalization (FOV independent)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Scaled integer representation of PC scores combined with </a:t>
            </a:r>
            <a:r>
              <a:rPr lang="en-US" sz="2400" err="1"/>
              <a:t>NetCDF</a:t>
            </a:r>
            <a:r>
              <a:rPr lang="en-US" sz="2400"/>
              <a:t> integer compression 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PC representation Quality indicators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2400"/>
              <a:t>Individual Outliers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6CEF8-5951-C442-90F3-882A3377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91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4024276" y="210065"/>
            <a:ext cx="3066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Global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420675" y="796190"/>
            <a:ext cx="110631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global PCs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Based on a large representative set of spectra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Latitude weighting to not over-weight the poles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0.5 to 1B spectra per sensor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PCs computed from the SVD of covariance of the radiance ensemble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Covariance matrices of subsets (single days) of the ensemble combined into a covariance matrix for the entire ensemble following: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err="1"/>
              <a:t>Pebay</a:t>
            </a:r>
            <a:r>
              <a:rPr lang="en-US" sz="2400"/>
              <a:t>, P., 2008, Formulas for Robust, One-Pass Parallel Computation of Covariances and Arbitrary-Order Statistical Moments: Sandia Report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6CEF8-5951-C442-90F3-882A3377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8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D9A59-A231-F448-A101-5642346B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9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1704C-5DE4-53B7-E47C-010372187EDE}"/>
              </a:ext>
            </a:extLst>
          </p:cNvPr>
          <p:cNvGrpSpPr/>
          <p:nvPr/>
        </p:nvGrpSpPr>
        <p:grpSpPr>
          <a:xfrm>
            <a:off x="448255" y="958608"/>
            <a:ext cx="11152231" cy="5400358"/>
            <a:chOff x="324967" y="568191"/>
            <a:chExt cx="11152231" cy="540035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81E75B5-1A95-214E-9691-09EADD671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225" y="1147778"/>
              <a:ext cx="7735229" cy="482077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8E3D79-6F66-C647-BCB2-476655F1403F}"/>
                </a:ext>
              </a:extLst>
            </p:cNvPr>
            <p:cNvSpPr txBox="1"/>
            <p:nvPr/>
          </p:nvSpPr>
          <p:spPr>
            <a:xfrm>
              <a:off x="373565" y="5010094"/>
              <a:ext cx="28651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1</a:t>
              </a:r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4F226A-3531-6C4E-8C9D-C169758A5571}"/>
                </a:ext>
              </a:extLst>
            </p:cNvPr>
            <p:cNvSpPr txBox="1"/>
            <p:nvPr/>
          </p:nvSpPr>
          <p:spPr>
            <a:xfrm>
              <a:off x="324967" y="1646207"/>
              <a:ext cx="38371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10</a:t>
              </a:r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CAF1A5-A38E-584E-B523-902E2F0C32CC}"/>
                </a:ext>
              </a:extLst>
            </p:cNvPr>
            <p:cNvSpPr txBox="1"/>
            <p:nvPr/>
          </p:nvSpPr>
          <p:spPr>
            <a:xfrm>
              <a:off x="2953076" y="5070604"/>
              <a:ext cx="38371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71</a:t>
              </a:r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46105D-DE6C-504E-9C78-BD9DFA685A69}"/>
                </a:ext>
              </a:extLst>
            </p:cNvPr>
            <p:cNvSpPr txBox="1"/>
            <p:nvPr/>
          </p:nvSpPr>
          <p:spPr>
            <a:xfrm>
              <a:off x="2953075" y="1547989"/>
              <a:ext cx="38371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80</a:t>
              </a:r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A99B6E-2A04-B441-935B-69C77B47D5C3}"/>
                </a:ext>
              </a:extLst>
            </p:cNvPr>
            <p:cNvSpPr txBox="1"/>
            <p:nvPr/>
          </p:nvSpPr>
          <p:spPr>
            <a:xfrm>
              <a:off x="5461500" y="5070604"/>
              <a:ext cx="51009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141</a:t>
              </a:r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02024A-EB86-F740-A6F9-15AE029C2395}"/>
                </a:ext>
              </a:extLst>
            </p:cNvPr>
            <p:cNvSpPr txBox="1"/>
            <p:nvPr/>
          </p:nvSpPr>
          <p:spPr>
            <a:xfrm>
              <a:off x="5461500" y="1547989"/>
              <a:ext cx="51009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/>
                <a:t>150</a:t>
              </a:r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18151C4-2A82-8D4A-98DE-794C3A7BE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08931" y="1689068"/>
              <a:ext cx="2868267" cy="37972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CE30333-248A-9149-8466-7ABB99C6B2DE}"/>
                </a:ext>
              </a:extLst>
            </p:cNvPr>
            <p:cNvSpPr txBox="1"/>
            <p:nvPr/>
          </p:nvSpPr>
          <p:spPr>
            <a:xfrm>
              <a:off x="3495675" y="568191"/>
              <a:ext cx="26003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rPr>
                <a:t>Global PCs</a:t>
              </a:r>
              <a:endParaRPr lang="en-US" sz="28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5D9D12-55EA-AB94-C567-E5D7C8F81F08}"/>
                </a:ext>
              </a:extLst>
            </p:cNvPr>
            <p:cNvSpPr txBox="1"/>
            <p:nvPr/>
          </p:nvSpPr>
          <p:spPr>
            <a:xfrm>
              <a:off x="8608932" y="670771"/>
              <a:ext cx="2600325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j-ea"/>
                  <a:cs typeface="+mj-cs"/>
                </a:rPr>
                <a:t>Local PCs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 a randomly selected SCRIF granule</a:t>
              </a:r>
            </a:p>
            <a:p>
              <a:endParaRPr lang="en-US" sz="280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E5814C7-D0CD-5BA6-6D35-5B62B28FFB91}"/>
              </a:ext>
            </a:extLst>
          </p:cNvPr>
          <p:cNvSpPr txBox="1"/>
          <p:nvPr/>
        </p:nvSpPr>
        <p:spPr>
          <a:xfrm>
            <a:off x="5000321" y="189717"/>
            <a:ext cx="2588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Example PCs</a:t>
            </a:r>
          </a:p>
        </p:txBody>
      </p:sp>
    </p:spTree>
    <p:extLst>
      <p:ext uri="{BB962C8B-B14F-4D97-AF65-F5344CB8AC3E}">
        <p14:creationId xmlns:p14="http://schemas.microsoft.com/office/powerpoint/2010/main" val="10653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C967108-3009-825E-AA80-E0829AF7EC38}"/>
              </a:ext>
            </a:extLst>
          </p:cNvPr>
          <p:cNvGrpSpPr/>
          <p:nvPr/>
        </p:nvGrpSpPr>
        <p:grpSpPr>
          <a:xfrm>
            <a:off x="1974963" y="1386461"/>
            <a:ext cx="7403080" cy="5294309"/>
            <a:chOff x="1974963" y="1569888"/>
            <a:chExt cx="7403080" cy="52943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CB3DC5-FA9D-5369-81BB-E9E64029D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5333"/>
            <a:stretch/>
          </p:blipFill>
          <p:spPr>
            <a:xfrm>
              <a:off x="2236573" y="1569888"/>
              <a:ext cx="7141470" cy="254292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703A2D6-8F42-2AF9-8EEC-AEB413C78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8549"/>
            <a:stretch/>
          </p:blipFill>
          <p:spPr>
            <a:xfrm>
              <a:off x="2236573" y="3935002"/>
              <a:ext cx="7141470" cy="292919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E94FC5-48AE-9B49-2D7B-D281D636922C}"/>
                </a:ext>
              </a:extLst>
            </p:cNvPr>
            <p:cNvSpPr txBox="1"/>
            <p:nvPr/>
          </p:nvSpPr>
          <p:spPr>
            <a:xfrm rot="16200000">
              <a:off x="1302030" y="5077781"/>
              <a:ext cx="16074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err="1"/>
                <a:t>mW</a:t>
              </a:r>
              <a:r>
                <a:rPr lang="en-US" sz="1100"/>
                <a:t>/(m</a:t>
              </a:r>
              <a:r>
                <a:rPr lang="en-US" sz="1100" baseline="30000"/>
                <a:t>2</a:t>
              </a:r>
              <a:r>
                <a:rPr lang="en-US" sz="1100"/>
                <a:t> sr. cm</a:t>
              </a:r>
              <a:r>
                <a:rPr lang="en-US" sz="1100" baseline="30000"/>
                <a:t>-1</a:t>
              </a:r>
              <a:r>
                <a:rPr lang="en-US" sz="1100"/>
                <a:t>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41DB0E-C7A9-E0FA-8ED1-842FF5747EEB}"/>
                </a:ext>
              </a:extLst>
            </p:cNvPr>
            <p:cNvSpPr txBox="1"/>
            <p:nvPr/>
          </p:nvSpPr>
          <p:spPr>
            <a:xfrm rot="16200000">
              <a:off x="1432835" y="2708427"/>
              <a:ext cx="16074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err="1"/>
                <a:t>mW</a:t>
              </a:r>
              <a:r>
                <a:rPr lang="en-US" sz="1100"/>
                <a:t>/(m</a:t>
              </a:r>
              <a:r>
                <a:rPr lang="en-US" sz="1100" baseline="30000"/>
                <a:t>2</a:t>
              </a:r>
              <a:r>
                <a:rPr lang="en-US" sz="1100"/>
                <a:t> sr. cm</a:t>
              </a:r>
              <a:r>
                <a:rPr lang="en-US" sz="1100" baseline="30000"/>
                <a:t>-1</a:t>
              </a:r>
              <a:r>
                <a:rPr lang="en-US" sz="1100"/>
                <a:t>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60216C-A013-C106-7ACF-4042916C1B1D}"/>
                </a:ext>
              </a:extLst>
            </p:cNvPr>
            <p:cNvSpPr/>
            <p:nvPr/>
          </p:nvSpPr>
          <p:spPr>
            <a:xfrm>
              <a:off x="4643919" y="3935002"/>
              <a:ext cx="2681555" cy="287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2340066" y="51727"/>
            <a:ext cx="73294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>
                <a:solidFill>
                  <a:srgbClr val="0432FF"/>
                </a:solidFill>
              </a:rPr>
              <a:t>Scaled Integer representation of PC scores</a:t>
            </a:r>
          </a:p>
          <a:p>
            <a:pPr algn="ctr"/>
            <a:r>
              <a:rPr lang="en-US" sz="2800" b="1">
                <a:solidFill>
                  <a:srgbClr val="0432FF"/>
                </a:solidFill>
              </a:rPr>
              <a:t>Example reconstructed radiance differences</a:t>
            </a:r>
          </a:p>
          <a:p>
            <a:pPr algn="ctr"/>
            <a:r>
              <a:rPr lang="en-US" sz="2800" b="1">
                <a:solidFill>
                  <a:srgbClr val="0432FF"/>
                </a:solidFill>
              </a:rPr>
              <a:t>32 Bit Float vs 16 Bit Unsigned Integers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6CEF8-5951-C442-90F3-882A3377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10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60CE5C-4A37-A604-228A-660B1D098D0E}"/>
              </a:ext>
            </a:extLst>
          </p:cNvPr>
          <p:cNvSpPr txBox="1"/>
          <p:nvPr/>
        </p:nvSpPr>
        <p:spPr>
          <a:xfrm>
            <a:off x="5595562" y="4527131"/>
            <a:ext cx="1148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>
                <a:solidFill>
                  <a:srgbClr val="0432FF"/>
                </a:solidFill>
              </a:rPr>
              <a:t>Mean </a:t>
            </a:r>
          </a:p>
          <a:p>
            <a:pPr algn="ctr"/>
            <a:r>
              <a:rPr lang="en-US" b="1">
                <a:solidFill>
                  <a:srgbClr val="FF0000"/>
                </a:solidFill>
              </a:rPr>
              <a:t>STDEV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781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4517128" y="3013"/>
            <a:ext cx="2774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0432FF"/>
                </a:solidFill>
              </a:rPr>
              <a:t>Compression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0193E-4D69-5045-A953-F471554007C3}"/>
              </a:ext>
            </a:extLst>
          </p:cNvPr>
          <p:cNvSpPr txBox="1"/>
          <p:nvPr/>
        </p:nvSpPr>
        <p:spPr>
          <a:xfrm>
            <a:off x="499730" y="737883"/>
            <a:ext cx="1131304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Example for radiances from a 4 scan line </a:t>
            </a:r>
            <a:r>
              <a:rPr lang="en-US" sz="2000" err="1"/>
              <a:t>CrIS</a:t>
            </a:r>
            <a:r>
              <a:rPr lang="en-US" sz="2000"/>
              <a:t> granule (1080 spectra):  9,551,520 bytes</a:t>
            </a:r>
          </a:p>
          <a:p>
            <a:endParaRPr lang="en-US" sz="2000"/>
          </a:p>
          <a:p>
            <a:r>
              <a:rPr lang="en-US" sz="2000"/>
              <a:t>Global PCs (150 PCs, 1 time transfer):                                     2,653,200 bytes                                     </a:t>
            </a:r>
          </a:p>
          <a:p>
            <a:r>
              <a:rPr lang="en-US" sz="2000"/>
              <a:t>Global </a:t>
            </a:r>
            <a:r>
              <a:rPr lang="en-US" sz="2000" err="1"/>
              <a:t>Coefs</a:t>
            </a:r>
            <a:r>
              <a:rPr lang="en-US" sz="2000"/>
              <a:t> (per granule):                                                           648,000 bytes    </a:t>
            </a:r>
          </a:p>
          <a:p>
            <a:r>
              <a:rPr lang="en-US" sz="2000"/>
              <a:t>Local PCs (10 PCs, per granule):                                                     88,440 bytes        </a:t>
            </a:r>
          </a:p>
          <a:p>
            <a:r>
              <a:rPr lang="en-US" sz="2000"/>
              <a:t>Local </a:t>
            </a:r>
            <a:r>
              <a:rPr lang="en-US" sz="2000" err="1"/>
              <a:t>Coefs</a:t>
            </a:r>
            <a:r>
              <a:rPr lang="en-US" sz="2000"/>
              <a:t> (per granule):                                                               43,200 bytes</a:t>
            </a:r>
          </a:p>
          <a:p>
            <a:endParaRPr lang="en-US" sz="1000"/>
          </a:p>
          <a:p>
            <a:r>
              <a:rPr lang="en-US" sz="2000"/>
              <a:t>Per granule:</a:t>
            </a:r>
          </a:p>
          <a:p>
            <a:r>
              <a:rPr lang="en-US" sz="2000"/>
              <a:t>Original Radiances = 9,551,520 bytes                               (also includes imaginary part) </a:t>
            </a:r>
          </a:p>
          <a:p>
            <a:r>
              <a:rPr lang="en-US" sz="2000"/>
              <a:t>PC representation = 648,000 + 88,440 + 43,200 bytes = 779,640 bytes</a:t>
            </a:r>
          </a:p>
          <a:p>
            <a:endParaRPr lang="en-US" sz="2000" b="1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/>
              <a:t>PC/Original x100 = 8.2% ...  PC data volume is ~8 percent of original radiance data volume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/>
              <a:t>Original/PC = 12.3 … A factor of ~12 reduction in data transfer expense and data storage</a:t>
            </a:r>
          </a:p>
          <a:p>
            <a:endParaRPr lang="en-US" sz="2000" b="1"/>
          </a:p>
          <a:p>
            <a:r>
              <a:rPr lang="en-US" sz="2000"/>
              <a:t>And an additional compression of ~4x, from scaled integer representation of the PC scores -</a:t>
            </a:r>
          </a:p>
          <a:p>
            <a:r>
              <a:rPr lang="en-US" sz="2000"/>
              <a:t>gives </a:t>
            </a:r>
            <a:r>
              <a:rPr lang="en-US" sz="2000" b="1"/>
              <a:t>total compression of ~50x</a:t>
            </a:r>
            <a:endParaRPr lang="en-US" sz="2000"/>
          </a:p>
          <a:p>
            <a:endParaRPr lang="en-US" sz="2000" b="1"/>
          </a:p>
          <a:p>
            <a:r>
              <a:rPr lang="en-US" sz="2000" b="1"/>
              <a:t>This large reduction is due to the lossy noise reduction/compression from the PCA 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1632B0-FCF8-D84B-94E1-0B45EE38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1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8A6A-FFA3-4E1B-96A0-7F8FAF14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2" y="913765"/>
            <a:ext cx="3396914" cy="1325563"/>
          </a:xfrm>
        </p:spPr>
        <p:txBody>
          <a:bodyPr>
            <a:normAutofit fontScale="90000"/>
          </a:bodyPr>
          <a:lstStyle/>
          <a:p>
            <a:br>
              <a:rPr lang="en-US" sz="2400" b="1">
                <a:solidFill>
                  <a:srgbClr val="0432FF"/>
                </a:solidFill>
                <a:latin typeface="+mn-lt"/>
              </a:rPr>
            </a:br>
            <a:r>
              <a:rPr lang="en-US" sz="3100" b="1">
                <a:solidFill>
                  <a:srgbClr val="0432FF"/>
                </a:solidFill>
                <a:latin typeface="+mn-lt"/>
              </a:rPr>
              <a:t>Random Noise Filtering</a:t>
            </a:r>
            <a:br>
              <a:rPr lang="en-US" sz="2400" b="1">
                <a:solidFill>
                  <a:srgbClr val="0432FF"/>
                </a:solidFill>
                <a:latin typeface="+mn-lt"/>
              </a:rPr>
            </a:br>
            <a:br>
              <a:rPr lang="en-US" sz="2400" b="1">
                <a:solidFill>
                  <a:srgbClr val="0432FF"/>
                </a:solidFill>
                <a:latin typeface="+mn-lt"/>
              </a:rPr>
            </a:br>
            <a:r>
              <a:rPr lang="en-US" sz="2400" b="1">
                <a:latin typeface="+mn-lt"/>
              </a:rPr>
              <a:t>Example reconstruction residuals</a:t>
            </a:r>
            <a:br>
              <a:rPr lang="en-US" sz="2400" b="1">
                <a:latin typeface="+mn-lt"/>
              </a:rPr>
            </a:br>
            <a:br>
              <a:rPr lang="en-US" sz="2400" b="1">
                <a:latin typeface="+mn-lt"/>
              </a:rPr>
            </a:br>
            <a:r>
              <a:rPr lang="en-US" sz="2400" b="1">
                <a:latin typeface="+mn-lt"/>
              </a:rPr>
              <a:t>900 cm</a:t>
            </a:r>
            <a:r>
              <a:rPr lang="en-US" sz="2400" b="1" baseline="30000">
                <a:latin typeface="+mn-lt"/>
              </a:rPr>
              <a:t>-1</a:t>
            </a:r>
            <a:r>
              <a:rPr lang="en-US" sz="2400" b="1">
                <a:latin typeface="+mn-lt"/>
              </a:rPr>
              <a:t> radiances</a:t>
            </a:r>
            <a:br>
              <a:rPr lang="en-US" sz="2400" b="1">
                <a:latin typeface="+mn-lt"/>
              </a:rPr>
            </a:br>
            <a:r>
              <a:rPr lang="en-US" sz="2400" b="1">
                <a:latin typeface="+mn-lt"/>
              </a:rPr>
              <a:t>20210413 NOAA-20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93C60-A8F6-57CE-E7FE-E9F27982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72C3BA-172B-AB5A-0D12-2F3FA95B6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330" y="319062"/>
            <a:ext cx="7772400" cy="61012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DCAC2A-3F56-C955-9009-EFE61611B834}"/>
              </a:ext>
            </a:extLst>
          </p:cNvPr>
          <p:cNvSpPr/>
          <p:nvPr/>
        </p:nvSpPr>
        <p:spPr>
          <a:xfrm>
            <a:off x="3574801" y="523702"/>
            <a:ext cx="6813608" cy="272138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DB61B6-B105-1D9A-4EBF-31500727ECD4}"/>
              </a:ext>
            </a:extLst>
          </p:cNvPr>
          <p:cNvSpPr/>
          <p:nvPr/>
        </p:nvSpPr>
        <p:spPr>
          <a:xfrm>
            <a:off x="3574801" y="3471995"/>
            <a:ext cx="6813608" cy="272138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175F7-352F-3B86-769E-9AF96EBB4AD2}"/>
              </a:ext>
            </a:extLst>
          </p:cNvPr>
          <p:cNvSpPr txBox="1"/>
          <p:nvPr/>
        </p:nvSpPr>
        <p:spPr>
          <a:xfrm rot="16200000">
            <a:off x="10254008" y="1855334"/>
            <a:ext cx="14630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mW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/(m</a:t>
            </a:r>
            <a:r>
              <a:rPr lang="en-US" sz="1000" baseline="30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2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sr. cm</a:t>
            </a:r>
            <a:r>
              <a:rPr lang="en-US" sz="1000" baseline="30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-1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)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A9D82F-E8B1-AE2C-02BD-DACFF69090E1}"/>
              </a:ext>
            </a:extLst>
          </p:cNvPr>
          <p:cNvSpPr txBox="1"/>
          <p:nvPr/>
        </p:nvSpPr>
        <p:spPr>
          <a:xfrm rot="16200000">
            <a:off x="10254007" y="4677609"/>
            <a:ext cx="14630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mW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/(m</a:t>
            </a:r>
            <a:r>
              <a:rPr lang="en-US" sz="1000" baseline="30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2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sr. cm</a:t>
            </a:r>
            <a:r>
              <a:rPr lang="en-US" sz="1000" baseline="30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-1</a:t>
            </a:r>
            <a:r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)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0B4E2F-9E84-2D49-F313-B27FD90A9426}"/>
              </a:ext>
            </a:extLst>
          </p:cNvPr>
          <p:cNvSpPr txBox="1"/>
          <p:nvPr/>
        </p:nvSpPr>
        <p:spPr>
          <a:xfrm>
            <a:off x="6042268" y="262092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Original Radiance</a:t>
            </a:r>
            <a:endParaRPr lang="en-US" sz="28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4DB7E8-6353-A98A-DF9A-BE7AF8B26AED}"/>
              </a:ext>
            </a:extLst>
          </p:cNvPr>
          <p:cNvSpPr txBox="1"/>
          <p:nvPr/>
        </p:nvSpPr>
        <p:spPr>
          <a:xfrm>
            <a:off x="5195455" y="3220043"/>
            <a:ext cx="38903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Original minus Reconstructed Radiance</a:t>
            </a:r>
            <a:endParaRPr lang="en-US" sz="2800" b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B305CF-2031-44FE-041C-733B5A5CF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14" y="4094894"/>
            <a:ext cx="2745352" cy="20984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1636DA-8625-5DD8-CC0E-0E73AAA74D0E}"/>
              </a:ext>
            </a:extLst>
          </p:cNvPr>
          <p:cNvSpPr txBox="1"/>
          <p:nvPr/>
        </p:nvSpPr>
        <p:spPr>
          <a:xfrm>
            <a:off x="1399655" y="6158678"/>
            <a:ext cx="16074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/>
              <a:t>mW</a:t>
            </a:r>
            <a:r>
              <a:rPr lang="en-US" sz="1050"/>
              <a:t>/(m</a:t>
            </a:r>
            <a:r>
              <a:rPr lang="en-US" sz="1050" baseline="30000"/>
              <a:t>2</a:t>
            </a:r>
            <a:r>
              <a:rPr lang="en-US" sz="1050"/>
              <a:t> sr. cm</a:t>
            </a:r>
            <a:r>
              <a:rPr lang="en-US" sz="1050" baseline="30000"/>
              <a:t>-1</a:t>
            </a:r>
            <a:r>
              <a:rPr lang="en-US" sz="105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14DA8-1A70-C171-6D51-B86A45A8BE02}"/>
              </a:ext>
            </a:extLst>
          </p:cNvPr>
          <p:cNvSpPr txBox="1"/>
          <p:nvPr/>
        </p:nvSpPr>
        <p:spPr>
          <a:xfrm rot="16200000">
            <a:off x="-224905" y="4933111"/>
            <a:ext cx="16074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/>
              <a:t>normalized counts</a:t>
            </a:r>
          </a:p>
        </p:txBody>
      </p:sp>
    </p:spTree>
    <p:extLst>
      <p:ext uri="{BB962C8B-B14F-4D97-AF65-F5344CB8AC3E}">
        <p14:creationId xmlns:p14="http://schemas.microsoft.com/office/powerpoint/2010/main" val="3776149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A2364-AB81-F1BE-3614-72C21252D7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86"/>
          <a:stretch/>
        </p:blipFill>
        <p:spPr>
          <a:xfrm>
            <a:off x="2480064" y="160032"/>
            <a:ext cx="9595001" cy="63987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598A6A-FFA3-4E1B-96A0-7F8FAF14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" y="2496906"/>
            <a:ext cx="2479466" cy="1325563"/>
          </a:xfrm>
        </p:spPr>
        <p:txBody>
          <a:bodyPr>
            <a:normAutofit fontScale="90000"/>
          </a:bodyPr>
          <a:lstStyle/>
          <a:p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Random Noise Filtering</a:t>
            </a:r>
            <a:b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lang="en-US" sz="2400" b="1">
                <a:latin typeface="+mn-lt"/>
              </a:rPr>
              <a:t>Example reconstruction residuals</a:t>
            </a:r>
            <a:br>
              <a:rPr lang="en-US" sz="2400" b="1">
                <a:latin typeface="+mn-lt"/>
              </a:rPr>
            </a:br>
            <a:br>
              <a:rPr lang="en-US" sz="2400" b="1">
                <a:latin typeface="+mn-lt"/>
              </a:rPr>
            </a:br>
            <a:r>
              <a:rPr lang="en-US" sz="2400" b="1">
                <a:latin typeface="+mn-lt"/>
              </a:rPr>
              <a:t>20210413 NOAA20 radiances</a:t>
            </a:r>
            <a:br>
              <a:rPr lang="en-US" sz="2400" b="1">
                <a:latin typeface="+mn-lt"/>
              </a:rPr>
            </a:br>
            <a:br>
              <a:rPr lang="en-US" sz="2400" b="1">
                <a:latin typeface="+mn-lt"/>
              </a:rPr>
            </a:br>
            <a:r>
              <a:rPr lang="en-US" sz="2400" b="1">
                <a:latin typeface="+mn-lt"/>
              </a:rPr>
              <a:t>~75% random Noise reduction [sqrt(160/2223)]</a:t>
            </a:r>
            <a:br>
              <a:rPr lang="en-US" sz="2400" b="1">
                <a:latin typeface="+mn-lt"/>
              </a:rPr>
            </a:br>
            <a:br>
              <a:rPr lang="en-US" sz="2400" b="1">
                <a:latin typeface="+mn-lt"/>
              </a:rPr>
            </a:br>
            <a:r>
              <a:rPr lang="en-US" sz="2200" b="1">
                <a:latin typeface="+mn-lt"/>
              </a:rPr>
              <a:t>produces data with FOV independent random noise levels</a:t>
            </a:r>
            <a:br>
              <a:rPr lang="en-US" sz="2400" b="1">
                <a:latin typeface="+mn-lt"/>
              </a:rPr>
            </a:br>
            <a:endParaRPr lang="en-US" sz="2400" b="1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93C60-A8F6-57CE-E7FE-E9F27982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DA816-711F-3977-4667-CA5CF6F533FB}"/>
              </a:ext>
            </a:extLst>
          </p:cNvPr>
          <p:cNvSpPr txBox="1"/>
          <p:nvPr/>
        </p:nvSpPr>
        <p:spPr>
          <a:xfrm>
            <a:off x="3342716" y="123346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Longwave</a:t>
            </a:r>
            <a:endParaRPr lang="en-US" sz="28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C2AA8-D6EB-E482-CCF1-F473FE688011}"/>
              </a:ext>
            </a:extLst>
          </p:cNvPr>
          <p:cNvSpPr txBox="1"/>
          <p:nvPr/>
        </p:nvSpPr>
        <p:spPr>
          <a:xfrm>
            <a:off x="6571883" y="123346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200" b="1">
                <a:solidFill>
                  <a:prstClr val="black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Mid</a:t>
            </a: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wave</a:t>
            </a:r>
            <a:endParaRPr lang="en-US" sz="28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489456-4EAB-451D-5695-CEB2F81DD5C1}"/>
              </a:ext>
            </a:extLst>
          </p:cNvPr>
          <p:cNvSpPr txBox="1"/>
          <p:nvPr/>
        </p:nvSpPr>
        <p:spPr>
          <a:xfrm>
            <a:off x="9801050" y="123345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Shortwave</a:t>
            </a:r>
            <a:endParaRPr lang="en-US" sz="2800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C1CEEE-CEE6-3D06-D3B9-4520A7DFC900}"/>
              </a:ext>
            </a:extLst>
          </p:cNvPr>
          <p:cNvSpPr txBox="1"/>
          <p:nvPr/>
        </p:nvSpPr>
        <p:spPr>
          <a:xfrm>
            <a:off x="4027567" y="462505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spectra</a:t>
            </a:r>
            <a:endParaRPr lang="en-US" sz="28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5B155-4114-5A4C-4355-3C839F06FAB4}"/>
              </a:ext>
            </a:extLst>
          </p:cNvPr>
          <p:cNvSpPr txBox="1"/>
          <p:nvPr/>
        </p:nvSpPr>
        <p:spPr>
          <a:xfrm>
            <a:off x="4027566" y="2430359"/>
            <a:ext cx="18786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residuals</a:t>
            </a:r>
            <a:endParaRPr lang="en-US" sz="28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4CC9B1-0D7D-7120-6B13-3A179DFAD9DD}"/>
              </a:ext>
            </a:extLst>
          </p:cNvPr>
          <p:cNvSpPr txBox="1"/>
          <p:nvPr/>
        </p:nvSpPr>
        <p:spPr>
          <a:xfrm>
            <a:off x="3342715" y="4860840"/>
            <a:ext cx="18786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Mean residual</a:t>
            </a:r>
          </a:p>
          <a:p>
            <a:pPr algn="ctr"/>
            <a:r>
              <a:rPr lang="en-US" sz="1200" b="1">
                <a:solidFill>
                  <a:srgbClr val="FF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STDEV residual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7DE83-C141-2133-5536-0199F2004DA8}"/>
              </a:ext>
            </a:extLst>
          </p:cNvPr>
          <p:cNvSpPr txBox="1"/>
          <p:nvPr/>
        </p:nvSpPr>
        <p:spPr>
          <a:xfrm rot="16200000">
            <a:off x="1806810" y="1143132"/>
            <a:ext cx="1607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err="1"/>
              <a:t>mW</a:t>
            </a:r>
            <a:r>
              <a:rPr lang="en-US" sz="1000"/>
              <a:t>/(m</a:t>
            </a:r>
            <a:r>
              <a:rPr lang="en-US" sz="1000" baseline="30000"/>
              <a:t>2</a:t>
            </a:r>
            <a:r>
              <a:rPr lang="en-US" sz="1000"/>
              <a:t> sr. cm</a:t>
            </a:r>
            <a:r>
              <a:rPr lang="en-US" sz="1000" baseline="30000"/>
              <a:t>-1</a:t>
            </a:r>
            <a:r>
              <a:rPr lang="en-US" sz="100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FC2C6-B870-CF45-5092-A9027D1FD81D}"/>
              </a:ext>
            </a:extLst>
          </p:cNvPr>
          <p:cNvSpPr txBox="1"/>
          <p:nvPr/>
        </p:nvSpPr>
        <p:spPr>
          <a:xfrm rot="16200000">
            <a:off x="1806809" y="2997048"/>
            <a:ext cx="1607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err="1"/>
              <a:t>mW</a:t>
            </a:r>
            <a:r>
              <a:rPr lang="en-US" sz="1000"/>
              <a:t>/(m</a:t>
            </a:r>
            <a:r>
              <a:rPr lang="en-US" sz="1000" baseline="30000"/>
              <a:t>2</a:t>
            </a:r>
            <a:r>
              <a:rPr lang="en-US" sz="1000"/>
              <a:t> sr. cm</a:t>
            </a:r>
            <a:r>
              <a:rPr lang="en-US" sz="1000" baseline="30000"/>
              <a:t>-1</a:t>
            </a:r>
            <a:r>
              <a:rPr lang="en-US" sz="100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CE33CB-36DB-B49E-ACCB-74F2D092DC49}"/>
              </a:ext>
            </a:extLst>
          </p:cNvPr>
          <p:cNvSpPr txBox="1"/>
          <p:nvPr/>
        </p:nvSpPr>
        <p:spPr>
          <a:xfrm rot="16200000">
            <a:off x="1806810" y="5028009"/>
            <a:ext cx="1607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err="1"/>
              <a:t>mW</a:t>
            </a:r>
            <a:r>
              <a:rPr lang="en-US" sz="1000"/>
              <a:t>/(m</a:t>
            </a:r>
            <a:r>
              <a:rPr lang="en-US" sz="1000" baseline="30000"/>
              <a:t>2</a:t>
            </a:r>
            <a:r>
              <a:rPr lang="en-US" sz="1000"/>
              <a:t> sr. cm</a:t>
            </a:r>
            <a:r>
              <a:rPr lang="en-US" sz="1000" baseline="30000"/>
              <a:t>-1</a:t>
            </a:r>
            <a:r>
              <a:rPr lang="en-US" sz="10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9329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F27FB86-13AE-ECC3-D2F8-2D0D50754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588" b="3959"/>
          <a:stretch/>
        </p:blipFill>
        <p:spPr>
          <a:xfrm>
            <a:off x="3612413" y="4038032"/>
            <a:ext cx="7299502" cy="27056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72BE45-C0A5-A045-A922-DA4242670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79" b="54583"/>
          <a:stretch/>
        </p:blipFill>
        <p:spPr>
          <a:xfrm>
            <a:off x="3612413" y="1121229"/>
            <a:ext cx="7307538" cy="2803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525A06-22B5-4D4F-BE8A-C3F1AA7BC1C3}"/>
              </a:ext>
            </a:extLst>
          </p:cNvPr>
          <p:cNvSpPr txBox="1"/>
          <p:nvPr/>
        </p:nvSpPr>
        <p:spPr>
          <a:xfrm>
            <a:off x="3998844" y="3225992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~165Mb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7018D-90F2-6547-942C-7E1F42E1504C}"/>
              </a:ext>
            </a:extLst>
          </p:cNvPr>
          <p:cNvSpPr txBox="1"/>
          <p:nvPr/>
        </p:nvSpPr>
        <p:spPr>
          <a:xfrm>
            <a:off x="7799026" y="3225992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~4Mb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3F266E-ACC8-8730-0E8A-A09034ADE186}"/>
              </a:ext>
            </a:extLst>
          </p:cNvPr>
          <p:cNvSpPr txBox="1"/>
          <p:nvPr/>
        </p:nvSpPr>
        <p:spPr>
          <a:xfrm>
            <a:off x="1" y="866442"/>
            <a:ext cx="376562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Example 40 scan line file</a:t>
            </a: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Image of 900 cm</a:t>
            </a:r>
            <a:r>
              <a:rPr lang="en-US" b="1" baseline="300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-1</a:t>
            </a:r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 radiances:</a:t>
            </a:r>
          </a:p>
          <a:p>
            <a:pPr lvl="1" algn="r"/>
            <a:r>
              <a:rPr lang="en-US" sz="14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Color scale is 20 to 100 </a:t>
            </a:r>
            <a:r>
              <a:rPr lang="en-US" sz="1400" err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mW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/(m</a:t>
            </a:r>
            <a:r>
              <a:rPr lang="en-US" sz="1400" baseline="300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2</a:t>
            </a:r>
            <a:r>
              <a:rPr lang="en-US" sz="14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sr. 1/cm)</a:t>
            </a: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  <a:p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51285-B11C-1E17-34DD-D41909E6CE2E}"/>
              </a:ext>
            </a:extLst>
          </p:cNvPr>
          <p:cNvSpPr txBox="1"/>
          <p:nvPr/>
        </p:nvSpPr>
        <p:spPr>
          <a:xfrm>
            <a:off x="4536712" y="718340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Original Radiances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0B89CC-283F-5CC5-C595-D9F0D8517B3B}"/>
              </a:ext>
            </a:extLst>
          </p:cNvPr>
          <p:cNvSpPr txBox="1"/>
          <p:nvPr/>
        </p:nvSpPr>
        <p:spPr>
          <a:xfrm>
            <a:off x="8208724" y="718340"/>
            <a:ext cx="1943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PC Representation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EA07C-938D-8840-3B2A-2732FF95C17E}"/>
              </a:ext>
            </a:extLst>
          </p:cNvPr>
          <p:cNvSpPr txBox="1"/>
          <p:nvPr/>
        </p:nvSpPr>
        <p:spPr>
          <a:xfrm>
            <a:off x="2817479" y="167074"/>
            <a:ext cx="7099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Compression and Random Noise Filtering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939501-1208-6B1E-49A3-422BAC760F53}"/>
              </a:ext>
            </a:extLst>
          </p:cNvPr>
          <p:cNvSpPr txBox="1"/>
          <p:nvPr/>
        </p:nvSpPr>
        <p:spPr>
          <a:xfrm>
            <a:off x="15239" y="4038033"/>
            <a:ext cx="375038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Channel difference image:</a:t>
            </a:r>
          </a:p>
          <a:p>
            <a:pPr lvl="1" algn="r"/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900 cm</a:t>
            </a:r>
            <a:r>
              <a:rPr lang="en-US" b="1" baseline="300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-1 </a:t>
            </a:r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minus 900.625 cm</a:t>
            </a:r>
            <a:r>
              <a:rPr lang="en-US" b="1" baseline="30000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-1</a:t>
            </a:r>
            <a:r>
              <a:rPr lang="en-US" b="1">
                <a:solidFill>
                  <a:prstClr val="black"/>
                </a:solidFill>
                <a:latin typeface="Calibri" panose="020F0502020204030204"/>
                <a:sym typeface="Wingdings" pitchFamily="2" charset="2"/>
              </a:rPr>
              <a:t>:</a:t>
            </a:r>
          </a:p>
          <a:p>
            <a:pPr marL="457200" marR="0" lvl="1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Color scale is -0.3 to 0.3 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mW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/(m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sr. 1/cm)</a:t>
            </a:r>
          </a:p>
          <a:p>
            <a:pPr lvl="1" algn="r"/>
            <a:endParaRPr lang="en-US" b="1">
              <a:solidFill>
                <a:prstClr val="black"/>
              </a:solidFill>
              <a:latin typeface="Calibri" panose="020F0502020204030204"/>
              <a:sym typeface="Wingdings" pitchFamily="2" charset="2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26940E-680D-805E-8633-4D2FAFC6C755}"/>
              </a:ext>
            </a:extLst>
          </p:cNvPr>
          <p:cNvCxnSpPr>
            <a:cxnSpLocks/>
          </p:cNvCxnSpPr>
          <p:nvPr/>
        </p:nvCxnSpPr>
        <p:spPr>
          <a:xfrm>
            <a:off x="12176760" y="-7620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DE6705-FEC9-1956-4876-64CB3EE2EC62}"/>
              </a:ext>
            </a:extLst>
          </p:cNvPr>
          <p:cNvCxnSpPr>
            <a:cxnSpLocks/>
          </p:cNvCxnSpPr>
          <p:nvPr/>
        </p:nvCxnSpPr>
        <p:spPr>
          <a:xfrm>
            <a:off x="12176760" y="339213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67DEAE-9716-A14E-DE05-B2624FF701E1}"/>
              </a:ext>
            </a:extLst>
          </p:cNvPr>
          <p:cNvCxnSpPr>
            <a:cxnSpLocks/>
          </p:cNvCxnSpPr>
          <p:nvPr/>
        </p:nvCxnSpPr>
        <p:spPr>
          <a:xfrm>
            <a:off x="12176760" y="686046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F086FCB-9702-D072-46ED-5FC1715113DE}"/>
              </a:ext>
            </a:extLst>
          </p:cNvPr>
          <p:cNvCxnSpPr>
            <a:cxnSpLocks/>
          </p:cNvCxnSpPr>
          <p:nvPr/>
        </p:nvCxnSpPr>
        <p:spPr>
          <a:xfrm>
            <a:off x="12176760" y="1030542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14007B-ECD5-E1AC-9D89-ABAE25A803D5}"/>
              </a:ext>
            </a:extLst>
          </p:cNvPr>
          <p:cNvCxnSpPr>
            <a:cxnSpLocks/>
          </p:cNvCxnSpPr>
          <p:nvPr/>
        </p:nvCxnSpPr>
        <p:spPr>
          <a:xfrm>
            <a:off x="12176760" y="1370001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705EEE-4D91-7BF1-E677-ECF8484A40EA}"/>
              </a:ext>
            </a:extLst>
          </p:cNvPr>
          <p:cNvCxnSpPr>
            <a:cxnSpLocks/>
          </p:cNvCxnSpPr>
          <p:nvPr/>
        </p:nvCxnSpPr>
        <p:spPr>
          <a:xfrm>
            <a:off x="12176760" y="1716834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34E07F-5D38-1857-604E-0702AFC2A6E8}"/>
              </a:ext>
            </a:extLst>
          </p:cNvPr>
          <p:cNvCxnSpPr>
            <a:cxnSpLocks/>
          </p:cNvCxnSpPr>
          <p:nvPr/>
        </p:nvCxnSpPr>
        <p:spPr>
          <a:xfrm>
            <a:off x="12176760" y="2062069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7936733-AAC8-11AE-000F-BEB407618536}"/>
              </a:ext>
            </a:extLst>
          </p:cNvPr>
          <p:cNvCxnSpPr>
            <a:cxnSpLocks/>
          </p:cNvCxnSpPr>
          <p:nvPr/>
        </p:nvCxnSpPr>
        <p:spPr>
          <a:xfrm>
            <a:off x="12176760" y="2379406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AEA0D7-D1F3-E432-151C-AA3B195D43B2}"/>
              </a:ext>
            </a:extLst>
          </p:cNvPr>
          <p:cNvCxnSpPr>
            <a:cxnSpLocks/>
          </p:cNvCxnSpPr>
          <p:nvPr/>
        </p:nvCxnSpPr>
        <p:spPr>
          <a:xfrm>
            <a:off x="12176760" y="2726239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4D9164-265A-C7B3-00FC-BECF101734C4}"/>
              </a:ext>
            </a:extLst>
          </p:cNvPr>
          <p:cNvCxnSpPr>
            <a:cxnSpLocks/>
          </p:cNvCxnSpPr>
          <p:nvPr/>
        </p:nvCxnSpPr>
        <p:spPr>
          <a:xfrm>
            <a:off x="12176760" y="3070735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8CB6F9C-3BB8-6C45-64DE-2AD2CF631BFB}"/>
              </a:ext>
            </a:extLst>
          </p:cNvPr>
          <p:cNvCxnSpPr>
            <a:cxnSpLocks/>
          </p:cNvCxnSpPr>
          <p:nvPr/>
        </p:nvCxnSpPr>
        <p:spPr>
          <a:xfrm>
            <a:off x="12176760" y="3410194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90103A-667A-B3C8-9167-C2A184E2EFA6}"/>
              </a:ext>
            </a:extLst>
          </p:cNvPr>
          <p:cNvCxnSpPr>
            <a:cxnSpLocks/>
          </p:cNvCxnSpPr>
          <p:nvPr/>
        </p:nvCxnSpPr>
        <p:spPr>
          <a:xfrm>
            <a:off x="12176760" y="3757027"/>
            <a:ext cx="0" cy="346833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92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D7899C-0FCC-5640-8C64-BC832E2E7F3C}"/>
              </a:ext>
            </a:extLst>
          </p:cNvPr>
          <p:cNvSpPr txBox="1"/>
          <p:nvPr/>
        </p:nvSpPr>
        <p:spPr>
          <a:xfrm>
            <a:off x="70338" y="1996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432FF"/>
                </a:solidFill>
              </a:rPr>
              <a:t>PC reconstruction Quality indicators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6CEF8-5951-C442-90F3-882A3377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1EC6A-B8EF-9A40-9287-FF3EA585544B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66AD4-8FB6-AC86-6639-112774FA698F}"/>
              </a:ext>
            </a:extLst>
          </p:cNvPr>
          <p:cNvSpPr txBox="1"/>
          <p:nvPr/>
        </p:nvSpPr>
        <p:spPr>
          <a:xfrm>
            <a:off x="743969" y="6210955"/>
            <a:ext cx="112135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*Following </a:t>
            </a:r>
            <a:r>
              <a:rPr lang="en-US" sz="1400" err="1"/>
              <a:t>Hultberg</a:t>
            </a:r>
            <a:r>
              <a:rPr lang="en-US" sz="1400"/>
              <a:t> et al: ‘IASI PC compression – Searching for signal in the residuals’ 13886-iasi-pc-compression-searching-sinal-residuals.pdf </a:t>
            </a:r>
          </a:p>
          <a:p>
            <a:r>
              <a:rPr lang="en-US" sz="1400"/>
              <a:t>and </a:t>
            </a:r>
            <a:r>
              <a:rPr lang="en-US" sz="1400" err="1"/>
              <a:t>Hultberg</a:t>
            </a:r>
            <a:r>
              <a:rPr lang="en-US" sz="1400"/>
              <a:t>, 2009, ‘IASI Principal Component Compression (IASI PCC) FAQ’ </a:t>
            </a:r>
            <a:r>
              <a:rPr lang="en-US" sz="1400" err="1"/>
              <a:t>pdf_ipcc_faq.pdf</a:t>
            </a:r>
            <a:endParaRPr 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14927-A208-164B-A7CB-73BBC1D9756C}"/>
              </a:ext>
            </a:extLst>
          </p:cNvPr>
          <p:cNvSpPr txBox="1"/>
          <p:nvPr/>
        </p:nvSpPr>
        <p:spPr>
          <a:xfrm>
            <a:off x="166883" y="590026"/>
            <a:ext cx="11954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“De-trended” reconstruction RMS scores for each footprint and spectral band, for Global-only and Hybrid reconstructions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Corresponding Quality 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Original radiances for “Individual outlier” spectra, when identified, included in output PC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Useful for “rare event” identifications</a:t>
            </a:r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1F59F7E-F4E9-748A-C1D5-9EB791EF7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4" r="7773"/>
          <a:stretch/>
        </p:blipFill>
        <p:spPr>
          <a:xfrm>
            <a:off x="166883" y="2550335"/>
            <a:ext cx="5890774" cy="3427563"/>
          </a:xfrm>
          <a:prstGeom prst="rect">
            <a:avLst/>
          </a:prstGeom>
        </p:spPr>
      </p:pic>
      <p:pic>
        <p:nvPicPr>
          <p:cNvPr id="10" name="Picture 9" descr="Calendar&#10;&#10;Description automatically generated">
            <a:extLst>
              <a:ext uri="{FF2B5EF4-FFF2-40B4-BE49-F238E27FC236}">
                <a16:creationId xmlns:a16="http://schemas.microsoft.com/office/drawing/2014/main" id="{6390EE01-4E08-6F68-3F2A-BC86ECE9F8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2" r="7564"/>
          <a:stretch/>
        </p:blipFill>
        <p:spPr>
          <a:xfrm>
            <a:off x="6134344" y="2550335"/>
            <a:ext cx="5986899" cy="34275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F0E808-90E4-3FB2-4C07-F133894A2BB7}"/>
              </a:ext>
            </a:extLst>
          </p:cNvPr>
          <p:cNvSpPr txBox="1"/>
          <p:nvPr/>
        </p:nvSpPr>
        <p:spPr>
          <a:xfrm>
            <a:off x="166883" y="1859635"/>
            <a:ext cx="118641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0432FF"/>
                </a:solidFill>
              </a:rPr>
              <a:t>Example for 20220101 Mt. Etna eruption NOAA20 data (using Global-only PC reconstruction for demonstration)</a:t>
            </a:r>
          </a:p>
          <a:p>
            <a:pPr algn="ctr"/>
            <a:r>
              <a:rPr lang="en-US" b="1">
                <a:solidFill>
                  <a:srgbClr val="0432FF"/>
                </a:solidFill>
              </a:rPr>
              <a:t>Radiance RMS versus integrated radiance for </a:t>
            </a:r>
            <a:r>
              <a:rPr lang="en-US" b="1" err="1">
                <a:solidFill>
                  <a:srgbClr val="0432FF"/>
                </a:solidFill>
              </a:rPr>
              <a:t>MidWave</a:t>
            </a:r>
            <a:r>
              <a:rPr lang="en-US" b="1">
                <a:solidFill>
                  <a:srgbClr val="0432FF"/>
                </a:solidFill>
              </a:rPr>
              <a:t> band, by FOV: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35A33-EFF8-C375-EE27-BBED6E0B4082}"/>
              </a:ext>
            </a:extLst>
          </p:cNvPr>
          <p:cNvSpPr txBox="1"/>
          <p:nvPr/>
        </p:nvSpPr>
        <p:spPr>
          <a:xfrm>
            <a:off x="2098622" y="2436007"/>
            <a:ext cx="22635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Not de-trended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F401F1-B434-724C-EA4C-695CB7759E9A}"/>
              </a:ext>
            </a:extLst>
          </p:cNvPr>
          <p:cNvSpPr txBox="1"/>
          <p:nvPr/>
        </p:nvSpPr>
        <p:spPr>
          <a:xfrm>
            <a:off x="7989396" y="2435418"/>
            <a:ext cx="22635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De-trended</a:t>
            </a:r>
          </a:p>
        </p:txBody>
      </p:sp>
    </p:spTree>
    <p:extLst>
      <p:ext uri="{BB962C8B-B14F-4D97-AF65-F5344CB8AC3E}">
        <p14:creationId xmlns:p14="http://schemas.microsoft.com/office/powerpoint/2010/main" val="1478746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C8846-0E96-1127-9943-B2136FFF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/>
              <a:t>Rapid Event Detection: PCA RED Score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D2B92-C198-03BF-BD61-CA2605EFD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7609"/>
            <a:ext cx="10972800" cy="5006650"/>
          </a:xfrm>
        </p:spPr>
        <p:txBody>
          <a:bodyPr>
            <a:normAutofit fontScale="92500"/>
          </a:bodyPr>
          <a:lstStyle/>
          <a:p>
            <a:r>
              <a:rPr lang="en-US" sz="2800"/>
              <a:t>“De-trended reconstruction scores” are generated for each observation</a:t>
            </a:r>
          </a:p>
          <a:p>
            <a:pPr lvl="1"/>
            <a:r>
              <a:rPr lang="en-US" sz="2800"/>
              <a:t>“De-trending” removes detector dependence of the reconstruction score</a:t>
            </a:r>
          </a:p>
          <a:p>
            <a:r>
              <a:rPr lang="en-US" sz="2800">
                <a:solidFill>
                  <a:schemeClr val="accent1"/>
                </a:solidFill>
              </a:rPr>
              <a:t>25 Spectral regions: </a:t>
            </a:r>
          </a:p>
          <a:p>
            <a:pPr lvl="1"/>
            <a:r>
              <a:rPr lang="en-US" sz="2800"/>
              <a:t>CrIS longwave, </a:t>
            </a:r>
            <a:r>
              <a:rPr lang="en-US" sz="2800" err="1"/>
              <a:t>midwave</a:t>
            </a:r>
            <a:r>
              <a:rPr lang="en-US" sz="2800"/>
              <a:t>, and shortwave bands,</a:t>
            </a:r>
          </a:p>
          <a:p>
            <a:pPr lvl="1"/>
            <a:r>
              <a:rPr lang="en-US" sz="2800"/>
              <a:t>Emission/absorption features (e.g., O</a:t>
            </a:r>
            <a:r>
              <a:rPr lang="en-US" sz="2800" baseline="-25000"/>
              <a:t>3</a:t>
            </a:r>
            <a:r>
              <a:rPr lang="en-US" sz="2800"/>
              <a:t>, CH</a:t>
            </a:r>
            <a:r>
              <a:rPr lang="en-US" sz="2800" baseline="-25000"/>
              <a:t>4</a:t>
            </a:r>
            <a:r>
              <a:rPr lang="en-US" sz="2800"/>
              <a:t>, CO, SO</a:t>
            </a:r>
            <a:r>
              <a:rPr lang="en-US" sz="2800" baseline="-25000"/>
              <a:t>2</a:t>
            </a:r>
            <a:r>
              <a:rPr lang="en-US" sz="2800"/>
              <a:t>, HNO</a:t>
            </a:r>
            <a:r>
              <a:rPr lang="en-US" sz="2800" baseline="-25000"/>
              <a:t>3</a:t>
            </a:r>
            <a:r>
              <a:rPr lang="en-US" sz="2800"/>
              <a:t>, N</a:t>
            </a:r>
            <a:r>
              <a:rPr lang="en-US" sz="2800" baseline="-25000"/>
              <a:t>2</a:t>
            </a:r>
            <a:r>
              <a:rPr lang="en-US" sz="2800"/>
              <a:t>O, NH</a:t>
            </a:r>
            <a:r>
              <a:rPr lang="en-US" sz="2800" baseline="-25000"/>
              <a:t>3</a:t>
            </a:r>
            <a:r>
              <a:rPr lang="en-US" sz="2800"/>
              <a:t>, Isoprene, PAN, Acetylene, Ethylene, Ethane, etc.)</a:t>
            </a:r>
          </a:p>
          <a:p>
            <a:r>
              <a:rPr lang="en-US" sz="2800">
                <a:solidFill>
                  <a:schemeClr val="accent1"/>
                </a:solidFill>
              </a:rPr>
              <a:t>The local-only reconstruction score is used for Rapid Event Detection (RED)</a:t>
            </a:r>
          </a:p>
          <a:p>
            <a:pPr lvl="1"/>
            <a:r>
              <a:rPr lang="en-US" sz="2800"/>
              <a:t>PCA RED scale: 0 – 127, with scores in the 0 – 10 region indicative of nominal (nonevent) behavior, and 127 defined as the fill value for missing data.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BD4535-68FD-A84E-9092-4A8567E0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27A59-DD16-1D4C-8B03-9CFF3A569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192C5E-D1D7-5F3F-4746-827B3B7B391B}"/>
              </a:ext>
            </a:extLst>
          </p:cNvPr>
          <p:cNvSpPr txBox="1"/>
          <p:nvPr/>
        </p:nvSpPr>
        <p:spPr>
          <a:xfrm>
            <a:off x="609599" y="6284259"/>
            <a:ext cx="10972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*Adapted from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Hultberg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al: ‘IASI PC compression – Searching for signal in the residuals’ 13886-iasi-pc-compression-searching-sinal-residuals.pdf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Hultberg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2009, ‘IASI Principal Component Compression (IASI PCC) FAQ’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pdf_ipcc_faq.pdf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284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B7837-B381-9BA6-93B8-96D8BF6F5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DEE12-6029-819A-AB55-D9AA7B62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Rapid Event Detection</a:t>
            </a:r>
            <a:br>
              <a:rPr lang="en-US"/>
            </a:br>
            <a:r>
              <a:rPr lang="en-US" sz="3200"/>
              <a:t>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C322D-9867-478C-0EE0-A4FB0657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27A59-DD16-1D4C-8B03-9CFF3A569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1DDBC8F-608B-4635-1587-8C3B9B96D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686" y="5734219"/>
            <a:ext cx="3884463" cy="1123781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1600"/>
              <a:t>2020-09-12</a:t>
            </a:r>
          </a:p>
          <a:p>
            <a:pPr>
              <a:lnSpc>
                <a:spcPct val="110000"/>
              </a:lnSpc>
            </a:pPr>
            <a:r>
              <a:rPr lang="en-US" sz="1600"/>
              <a:t>Ascending Overpasses</a:t>
            </a:r>
          </a:p>
          <a:p>
            <a:pPr>
              <a:lnSpc>
                <a:spcPct val="110000"/>
              </a:lnSpc>
            </a:pPr>
            <a:r>
              <a:rPr lang="en-US" sz="1600"/>
              <a:t>NOAA-20 CrIS</a:t>
            </a:r>
          </a:p>
          <a:p>
            <a:pPr>
              <a:lnSpc>
                <a:spcPct val="110000"/>
              </a:lnSpc>
            </a:pPr>
            <a:r>
              <a:rPr lang="en-US" sz="1600"/>
              <a:t>PAN, Western Canada and California Fires </a:t>
            </a:r>
          </a:p>
        </p:txBody>
      </p:sp>
      <p:pic>
        <p:nvPicPr>
          <p:cNvPr id="12" name="Picture 11" descr="A map of the north america&#10;&#10;AI-generated content may be incorrect.">
            <a:extLst>
              <a:ext uri="{FF2B5EF4-FFF2-40B4-BE49-F238E27FC236}">
                <a16:creationId xmlns:a16="http://schemas.microsoft.com/office/drawing/2014/main" id="{0DE1A763-A46F-3556-6FB0-BA7F5BFD2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56" t="19537" r="5278" b="20338"/>
          <a:stretch/>
        </p:blipFill>
        <p:spPr>
          <a:xfrm>
            <a:off x="10393" y="1041400"/>
            <a:ext cx="6115050" cy="4123410"/>
          </a:xfrm>
          <a:prstGeom prst="rect">
            <a:avLst/>
          </a:prstGeom>
        </p:spPr>
      </p:pic>
      <p:pic>
        <p:nvPicPr>
          <p:cNvPr id="13" name="Picture 12" descr="A map of the north america&#10;&#10;AI-generated content may be incorrect.">
            <a:extLst>
              <a:ext uri="{FF2B5EF4-FFF2-40B4-BE49-F238E27FC236}">
                <a16:creationId xmlns:a16="http://schemas.microsoft.com/office/drawing/2014/main" id="{656B12C0-2A37-FA53-2998-19104ED5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34" t="91019" r="6666"/>
          <a:stretch/>
        </p:blipFill>
        <p:spPr>
          <a:xfrm>
            <a:off x="717615" y="5118895"/>
            <a:ext cx="4692586" cy="510871"/>
          </a:xfrm>
          <a:prstGeom prst="rect">
            <a:avLst/>
          </a:prstGeom>
        </p:spPr>
      </p:pic>
      <p:pic>
        <p:nvPicPr>
          <p:cNvPr id="3" name="Picture 2" descr="A map of the north and south america&#10;&#10;Description automatically generated">
            <a:extLst>
              <a:ext uri="{FF2B5EF4-FFF2-40B4-BE49-F238E27FC236}">
                <a16:creationId xmlns:a16="http://schemas.microsoft.com/office/drawing/2014/main" id="{BD1C08DB-CA9B-E29A-CBC5-E37940EDF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94" t="10100" r="4927"/>
          <a:stretch/>
        </p:blipFill>
        <p:spPr>
          <a:xfrm>
            <a:off x="6999890" y="943889"/>
            <a:ext cx="4487676" cy="4590852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BB283C68-8CDF-275E-5759-D396D74444ED}"/>
              </a:ext>
            </a:extLst>
          </p:cNvPr>
          <p:cNvSpPr txBox="1">
            <a:spLocks/>
          </p:cNvSpPr>
          <p:nvPr/>
        </p:nvSpPr>
        <p:spPr>
          <a:xfrm>
            <a:off x="8088697" y="5636498"/>
            <a:ext cx="2310061" cy="1123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600"/>
              <a:t>2023-07-14</a:t>
            </a:r>
          </a:p>
          <a:p>
            <a:pPr>
              <a:lnSpc>
                <a:spcPct val="110000"/>
              </a:lnSpc>
            </a:pPr>
            <a:r>
              <a:rPr lang="en-US" sz="1600"/>
              <a:t>Ascending Overpasses</a:t>
            </a:r>
          </a:p>
          <a:p>
            <a:pPr>
              <a:lnSpc>
                <a:spcPct val="110000"/>
              </a:lnSpc>
            </a:pPr>
            <a:r>
              <a:rPr lang="en-US" sz="1600"/>
              <a:t>NOAA-20 </a:t>
            </a:r>
            <a:r>
              <a:rPr lang="en-US" sz="1600" err="1"/>
              <a:t>CrIS</a:t>
            </a:r>
            <a:endParaRPr lang="en-US" sz="1600"/>
          </a:p>
          <a:p>
            <a:pPr>
              <a:lnSpc>
                <a:spcPct val="110000"/>
              </a:lnSpc>
            </a:pPr>
            <a:r>
              <a:rPr lang="en-US" sz="1600"/>
              <a:t>CO, Quebec Fires </a:t>
            </a:r>
          </a:p>
        </p:txBody>
      </p:sp>
    </p:spTree>
    <p:extLst>
      <p:ext uri="{BB962C8B-B14F-4D97-AF65-F5344CB8AC3E}">
        <p14:creationId xmlns:p14="http://schemas.microsoft.com/office/powerpoint/2010/main" val="314287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NDR.J1.CRIS.20191229.20200103.AUS.C2H2_nu5">
            <a:hlinkClick r:id="" action="ppaction://media"/>
            <a:extLst>
              <a:ext uri="{FF2B5EF4-FFF2-40B4-BE49-F238E27FC236}">
                <a16:creationId xmlns:a16="http://schemas.microsoft.com/office/drawing/2014/main" id="{DE38F73E-4340-A589-3DD9-E473A48E31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8016"/>
            <a:ext cx="8075981" cy="6729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1D8D38-855E-62A1-8CB7-500923ABF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Rapid Event Detection</a:t>
            </a:r>
            <a:br>
              <a:rPr lang="en-US"/>
            </a:br>
            <a:r>
              <a:rPr lang="en-US" sz="3200"/>
              <a:t>Example: Australian Wildfires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1C966D-BCFE-1F8F-BBFF-B8E838801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3437" y="1621467"/>
            <a:ext cx="4251822" cy="4525963"/>
          </a:xfrm>
        </p:spPr>
        <p:txBody>
          <a:bodyPr anchor="ctr"/>
          <a:lstStyle/>
          <a:p>
            <a:r>
              <a:rPr lang="en-US"/>
              <a:t>Dec 26, 2019 – Jan 3, 2020 </a:t>
            </a:r>
          </a:p>
          <a:p>
            <a:r>
              <a:rPr lang="en-US"/>
              <a:t>NOAA-20 CrIS</a:t>
            </a:r>
          </a:p>
          <a:p>
            <a:r>
              <a:rPr lang="en-US"/>
              <a:t>Ascending and Descending Orbits</a:t>
            </a:r>
          </a:p>
          <a:p>
            <a:r>
              <a:rPr lang="en-US"/>
              <a:t>Acetylene (C</a:t>
            </a:r>
            <a:r>
              <a:rPr lang="en-US" baseline="-25000"/>
              <a:t>2</a:t>
            </a:r>
            <a:r>
              <a:rPr lang="en-US"/>
              <a:t>H</a:t>
            </a:r>
            <a:r>
              <a:rPr lang="en-US" baseline="-25000"/>
              <a:t>2</a:t>
            </a:r>
            <a:r>
              <a:rPr lang="en-US"/>
              <a:t>) </a:t>
            </a:r>
          </a:p>
          <a:p>
            <a:r>
              <a:rPr lang="en-US"/>
              <a:t>Local only reconstructed radiances</a:t>
            </a:r>
          </a:p>
          <a:p>
            <a:pPr marL="457200" indent="-457200">
              <a:buFont typeface="+mj-lt"/>
              <a:buAutoNum type="arabicPeriod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EC8F4-9783-3660-969F-F238735F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27A59-DD16-1D4C-8B03-9CFF3A569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08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D1DD5-E481-C600-596F-05B6A558C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6EF8-803F-8B49-B2D7-B406931D4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err="1"/>
              <a:t>CrIS</a:t>
            </a:r>
            <a:r>
              <a:rPr lang="en-US" sz="3200"/>
              <a:t> PCA RED Product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F2C50-7D86-4AF5-81B7-C2ADF16EB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7609"/>
            <a:ext cx="10972800" cy="768361"/>
          </a:xfrm>
        </p:spPr>
        <p:txBody>
          <a:bodyPr>
            <a:normAutofit/>
          </a:bodyPr>
          <a:lstStyle/>
          <a:p>
            <a:r>
              <a:rPr lang="en-US" sz="2800"/>
              <a:t>Data access and Documentation ….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1BE7AA-CFF1-8755-5D7C-B87BBFFE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27A59-DD16-1D4C-8B03-9CFF3A569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6D1BD0-B042-1736-2784-D8C87288F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715" y="2025480"/>
            <a:ext cx="7042485" cy="335281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464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W-SSEC_Cr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X6PPVAVDZMSZ-613157859-13623</_dlc_DocId>
    <_dlc_DocIdUrl xmlns="cfab5f87-ed30-4dbb-a820-4234a14babf6">
      <Url>https://wmoomm.sharepoint.com/sites/Collaboration/_layouts/15/DocIdRedir.aspx?ID=X6PPVAVDZMSZ-613157859-13623</Url>
      <Description>X6PPVAVDZMSZ-613157859-13623</Description>
    </_dlc_DocIdUrl>
  </documentManagement>
</p:properties>
</file>

<file path=customXml/itemProps1.xml><?xml version="1.0" encoding="utf-8"?>
<ds:datastoreItem xmlns:ds="http://schemas.openxmlformats.org/officeDocument/2006/customXml" ds:itemID="{B8FC2A54-C349-4E58-9F09-359353384855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3C19FE6-8617-4F2A-94DC-50E92A8E1A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4A6438D-6E04-48E1-B81D-A4CA3E6642DA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CF1425E-43E9-4607-820C-DA6839C028D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2E72794-B5E8-441A-973F-958B6103E325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19</Slides>
  <Notes>15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UW-SSEC_CrIS</vt:lpstr>
      <vt:lpstr>PowerPoint Presentation</vt:lpstr>
      <vt:lpstr>PowerPoint Presentation</vt:lpstr>
      <vt:lpstr>PowerPoint Presentation</vt:lpstr>
      <vt:lpstr>PowerPoint Presentation</vt:lpstr>
      <vt:lpstr>Principal Component Analysis (PCA)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Random Noise Filtering  Example reconstruction residuals  900 cm-1 radiances 20210413 NOAA-20 data</vt:lpstr>
      <vt:lpstr>Random Noise Filtering  Example reconstruction residuals  20210413 NOAA20 radiances  ~75% random Noise reduction [sqrt(160/2223)]  produces data with FOV independent random noise levels </vt:lpstr>
      <vt:lpstr>PowerPoint Presentation</vt:lpstr>
      <vt:lpstr>PowerPoint Presentation</vt:lpstr>
      <vt:lpstr>Rapid Event Detection: PCA RED Score Overview</vt:lpstr>
      <vt:lpstr>Rapid Event Detection Examples</vt:lpstr>
      <vt:lpstr>Rapid Event Detection Example: Australian Wildfires</vt:lpstr>
      <vt:lpstr>CrIS PCA RED Product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Tobin</dc:creator>
  <cp:revision>1</cp:revision>
  <dcterms:created xsi:type="dcterms:W3CDTF">2022-07-12T18:22:28Z</dcterms:created>
  <dcterms:modified xsi:type="dcterms:W3CDTF">2026-03-26T13:44:12Z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d0b4621c-5cf5-4313-b57e-65321dfb9d1f</vt:lpwstr>
  </property>
  <property fmtid="{D5CDD505-2E9C-101B-9397-08002B2CF9AE}" pid="4" name="MediaServiceImageTags">
    <vt:lpwstr/>
  </property>
</Properties>
</file>