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46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customXml" Target="../customXml/item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customXml" Target="../customXml/item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28" Type="http://schemas.openxmlformats.org/officeDocument/2006/relationships/customXml" Target="../customXml/item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Relationship Id="rId27" Type="http://schemas.openxmlformats.org/officeDocument/2006/relationships/customXml" Target="../customXml/item2.xml"/><Relationship Id="rId30" Type="http://schemas.openxmlformats.org/officeDocument/2006/relationships/customXml" Target="../customXml/item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867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>
              <a:buNone/>
            </a:pPr>
            <a:endParaRPr lang="en-US" sz="36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subTitle"/>
          </p:nvPr>
        </p:nvSpPr>
        <p:spPr>
          <a:xfrm>
            <a:off x="609480" y="1143000"/>
            <a:ext cx="10972440" cy="4982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en-US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248EF8BD-8812-4E17-8205-E15081168765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6" descr="Unknown.jpg"/>
          <p:cNvPicPr/>
          <p:nvPr/>
        </p:nvPicPr>
        <p:blipFill>
          <a:blip r:embed="rId2"/>
          <a:srcRect r="25456" b="14338"/>
          <a:stretch/>
        </p:blipFill>
        <p:spPr>
          <a:xfrm>
            <a:off x="16920" y="-12600"/>
            <a:ext cx="12174840" cy="6873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867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en-US" sz="3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Click to edit Master title style</a:t>
            </a:r>
            <a:endParaRPr lang="en-US" sz="36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609480" y="1143000"/>
            <a:ext cx="10972440" cy="498276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FFFFFF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Click to edit Master text styles</a:t>
            </a:r>
            <a:endParaRPr lang="en-US" sz="32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marL="743040" lvl="1" indent="-28584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Font typeface="Arial"/>
              <a:buChar char="–"/>
            </a:pPr>
            <a:r>
              <a:rPr lang="en-US" sz="28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Second level</a:t>
            </a:r>
            <a:endParaRPr lang="en-US" sz="2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marL="1143000" lvl="2" indent="-2286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Third level</a:t>
            </a:r>
            <a:endParaRPr lang="en-US" sz="24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marL="1600200" lvl="3" indent="-2286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Fourth level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marL="2057400" lvl="4" indent="-2286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Font typeface="Arial"/>
              <a:buChar char="»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Fifth level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dt" idx="4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>
            <a:lvl1pPr indent="0">
              <a:lnSpc>
                <a:spcPct val="100000"/>
              </a:lnSpc>
              <a:buNone/>
              <a:defRPr lang="en-US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rPr>
              <a:t> 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 type="ftr" idx="5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defRPr lang="en-GB" sz="12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lang="en-GB" sz="12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</a:rPr>
              <a:t> 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7" name="PlaceHolder 5"/>
          <p:cNvSpPr>
            <a:spLocks noGrp="1"/>
          </p:cNvSpPr>
          <p:nvPr>
            <p:ph type="sldNum" idx="6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CE406543-43A3-4194-B06E-8C3C89C22145}" type="slidenum"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rPr>
              <a:t>‹#›</a:t>
            </a:fld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pic>
        <p:nvPicPr>
          <p:cNvPr id="18" name="Picture 7" descr="Basis-WIT.jpg"/>
          <p:cNvPicPr/>
          <p:nvPr/>
        </p:nvPicPr>
        <p:blipFill>
          <a:blip r:embed="rId3"/>
          <a:stretch/>
        </p:blipFill>
        <p:spPr>
          <a:xfrm>
            <a:off x="11057040" y="189000"/>
            <a:ext cx="1024560" cy="110628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6" descr="Unknown.jpg"/>
          <p:cNvPicPr/>
          <p:nvPr/>
        </p:nvPicPr>
        <p:blipFill>
          <a:blip r:embed="rId2"/>
          <a:srcRect r="25456" b="14338"/>
          <a:stretch/>
        </p:blipFill>
        <p:spPr>
          <a:xfrm>
            <a:off x="16920" y="-12600"/>
            <a:ext cx="12174840" cy="6873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8839080" y="274680"/>
            <a:ext cx="2742840" cy="585108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en-US" sz="3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Click to edit Master title style</a:t>
            </a:r>
            <a:endParaRPr lang="en-US" sz="36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609480" y="274680"/>
            <a:ext cx="8026200" cy="585108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FFFFFF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Click to edit Master text styles</a:t>
            </a:r>
            <a:endParaRPr lang="en-US" sz="32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marL="743040" lvl="1" indent="-28584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Font typeface="Arial"/>
              <a:buChar char="–"/>
            </a:pPr>
            <a:r>
              <a:rPr lang="en-US" sz="28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Second level</a:t>
            </a:r>
            <a:endParaRPr lang="en-US" sz="2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marL="1143000" lvl="2" indent="-2286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Third level</a:t>
            </a:r>
            <a:endParaRPr lang="en-US" sz="24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marL="1600200" lvl="3" indent="-2286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Fourth level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marL="2057400" lvl="4" indent="-2286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Font typeface="Arial"/>
              <a:buChar char="»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Fifth level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dt" idx="7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>
            <a:lvl1pPr indent="0">
              <a:lnSpc>
                <a:spcPct val="100000"/>
              </a:lnSpc>
              <a:buNone/>
              <a:defRPr lang="en-US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rPr>
              <a:t> 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ftr" idx="8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defRPr lang="en-GB" sz="12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lang="en-GB" sz="12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</a:rPr>
              <a:t> 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4" name="PlaceHolder 5"/>
          <p:cNvSpPr>
            <a:spLocks noGrp="1"/>
          </p:cNvSpPr>
          <p:nvPr>
            <p:ph type="sldNum" idx="9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D6B58853-2F5D-4F7C-9645-4F65C7838991}" type="slidenum"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rPr>
              <a:t>‹#›</a:t>
            </a:fld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pic>
        <p:nvPicPr>
          <p:cNvPr id="25" name="Picture 7" descr="Basis-WIT.jpg"/>
          <p:cNvPicPr/>
          <p:nvPr/>
        </p:nvPicPr>
        <p:blipFill>
          <a:blip r:embed="rId3"/>
          <a:stretch/>
        </p:blipFill>
        <p:spPr>
          <a:xfrm>
            <a:off x="11057040" y="189000"/>
            <a:ext cx="1024560" cy="110628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and Content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6" descr="Unknown.jpg"/>
          <p:cNvPicPr/>
          <p:nvPr/>
        </p:nvPicPr>
        <p:blipFill>
          <a:blip r:embed="rId2"/>
          <a:srcRect r="25456" b="14338"/>
          <a:stretch/>
        </p:blipFill>
        <p:spPr>
          <a:xfrm>
            <a:off x="16920" y="-12600"/>
            <a:ext cx="12174840" cy="6873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7" name="Picture 7" descr="Basis-WIT.jpg"/>
          <p:cNvPicPr/>
          <p:nvPr/>
        </p:nvPicPr>
        <p:blipFill>
          <a:blip r:embed="rId3"/>
          <a:stretch/>
        </p:blipFill>
        <p:spPr>
          <a:xfrm>
            <a:off x="11057040" y="189000"/>
            <a:ext cx="1024560" cy="1106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867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en-US" sz="3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Click to edit Master title style</a:t>
            </a:r>
            <a:endParaRPr lang="en-US" sz="36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609480" y="1143000"/>
            <a:ext cx="10972440" cy="4982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FFFFFF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Click to edit Master text styles</a:t>
            </a:r>
            <a:endParaRPr lang="en-US" sz="32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marL="743040" lvl="1" indent="-28584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Font typeface="Arial"/>
              <a:buChar char="–"/>
            </a:pPr>
            <a:r>
              <a:rPr lang="en-US" sz="28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Second level</a:t>
            </a:r>
            <a:endParaRPr lang="en-US" sz="2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marL="1143000" lvl="2" indent="-2286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Third level</a:t>
            </a:r>
            <a:endParaRPr lang="en-US" sz="24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marL="1600200" lvl="3" indent="-2286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Fourth level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marL="2057400" lvl="4" indent="-2286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Font typeface="Arial"/>
              <a:buChar char="»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Fifth level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dt" idx="10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>
            <a:lvl1pPr indent="0">
              <a:lnSpc>
                <a:spcPct val="100000"/>
              </a:lnSpc>
              <a:buNone/>
              <a:defRPr lang="en-US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rPr>
              <a:t> 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ftr" idx="11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defRPr lang="en-GB" sz="12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lang="en-GB" sz="12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</a:rPr>
              <a:t> 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 type="sldNum" idx="12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9AD8B65A-4C2D-4852-B05B-D14E804AE669}" type="slidenum"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rPr>
              <a:t>‹#›</a:t>
            </a:fld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6" descr="Unknown.jpg"/>
          <p:cNvPicPr/>
          <p:nvPr/>
        </p:nvPicPr>
        <p:blipFill>
          <a:blip r:embed="rId2"/>
          <a:srcRect r="25456" b="14338"/>
          <a:stretch/>
        </p:blipFill>
        <p:spPr>
          <a:xfrm>
            <a:off x="16920" y="-12600"/>
            <a:ext cx="12174840" cy="6873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4" name="Picture 7" descr="Basis-WIT.jpg"/>
          <p:cNvPicPr/>
          <p:nvPr/>
        </p:nvPicPr>
        <p:blipFill>
          <a:blip r:embed="rId3"/>
          <a:stretch/>
        </p:blipFill>
        <p:spPr>
          <a:xfrm>
            <a:off x="11057040" y="189000"/>
            <a:ext cx="1024560" cy="1106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867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en-US" sz="3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Click to edit Master title style</a:t>
            </a:r>
            <a:endParaRPr lang="en-US" sz="36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609480" y="1143000"/>
            <a:ext cx="10972440" cy="4982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FFFFFF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Click to edit Master text styles</a:t>
            </a:r>
            <a:endParaRPr lang="en-US" sz="32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marL="743040" lvl="1" indent="-28584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Font typeface="Arial"/>
              <a:buChar char="–"/>
            </a:pPr>
            <a:r>
              <a:rPr lang="en-US" sz="28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Second level</a:t>
            </a:r>
            <a:endParaRPr lang="en-US" sz="2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marL="1143000" lvl="2" indent="-2286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Third level</a:t>
            </a:r>
            <a:endParaRPr lang="en-US" sz="24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marL="1600200" lvl="3" indent="-2286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Fourth level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marL="2057400" lvl="4" indent="-2286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Font typeface="Arial"/>
              <a:buChar char="»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Fifth level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dt" idx="13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>
            <a:lvl1pPr indent="0">
              <a:lnSpc>
                <a:spcPct val="100000"/>
              </a:lnSpc>
              <a:buNone/>
              <a:defRPr lang="en-US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rPr>
              <a:t> 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ftr" idx="14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defRPr lang="en-GB" sz="12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lang="en-GB" sz="12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</a:rPr>
              <a:t> 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sldNum" idx="15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DCDA79F6-DDF3-43F3-953E-F2EE344C20D6}" type="slidenum"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rPr>
              <a:t>‹#›</a:t>
            </a:fld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ection Head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6" descr="Unknown.jpg"/>
          <p:cNvPicPr/>
          <p:nvPr/>
        </p:nvPicPr>
        <p:blipFill>
          <a:blip r:embed="rId2"/>
          <a:srcRect r="25456" b="14338"/>
          <a:stretch/>
        </p:blipFill>
        <p:spPr>
          <a:xfrm>
            <a:off x="16920" y="-12600"/>
            <a:ext cx="12174840" cy="6873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963000" y="4406760"/>
            <a:ext cx="10362960" cy="1361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en-US" sz="4000" b="1" u="none" strike="noStrike" cap="all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Click to edit Master title style</a:t>
            </a:r>
            <a:endParaRPr lang="en-US" sz="40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963000" y="2906640"/>
            <a:ext cx="10362960" cy="149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  <a:ea typeface="ＭＳ Ｐゴシック"/>
              </a:rPr>
              <a:t>Click to edit Master text styles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 idx="16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>
            <a:lvl1pPr indent="0">
              <a:lnSpc>
                <a:spcPct val="100000"/>
              </a:lnSpc>
              <a:buNone/>
              <a:defRPr lang="en-US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rPr>
              <a:t> 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 idx="17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defRPr lang="en-GB" sz="12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lang="en-GB" sz="12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</a:rPr>
              <a:t> 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 idx="18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9A56CAD1-B959-48DE-ACF9-1D5228A4DC10}" type="slidenum"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rPr>
              <a:t>‹#›</a:t>
            </a:fld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pic>
        <p:nvPicPr>
          <p:cNvPr id="46" name="Picture 7" descr="Basis-WIT.jpg"/>
          <p:cNvPicPr/>
          <p:nvPr/>
        </p:nvPicPr>
        <p:blipFill>
          <a:blip r:embed="rId3"/>
          <a:stretch/>
        </p:blipFill>
        <p:spPr>
          <a:xfrm>
            <a:off x="11057040" y="189000"/>
            <a:ext cx="1024560" cy="110628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6" descr="Unknown.jpg"/>
          <p:cNvPicPr/>
          <p:nvPr/>
        </p:nvPicPr>
        <p:blipFill>
          <a:blip r:embed="rId2"/>
          <a:srcRect r="25456" b="14338"/>
          <a:stretch/>
        </p:blipFill>
        <p:spPr>
          <a:xfrm>
            <a:off x="16920" y="-12600"/>
            <a:ext cx="12174840" cy="6873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867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en-US" sz="3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Click to edit Master title style</a:t>
            </a:r>
            <a:endParaRPr lang="en-US" sz="36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609480" y="1600200"/>
            <a:ext cx="538452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Click to edit Master text styles</a:t>
            </a:r>
            <a:endParaRPr lang="en-US" sz="2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marL="743040" lvl="1" indent="-28584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Font typeface="Arial"/>
              <a:buChar char="–"/>
            </a:pPr>
            <a:r>
              <a:rPr lang="en-US" sz="24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Second level</a:t>
            </a:r>
            <a:endParaRPr lang="en-US" sz="24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marL="1143000" lvl="2" indent="-2286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Third level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marL="1600200" lvl="3" indent="-228600">
              <a:lnSpc>
                <a:spcPct val="100000"/>
              </a:lnSpc>
              <a:spcBef>
                <a:spcPts val="360"/>
              </a:spcBef>
              <a:buClr>
                <a:srgbClr val="FFFFFF"/>
              </a:buClr>
              <a:buFont typeface="Arial"/>
              <a:buChar char="–"/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Fourth level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marL="2057400" lvl="4" indent="-228600">
              <a:lnSpc>
                <a:spcPct val="100000"/>
              </a:lnSpc>
              <a:spcBef>
                <a:spcPts val="360"/>
              </a:spcBef>
              <a:buClr>
                <a:srgbClr val="FFFFFF"/>
              </a:buClr>
              <a:buFont typeface="Arial"/>
              <a:buChar char="»"/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Fifth level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6197760" y="1600200"/>
            <a:ext cx="538452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Click to edit Master text styles</a:t>
            </a:r>
            <a:endParaRPr lang="en-US" sz="2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marL="743040" lvl="1" indent="-28584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Font typeface="Arial"/>
              <a:buChar char="–"/>
            </a:pPr>
            <a:r>
              <a:rPr lang="en-US" sz="24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Second level</a:t>
            </a:r>
            <a:endParaRPr lang="en-US" sz="24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marL="1143000" lvl="2" indent="-2286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Third level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marL="1600200" lvl="3" indent="-228600">
              <a:lnSpc>
                <a:spcPct val="100000"/>
              </a:lnSpc>
              <a:spcBef>
                <a:spcPts val="360"/>
              </a:spcBef>
              <a:buClr>
                <a:srgbClr val="FFFFFF"/>
              </a:buClr>
              <a:buFont typeface="Arial"/>
              <a:buChar char="–"/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Fourth level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marL="2057400" lvl="4" indent="-228600">
              <a:lnSpc>
                <a:spcPct val="100000"/>
              </a:lnSpc>
              <a:spcBef>
                <a:spcPts val="360"/>
              </a:spcBef>
              <a:buClr>
                <a:srgbClr val="FFFFFF"/>
              </a:buClr>
              <a:buFont typeface="Arial"/>
              <a:buChar char="»"/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Fifth level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1" name="PlaceHolder 4"/>
          <p:cNvSpPr>
            <a:spLocks noGrp="1"/>
          </p:cNvSpPr>
          <p:nvPr>
            <p:ph type="dt" idx="19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>
            <a:lvl1pPr indent="0">
              <a:lnSpc>
                <a:spcPct val="100000"/>
              </a:lnSpc>
              <a:buNone/>
              <a:defRPr lang="en-US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rPr>
              <a:t> 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2" name="PlaceHolder 5"/>
          <p:cNvSpPr>
            <a:spLocks noGrp="1"/>
          </p:cNvSpPr>
          <p:nvPr>
            <p:ph type="ftr" idx="20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defRPr lang="en-GB" sz="12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lang="en-GB" sz="12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</a:rPr>
              <a:t> 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3" name="PlaceHolder 6"/>
          <p:cNvSpPr>
            <a:spLocks noGrp="1"/>
          </p:cNvSpPr>
          <p:nvPr>
            <p:ph type="sldNum" idx="21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D5F93416-6614-45C7-A940-114882D15E1B}" type="slidenum"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rPr>
              <a:t>‹#›</a:t>
            </a:fld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pic>
        <p:nvPicPr>
          <p:cNvPr id="54" name="Picture 7" descr="Basis-WIT.jpg"/>
          <p:cNvPicPr/>
          <p:nvPr/>
        </p:nvPicPr>
        <p:blipFill>
          <a:blip r:embed="rId3"/>
          <a:stretch/>
        </p:blipFill>
        <p:spPr>
          <a:xfrm>
            <a:off x="11057040" y="189000"/>
            <a:ext cx="1024560" cy="110628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mparison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6" descr="Unknown.jpg"/>
          <p:cNvPicPr/>
          <p:nvPr/>
        </p:nvPicPr>
        <p:blipFill>
          <a:blip r:embed="rId2"/>
          <a:srcRect r="25456" b="14338"/>
          <a:stretch/>
        </p:blipFill>
        <p:spPr>
          <a:xfrm>
            <a:off x="16920" y="-12600"/>
            <a:ext cx="12174840" cy="6873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867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en-US" sz="3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Click to edit Master title style</a:t>
            </a:r>
            <a:endParaRPr lang="en-US" sz="36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609480" y="1535040"/>
            <a:ext cx="5386680" cy="63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en-US" sz="2400" b="1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Click to edit Master text styles</a:t>
            </a:r>
            <a:endParaRPr lang="en-US" sz="24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609480" y="2174760"/>
            <a:ext cx="5386680" cy="395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Click to edit Master text styles</a:t>
            </a:r>
            <a:endParaRPr lang="en-US" sz="24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marL="743040" lvl="1" indent="-28584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Second level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marL="1143000" lvl="2" indent="-228600">
              <a:lnSpc>
                <a:spcPct val="100000"/>
              </a:lnSpc>
              <a:spcBef>
                <a:spcPts val="360"/>
              </a:spcBef>
              <a:buClr>
                <a:srgbClr val="FFFFFF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Third level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marL="1600200" lvl="3" indent="-228600">
              <a:lnSpc>
                <a:spcPct val="100000"/>
              </a:lnSpc>
              <a:spcBef>
                <a:spcPts val="320"/>
              </a:spcBef>
              <a:buClr>
                <a:srgbClr val="FFFFFF"/>
              </a:buClr>
              <a:buFont typeface="Arial"/>
              <a:buChar char="–"/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Fourth level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marL="2057400" lvl="4" indent="-228600">
              <a:lnSpc>
                <a:spcPct val="100000"/>
              </a:lnSpc>
              <a:spcBef>
                <a:spcPts val="320"/>
              </a:spcBef>
              <a:buClr>
                <a:srgbClr val="FFFFFF"/>
              </a:buClr>
              <a:buFont typeface="Arial"/>
              <a:buChar char="»"/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Fifth level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6193440" y="1535040"/>
            <a:ext cx="5388840" cy="63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en-US" sz="2400" b="1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Click to edit Master text styles</a:t>
            </a:r>
            <a:endParaRPr lang="en-US" sz="24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0" name="PlaceHolder 5"/>
          <p:cNvSpPr>
            <a:spLocks noGrp="1"/>
          </p:cNvSpPr>
          <p:nvPr>
            <p:ph type="body"/>
          </p:nvPr>
        </p:nvSpPr>
        <p:spPr>
          <a:xfrm>
            <a:off x="6193440" y="2174760"/>
            <a:ext cx="5388840" cy="395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Click to edit Master text styles</a:t>
            </a:r>
            <a:endParaRPr lang="en-US" sz="24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marL="743040" lvl="1" indent="-28584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Second level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marL="1143000" lvl="2" indent="-228600">
              <a:lnSpc>
                <a:spcPct val="100000"/>
              </a:lnSpc>
              <a:spcBef>
                <a:spcPts val="360"/>
              </a:spcBef>
              <a:buClr>
                <a:srgbClr val="FFFFFF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Third level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marL="1600200" lvl="3" indent="-228600">
              <a:lnSpc>
                <a:spcPct val="100000"/>
              </a:lnSpc>
              <a:spcBef>
                <a:spcPts val="320"/>
              </a:spcBef>
              <a:buClr>
                <a:srgbClr val="FFFFFF"/>
              </a:buClr>
              <a:buFont typeface="Arial"/>
              <a:buChar char="–"/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Fourth level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marL="2057400" lvl="4" indent="-228600">
              <a:lnSpc>
                <a:spcPct val="100000"/>
              </a:lnSpc>
              <a:spcBef>
                <a:spcPts val="320"/>
              </a:spcBef>
              <a:buClr>
                <a:srgbClr val="FFFFFF"/>
              </a:buClr>
              <a:buFont typeface="Arial"/>
              <a:buChar char="»"/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Fifth level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1" name="PlaceHolder 6"/>
          <p:cNvSpPr>
            <a:spLocks noGrp="1"/>
          </p:cNvSpPr>
          <p:nvPr>
            <p:ph type="dt" idx="22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>
            <a:lvl1pPr indent="0">
              <a:lnSpc>
                <a:spcPct val="100000"/>
              </a:lnSpc>
              <a:buNone/>
              <a:defRPr lang="en-US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rPr>
              <a:t> 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2" name="PlaceHolder 7"/>
          <p:cNvSpPr>
            <a:spLocks noGrp="1"/>
          </p:cNvSpPr>
          <p:nvPr>
            <p:ph type="ftr" idx="23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defRPr lang="en-GB" sz="12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lang="en-GB" sz="12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</a:rPr>
              <a:t> 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3" name="PlaceHolder 8"/>
          <p:cNvSpPr>
            <a:spLocks noGrp="1"/>
          </p:cNvSpPr>
          <p:nvPr>
            <p:ph type="sldNum" idx="24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D93AA2A-1314-486B-8E88-B1588251EA4D}" type="slidenum"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rPr>
              <a:t>‹#›</a:t>
            </a:fld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6" descr="Unknown.jpg"/>
          <p:cNvPicPr/>
          <p:nvPr/>
        </p:nvPicPr>
        <p:blipFill>
          <a:blip r:embed="rId2"/>
          <a:srcRect r="25456" b="14338"/>
          <a:stretch/>
        </p:blipFill>
        <p:spPr>
          <a:xfrm>
            <a:off x="16920" y="-12600"/>
            <a:ext cx="12174840" cy="6873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867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en-US" sz="3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Click to edit Master title style</a:t>
            </a:r>
            <a:endParaRPr lang="en-US" sz="36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dt" idx="25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>
            <a:lvl1pPr indent="0">
              <a:lnSpc>
                <a:spcPct val="100000"/>
              </a:lnSpc>
              <a:buNone/>
              <a:defRPr lang="en-US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rPr>
              <a:t> 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ftr" idx="26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defRPr lang="en-GB" sz="12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lang="en-GB" sz="12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</a:rPr>
              <a:t> 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 type="sldNum" idx="27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66CB31BF-1F82-4970-BFF2-8033B776519C}" type="slidenum"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rPr>
              <a:t>‹#›</a:t>
            </a:fld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pic>
        <p:nvPicPr>
          <p:cNvPr id="69" name="Picture 7" descr="Basis-WIT.jpg"/>
          <p:cNvPicPr/>
          <p:nvPr/>
        </p:nvPicPr>
        <p:blipFill>
          <a:blip r:embed="rId3"/>
          <a:stretch/>
        </p:blipFill>
        <p:spPr>
          <a:xfrm>
            <a:off x="11057040" y="189000"/>
            <a:ext cx="1024560" cy="110628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6" descr="Unknown.jpg"/>
          <p:cNvPicPr/>
          <p:nvPr/>
        </p:nvPicPr>
        <p:blipFill>
          <a:blip r:embed="rId2"/>
          <a:srcRect r="25456" b="14338"/>
          <a:stretch/>
        </p:blipFill>
        <p:spPr>
          <a:xfrm>
            <a:off x="16920" y="-12600"/>
            <a:ext cx="12174840" cy="6873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1" name="PlaceHolder 1"/>
          <p:cNvSpPr>
            <a:spLocks noGrp="1"/>
          </p:cNvSpPr>
          <p:nvPr>
            <p:ph type="dt" idx="28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>
            <a:lvl1pPr indent="0">
              <a:lnSpc>
                <a:spcPct val="100000"/>
              </a:lnSpc>
              <a:buNone/>
              <a:defRPr lang="en-US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rPr>
              <a:t> 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ftr" idx="29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defRPr lang="en-GB" sz="12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lang="en-GB" sz="12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</a:rPr>
              <a:t> 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sldNum" idx="30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902C71A6-6BFC-4207-9880-2CE8EAB343B4}" type="slidenum"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rPr>
              <a:t>‹#›</a:t>
            </a:fld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pic>
        <p:nvPicPr>
          <p:cNvPr id="74" name="Picture 7" descr="Basis-WIT.jpg"/>
          <p:cNvPicPr/>
          <p:nvPr/>
        </p:nvPicPr>
        <p:blipFill>
          <a:blip r:embed="rId3"/>
          <a:stretch/>
        </p:blipFill>
        <p:spPr>
          <a:xfrm>
            <a:off x="11057040" y="189000"/>
            <a:ext cx="1024560" cy="110628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tent with Caption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Picture 6" descr="Unknown.jpg"/>
          <p:cNvPicPr/>
          <p:nvPr/>
        </p:nvPicPr>
        <p:blipFill>
          <a:blip r:embed="rId2"/>
          <a:srcRect r="25456" b="14338"/>
          <a:stretch/>
        </p:blipFill>
        <p:spPr>
          <a:xfrm>
            <a:off x="16920" y="-12600"/>
            <a:ext cx="12174840" cy="6873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609480" y="272880"/>
            <a:ext cx="4010760" cy="1161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en-US" sz="2000" b="1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Click to edit Master title style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4766760" y="272880"/>
            <a:ext cx="6815160" cy="585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FFFFFF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Click to edit Master text styles</a:t>
            </a:r>
            <a:endParaRPr lang="en-US" sz="32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marL="743040" lvl="1" indent="-28584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Font typeface="Arial"/>
              <a:buChar char="–"/>
            </a:pPr>
            <a:r>
              <a:rPr lang="en-US" sz="28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Second level</a:t>
            </a:r>
            <a:endParaRPr lang="en-US" sz="2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marL="1143000" lvl="2" indent="-2286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Third level</a:t>
            </a:r>
            <a:endParaRPr lang="en-US" sz="24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marL="1600200" lvl="3" indent="-2286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Fourth level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marL="2057400" lvl="4" indent="-2286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Font typeface="Arial"/>
              <a:buChar char="»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Fifth level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 type="body"/>
          </p:nvPr>
        </p:nvSpPr>
        <p:spPr>
          <a:xfrm>
            <a:off x="609480" y="1434960"/>
            <a:ext cx="4010760" cy="469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indent="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Click to edit Master text styles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 type="dt" idx="31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>
            <a:lvl1pPr indent="0">
              <a:lnSpc>
                <a:spcPct val="100000"/>
              </a:lnSpc>
              <a:buNone/>
              <a:defRPr lang="en-US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rPr>
              <a:t> 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0" name="PlaceHolder 5"/>
          <p:cNvSpPr>
            <a:spLocks noGrp="1"/>
          </p:cNvSpPr>
          <p:nvPr>
            <p:ph type="ftr" idx="32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defRPr lang="en-GB" sz="12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lang="en-GB" sz="12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</a:rPr>
              <a:t> 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1" name="PlaceHolder 6"/>
          <p:cNvSpPr>
            <a:spLocks noGrp="1"/>
          </p:cNvSpPr>
          <p:nvPr>
            <p:ph type="sldNum" idx="33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D29EC623-9343-4924-BF3F-DC78B3C96F44}" type="slidenum"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rPr>
              <a:t>‹#›</a:t>
            </a:fld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pic>
        <p:nvPicPr>
          <p:cNvPr id="82" name="Picture 7" descr="Basis-WIT.jpg"/>
          <p:cNvPicPr/>
          <p:nvPr/>
        </p:nvPicPr>
        <p:blipFill>
          <a:blip r:embed="rId3"/>
          <a:stretch/>
        </p:blipFill>
        <p:spPr>
          <a:xfrm>
            <a:off x="11057040" y="189000"/>
            <a:ext cx="1024560" cy="110628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icture with Caption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Picture 6" descr="Unknown.jpg"/>
          <p:cNvPicPr/>
          <p:nvPr/>
        </p:nvPicPr>
        <p:blipFill>
          <a:blip r:embed="rId2"/>
          <a:srcRect r="25456" b="14338"/>
          <a:stretch/>
        </p:blipFill>
        <p:spPr>
          <a:xfrm>
            <a:off x="16920" y="-12600"/>
            <a:ext cx="12174840" cy="6873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2389680" y="4800600"/>
            <a:ext cx="7314840" cy="566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en-US" sz="2000" b="1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Click to edit Master title style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body"/>
          </p:nvPr>
        </p:nvSpPr>
        <p:spPr>
          <a:xfrm>
            <a:off x="2389680" y="612720"/>
            <a:ext cx="7314840" cy="4114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2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Click icon to add picture</a:t>
            </a:r>
            <a:endParaRPr lang="en-US" sz="32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6" name="PlaceHolder 3"/>
          <p:cNvSpPr>
            <a:spLocks noGrp="1"/>
          </p:cNvSpPr>
          <p:nvPr>
            <p:ph type="body"/>
          </p:nvPr>
        </p:nvSpPr>
        <p:spPr>
          <a:xfrm>
            <a:off x="2389680" y="5367240"/>
            <a:ext cx="7314840" cy="804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indent="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Click to edit Master text styles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7" name="PlaceHolder 4"/>
          <p:cNvSpPr>
            <a:spLocks noGrp="1"/>
          </p:cNvSpPr>
          <p:nvPr>
            <p:ph type="dt" idx="34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>
            <a:lvl1pPr indent="0">
              <a:lnSpc>
                <a:spcPct val="100000"/>
              </a:lnSpc>
              <a:buNone/>
              <a:defRPr lang="en-US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rPr>
              <a:t>&lt;date/time&gt;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8" name="PlaceHolder 5"/>
          <p:cNvSpPr>
            <a:spLocks noGrp="1"/>
          </p:cNvSpPr>
          <p:nvPr>
            <p:ph type="ftr" idx="35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defRPr lang="en-GB" sz="12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lang="en-GB" sz="12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</a:rPr>
              <a:t>&lt;footer&gt;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9" name="PlaceHolder 6"/>
          <p:cNvSpPr>
            <a:spLocks noGrp="1"/>
          </p:cNvSpPr>
          <p:nvPr>
            <p:ph type="sldNum" idx="36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CAEE76C5-0F60-4D37-A772-9ACA03924E2E}" type="slidenum"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rPr>
              <a:t>‹#›</a:t>
            </a:fld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pic>
        <p:nvPicPr>
          <p:cNvPr id="90" name="Picture 7" descr="Basis-WIT.jpg"/>
          <p:cNvPicPr/>
          <p:nvPr/>
        </p:nvPicPr>
        <p:blipFill>
          <a:blip r:embed="rId3"/>
          <a:stretch/>
        </p:blipFill>
        <p:spPr>
          <a:xfrm>
            <a:off x="11057040" y="189000"/>
            <a:ext cx="1024560" cy="110628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wmf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6" descr="Unknown.jpg"/>
          <p:cNvPicPr/>
          <p:nvPr/>
        </p:nvPicPr>
        <p:blipFill>
          <a:blip r:embed="rId3"/>
          <a:srcRect r="25456" b="14338"/>
          <a:stretch/>
        </p:blipFill>
        <p:spPr>
          <a:xfrm>
            <a:off x="16920" y="-12600"/>
            <a:ext cx="12174840" cy="6873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" name="Picture 7" descr="Basis-WIT.jpg"/>
          <p:cNvPicPr/>
          <p:nvPr/>
        </p:nvPicPr>
        <p:blipFill>
          <a:blip r:embed="rId4"/>
          <a:stretch/>
        </p:blipFill>
        <p:spPr>
          <a:xfrm>
            <a:off x="4452840" y="157320"/>
            <a:ext cx="2760480" cy="2876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914400" y="3247920"/>
            <a:ext cx="10362960" cy="1171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en-US" sz="3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Click to edit Master title style</a:t>
            </a:r>
            <a:endParaRPr lang="en-US" sz="36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dt" idx="1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>
            <a:lvl1pPr indent="0">
              <a:lnSpc>
                <a:spcPct val="100000"/>
              </a:lnSpc>
              <a:buNone/>
              <a:defRPr lang="en-US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rPr>
              <a:t>&lt;date/time&gt;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defRPr lang="en-GB" sz="12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lang="en-GB" sz="12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</a:rPr>
              <a:t>&lt;footer&gt;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1CC5426D-08B3-4188-935C-85F9AAAA7A0F}" type="slidenum"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rPr>
              <a:t>‹#›</a:t>
            </a:fld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grpSp>
        <p:nvGrpSpPr>
          <p:cNvPr id="6" name="Group 8"/>
          <p:cNvGrpSpPr/>
          <p:nvPr/>
        </p:nvGrpSpPr>
        <p:grpSpPr>
          <a:xfrm>
            <a:off x="1208880" y="5532480"/>
            <a:ext cx="9774000" cy="688680"/>
            <a:chOff x="1208880" y="5532480"/>
            <a:chExt cx="9774000" cy="688680"/>
          </a:xfrm>
        </p:grpSpPr>
        <p:pic>
          <p:nvPicPr>
            <p:cNvPr id="7" name="Picture 8" descr="Tropomi_partners2015_CMYK.png"/>
            <p:cNvPicPr/>
            <p:nvPr/>
          </p:nvPicPr>
          <p:blipFill>
            <a:blip r:embed="rId5"/>
            <a:stretch/>
          </p:blipFill>
          <p:spPr>
            <a:xfrm>
              <a:off x="2974320" y="5532480"/>
              <a:ext cx="8008560" cy="6886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8" name="Picture 10"/>
            <p:cNvPicPr/>
            <p:nvPr/>
          </p:nvPicPr>
          <p:blipFill>
            <a:blip r:embed="rId6"/>
            <a:stretch/>
          </p:blipFill>
          <p:spPr>
            <a:xfrm>
              <a:off x="1208880" y="5532480"/>
              <a:ext cx="1765440" cy="68868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9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4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Seventh Outline Level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dk1" tx1="lt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mpc-vdaf.tropomi.eu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ropomi.eu/" TargetMode="External"/><Relationship Id="rId7" Type="http://schemas.openxmlformats.org/officeDocument/2006/relationships/image" Target="../media/image4.wm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.png"/><Relationship Id="rId5" Type="http://schemas.openxmlformats.org/officeDocument/2006/relationships/hyperlink" Target="https://doi.org/10.5194/amt-2019-488" TargetMode="External"/><Relationship Id="rId4" Type="http://schemas.openxmlformats.org/officeDocument/2006/relationships/hyperlink" Target="https://doi.org/10.5194/amt-11-6439-201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914400" y="2961000"/>
            <a:ext cx="10362960" cy="1171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</a:pPr>
            <a:r>
              <a:rPr lang="en-001" sz="3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8 years TROPOMI </a:t>
            </a:r>
            <a:r>
              <a:rPr lang="en-US" sz="3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long-term instrument degradation</a:t>
            </a:r>
            <a:br>
              <a:rPr sz="3600"/>
            </a:br>
            <a:r>
              <a:rPr lang="en-US" sz="2000" b="0" i="1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derivation, validation and lessons learned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92" name="Subtitle 2"/>
          <p:cNvSpPr/>
          <p:nvPr/>
        </p:nvSpPr>
        <p:spPr>
          <a:xfrm>
            <a:off x="1828800" y="4131720"/>
            <a:ext cx="8534160" cy="812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numCol="1" spcCol="0" anchor="t">
            <a:normAutofit fontScale="85000" lnSpcReduction="19999"/>
          </a:bodyPr>
          <a:lstStyle/>
          <a:p>
            <a:pPr algn="ctr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r>
              <a:rPr lang="en-US" sz="3200" b="0" u="sng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  <a:ea typeface="ＭＳ Ｐゴシック"/>
              </a:rPr>
              <a:t>Erwin Loots</a:t>
            </a:r>
            <a:r>
              <a:rPr lang="en-001" sz="3200" b="0" u="sng" strike="noStrike" baseline="30000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  <a:ea typeface="ＭＳ Ｐゴシック"/>
              </a:rPr>
              <a:t> </a:t>
            </a:r>
            <a:r>
              <a:rPr lang="en-001" sz="3200" b="0" u="none" strike="noStrike" baseline="30000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  <a:ea typeface="ＭＳ Ｐゴシック"/>
              </a:rPr>
              <a:t>1 </a:t>
            </a:r>
            <a:r>
              <a:rPr lang="en-US" sz="3200" b="0" u="none" strike="noStrike" baseline="30000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  <a:ea typeface="ＭＳ Ｐゴシック"/>
              </a:rPr>
              <a:t>, </a:t>
            </a:r>
            <a:r>
              <a:rPr lang="en-US" sz="32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  <a:ea typeface="ＭＳ Ｐゴシック"/>
              </a:rPr>
              <a:t>Edward van Amelrooy</a:t>
            </a:r>
            <a:r>
              <a:rPr lang="en-001" sz="3200" b="0" u="none" strike="noStrike" baseline="30000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  <a:ea typeface="ＭＳ Ｐゴシック"/>
              </a:rPr>
              <a:t> 1</a:t>
            </a:r>
            <a:r>
              <a:rPr lang="en-US" sz="32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  <a:ea typeface="ＭＳ Ｐゴシック"/>
              </a:rPr>
              <a:t>, Mirna van Hoek</a:t>
            </a:r>
            <a:r>
              <a:rPr lang="en-001" sz="32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  <a:ea typeface="ＭＳ Ｐゴシック"/>
              </a:rPr>
              <a:t> </a:t>
            </a:r>
            <a:r>
              <a:rPr lang="en-001" sz="3200" b="0" u="none" strike="noStrike" baseline="30000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  <a:ea typeface="ＭＳ Ｐゴシック"/>
              </a:rPr>
              <a:t>1</a:t>
            </a:r>
            <a:r>
              <a:rPr lang="en-US" sz="32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  <a:ea typeface="ＭＳ Ｐゴシック"/>
              </a:rPr>
              <a:t>, Emiel van der Plas</a:t>
            </a:r>
            <a:r>
              <a:rPr lang="en-001" sz="3200" b="0" u="none" strike="noStrike" baseline="30000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  <a:ea typeface="ＭＳ Ｐゴシック"/>
              </a:rPr>
              <a:t> 1</a:t>
            </a:r>
            <a:r>
              <a:rPr lang="en-US" sz="32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  <a:ea typeface="ＭＳ Ｐゴシック"/>
              </a:rPr>
              <a:t>, Nico Rozemeijer</a:t>
            </a:r>
            <a:r>
              <a:rPr lang="en-001" sz="32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  <a:ea typeface="ＭＳ Ｐゴシック"/>
              </a:rPr>
              <a:t> </a:t>
            </a:r>
            <a:r>
              <a:rPr lang="en-GB" sz="3200" b="0" u="none" strike="noStrike" baseline="30000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  <a:ea typeface="ＭＳ Ｐゴシック"/>
              </a:rPr>
              <a:t>2</a:t>
            </a:r>
            <a:endParaRPr lang="en-US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3" name="TextBox 6"/>
          <p:cNvSpPr/>
          <p:nvPr/>
        </p:nvSpPr>
        <p:spPr>
          <a:xfrm>
            <a:off x="2392200" y="4944600"/>
            <a:ext cx="7749000" cy="584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GB" sz="1600" b="0" u="none" strike="noStrike" baseline="3000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1</a:t>
            </a:r>
            <a:r>
              <a:rPr lang="en-GB" sz="1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KNMI, Royal Netherlands Meteorological Institute, De Bilt, The Netherlands</a:t>
            </a:r>
            <a:r>
              <a:rPr lang="en-001" sz="1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,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001" sz="1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 </a:t>
            </a:r>
            <a:r>
              <a:rPr lang="en-GB" sz="1600" b="0" u="none" strike="noStrike" baseline="3000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2</a:t>
            </a:r>
            <a:r>
              <a:rPr lang="en-GB" sz="1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TriOpSys B.V., Utrecht, The Netherlands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867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en-001" sz="3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T</a:t>
            </a:r>
            <a:r>
              <a:rPr lang="en-GB" sz="3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R</a:t>
            </a:r>
            <a:r>
              <a:rPr lang="en-001" sz="3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O</a:t>
            </a:r>
            <a:r>
              <a:rPr lang="en-GB" sz="3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P</a:t>
            </a:r>
            <a:r>
              <a:rPr lang="en-001" sz="3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O</a:t>
            </a:r>
            <a:r>
              <a:rPr lang="en-GB" sz="3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M</a:t>
            </a:r>
            <a:r>
              <a:rPr lang="en-001" sz="3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I on-board Sentinel-5 </a:t>
            </a:r>
            <a:r>
              <a:rPr lang="en-GB" sz="3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P</a:t>
            </a:r>
            <a:r>
              <a:rPr lang="en-001" sz="3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re</a:t>
            </a:r>
            <a:r>
              <a:rPr lang="en-GB" sz="3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c</a:t>
            </a:r>
            <a:r>
              <a:rPr lang="en-001" sz="3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u</a:t>
            </a:r>
            <a:r>
              <a:rPr lang="en-GB" sz="3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r</a:t>
            </a:r>
            <a:r>
              <a:rPr lang="en-001" sz="3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s</a:t>
            </a:r>
            <a:r>
              <a:rPr lang="en-GB" sz="3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o</a:t>
            </a:r>
            <a:r>
              <a:rPr lang="en-001" sz="3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r</a:t>
            </a:r>
            <a:endParaRPr lang="en-US" sz="36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dt" idx="37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>
            <a:lvl1pPr indent="0">
              <a:lnSpc>
                <a:spcPct val="100000"/>
              </a:lnSpc>
              <a:buNone/>
              <a:defRPr lang="en-US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rPr>
              <a:t>24 March 2026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ftr" idx="38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defRPr lang="en-GB" sz="12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lang="en-GB" sz="12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</a:rPr>
              <a:t>GSICS Annual Meeting 2026 - TROPOMI L1b UVN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7" name="TextBox 8"/>
          <p:cNvSpPr/>
          <p:nvPr/>
        </p:nvSpPr>
        <p:spPr>
          <a:xfrm>
            <a:off x="609480" y="849600"/>
            <a:ext cx="6852960" cy="3016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285840" indent="-28584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en-GB" sz="24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Single payload</a:t>
            </a:r>
            <a:endParaRPr lang="en-US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en-GB" sz="24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Hyperspectral imager with 4 spectrometers</a:t>
            </a:r>
            <a:endParaRPr lang="en-US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en-GB" sz="24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Sun synchronous</a:t>
            </a:r>
            <a:r>
              <a:rPr lang="en-001" sz="24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 </a:t>
            </a:r>
            <a:r>
              <a:rPr lang="en-GB" sz="24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orbit  (MLTAN 13.30)</a:t>
            </a:r>
            <a:endParaRPr lang="en-US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en-GB" sz="24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Pu</a:t>
            </a:r>
            <a:r>
              <a:rPr lang="en-001" sz="24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s</a:t>
            </a:r>
            <a:r>
              <a:rPr lang="en-GB" sz="24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h</a:t>
            </a:r>
            <a:r>
              <a:rPr lang="en-001" sz="24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b</a:t>
            </a:r>
            <a:r>
              <a:rPr lang="en-GB" sz="24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r</a:t>
            </a:r>
            <a:r>
              <a:rPr lang="en-001" sz="24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o</a:t>
            </a:r>
            <a:r>
              <a:rPr lang="en-GB" sz="24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o</a:t>
            </a:r>
            <a:r>
              <a:rPr lang="en-001" sz="24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m </a:t>
            </a:r>
            <a:r>
              <a:rPr lang="en-GB" sz="24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w</a:t>
            </a:r>
            <a:r>
              <a:rPr lang="en-001" sz="24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i</a:t>
            </a:r>
            <a:r>
              <a:rPr lang="en-GB" sz="24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t</a:t>
            </a:r>
            <a:r>
              <a:rPr lang="en-001" sz="24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h </a:t>
            </a:r>
            <a:r>
              <a:rPr lang="en-GB" sz="24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~</a:t>
            </a:r>
            <a:r>
              <a:rPr lang="en-001" sz="24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 </a:t>
            </a:r>
            <a:r>
              <a:rPr lang="en-GB" sz="24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2600 km swath </a:t>
            </a:r>
            <a:endParaRPr lang="en-US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en-GB" sz="24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High spatial sampling (down to 5.</a:t>
            </a:r>
            <a:r>
              <a:rPr lang="en-001" sz="24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5</a:t>
            </a:r>
            <a:r>
              <a:rPr lang="en-GB" sz="24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 km x 3.</a:t>
            </a:r>
            <a:r>
              <a:rPr lang="en-001" sz="24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5</a:t>
            </a:r>
            <a:r>
              <a:rPr lang="en-GB" sz="24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 km)</a:t>
            </a:r>
            <a:endParaRPr lang="en-US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en-001" sz="24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Daily measurements of the Sun via S</a:t>
            </a:r>
            <a:r>
              <a:rPr lang="nl-NL" sz="24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u</a:t>
            </a:r>
            <a:r>
              <a:rPr lang="en-001" sz="24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n port</a:t>
            </a:r>
            <a:endParaRPr lang="en-US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en-001" sz="24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Lau</a:t>
            </a:r>
            <a:r>
              <a:rPr lang="en-GB" sz="24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n</a:t>
            </a:r>
            <a:r>
              <a:rPr lang="en-001" sz="24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c</a:t>
            </a:r>
            <a:r>
              <a:rPr lang="en-GB" sz="24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h</a:t>
            </a:r>
            <a:r>
              <a:rPr lang="en-001" sz="24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ed 10/2017</a:t>
            </a:r>
            <a:endParaRPr lang="en-US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en-001" sz="24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Nominal operations since 30/4/2018</a:t>
            </a:r>
            <a:r>
              <a:rPr lang="en-GB" sz="24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 </a:t>
            </a:r>
            <a:endParaRPr lang="en-US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98" name="Content Placeholder 14"/>
          <p:cNvGraphicFramePr/>
          <p:nvPr/>
        </p:nvGraphicFramePr>
        <p:xfrm>
          <a:off x="160200" y="3923280"/>
          <a:ext cx="9258120" cy="2419920"/>
        </p:xfrm>
        <a:graphic>
          <a:graphicData uri="http://schemas.openxmlformats.org/drawingml/2006/table">
            <a:tbl>
              <a:tblPr/>
              <a:tblGrid>
                <a:gridCol w="2213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0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0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05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805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805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805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805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8056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3680">
                <a:tc gridSpan="9"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6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TROPOMI spectral bands – based on calibration data</a:t>
                      </a:r>
                      <a:endParaRPr lang="en-US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872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32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2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Spectrometer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8720">
                      <a:solidFill>
                        <a:srgbClr val="FFFFFF"/>
                      </a:solidFill>
                      <a:prstDash val="solid"/>
                    </a:lnR>
                    <a:lnT w="18720">
                      <a:solidFill>
                        <a:srgbClr val="FFFFFF"/>
                      </a:solidFill>
                      <a:prstDash val="solid"/>
                    </a:lnT>
                    <a:lnB w="1872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2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UV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FFFFFF"/>
                      </a:solidFill>
                      <a:prstDash val="solid"/>
                    </a:lnL>
                    <a:lnR w="18720">
                      <a:solidFill>
                        <a:srgbClr val="FFFFFF"/>
                      </a:solidFill>
                      <a:prstDash val="solid"/>
                    </a:lnR>
                    <a:lnT w="18720">
                      <a:solidFill>
                        <a:srgbClr val="FFFFFF"/>
                      </a:solidFill>
                      <a:prstDash val="solid"/>
                    </a:lnT>
                    <a:lnB w="1872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2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UVIS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FFFFFF"/>
                      </a:solidFill>
                      <a:prstDash val="solid"/>
                    </a:lnL>
                    <a:lnR w="18720">
                      <a:solidFill>
                        <a:srgbClr val="FFFFFF"/>
                      </a:solidFill>
                      <a:prstDash val="solid"/>
                    </a:lnR>
                    <a:lnT w="18720">
                      <a:solidFill>
                        <a:srgbClr val="FFFFFF"/>
                      </a:solidFill>
                      <a:prstDash val="solid"/>
                    </a:lnT>
                    <a:lnB w="1872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2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NIR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FFFFFF"/>
                      </a:solidFill>
                      <a:prstDash val="solid"/>
                    </a:lnL>
                    <a:lnR w="18720">
                      <a:solidFill>
                        <a:srgbClr val="FFFFFF"/>
                      </a:solidFill>
                      <a:prstDash val="solid"/>
                    </a:lnR>
                    <a:lnT w="18720">
                      <a:solidFill>
                        <a:srgbClr val="FFFFFF"/>
                      </a:solidFill>
                      <a:prstDash val="solid"/>
                    </a:lnT>
                    <a:lnB w="1872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2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SWIR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FFFFFF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8720">
                      <a:solidFill>
                        <a:srgbClr val="FFFFFF"/>
                      </a:solidFill>
                      <a:prstDash val="solid"/>
                    </a:lnT>
                    <a:lnB w="1872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32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Band ID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8720">
                      <a:solidFill>
                        <a:srgbClr val="FFFFFF"/>
                      </a:solidFill>
                      <a:prstDash val="solid"/>
                    </a:lnR>
                    <a:lnT w="18720">
                      <a:solidFill>
                        <a:srgbClr val="FFFFFF"/>
                      </a:solidFill>
                      <a:prstDash val="solid"/>
                    </a:lnT>
                    <a:lnB w="1872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1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FFFFFF"/>
                      </a:solidFill>
                      <a:prstDash val="solid"/>
                    </a:lnL>
                    <a:lnR w="18720">
                      <a:solidFill>
                        <a:srgbClr val="FFFFFF"/>
                      </a:solidFill>
                      <a:prstDash val="solid"/>
                    </a:lnR>
                    <a:lnT w="18720">
                      <a:solidFill>
                        <a:srgbClr val="FFFFFF"/>
                      </a:solidFill>
                      <a:prstDash val="solid"/>
                    </a:lnT>
                    <a:lnB w="1872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2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FFFFFF"/>
                      </a:solidFill>
                      <a:prstDash val="solid"/>
                    </a:lnL>
                    <a:lnR w="18720">
                      <a:solidFill>
                        <a:srgbClr val="FFFFFF"/>
                      </a:solidFill>
                      <a:prstDash val="solid"/>
                    </a:lnR>
                    <a:lnT w="18720">
                      <a:solidFill>
                        <a:srgbClr val="FFFFFF"/>
                      </a:solidFill>
                      <a:prstDash val="solid"/>
                    </a:lnT>
                    <a:lnB w="1872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3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FFFFFF"/>
                      </a:solidFill>
                      <a:prstDash val="solid"/>
                    </a:lnL>
                    <a:lnR w="18720">
                      <a:solidFill>
                        <a:srgbClr val="FFFFFF"/>
                      </a:solidFill>
                      <a:prstDash val="solid"/>
                    </a:lnR>
                    <a:lnT w="18720">
                      <a:solidFill>
                        <a:srgbClr val="FFFFFF"/>
                      </a:solidFill>
                      <a:prstDash val="solid"/>
                    </a:lnT>
                    <a:lnB w="1872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4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FFFFFF"/>
                      </a:solidFill>
                      <a:prstDash val="solid"/>
                    </a:lnL>
                    <a:lnR w="18720">
                      <a:solidFill>
                        <a:srgbClr val="FFFFFF"/>
                      </a:solidFill>
                      <a:prstDash val="solid"/>
                    </a:lnR>
                    <a:lnT w="18720">
                      <a:solidFill>
                        <a:srgbClr val="FFFFFF"/>
                      </a:solidFill>
                      <a:prstDash val="solid"/>
                    </a:lnT>
                    <a:lnB w="1872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5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FFFFFF"/>
                      </a:solidFill>
                      <a:prstDash val="solid"/>
                    </a:lnL>
                    <a:lnR w="18720">
                      <a:solidFill>
                        <a:srgbClr val="FFFFFF"/>
                      </a:solidFill>
                      <a:prstDash val="solid"/>
                    </a:lnR>
                    <a:lnT w="18720">
                      <a:solidFill>
                        <a:srgbClr val="FFFFFF"/>
                      </a:solidFill>
                      <a:prstDash val="solid"/>
                    </a:lnT>
                    <a:lnB w="1872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6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FFFFFF"/>
                      </a:solidFill>
                      <a:prstDash val="solid"/>
                    </a:lnL>
                    <a:lnR w="18720">
                      <a:solidFill>
                        <a:srgbClr val="FFFFFF"/>
                      </a:solidFill>
                      <a:prstDash val="solid"/>
                    </a:lnR>
                    <a:lnT w="18720">
                      <a:solidFill>
                        <a:srgbClr val="FFFFFF"/>
                      </a:solidFill>
                      <a:prstDash val="solid"/>
                    </a:lnT>
                    <a:lnB w="1872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7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FFFFFF"/>
                      </a:solidFill>
                      <a:prstDash val="solid"/>
                    </a:lnL>
                    <a:lnR w="18720">
                      <a:solidFill>
                        <a:srgbClr val="FFFFFF"/>
                      </a:solidFill>
                      <a:prstDash val="solid"/>
                    </a:lnR>
                    <a:lnT w="18720">
                      <a:solidFill>
                        <a:srgbClr val="FFFFFF"/>
                      </a:solidFill>
                      <a:prstDash val="solid"/>
                    </a:lnT>
                    <a:lnB w="1872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8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FFFFFF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8720">
                      <a:solidFill>
                        <a:srgbClr val="FFFFFF"/>
                      </a:solidFill>
                      <a:prstDash val="solid"/>
                    </a:lnT>
                    <a:lnB w="1872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232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Spectral range [nm]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8720">
                      <a:solidFill>
                        <a:srgbClr val="FFFFFF"/>
                      </a:solidFill>
                      <a:prstDash val="solid"/>
                    </a:lnR>
                    <a:lnT w="18720">
                      <a:solidFill>
                        <a:srgbClr val="FFFFFF"/>
                      </a:solidFill>
                      <a:prstDash val="solid"/>
                    </a:lnT>
                    <a:lnB w="1872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267-300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FFFFFF"/>
                      </a:solidFill>
                      <a:prstDash val="solid"/>
                    </a:lnL>
                    <a:lnR w="18720">
                      <a:solidFill>
                        <a:srgbClr val="FFFFFF"/>
                      </a:solidFill>
                      <a:prstDash val="solid"/>
                    </a:lnR>
                    <a:lnT w="18720">
                      <a:solidFill>
                        <a:srgbClr val="FFFFFF"/>
                      </a:solidFill>
                      <a:prstDash val="solid"/>
                    </a:lnT>
                    <a:lnB w="1872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300-332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FFFFFF"/>
                      </a:solidFill>
                      <a:prstDash val="solid"/>
                    </a:lnL>
                    <a:lnR w="18720">
                      <a:solidFill>
                        <a:srgbClr val="FFFFFF"/>
                      </a:solidFill>
                      <a:prstDash val="solid"/>
                    </a:lnR>
                    <a:lnT w="18720">
                      <a:solidFill>
                        <a:srgbClr val="FFFFFF"/>
                      </a:solidFill>
                      <a:prstDash val="solid"/>
                    </a:lnT>
                    <a:lnB w="1872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305-400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FFFFFF"/>
                      </a:solidFill>
                      <a:prstDash val="solid"/>
                    </a:lnL>
                    <a:lnR w="18720">
                      <a:solidFill>
                        <a:srgbClr val="FFFFFF"/>
                      </a:solidFill>
                      <a:prstDash val="solid"/>
                    </a:lnR>
                    <a:lnT w="18720">
                      <a:solidFill>
                        <a:srgbClr val="FFFFFF"/>
                      </a:solidFill>
                      <a:prstDash val="solid"/>
                    </a:lnT>
                    <a:lnB w="1872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400-499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FFFFFF"/>
                      </a:solidFill>
                      <a:prstDash val="solid"/>
                    </a:lnL>
                    <a:lnR w="18720">
                      <a:solidFill>
                        <a:srgbClr val="FFFFFF"/>
                      </a:solidFill>
                      <a:prstDash val="solid"/>
                    </a:lnR>
                    <a:lnT w="18720">
                      <a:solidFill>
                        <a:srgbClr val="FFFFFF"/>
                      </a:solidFill>
                      <a:prstDash val="solid"/>
                    </a:lnT>
                    <a:lnB w="1872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661-725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FFFFFF"/>
                      </a:solidFill>
                      <a:prstDash val="solid"/>
                    </a:lnL>
                    <a:lnR w="18720">
                      <a:solidFill>
                        <a:srgbClr val="FFFFFF"/>
                      </a:solidFill>
                      <a:prstDash val="solid"/>
                    </a:lnR>
                    <a:lnT w="18720">
                      <a:solidFill>
                        <a:srgbClr val="FFFFFF"/>
                      </a:solidFill>
                      <a:prstDash val="solid"/>
                    </a:lnT>
                    <a:lnB w="1872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725-786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FFFFFF"/>
                      </a:solidFill>
                      <a:prstDash val="solid"/>
                    </a:lnL>
                    <a:lnR w="18720">
                      <a:solidFill>
                        <a:srgbClr val="FFFFFF"/>
                      </a:solidFill>
                      <a:prstDash val="solid"/>
                    </a:lnR>
                    <a:lnT w="18720">
                      <a:solidFill>
                        <a:srgbClr val="FFFFFF"/>
                      </a:solidFill>
                      <a:prstDash val="solid"/>
                    </a:lnT>
                    <a:lnB w="1872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2300-2343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FFFFFF"/>
                      </a:solidFill>
                      <a:prstDash val="solid"/>
                    </a:lnL>
                    <a:lnR w="18720">
                      <a:solidFill>
                        <a:srgbClr val="FFFFFF"/>
                      </a:solidFill>
                      <a:prstDash val="solid"/>
                    </a:lnR>
                    <a:lnT w="18720">
                      <a:solidFill>
                        <a:srgbClr val="FFFFFF"/>
                      </a:solidFill>
                      <a:prstDash val="solid"/>
                    </a:lnT>
                    <a:lnB w="1872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2343-2389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FFFFFF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8720">
                      <a:solidFill>
                        <a:srgbClr val="FFFFFF"/>
                      </a:solidFill>
                      <a:prstDash val="solid"/>
                    </a:lnT>
                    <a:lnB w="1872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232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Spectral resolution [nm]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8720">
                      <a:solidFill>
                        <a:srgbClr val="FFFFFF"/>
                      </a:solidFill>
                      <a:prstDash val="solid"/>
                    </a:lnR>
                    <a:lnT w="18720">
                      <a:solidFill>
                        <a:srgbClr val="FFFFFF"/>
                      </a:solidFill>
                      <a:prstDash val="solid"/>
                    </a:lnT>
                    <a:lnB w="1872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0.45 - 0.5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FFFFFF"/>
                      </a:solidFill>
                      <a:prstDash val="solid"/>
                    </a:lnL>
                    <a:lnR w="18720">
                      <a:solidFill>
                        <a:srgbClr val="FFFFFF"/>
                      </a:solidFill>
                      <a:prstDash val="solid"/>
                    </a:lnR>
                    <a:lnT w="18720">
                      <a:solidFill>
                        <a:srgbClr val="FFFFFF"/>
                      </a:solidFill>
                      <a:prstDash val="solid"/>
                    </a:lnT>
                    <a:lnB w="1872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0.45 - 0.65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FFFFFF"/>
                      </a:solidFill>
                      <a:prstDash val="solid"/>
                    </a:lnL>
                    <a:lnR w="18720">
                      <a:solidFill>
                        <a:srgbClr val="FFFFFF"/>
                      </a:solidFill>
                      <a:prstDash val="solid"/>
                    </a:lnR>
                    <a:lnT w="18720">
                      <a:solidFill>
                        <a:srgbClr val="FFFFFF"/>
                      </a:solidFill>
                      <a:prstDash val="solid"/>
                    </a:lnT>
                    <a:lnB w="1872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0.34 - 0.35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FFFFFF"/>
                      </a:solidFill>
                      <a:prstDash val="solid"/>
                    </a:lnL>
                    <a:lnR w="18720">
                      <a:solidFill>
                        <a:srgbClr val="FFFFFF"/>
                      </a:solidFill>
                      <a:prstDash val="solid"/>
                    </a:lnR>
                    <a:lnT w="18720">
                      <a:solidFill>
                        <a:srgbClr val="FFFFFF"/>
                      </a:solidFill>
                      <a:prstDash val="solid"/>
                    </a:lnT>
                    <a:lnB w="1872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0.227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FFFFFF"/>
                      </a:solidFill>
                      <a:prstDash val="solid"/>
                    </a:lnL>
                    <a:lnR w="18720">
                      <a:solidFill>
                        <a:srgbClr val="FFFFFF"/>
                      </a:solidFill>
                      <a:prstDash val="solid"/>
                    </a:lnR>
                    <a:lnT w="18720">
                      <a:solidFill>
                        <a:srgbClr val="FFFFFF"/>
                      </a:solidFill>
                      <a:prstDash val="solid"/>
                    </a:lnT>
                    <a:lnB w="1872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0.225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FFFFFF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8720">
                      <a:solidFill>
                        <a:srgbClr val="FFFFFF"/>
                      </a:solidFill>
                      <a:prstDash val="solid"/>
                    </a:lnT>
                    <a:lnB w="1872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232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Spectral sampling [nm]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8720">
                      <a:solidFill>
                        <a:srgbClr val="FFFFFF"/>
                      </a:solidFill>
                      <a:prstDash val="solid"/>
                    </a:lnR>
                    <a:lnT w="18720">
                      <a:solidFill>
                        <a:srgbClr val="FFFFFF"/>
                      </a:solidFill>
                      <a:prstDash val="solid"/>
                    </a:lnT>
                    <a:lnB w="1872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0.065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FFFFFF"/>
                      </a:solidFill>
                      <a:prstDash val="solid"/>
                    </a:lnL>
                    <a:lnR w="18720">
                      <a:solidFill>
                        <a:srgbClr val="FFFFFF"/>
                      </a:solidFill>
                      <a:prstDash val="solid"/>
                    </a:lnR>
                    <a:lnT w="18720">
                      <a:solidFill>
                        <a:srgbClr val="FFFFFF"/>
                      </a:solidFill>
                      <a:prstDash val="solid"/>
                    </a:lnT>
                    <a:lnB w="1872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0.195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FFFFFF"/>
                      </a:solidFill>
                      <a:prstDash val="solid"/>
                    </a:lnL>
                    <a:lnR w="18720">
                      <a:solidFill>
                        <a:srgbClr val="FFFFFF"/>
                      </a:solidFill>
                      <a:prstDash val="solid"/>
                    </a:lnR>
                    <a:lnT w="18720">
                      <a:solidFill>
                        <a:srgbClr val="FFFFFF"/>
                      </a:solidFill>
                      <a:prstDash val="solid"/>
                    </a:lnT>
                    <a:lnB w="1872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0.126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FFFFFF"/>
                      </a:solidFill>
                      <a:prstDash val="solid"/>
                    </a:lnL>
                    <a:lnR w="18720">
                      <a:solidFill>
                        <a:srgbClr val="FFFFFF"/>
                      </a:solidFill>
                      <a:prstDash val="solid"/>
                    </a:lnR>
                    <a:lnT w="18720">
                      <a:solidFill>
                        <a:srgbClr val="FFFFFF"/>
                      </a:solidFill>
                      <a:prstDash val="solid"/>
                    </a:lnT>
                    <a:lnB w="1872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0.094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FFFFFF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8720">
                      <a:solidFill>
                        <a:srgbClr val="FFFFFF"/>
                      </a:solidFill>
                      <a:prstDash val="solid"/>
                    </a:lnT>
                    <a:lnB w="1872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232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Spatial sampling [km</a:t>
                      </a:r>
                      <a:r>
                        <a:rPr lang="en-US" sz="1200" b="0" u="none" strike="noStrike" baseline="30000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2</a:t>
                      </a: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] 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8720">
                      <a:solidFill>
                        <a:srgbClr val="FFFFFF"/>
                      </a:solidFill>
                      <a:prstDash val="solid"/>
                    </a:lnR>
                    <a:lnT w="18720">
                      <a:solidFill>
                        <a:srgbClr val="FFFFFF"/>
                      </a:solidFill>
                      <a:prstDash val="solid"/>
                    </a:lnT>
                    <a:lnB w="1872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5.5 x 28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FFFFFF"/>
                      </a:solidFill>
                      <a:prstDash val="solid"/>
                    </a:lnL>
                    <a:lnR w="18720">
                      <a:solidFill>
                        <a:srgbClr val="FFFFFF"/>
                      </a:solidFill>
                      <a:prstDash val="solid"/>
                    </a:lnR>
                    <a:lnT w="18720">
                      <a:solidFill>
                        <a:srgbClr val="FFFFFF"/>
                      </a:solidFill>
                      <a:prstDash val="solid"/>
                    </a:lnT>
                    <a:lnB w="1872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5.5 x 3.5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FFFFFF"/>
                      </a:solidFill>
                      <a:prstDash val="solid"/>
                    </a:lnL>
                    <a:lnR w="18720">
                      <a:solidFill>
                        <a:srgbClr val="FFFFFF"/>
                      </a:solidFill>
                      <a:prstDash val="solid"/>
                    </a:lnR>
                    <a:lnT w="18720">
                      <a:solidFill>
                        <a:srgbClr val="FFFFFF"/>
                      </a:solidFill>
                      <a:prstDash val="solid"/>
                    </a:lnT>
                    <a:lnB w="1872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5.5 x 3.5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FFFFFF"/>
                      </a:solidFill>
                      <a:prstDash val="solid"/>
                    </a:lnL>
                    <a:lnR w="18720">
                      <a:solidFill>
                        <a:srgbClr val="FFFFFF"/>
                      </a:solidFill>
                      <a:prstDash val="solid"/>
                    </a:lnR>
                    <a:lnT w="18720">
                      <a:solidFill>
                        <a:srgbClr val="FFFFFF"/>
                      </a:solidFill>
                      <a:prstDash val="solid"/>
                    </a:lnT>
                    <a:lnB w="1872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5.5 x 3.5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FFFFFF"/>
                      </a:solidFill>
                      <a:prstDash val="solid"/>
                    </a:lnL>
                    <a:lnR w="18720">
                      <a:solidFill>
                        <a:srgbClr val="FFFFFF"/>
                      </a:solidFill>
                      <a:prstDash val="solid"/>
                    </a:lnR>
                    <a:lnT w="18720">
                      <a:solidFill>
                        <a:srgbClr val="FFFFFF"/>
                      </a:solidFill>
                      <a:prstDash val="solid"/>
                    </a:lnT>
                    <a:lnB w="1872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5.5 x 7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FFFFFF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8720">
                      <a:solidFill>
                        <a:srgbClr val="FFFFFF"/>
                      </a:solidFill>
                      <a:prstDash val="solid"/>
                    </a:lnT>
                    <a:lnB w="1872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232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Detector binning factor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8720">
                      <a:solidFill>
                        <a:srgbClr val="FFFFFF"/>
                      </a:solidFill>
                      <a:prstDash val="solid"/>
                    </a:lnR>
                    <a:lnT w="18720">
                      <a:solidFill>
                        <a:srgbClr val="FFFFFF"/>
                      </a:solidFill>
                      <a:prstDash val="solid"/>
                    </a:lnT>
                    <a:lnB w="1872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16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FFFFFF"/>
                      </a:solidFill>
                      <a:prstDash val="solid"/>
                    </a:lnL>
                    <a:lnR w="18720">
                      <a:solidFill>
                        <a:srgbClr val="FFFFFF"/>
                      </a:solidFill>
                      <a:prstDash val="solid"/>
                    </a:lnR>
                    <a:lnT w="18720">
                      <a:solidFill>
                        <a:srgbClr val="FFFFFF"/>
                      </a:solidFill>
                      <a:prstDash val="solid"/>
                    </a:lnT>
                    <a:lnB w="1872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2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FFFFFF"/>
                      </a:solidFill>
                      <a:prstDash val="solid"/>
                    </a:lnL>
                    <a:lnR w="18720">
                      <a:solidFill>
                        <a:srgbClr val="FFFFFF"/>
                      </a:solidFill>
                      <a:prstDash val="solid"/>
                    </a:lnR>
                    <a:lnT w="18720">
                      <a:solidFill>
                        <a:srgbClr val="FFFFFF"/>
                      </a:solidFill>
                      <a:prstDash val="solid"/>
                    </a:lnT>
                    <a:lnB w="1872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2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FFFFFF"/>
                      </a:solidFill>
                      <a:prstDash val="solid"/>
                    </a:lnL>
                    <a:lnR w="18720">
                      <a:solidFill>
                        <a:srgbClr val="FFFFFF"/>
                      </a:solidFill>
                      <a:prstDash val="solid"/>
                    </a:lnR>
                    <a:lnT w="18720">
                      <a:solidFill>
                        <a:srgbClr val="FFFFFF"/>
                      </a:solidFill>
                      <a:prstDash val="solid"/>
                    </a:lnT>
                    <a:lnB w="1872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2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FFFFFF"/>
                      </a:solidFill>
                      <a:prstDash val="solid"/>
                    </a:lnL>
                    <a:lnR w="18720">
                      <a:solidFill>
                        <a:srgbClr val="FFFFFF"/>
                      </a:solidFill>
                      <a:prstDash val="solid"/>
                    </a:lnR>
                    <a:lnT w="18720">
                      <a:solidFill>
                        <a:srgbClr val="FFFFFF"/>
                      </a:solidFill>
                      <a:prstDash val="solid"/>
                    </a:lnT>
                    <a:lnB w="1872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2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FFFFFF"/>
                      </a:solidFill>
                      <a:prstDash val="solid"/>
                    </a:lnL>
                    <a:lnR w="18720">
                      <a:solidFill>
                        <a:srgbClr val="FFFFFF"/>
                      </a:solidFill>
                      <a:prstDash val="solid"/>
                    </a:lnR>
                    <a:lnT w="18720">
                      <a:solidFill>
                        <a:srgbClr val="FFFFFF"/>
                      </a:solidFill>
                      <a:prstDash val="solid"/>
                    </a:lnT>
                    <a:lnB w="1872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2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FFFFFF"/>
                      </a:solidFill>
                      <a:prstDash val="solid"/>
                    </a:lnL>
                    <a:lnR w="18720">
                      <a:solidFill>
                        <a:srgbClr val="FFFFFF"/>
                      </a:solidFill>
                      <a:prstDash val="solid"/>
                    </a:lnR>
                    <a:lnT w="18720">
                      <a:solidFill>
                        <a:srgbClr val="FFFFFF"/>
                      </a:solidFill>
                      <a:prstDash val="solid"/>
                    </a:lnT>
                    <a:lnB w="1872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1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FFFFFF"/>
                      </a:solidFill>
                      <a:prstDash val="solid"/>
                    </a:lnL>
                    <a:lnR w="18720">
                      <a:solidFill>
                        <a:srgbClr val="FFFFFF"/>
                      </a:solidFill>
                      <a:prstDash val="solid"/>
                    </a:lnR>
                    <a:lnT w="18720">
                      <a:solidFill>
                        <a:srgbClr val="FFFFFF"/>
                      </a:solidFill>
                      <a:prstDash val="solid"/>
                    </a:lnT>
                    <a:lnB w="1872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1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FFFFFF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8720">
                      <a:solidFill>
                        <a:srgbClr val="FFFFFF"/>
                      </a:solidFill>
                      <a:prstDash val="solid"/>
                    </a:lnT>
                    <a:lnB w="1872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99" name="Picture 2"/>
          <p:cNvPicPr/>
          <p:nvPr/>
        </p:nvPicPr>
        <p:blipFill>
          <a:blip r:embed="rId2"/>
          <a:stretch/>
        </p:blipFill>
        <p:spPr>
          <a:xfrm>
            <a:off x="7359480" y="1159920"/>
            <a:ext cx="4478760" cy="320868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dt" idx="39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>
            <a:lvl1pPr indent="0">
              <a:lnSpc>
                <a:spcPct val="100000"/>
              </a:lnSpc>
              <a:buNone/>
              <a:defRPr lang="en-US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rPr>
              <a:t>24 March 2026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ftr" idx="40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defRPr lang="en-GB" sz="12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lang="en-GB" sz="12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</a:rPr>
              <a:t>GSICS Annual Meeting 2026 - TROPOMI L1b UVN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609480" y="275040"/>
            <a:ext cx="10972440" cy="867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r>
              <a:rPr lang="en-US" sz="36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Tropomi long-term stability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609480" y="275040"/>
            <a:ext cx="10972440" cy="867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r>
              <a:rPr lang="en-US" sz="36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Tropomi long-term stability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609480" y="275040"/>
            <a:ext cx="10972440" cy="867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r>
              <a:rPr lang="en-US" sz="36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Tropomi long-term stability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685799" y="1143000"/>
            <a:ext cx="11182739" cy="5559043"/>
          </a:xfrm>
          <a:prstGeom prst="rect">
            <a:avLst/>
          </a:prstGeom>
          <a:noFill/>
          <a:ln w="0">
            <a:noFill/>
          </a:ln>
        </p:spPr>
        <p:txBody>
          <a:bodyPr wrap="square" lIns="90000" tIns="45000" rIns="90000" bIns="45000" anchor="t">
            <a:spAutoFit/>
          </a:bodyPr>
          <a:lstStyle/>
          <a:p>
            <a:pPr marL="360000">
              <a:lnSpc>
                <a:spcPct val="100000"/>
              </a:lnSpc>
              <a:buClr>
                <a:srgbClr val="FFFFFF"/>
              </a:buClr>
            </a:pP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We want to know the instrument degradation for radiance and irradiance measurements (and hence reflectance degradation)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Arial"/>
              <a:ea typeface="Source Han Sans CN"/>
            </a:endParaRPr>
          </a:p>
          <a:p>
            <a:pPr marL="360000">
              <a:lnSpc>
                <a:spcPct val="100000"/>
              </a:lnSpc>
              <a:buClr>
                <a:srgbClr val="FFFFFF"/>
              </a:buClr>
              <a:buSzPct val="45000"/>
            </a:pPr>
            <a:endParaRPr lang="en-US" dirty="0">
              <a:solidFill>
                <a:srgbClr val="FFFFFF"/>
              </a:solidFill>
              <a:latin typeface="Arial"/>
              <a:ea typeface="ＭＳ Ｐゴシック"/>
            </a:endParaRPr>
          </a:p>
          <a:p>
            <a:pPr marL="360000">
              <a:lnSpc>
                <a:spcPct val="100000"/>
              </a:lnSpc>
              <a:buClr>
                <a:srgbClr val="FFFFFF"/>
              </a:buClr>
              <a:buSzPct val="45000"/>
            </a:pPr>
            <a:r>
              <a:rPr lang="en-US" sz="1800" b="1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Goal</a:t>
            </a: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: acquire Calibration Key Data (CKD)  such that long-term instrument drift of  </a:t>
            </a:r>
            <a:r>
              <a:rPr lang="en-US" sz="1800" b="1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both</a:t>
            </a: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 radiance </a:t>
            </a:r>
            <a:r>
              <a:rPr lang="en-US" sz="1800" b="1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and</a:t>
            </a: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 irradiance  are corrected for by the L01b Processor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Arial"/>
              <a:ea typeface="Source Han Sans CN"/>
            </a:endParaRPr>
          </a:p>
          <a:p>
            <a:pPr marL="36000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Arial"/>
              <a:ea typeface="Source Han Sans CN"/>
            </a:endParaRPr>
          </a:p>
          <a:p>
            <a:pPr marL="360000">
              <a:lnSpc>
                <a:spcPct val="100000"/>
              </a:lnSpc>
              <a:buClr>
                <a:srgbClr val="FFFFFF"/>
              </a:buClr>
            </a:pP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The only (more or less stable) in-flight measurements we have are:			</a:t>
            </a:r>
            <a:endParaRPr lang="en-US" dirty="0">
              <a:solidFill>
                <a:schemeClr val="lt1"/>
              </a:solidFill>
              <a:latin typeface="Calibri"/>
              <a:ea typeface="ＭＳ Ｐゴシック"/>
            </a:endParaRPr>
          </a:p>
          <a:p>
            <a:pPr marL="360000">
              <a:lnSpc>
                <a:spcPct val="100000"/>
              </a:lnSpc>
              <a:buClr>
                <a:srgbClr val="FFFFFF"/>
              </a:buClr>
            </a:pPr>
            <a:r>
              <a:rPr lang="en-US" sz="1800" b="0" i="1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solar measurements</a:t>
            </a: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: both daily  (QVD1 diffuser) and weekly (QVD2 diffuser)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Arial"/>
              <a:ea typeface="Source Han Sans CN"/>
            </a:endParaRPr>
          </a:p>
          <a:p>
            <a:pPr marL="360000">
              <a:lnSpc>
                <a:spcPct val="100000"/>
              </a:lnSpc>
            </a:pP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Arial"/>
              <a:ea typeface="Source Han Sans CN"/>
            </a:endParaRPr>
          </a:p>
          <a:p>
            <a:pPr marL="360000">
              <a:lnSpc>
                <a:spcPct val="100000"/>
              </a:lnSpc>
            </a:pP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Arial"/>
              <a:ea typeface="Source Han Sans CN"/>
            </a:endParaRPr>
          </a:p>
          <a:p>
            <a:pPr marL="360000">
              <a:lnSpc>
                <a:spcPct val="100000"/>
              </a:lnSpc>
            </a:pP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After the </a:t>
            </a:r>
            <a:r>
              <a:rPr lang="en-US" sz="1800" b="1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derivation</a:t>
            </a: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, we can try to </a:t>
            </a:r>
            <a:r>
              <a:rPr lang="en-US" sz="1800" b="1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validate</a:t>
            </a: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 the L1b products by: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Arial"/>
              <a:ea typeface="Source Han Sans CN"/>
            </a:endParaRPr>
          </a:p>
          <a:p>
            <a:pPr marL="645750" indent="-28575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Arial" panose="020B0604020202020204" pitchFamily="34" charset="0"/>
              <a:buChar char="•"/>
            </a:pPr>
            <a:r>
              <a:rPr lang="en-US" sz="16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Using ground-based locations suitable for monitoring the long-term stability of the sensor (e.g. PICS)​</a:t>
            </a:r>
            <a:endParaRPr lang="en-US" sz="1600" dirty="0">
              <a:solidFill>
                <a:srgbClr val="FFFFFF"/>
              </a:solidFill>
              <a:latin typeface="Arial"/>
              <a:ea typeface="ＭＳ Ｐゴシック"/>
            </a:endParaRPr>
          </a:p>
          <a:p>
            <a:pPr marL="645750" indent="-28575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Arial" panose="020B0604020202020204" pitchFamily="34" charset="0"/>
              <a:buChar char="•"/>
            </a:pPr>
            <a:r>
              <a:rPr lang="en-US" sz="16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Comparative studies using various satellite instruments with similar characteristics covering the same spectral range​</a:t>
            </a:r>
            <a:endParaRPr lang="en-US" sz="1600" b="0" u="none" strike="noStrike" dirty="0">
              <a:solidFill>
                <a:srgbClr val="FFFFFF"/>
              </a:solidFill>
              <a:effectLst/>
              <a:uFillTx/>
              <a:latin typeface="Arial"/>
              <a:ea typeface="Source Han Sans CN"/>
            </a:endParaRPr>
          </a:p>
          <a:p>
            <a:pPr marL="645750" indent="-28575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Arial" panose="020B0604020202020204" pitchFamily="34" charset="0"/>
              <a:buChar char="•"/>
            </a:pPr>
            <a:r>
              <a:rPr lang="en-US" sz="16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Comparisons with radiative transfer model calculations using reliable input parameters (cloud- and aerosol-free cases only)</a:t>
            </a:r>
            <a:endParaRPr lang="en-US" sz="1600" b="0" u="none" strike="noStrike" dirty="0">
              <a:solidFill>
                <a:srgbClr val="FFFFFF"/>
              </a:solidFill>
              <a:effectLst/>
              <a:uFillTx/>
              <a:latin typeface="Arial"/>
              <a:ea typeface="Source Han Sans CN"/>
            </a:endParaRPr>
          </a:p>
          <a:p>
            <a:pPr marL="3600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What about alternatives… e.g. OMI approach (radiance </a:t>
            </a:r>
            <a:r>
              <a:rPr lang="en-US" sz="1800" b="0" i="1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derived</a:t>
            </a: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 from Antarctic IF-measurements)…...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Arial"/>
              <a:ea typeface="Source Han Sans CN"/>
            </a:endParaRPr>
          </a:p>
          <a:p>
            <a:pPr marL="360000">
              <a:lnSpc>
                <a:spcPct val="100000"/>
              </a:lnSpc>
            </a:pP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Arial"/>
              <a:ea typeface="Source Han Sans C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dt" idx="41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>
            <a:lvl1pPr indent="0">
              <a:lnSpc>
                <a:spcPct val="100000"/>
              </a:lnSpc>
              <a:buNone/>
              <a:defRPr lang="nl-NL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lang="nl-NL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rPr>
              <a:t>24 March 2026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ftr" idx="42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defRPr lang="en-GB" sz="12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lang="en-GB" sz="12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</a:rPr>
              <a:t>GSICS Annual Meeting 2026 - TROPOMI L1b UVN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08" name="Tekstvak 2"/>
          <p:cNvSpPr/>
          <p:nvPr/>
        </p:nvSpPr>
        <p:spPr>
          <a:xfrm>
            <a:off x="860760" y="1145520"/>
            <a:ext cx="9000360" cy="4429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1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Goal: Determine (and correct for)  the instrument degradation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Font typeface="Arial"/>
              <a:buChar char="•"/>
            </a:pPr>
            <a:r>
              <a:rPr lang="en-GB" sz="20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Diffusers </a:t>
            </a:r>
            <a:r>
              <a:rPr lang="en" sz="20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(</a:t>
            </a:r>
            <a:r>
              <a:rPr lang="nl-NL" sz="20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Q</a:t>
            </a:r>
            <a:r>
              <a:rPr lang="en" sz="20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VDs) </a:t>
            </a:r>
            <a:r>
              <a:rPr lang="en-GB" sz="20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degrade; QVD1 (main, daily) six times faster than QVD2      </a:t>
            </a:r>
            <a:r>
              <a:rPr lang="en-GB" sz="2000" b="0" u="none" strike="sng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(backup </a:t>
            </a:r>
            <a:r>
              <a:rPr lang="en-GB" sz="20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weekly), proportional to exposure.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Font typeface="Arial"/>
              <a:buChar char="•"/>
            </a:pPr>
            <a:r>
              <a:rPr lang="en-GB" sz="20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The instrument </a:t>
            </a:r>
            <a:r>
              <a:rPr lang="en-GB" sz="2000" b="0" i="1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excluding</a:t>
            </a:r>
            <a:r>
              <a:rPr lang="en-GB" sz="20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 the diffusers (mainly spectrometer) also degrades, proportional to in-orbit time. 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Font typeface="Arial"/>
              <a:buChar char="•"/>
            </a:pPr>
            <a:r>
              <a:rPr lang="en-GB" sz="2000" b="0" u="none" strike="noStrike">
                <a:solidFill>
                  <a:schemeClr val="lt1"/>
                </a:solidFill>
                <a:effectLst/>
                <a:uFillTx/>
                <a:latin typeface="Wingdings"/>
                <a:ea typeface="ＭＳ Ｐゴシック"/>
              </a:rPr>
              <a:t></a:t>
            </a:r>
            <a:r>
              <a:rPr lang="en-GB" sz="20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 Separate diffuser-only degradation and common/instrument degradation 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Font typeface="Arial"/>
              <a:buChar char="•"/>
            </a:pPr>
            <a:r>
              <a:rPr lang="en-GB" sz="20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Degradation strongest for short wavelengths 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Font typeface="Arial"/>
              <a:buChar char="•"/>
            </a:pPr>
            <a:r>
              <a:rPr lang="en-GB" sz="20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Spatial/spectral smoothness not prescribed/modelled, but is emerging from the data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914400"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09" name="Afbeelding 3"/>
          <p:cNvPicPr/>
          <p:nvPr/>
        </p:nvPicPr>
        <p:blipFill>
          <a:blip r:embed="rId2"/>
          <a:stretch/>
        </p:blipFill>
        <p:spPr>
          <a:xfrm>
            <a:off x="6954840" y="3828600"/>
            <a:ext cx="4737600" cy="2203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0" name="PlaceHolder 3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867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en-US" sz="3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Instrument degradation (1/3)</a:t>
            </a:r>
            <a:endParaRPr lang="en-US" sz="36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111" name="Picture 110"/>
          <p:cNvPicPr/>
          <p:nvPr/>
        </p:nvPicPr>
        <p:blipFill>
          <a:blip r:embed="rId3"/>
          <a:stretch/>
        </p:blipFill>
        <p:spPr>
          <a:xfrm>
            <a:off x="685800" y="4343400"/>
            <a:ext cx="5294160" cy="18673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dt" idx="43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>
            <a:lvl1pPr indent="0">
              <a:lnSpc>
                <a:spcPct val="100000"/>
              </a:lnSpc>
              <a:buNone/>
              <a:defRPr lang="nl-NL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lang="nl-NL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rPr>
              <a:t>24 March 2026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ftr" idx="44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defRPr lang="en-GB" sz="12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lang="en-GB" sz="12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</a:rPr>
              <a:t>GSICS Annual Meeting 2026 - TROPOMI L1b UVN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14" name="Tekstvak 3"/>
          <p:cNvSpPr/>
          <p:nvPr/>
        </p:nvSpPr>
        <p:spPr>
          <a:xfrm>
            <a:off x="860760" y="1145520"/>
            <a:ext cx="9000360" cy="4408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(Simple) example: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Consider daily and weekly irradiance measurements on 01.05.2023, at 360nm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400"/>
              </a:spcBef>
              <a:tabLst>
                <a:tab pos="0" algn="l"/>
              </a:tabLst>
            </a:pP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rPr>
              <a:t>Use that TROPOMI week is six days, thus QVD1 degrades six times faster than QVD2.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rPr>
              <a:t>S_qvd1: - 9%; S_qvd2: -4%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rPr>
              <a:t>Solution: common/instrument degradation: Degr_instr = ?? ; 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rPr>
              <a:t>                 QVD1-only degradation: Degr_qvd1 = ?? ; 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rPr>
              <a:t>                 QVD2-only degradation: Degr_qvd2 = ??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914400"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867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en-US" sz="3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Instrument degradation (2/3)</a:t>
            </a:r>
            <a:endParaRPr lang="en-US" sz="36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116" name="Picture 115"/>
          <p:cNvPicPr/>
          <p:nvPr/>
        </p:nvPicPr>
        <p:blipFill>
          <a:blip r:embed="rId2"/>
          <a:stretch/>
        </p:blipFill>
        <p:spPr>
          <a:xfrm>
            <a:off x="3886200" y="3429000"/>
            <a:ext cx="8154360" cy="287604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117" name="Straight Arrow Connector 116"/>
          <p:cNvCxnSpPr/>
          <p:nvPr/>
        </p:nvCxnSpPr>
        <p:spPr>
          <a:xfrm flipH="1">
            <a:off x="5348520" y="2433600"/>
            <a:ext cx="1954800" cy="2250360"/>
          </a:xfrm>
          <a:prstGeom prst="straightConnector1">
            <a:avLst/>
          </a:prstGeom>
          <a:ln w="0">
            <a:solidFill>
              <a:srgbClr val="D36118"/>
            </a:solidFill>
            <a:tailEnd type="triangle" w="med" len="med"/>
          </a:ln>
        </p:spPr>
      </p:cxnSp>
      <p:cxnSp>
        <p:nvCxnSpPr>
          <p:cNvPr id="118" name="Straight Arrow Connector 117"/>
          <p:cNvCxnSpPr/>
          <p:nvPr/>
        </p:nvCxnSpPr>
        <p:spPr>
          <a:xfrm>
            <a:off x="7519320" y="2397600"/>
            <a:ext cx="1881720" cy="2176200"/>
          </a:xfrm>
          <a:prstGeom prst="straightConnector1">
            <a:avLst/>
          </a:prstGeom>
          <a:ln w="0">
            <a:solidFill>
              <a:srgbClr val="D36118"/>
            </a:solidFill>
            <a:tailEnd type="triangle" w="med" len="med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dt" idx="45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>
            <a:lvl1pPr indent="0">
              <a:lnSpc>
                <a:spcPct val="100000"/>
              </a:lnSpc>
              <a:buNone/>
              <a:defRPr lang="nl-NL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lang="nl-NL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rPr>
              <a:t>24 March 2026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ftr" idx="46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defRPr lang="en-GB" sz="12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lang="en-GB" sz="12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</a:rPr>
              <a:t>GSICS Annual Meeting 2026 - TROPOMI L1b UVN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21" name="Tekstvak 4"/>
          <p:cNvSpPr/>
          <p:nvPr/>
        </p:nvSpPr>
        <p:spPr>
          <a:xfrm>
            <a:off x="860760" y="1145520"/>
            <a:ext cx="9000360" cy="4408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(Simple) example: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Consider daily and weekly irradiance measurements on 01.05.2023, at 360nm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400"/>
              </a:spcBef>
              <a:tabLst>
                <a:tab pos="0" algn="l"/>
              </a:tabLst>
            </a:pP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rPr>
              <a:t>Use that TROPOMI week is six days, thus QVD1 degrades six times faster than QVD2.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rPr>
              <a:t>S_qvd1: - 9%; S_qvd2: -4%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rPr>
              <a:t>Solution: common/instrument degradation: Degr_instr = 3% ; 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rPr>
              <a:t>                 QVD1-only degradation: Degr_qvd1 = 6% ; 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rPr>
              <a:t>                 QVD2-only degradation: Degr_qvd2 = 1%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914400"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2" name="PlaceHolder 3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867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en-US" sz="3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Instrument degradation (2/3)</a:t>
            </a:r>
            <a:endParaRPr lang="en-US" sz="36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123" name="Picture 122"/>
          <p:cNvPicPr/>
          <p:nvPr/>
        </p:nvPicPr>
        <p:blipFill>
          <a:blip r:embed="rId2"/>
          <a:stretch/>
        </p:blipFill>
        <p:spPr>
          <a:xfrm>
            <a:off x="3886200" y="3429000"/>
            <a:ext cx="8154360" cy="287604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124" name="Straight Arrow Connector 123"/>
          <p:cNvCxnSpPr/>
          <p:nvPr/>
        </p:nvCxnSpPr>
        <p:spPr>
          <a:xfrm flipH="1">
            <a:off x="5348520" y="2433600"/>
            <a:ext cx="1954800" cy="2250360"/>
          </a:xfrm>
          <a:prstGeom prst="straightConnector1">
            <a:avLst/>
          </a:prstGeom>
          <a:ln w="0">
            <a:solidFill>
              <a:srgbClr val="D36118"/>
            </a:solidFill>
            <a:tailEnd type="triangle" w="med" len="med"/>
          </a:ln>
        </p:spPr>
      </p:cxnSp>
      <p:cxnSp>
        <p:nvCxnSpPr>
          <p:cNvPr id="125" name="Straight Arrow Connector 124"/>
          <p:cNvCxnSpPr/>
          <p:nvPr/>
        </p:nvCxnSpPr>
        <p:spPr>
          <a:xfrm>
            <a:off x="7519320" y="2397600"/>
            <a:ext cx="1881720" cy="2176200"/>
          </a:xfrm>
          <a:prstGeom prst="straightConnector1">
            <a:avLst/>
          </a:prstGeom>
          <a:ln w="0">
            <a:solidFill>
              <a:srgbClr val="D36118"/>
            </a:solidFill>
            <a:tailEnd type="triangle" w="med" len="med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dt" idx="47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>
            <a:lvl1pPr indent="0">
              <a:lnSpc>
                <a:spcPct val="100000"/>
              </a:lnSpc>
              <a:buNone/>
              <a:defRPr lang="nl-NL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lang="nl-NL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rPr>
              <a:t>24 March 2026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ftr" idx="48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defRPr lang="en-GB" sz="12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lang="en-GB" sz="12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</a:rPr>
              <a:t>GSICS Annual Meeting 2026 - TROPOMI L1b UVN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28" name="Tekstvak 7"/>
          <p:cNvSpPr/>
          <p:nvPr/>
        </p:nvSpPr>
        <p:spPr>
          <a:xfrm>
            <a:off x="860760" y="1145520"/>
            <a:ext cx="9000360" cy="49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(Simple) example: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Consider daily and weekly irradiance measurements on 01.05.2023, at 360nm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400"/>
              </a:spcBef>
              <a:tabLst>
                <a:tab pos="0" algn="l"/>
              </a:tabLst>
            </a:pP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rPr>
              <a:t>Use that TROPOMI week is six days, thus QVD1 degrades six times faster than QVD2.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rPr>
              <a:t>S_qvd1: - 9%; S_qvd2: -4%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rPr>
              <a:t>Solution: common/instrument degradation: Degr_instr = 3% ; 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rPr>
              <a:t>                 QVD1-only degradation: Degr_qvd1 = 6% ; 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rPr>
              <a:t>                 QVD2-only degradation: Degr_qvd2 = 1%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rPr>
              <a:t>→ RAD: -3%;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rPr>
              <a:t>→  IRR:-9%; 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rPr>
              <a:t>→ REFL: +6%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914400"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9" name="PlaceHolder 3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867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en-US" sz="3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Issue 2: Instrument degradation (2/3)</a:t>
            </a:r>
            <a:endParaRPr lang="en-US" sz="36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130" name="Picture 129"/>
          <p:cNvPicPr/>
          <p:nvPr/>
        </p:nvPicPr>
        <p:blipFill>
          <a:blip r:embed="rId2"/>
          <a:stretch/>
        </p:blipFill>
        <p:spPr>
          <a:xfrm>
            <a:off x="3886200" y="3429000"/>
            <a:ext cx="8154360" cy="287604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131" name="Straight Arrow Connector 130"/>
          <p:cNvCxnSpPr/>
          <p:nvPr/>
        </p:nvCxnSpPr>
        <p:spPr>
          <a:xfrm flipH="1">
            <a:off x="5348520" y="2433600"/>
            <a:ext cx="1954800" cy="2250360"/>
          </a:xfrm>
          <a:prstGeom prst="straightConnector1">
            <a:avLst/>
          </a:prstGeom>
          <a:ln w="0">
            <a:solidFill>
              <a:srgbClr val="D36118"/>
            </a:solidFill>
            <a:tailEnd type="triangle" w="med" len="med"/>
          </a:ln>
        </p:spPr>
      </p:cxnSp>
      <p:cxnSp>
        <p:nvCxnSpPr>
          <p:cNvPr id="132" name="Straight Arrow Connector 131"/>
          <p:cNvCxnSpPr/>
          <p:nvPr/>
        </p:nvCxnSpPr>
        <p:spPr>
          <a:xfrm>
            <a:off x="7519320" y="2397600"/>
            <a:ext cx="1881720" cy="2176200"/>
          </a:xfrm>
          <a:prstGeom prst="straightConnector1">
            <a:avLst/>
          </a:prstGeom>
          <a:ln w="0">
            <a:solidFill>
              <a:srgbClr val="D36118"/>
            </a:solidFill>
            <a:tailEnd type="triangle" w="med" len="med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dt" idx="49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>
            <a:lvl1pPr indent="0">
              <a:lnSpc>
                <a:spcPct val="100000"/>
              </a:lnSpc>
              <a:buNone/>
              <a:defRPr lang="nl-NL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lang="nl-NL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rPr>
              <a:t>24 March 2026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ftr" idx="50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defRPr lang="en-GB" sz="12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lang="en-GB" sz="12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</a:rPr>
              <a:t>GSICS Annual Meeting 2026 - TROPOMI L1b UVN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35" name="Tekstvak 12"/>
          <p:cNvSpPr/>
          <p:nvPr/>
        </p:nvSpPr>
        <p:spPr>
          <a:xfrm>
            <a:off x="860760" y="1145520"/>
            <a:ext cx="9000360" cy="8381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Formalization: For all irradiance msmts: 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Degr S_qvd1 = D_qvd(t_qvd1) * D_instr(t_orb) * H_i 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Degr S_qvd2 = D_qvd(t_qvd2) * D_instr(t_orb) * H_i * K_i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                            </a:t>
            </a:r>
            <a:r>
              <a:rPr lang="en-US" sz="1800" b="0" i="1" u="none" strike="noStrike">
                <a:solidFill>
                  <a:srgbClr val="F09E6F"/>
                </a:solidFill>
                <a:effectLst/>
                <a:uFillTx/>
                <a:latin typeface="Calibri"/>
                <a:ea typeface="ＭＳ Ｐゴシック"/>
              </a:rPr>
              <a:t>(diffuser degr)   (instrument degr) (jitter)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We need models for degradation in time,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e.g. D_instr(t) = exp(-at)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Note: engineering data provides cumulative 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diffuser usage times t_qvd1, t_qvd2 per orbit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(Degradation in </a:t>
            </a:r>
            <a:r>
              <a:rPr lang="en-US" sz="1800" b="0" i="1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time</a:t>
            </a: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, as observed from 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the measurements,  is not smooth --&gt; 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→ this is the so-called irradiance jitter)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400"/>
              </a:spcBef>
              <a:tabLst>
                <a:tab pos="0" algn="l"/>
              </a:tabLst>
            </a:pP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914400"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6" name="PlaceHolder 3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867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en-US" sz="3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Instrument degradation (3/3)</a:t>
            </a:r>
            <a:endParaRPr lang="en-US" sz="36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137" name="Picture 136"/>
          <p:cNvPicPr/>
          <p:nvPr/>
        </p:nvPicPr>
        <p:blipFill>
          <a:blip r:embed="rId2"/>
          <a:stretch/>
        </p:blipFill>
        <p:spPr>
          <a:xfrm>
            <a:off x="6593040" y="1884240"/>
            <a:ext cx="4379760" cy="15447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8" name="Picture 137"/>
          <p:cNvPicPr/>
          <p:nvPr/>
        </p:nvPicPr>
        <p:blipFill>
          <a:blip r:embed="rId3"/>
          <a:srcRect t="45507" r="31449" b="4488"/>
          <a:stretch/>
        </p:blipFill>
        <p:spPr>
          <a:xfrm>
            <a:off x="5884560" y="3657600"/>
            <a:ext cx="5746320" cy="2544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9" name="TextBox 138"/>
          <p:cNvSpPr txBox="1"/>
          <p:nvPr/>
        </p:nvSpPr>
        <p:spPr>
          <a:xfrm>
            <a:off x="6100560" y="6051600"/>
            <a:ext cx="744840" cy="290160"/>
          </a:xfrm>
          <a:prstGeom prst="rect">
            <a:avLst/>
          </a:prstGeom>
          <a:solidFill>
            <a:srgbClr val="F09E6F"/>
          </a:solidFill>
          <a:ln w="0">
            <a:noFill/>
          </a:ln>
        </p:spPr>
        <p:txBody>
          <a:bodyPr lIns="90000" tIns="45000" rIns="90000" bIns="45000" anchor="t">
            <a:spAutoFit/>
          </a:bodyPr>
          <a:lstStyle/>
          <a:p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2018</a:t>
            </a:r>
          </a:p>
        </p:txBody>
      </p:sp>
      <p:sp>
        <p:nvSpPr>
          <p:cNvPr id="140" name="TextBox 139"/>
          <p:cNvSpPr txBox="1"/>
          <p:nvPr/>
        </p:nvSpPr>
        <p:spPr>
          <a:xfrm>
            <a:off x="9059400" y="6051600"/>
            <a:ext cx="744840" cy="290160"/>
          </a:xfrm>
          <a:prstGeom prst="rect">
            <a:avLst/>
          </a:prstGeom>
          <a:solidFill>
            <a:srgbClr val="F09E6F"/>
          </a:solidFill>
          <a:ln w="0">
            <a:noFill/>
          </a:ln>
        </p:spPr>
        <p:txBody>
          <a:bodyPr lIns="90000" tIns="45000" rIns="90000" bIns="45000" anchor="t">
            <a:spAutoFit/>
          </a:bodyPr>
          <a:lstStyle/>
          <a:p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2018</a:t>
            </a:r>
          </a:p>
        </p:txBody>
      </p:sp>
      <p:sp>
        <p:nvSpPr>
          <p:cNvPr id="141" name="TextBox 140"/>
          <p:cNvSpPr txBox="1"/>
          <p:nvPr/>
        </p:nvSpPr>
        <p:spPr>
          <a:xfrm>
            <a:off x="7941960" y="6066360"/>
            <a:ext cx="744840" cy="290160"/>
          </a:xfrm>
          <a:prstGeom prst="rect">
            <a:avLst/>
          </a:prstGeom>
          <a:solidFill>
            <a:srgbClr val="F09E6F"/>
          </a:solidFill>
          <a:ln w="0">
            <a:noFill/>
          </a:ln>
        </p:spPr>
        <p:txBody>
          <a:bodyPr lIns="90000" tIns="45000" rIns="90000" bIns="45000" anchor="t">
            <a:spAutoFit/>
          </a:bodyPr>
          <a:lstStyle/>
          <a:p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2025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10886040" y="6019560"/>
            <a:ext cx="744840" cy="290160"/>
          </a:xfrm>
          <a:prstGeom prst="rect">
            <a:avLst/>
          </a:prstGeom>
          <a:solidFill>
            <a:srgbClr val="F09E6F"/>
          </a:solidFill>
          <a:ln w="0">
            <a:noFill/>
          </a:ln>
        </p:spPr>
        <p:txBody>
          <a:bodyPr lIns="90000" tIns="45000" rIns="90000" bIns="45000" anchor="t">
            <a:spAutoFit/>
          </a:bodyPr>
          <a:lstStyle/>
          <a:p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2025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867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>
              <a:buNone/>
            </a:pPr>
            <a:r>
              <a:rPr lang="en-US" sz="36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Intermezzo: irradiance jitter </a:t>
            </a:r>
          </a:p>
        </p:txBody>
      </p:sp>
      <p:pic>
        <p:nvPicPr>
          <p:cNvPr id="144" name="Picture 143"/>
          <p:cNvPicPr/>
          <p:nvPr/>
        </p:nvPicPr>
        <p:blipFill>
          <a:blip r:embed="rId2"/>
          <a:srcRect t="46664" r="65278" b="6665"/>
          <a:stretch/>
        </p:blipFill>
        <p:spPr>
          <a:xfrm>
            <a:off x="5715720" y="1371600"/>
            <a:ext cx="2971080" cy="2423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5" name="Picture 144"/>
          <p:cNvPicPr/>
          <p:nvPr/>
        </p:nvPicPr>
        <p:blipFill>
          <a:blip r:embed="rId3"/>
          <a:srcRect r="49474" b="50154"/>
          <a:stretch/>
        </p:blipFill>
        <p:spPr>
          <a:xfrm>
            <a:off x="5647680" y="4225320"/>
            <a:ext cx="3038760" cy="12610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6" name="Picture 145"/>
          <p:cNvPicPr/>
          <p:nvPr/>
        </p:nvPicPr>
        <p:blipFill>
          <a:blip r:embed="rId4"/>
          <a:srcRect t="46541" r="67637" b="6784"/>
          <a:stretch/>
        </p:blipFill>
        <p:spPr>
          <a:xfrm>
            <a:off x="8762760" y="1373040"/>
            <a:ext cx="2807280" cy="2441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7" name="TextBox 146"/>
          <p:cNvSpPr txBox="1"/>
          <p:nvPr/>
        </p:nvSpPr>
        <p:spPr>
          <a:xfrm>
            <a:off x="685800" y="1600200"/>
            <a:ext cx="5029200" cy="39297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lstStyle/>
          <a:p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From orbit-to-orbit, small variations (smooth in spectral &amp; spatial direction) are observed. No correction possible (unless, maybe,  from hindsight)</a:t>
            </a:r>
          </a:p>
          <a:p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This ‘irradiance jitter’ is correlated VIS-NIR and UV-SWIR. Source: diffuser mechanism?</a:t>
            </a:r>
          </a:p>
          <a:p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→ Any degradation model cannot be more accurate than these undeterministic variations (giving a lower limit to model residuals)</a:t>
            </a:r>
          </a:p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This disappointing irradiance jitter,  once accepted, can help in assessing the quality of our degradation modeling</a:t>
            </a:r>
          </a:p>
        </p:txBody>
      </p:sp>
      <p:sp>
        <p:nvSpPr>
          <p:cNvPr id="148" name="Tijdelijke aanduiding voor datum 8"/>
          <p:cNvSpPr txBox="1"/>
          <p:nvPr/>
        </p:nvSpPr>
        <p:spPr>
          <a:xfrm>
            <a:off x="609840" y="635688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nl-NL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rPr>
              <a:t>24 March 2026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49" name="Tijdelijke aanduiding voor voettekst 8"/>
          <p:cNvSpPr txBox="1"/>
          <p:nvPr/>
        </p:nvSpPr>
        <p:spPr>
          <a:xfrm>
            <a:off x="4165920" y="635688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GB" sz="12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</a:rPr>
              <a:t>GSICS Annual Meeting 2026 - TROPOMI L1b UVN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7941960" y="3886200"/>
            <a:ext cx="744840" cy="290160"/>
          </a:xfrm>
          <a:prstGeom prst="rect">
            <a:avLst/>
          </a:prstGeom>
          <a:solidFill>
            <a:srgbClr val="F09E6F"/>
          </a:solidFill>
          <a:ln w="0">
            <a:noFill/>
          </a:ln>
        </p:spPr>
        <p:txBody>
          <a:bodyPr lIns="90000" tIns="45000" rIns="90000" bIns="45000" anchor="t">
            <a:spAutoFit/>
          </a:bodyPr>
          <a:lstStyle/>
          <a:p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2025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5884560" y="3886200"/>
            <a:ext cx="744840" cy="290160"/>
          </a:xfrm>
          <a:prstGeom prst="rect">
            <a:avLst/>
          </a:prstGeom>
          <a:solidFill>
            <a:srgbClr val="F09E6F"/>
          </a:solidFill>
          <a:ln w="0">
            <a:noFill/>
          </a:ln>
        </p:spPr>
        <p:txBody>
          <a:bodyPr lIns="90000" tIns="45000" rIns="90000" bIns="45000" anchor="t">
            <a:spAutoFit/>
          </a:bodyPr>
          <a:lstStyle/>
          <a:p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2018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8856360" y="3657600"/>
            <a:ext cx="744840" cy="290160"/>
          </a:xfrm>
          <a:prstGeom prst="rect">
            <a:avLst/>
          </a:prstGeom>
          <a:solidFill>
            <a:srgbClr val="F09E6F"/>
          </a:solidFill>
          <a:ln w="0">
            <a:noFill/>
          </a:ln>
        </p:spPr>
        <p:txBody>
          <a:bodyPr lIns="90000" tIns="45000" rIns="90000" bIns="45000" anchor="t">
            <a:spAutoFit/>
          </a:bodyPr>
          <a:lstStyle/>
          <a:p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2018</a:t>
            </a:r>
          </a:p>
        </p:txBody>
      </p:sp>
      <p:sp>
        <p:nvSpPr>
          <p:cNvPr id="153" name="TextBox 152"/>
          <p:cNvSpPr txBox="1"/>
          <p:nvPr/>
        </p:nvSpPr>
        <p:spPr>
          <a:xfrm>
            <a:off x="10825200" y="3657600"/>
            <a:ext cx="744840" cy="290160"/>
          </a:xfrm>
          <a:prstGeom prst="rect">
            <a:avLst/>
          </a:prstGeom>
          <a:solidFill>
            <a:srgbClr val="F09E6F"/>
          </a:solidFill>
          <a:ln w="0">
            <a:noFill/>
          </a:ln>
        </p:spPr>
        <p:txBody>
          <a:bodyPr lIns="90000" tIns="45000" rIns="90000" bIns="45000" anchor="t">
            <a:spAutoFit/>
          </a:bodyPr>
          <a:lstStyle/>
          <a:p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2025</a:t>
            </a:r>
          </a:p>
        </p:txBody>
      </p:sp>
      <p:pic>
        <p:nvPicPr>
          <p:cNvPr id="154" name="Picture 153"/>
          <p:cNvPicPr/>
          <p:nvPr/>
        </p:nvPicPr>
        <p:blipFill>
          <a:blip r:embed="rId3"/>
          <a:srcRect l="50519" r="70" b="50154"/>
          <a:stretch/>
        </p:blipFill>
        <p:spPr>
          <a:xfrm rot="21582000">
            <a:off x="8903880" y="5265720"/>
            <a:ext cx="3211560" cy="136296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867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>
              <a:buNone/>
            </a:pPr>
            <a:r>
              <a:rPr lang="en-US" sz="36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Solving linear systems (1/3)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914400" y="1143000"/>
            <a:ext cx="10287000" cy="44611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Formalization: For all irradiance </a:t>
            </a:r>
            <a:r>
              <a:rPr lang="en-US" sz="1800" b="0" u="none" strike="noStrike" dirty="0" err="1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msmts</a:t>
            </a: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: 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(eq1) </a:t>
            </a:r>
            <a:r>
              <a:rPr lang="en-US" sz="1800" b="0" u="none" strike="noStrike" dirty="0" err="1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Degr</a:t>
            </a: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 S_qvd1 = </a:t>
            </a:r>
            <a:r>
              <a:rPr lang="en-US" sz="1800" b="0" u="none" strike="noStrike" dirty="0" err="1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D_qvd</a:t>
            </a: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(t_qvd1) * </a:t>
            </a:r>
            <a:r>
              <a:rPr lang="en-US" sz="1800" b="0" u="none" strike="noStrike" dirty="0" err="1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D_instr</a:t>
            </a: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(</a:t>
            </a:r>
            <a:r>
              <a:rPr lang="en-US" sz="1800" b="0" u="none" strike="noStrike" dirty="0" err="1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t_orb</a:t>
            </a: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) * </a:t>
            </a:r>
            <a:r>
              <a:rPr lang="en-US" sz="1800" b="0" u="none" strike="noStrike" dirty="0" err="1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H_i</a:t>
            </a: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 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(eq2) </a:t>
            </a:r>
            <a:r>
              <a:rPr lang="en-US" sz="1800" b="0" u="none" strike="noStrike" dirty="0" err="1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Degr</a:t>
            </a: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 S_qvd2 = </a:t>
            </a:r>
            <a:r>
              <a:rPr lang="en-US" sz="1800" b="0" u="none" strike="noStrike" dirty="0" err="1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D_qvd</a:t>
            </a: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(t_qvd2) * </a:t>
            </a:r>
            <a:r>
              <a:rPr lang="en-US" sz="1800" b="0" u="none" strike="noStrike" dirty="0" err="1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D_instr</a:t>
            </a: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(</a:t>
            </a:r>
            <a:r>
              <a:rPr lang="en-US" sz="1800" b="0" u="none" strike="noStrike" dirty="0" err="1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t_orb</a:t>
            </a: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) * </a:t>
            </a:r>
            <a:r>
              <a:rPr lang="en-US" sz="1800" b="0" u="none" strike="noStrike" dirty="0" err="1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H_i</a:t>
            </a: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 * </a:t>
            </a:r>
            <a:r>
              <a:rPr lang="en-US" sz="1800" b="0" u="none" strike="noStrike" dirty="0" err="1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K_i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Per week, [S_qvd1, S_qvd2, </a:t>
            </a:r>
            <a:r>
              <a:rPr lang="en-US" sz="1800" b="0" u="none" strike="noStrike" dirty="0" err="1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t_orb</a:t>
            </a: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, t_qvd1, t_qvd2] available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First model:   </a:t>
            </a:r>
            <a:r>
              <a:rPr lang="en-US" sz="1800" b="0" u="none" strike="noStrike" dirty="0" err="1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D_instr</a:t>
            </a: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(t) = exp(-at),  </a:t>
            </a:r>
            <a:r>
              <a:rPr lang="en-US" sz="1800" b="0" u="none" strike="noStrike" dirty="0" err="1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D_qvd</a:t>
            </a: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(t) = exp(-</a:t>
            </a:r>
            <a:r>
              <a:rPr lang="en-US" sz="1800" b="0" u="none" strike="noStrike" dirty="0" err="1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bt</a:t>
            </a: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)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Method: 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u="none" strike="noStrike" dirty="0" err="1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i</a:t>
            </a: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)  eq1/eq2 gives linear system ; 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    solving gives </a:t>
            </a:r>
            <a:r>
              <a:rPr lang="en-US" sz="1800" b="0" u="none" strike="noStrike" dirty="0" err="1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D_qvd</a:t>
            </a: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 and residual 1/</a:t>
            </a:r>
            <a:r>
              <a:rPr lang="en-US" sz="1800" b="0" u="none" strike="noStrike" dirty="0" err="1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K_i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ii) substitute </a:t>
            </a:r>
            <a:r>
              <a:rPr lang="en-US" sz="1800" b="0" u="none" strike="noStrike" dirty="0" err="1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D_qvd</a:t>
            </a: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 in eq1, gives linear system;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    solving gives </a:t>
            </a:r>
            <a:r>
              <a:rPr lang="en-US" sz="1800" b="0" u="none" strike="noStrike" dirty="0" err="1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D_orbit</a:t>
            </a: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 and residual </a:t>
            </a:r>
            <a:r>
              <a:rPr lang="en-US" sz="1800" b="0" u="none" strike="noStrike" dirty="0" err="1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H_i</a:t>
            </a: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 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Clearly, we have lack-of-fit: the 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residuals are much larger than the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 irradiance jitter. 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A less simple model is needed….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57" name="Picture 156"/>
          <p:cNvPicPr/>
          <p:nvPr/>
        </p:nvPicPr>
        <p:blipFill>
          <a:blip r:embed="rId2"/>
          <a:srcRect r="40070" b="66560"/>
          <a:stretch/>
        </p:blipFill>
        <p:spPr>
          <a:xfrm>
            <a:off x="4532107" y="4479063"/>
            <a:ext cx="7669800" cy="2285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8" name="Date Placeholder 7"/>
          <p:cNvSpPr txBox="1"/>
          <p:nvPr/>
        </p:nvSpPr>
        <p:spPr>
          <a:xfrm>
            <a:off x="609840" y="635688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nl-NL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rPr>
              <a:t>24 March 2026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59" name="Footer Placeholder 7"/>
          <p:cNvSpPr txBox="1"/>
          <p:nvPr/>
        </p:nvSpPr>
        <p:spPr>
          <a:xfrm>
            <a:off x="4165920" y="635688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GB" sz="12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</a:rPr>
              <a:t>GSICS Annual Meeting 2026 - TROPOMI L1b UVN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867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>
              <a:buNone/>
            </a:pPr>
            <a:r>
              <a:rPr lang="en-US" sz="36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Solving linear systems (2/3)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609480" y="927168"/>
            <a:ext cx="10287000" cy="4691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Formalization: For all irradiance </a:t>
            </a:r>
            <a:r>
              <a:rPr lang="en-US" sz="1800" b="0" u="none" strike="noStrike" dirty="0" err="1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msmts</a:t>
            </a: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: 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(eq1) </a:t>
            </a:r>
            <a:r>
              <a:rPr lang="en-US" sz="1800" b="0" u="none" strike="noStrike" dirty="0" err="1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Degr</a:t>
            </a: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 S_qvd1 = </a:t>
            </a:r>
            <a:r>
              <a:rPr lang="en-US" sz="1800" b="0" u="none" strike="noStrike" dirty="0" err="1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D_qvd</a:t>
            </a: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(t_qvd1) * </a:t>
            </a:r>
            <a:r>
              <a:rPr lang="en-US" sz="1800" b="0" u="none" strike="noStrike" dirty="0" err="1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D_instr</a:t>
            </a: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(</a:t>
            </a:r>
            <a:r>
              <a:rPr lang="en-US" sz="1800" b="0" u="none" strike="noStrike" dirty="0" err="1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t_orb</a:t>
            </a: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) * </a:t>
            </a:r>
            <a:r>
              <a:rPr lang="en-US" sz="1800" b="0" u="none" strike="noStrike" dirty="0" err="1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H_i</a:t>
            </a: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 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(eq2) </a:t>
            </a:r>
            <a:r>
              <a:rPr lang="en-US" sz="1800" b="0" u="none" strike="noStrike" dirty="0" err="1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Degr</a:t>
            </a: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 S_qvd2 = </a:t>
            </a:r>
            <a:r>
              <a:rPr lang="en-US" sz="1800" b="0" u="none" strike="noStrike" dirty="0" err="1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D_qvd</a:t>
            </a: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(t_qvd2) * </a:t>
            </a:r>
            <a:r>
              <a:rPr lang="en-US" sz="1800" b="0" u="none" strike="noStrike" dirty="0" err="1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D_instr</a:t>
            </a: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(</a:t>
            </a:r>
            <a:r>
              <a:rPr lang="en-US" sz="1800" b="0" u="none" strike="noStrike" dirty="0" err="1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t_orb</a:t>
            </a: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) * </a:t>
            </a:r>
            <a:r>
              <a:rPr lang="en-US" sz="1800" b="0" u="none" strike="noStrike" dirty="0" err="1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H_i</a:t>
            </a: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 * </a:t>
            </a:r>
            <a:r>
              <a:rPr lang="en-US" sz="1800" b="0" u="none" strike="noStrike" dirty="0" err="1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K_i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Per week, [S_qvd1, S_qvd2, </a:t>
            </a:r>
            <a:r>
              <a:rPr lang="en-US" sz="1800" b="0" u="none" strike="noStrike" dirty="0" err="1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t_orb</a:t>
            </a: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, t_qvd1, t_qvd2] available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More extensive  model:   </a:t>
            </a:r>
            <a:r>
              <a:rPr lang="en-US" sz="1800" b="0" u="none" strike="noStrike" dirty="0" err="1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D_instr</a:t>
            </a: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(t) = exp(-at – bt^2 – ct^3 -dt^4 ),  </a:t>
            </a:r>
            <a:r>
              <a:rPr lang="en-US" sz="1800" b="0" u="none" strike="noStrike" dirty="0" err="1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D_qvd</a:t>
            </a: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(t) = exp(kt – lt^2 - mt^3)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Method: 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u="none" strike="noStrike" dirty="0" err="1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i</a:t>
            </a: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)  eq1/eq2 gives linear system ; 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    solving gives </a:t>
            </a:r>
            <a:r>
              <a:rPr lang="en-US" sz="1800" b="0" u="none" strike="noStrike" dirty="0" err="1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D_qvd</a:t>
            </a: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 and residual 1/</a:t>
            </a:r>
            <a:r>
              <a:rPr lang="en-US" sz="1800" b="0" u="none" strike="noStrike" dirty="0" err="1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K_i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ii) substitute </a:t>
            </a:r>
            <a:r>
              <a:rPr lang="en-US" sz="1800" b="0" u="none" strike="noStrike" dirty="0" err="1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D_qvd</a:t>
            </a: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 in eq1, gives linear system;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    solving gives </a:t>
            </a:r>
            <a:r>
              <a:rPr lang="en-US" sz="1800" b="0" u="none" strike="noStrike" dirty="0" err="1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D_orbit</a:t>
            </a: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 and residual </a:t>
            </a:r>
            <a:r>
              <a:rPr lang="en-US" sz="1800" b="0" u="none" strike="noStrike" dirty="0" err="1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H_i</a:t>
            </a: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 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This model ‘looks’ better: no 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lack-of-fit, the residuals are 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similar as the irradiance jitter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 while the jitter itself is not part of  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the solution (no overfitting)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2" name="Date Placeholder 8"/>
          <p:cNvSpPr txBox="1"/>
          <p:nvPr/>
        </p:nvSpPr>
        <p:spPr>
          <a:xfrm>
            <a:off x="609840" y="635688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nl-NL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rPr>
              <a:t>24 March 2026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63" name="Footer Placeholder 8"/>
          <p:cNvSpPr txBox="1"/>
          <p:nvPr/>
        </p:nvSpPr>
        <p:spPr>
          <a:xfrm>
            <a:off x="4165920" y="635688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GB" sz="12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</a:rPr>
              <a:t>GSICS Annual Meeting 2026 - TROPOMI L1b UVN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pic>
        <p:nvPicPr>
          <p:cNvPr id="164" name="Picture 163"/>
          <p:cNvPicPr/>
          <p:nvPr/>
        </p:nvPicPr>
        <p:blipFill>
          <a:blip r:embed="rId2"/>
          <a:srcRect r="39578" b="67218"/>
          <a:stretch/>
        </p:blipFill>
        <p:spPr>
          <a:xfrm>
            <a:off x="4308451" y="4226772"/>
            <a:ext cx="7837560" cy="224208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457200" y="275040"/>
            <a:ext cx="10972440" cy="867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>
              <a:buNone/>
            </a:pPr>
            <a:r>
              <a:rPr lang="en-US" sz="36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Solving linear systems (3/3)</a:t>
            </a:r>
          </a:p>
        </p:txBody>
      </p:sp>
      <p:sp>
        <p:nvSpPr>
          <p:cNvPr id="166" name="TextBox 165"/>
          <p:cNvSpPr txBox="1"/>
          <p:nvPr/>
        </p:nvSpPr>
        <p:spPr>
          <a:xfrm>
            <a:off x="457200" y="1030320"/>
            <a:ext cx="5486400" cy="50641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Formalization: For all irradiance msmts: 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(eq1) Degr S_qvd1 = D_qvd(t_qvd1) * D_instr(t_orb) * H_i 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(eq2) Degr S_qvd2 = D_qvd(t_qvd2) * D_instr(t_orb) * H_i * K_i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Per week, [S_qvd1, S_qvd2, t_orb, t_qvd1, t_qvd2] available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Thus, we obtain </a:t>
            </a:r>
            <a:r>
              <a:rPr lang="en-US" sz="1600" b="0" u="none" strike="noStrike">
                <a:solidFill>
                  <a:srgbClr val="F09E6F"/>
                </a:solidFill>
                <a:effectLst/>
                <a:uFillTx/>
                <a:latin typeface="Calibri"/>
                <a:ea typeface="ＭＳ Ｐゴシック"/>
              </a:rPr>
              <a:t>different solutions for D_instr CKD (red line) 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600" b="0" u="none" strike="noStrike">
                <a:solidFill>
                  <a:srgbClr val="F09E6F"/>
                </a:solidFill>
                <a:effectLst/>
                <a:uFillTx/>
                <a:latin typeface="Calibri"/>
                <a:ea typeface="ＭＳ Ｐゴシック"/>
              </a:rPr>
              <a:t>and D_qvd CKD (black line),</a:t>
            </a: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 depending on our modeling.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600" b="0" u="none" strike="noStrike">
                <a:solidFill>
                  <a:srgbClr val="F09E6F"/>
                </a:solidFill>
                <a:effectLst/>
                <a:uFillTx/>
                <a:latin typeface="Calibri"/>
                <a:ea typeface="ＭＳ Ｐゴシック"/>
              </a:rPr>
              <a:t>Worse</a:t>
            </a: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: before even attaining overfitting (by imposing even higher-order polynomials) we encounter numerical stability problems: bad ‘matrix condition numbers’... 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600" b="0" u="none" strike="noStrike">
                <a:solidFill>
                  <a:srgbClr val="F09E6F"/>
                </a:solidFill>
                <a:effectLst/>
                <a:uFillTx/>
                <a:latin typeface="Calibri"/>
                <a:ea typeface="ＭＳ Ｐゴシック"/>
              </a:rPr>
              <a:t>Worse</a:t>
            </a: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: (</a:t>
            </a:r>
            <a:r>
              <a:rPr lang="en-US" sz="14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Matrix condition can partly be improved by tools like orthogonal polynomials.)</a:t>
            </a: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  The t_qvd1 and t_qvd2 times  do not overlap much, due to very extensive E1 in-flight calibration of the QVD1 diffuser. This means that the linear system for D_qvd is ill-posed. 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600" b="0" u="none" strike="noStrike">
                <a:solidFill>
                  <a:srgbClr val="43C330"/>
                </a:solidFill>
                <a:effectLst/>
                <a:uFillTx/>
                <a:latin typeface="Calibri"/>
                <a:ea typeface="ＭＳ Ｐゴシック"/>
              </a:rPr>
              <a:t>However</a:t>
            </a: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, monitoring the residuals vs jitter helps in assessing the quality of the solution, and hence of the degradation CKDs.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7" name="Date Placeholder 9"/>
          <p:cNvSpPr txBox="1"/>
          <p:nvPr/>
        </p:nvSpPr>
        <p:spPr>
          <a:xfrm>
            <a:off x="685800" y="640080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nl-NL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rPr>
              <a:t>24 March 2026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68" name="Footer Placeholder 9"/>
          <p:cNvSpPr txBox="1"/>
          <p:nvPr/>
        </p:nvSpPr>
        <p:spPr>
          <a:xfrm>
            <a:off x="4165920" y="635688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GB" sz="12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</a:rPr>
              <a:t>GSICS Annual Meeting 2026 - TROPOMI L1b UVN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pic>
        <p:nvPicPr>
          <p:cNvPr id="169" name="Picture 168"/>
          <p:cNvPicPr/>
          <p:nvPr/>
        </p:nvPicPr>
        <p:blipFill>
          <a:blip r:embed="rId2"/>
          <a:srcRect l="39301" t="32091" r="39953" b="32356"/>
          <a:stretch/>
        </p:blipFill>
        <p:spPr>
          <a:xfrm>
            <a:off x="6172200" y="4791600"/>
            <a:ext cx="2286000" cy="2066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0" name="Picture 169"/>
          <p:cNvPicPr/>
          <p:nvPr/>
        </p:nvPicPr>
        <p:blipFill>
          <a:blip r:embed="rId3"/>
          <a:srcRect l="39301" t="32091" r="39686" b="32356"/>
          <a:stretch/>
        </p:blipFill>
        <p:spPr>
          <a:xfrm>
            <a:off x="6172200" y="2617560"/>
            <a:ext cx="2286000" cy="2040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1" name="TextBox 170"/>
          <p:cNvSpPr txBox="1"/>
          <p:nvPr/>
        </p:nvSpPr>
        <p:spPr>
          <a:xfrm rot="16200000">
            <a:off x="4660560" y="5122440"/>
            <a:ext cx="2971800" cy="6022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lstStyle/>
          <a:p>
            <a:r>
              <a:rPr lang="en-US" sz="1800" b="0" u="none" strike="noStrike">
                <a:solidFill>
                  <a:srgbClr val="F09E6F"/>
                </a:solidFill>
                <a:effectLst/>
                <a:uFillTx/>
                <a:latin typeface="Arial"/>
              </a:rPr>
              <a:t>Unstable solution</a:t>
            </a:r>
          </a:p>
        </p:txBody>
      </p:sp>
      <p:sp>
        <p:nvSpPr>
          <p:cNvPr id="172" name="TextBox 171"/>
          <p:cNvSpPr txBox="1"/>
          <p:nvPr/>
        </p:nvSpPr>
        <p:spPr>
          <a:xfrm rot="16260000">
            <a:off x="5241240" y="3509280"/>
            <a:ext cx="1828800" cy="6022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lstStyle/>
          <a:p>
            <a:r>
              <a:rPr lang="en-US" sz="1800" b="0" u="none" strike="noStrike">
                <a:solidFill>
                  <a:srgbClr val="43C330"/>
                </a:solidFill>
                <a:effectLst/>
                <a:uFillTx/>
                <a:latin typeface="Arial"/>
              </a:rPr>
              <a:t>Stable solution</a:t>
            </a:r>
          </a:p>
        </p:txBody>
      </p:sp>
      <p:sp>
        <p:nvSpPr>
          <p:cNvPr id="173" name="TextBox 172"/>
          <p:cNvSpPr txBox="1"/>
          <p:nvPr/>
        </p:nvSpPr>
        <p:spPr>
          <a:xfrm rot="16200000">
            <a:off x="5071320" y="799920"/>
            <a:ext cx="2286000" cy="6858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lstStyle/>
          <a:p>
            <a:r>
              <a:rPr lang="en-US" sz="1800" b="0" u="none" strike="noStrike">
                <a:solidFill>
                  <a:srgbClr val="F09E6F"/>
                </a:solidFill>
                <a:effectLst/>
                <a:uFillTx/>
                <a:latin typeface="Arial"/>
              </a:rPr>
              <a:t>Lack-of-fit</a:t>
            </a:r>
          </a:p>
        </p:txBody>
      </p:sp>
      <p:pic>
        <p:nvPicPr>
          <p:cNvPr id="174" name="Picture 173"/>
          <p:cNvPicPr/>
          <p:nvPr/>
        </p:nvPicPr>
        <p:blipFill>
          <a:blip r:embed="rId4"/>
          <a:srcRect l="39301" t="32319" r="39686" b="32578"/>
          <a:stretch/>
        </p:blipFill>
        <p:spPr>
          <a:xfrm>
            <a:off x="6172200" y="457200"/>
            <a:ext cx="2313000" cy="2064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5" name="TextBox 174"/>
          <p:cNvSpPr txBox="1"/>
          <p:nvPr/>
        </p:nvSpPr>
        <p:spPr>
          <a:xfrm>
            <a:off x="8915400" y="685800"/>
            <a:ext cx="1600200" cy="602280"/>
          </a:xfrm>
          <a:prstGeom prst="rect">
            <a:avLst/>
          </a:prstGeom>
          <a:solidFill>
            <a:srgbClr val="F09E6F"/>
          </a:solidFill>
          <a:ln w="0">
            <a:noFill/>
          </a:ln>
        </p:spPr>
        <p:txBody>
          <a:bodyPr lIns="90000" tIns="45000" rIns="90000" bIns="45000" anchor="t">
            <a:spAutoFit/>
          </a:bodyPr>
          <a:lstStyle/>
          <a:p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Structure in residuals...</a:t>
            </a:r>
          </a:p>
        </p:txBody>
      </p:sp>
      <p:sp>
        <p:nvSpPr>
          <p:cNvPr id="176" name="Arrow: Left 175"/>
          <p:cNvSpPr/>
          <p:nvPr/>
        </p:nvSpPr>
        <p:spPr>
          <a:xfrm>
            <a:off x="8485200" y="685800"/>
            <a:ext cx="457200" cy="2286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09E6F"/>
          </a:solidFill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8915400" y="3429000"/>
            <a:ext cx="1600200" cy="457200"/>
          </a:xfrm>
          <a:prstGeom prst="rect">
            <a:avLst/>
          </a:prstGeom>
          <a:solidFill>
            <a:srgbClr val="F09E6F"/>
          </a:solidFill>
          <a:ln w="0">
            <a:noFill/>
          </a:ln>
        </p:spPr>
        <p:txBody>
          <a:bodyPr lIns="90000" tIns="45000" rIns="90000" bIns="45000" anchor="t">
            <a:spAutoFit/>
          </a:bodyPr>
          <a:lstStyle/>
          <a:p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Seems OK….</a:t>
            </a:r>
          </a:p>
        </p:txBody>
      </p:sp>
      <p:sp>
        <p:nvSpPr>
          <p:cNvPr id="178" name="TextBox 177"/>
          <p:cNvSpPr txBox="1"/>
          <p:nvPr/>
        </p:nvSpPr>
        <p:spPr>
          <a:xfrm>
            <a:off x="8915400" y="5486400"/>
            <a:ext cx="2286000" cy="602280"/>
          </a:xfrm>
          <a:prstGeom prst="rect">
            <a:avLst/>
          </a:prstGeom>
          <a:solidFill>
            <a:srgbClr val="F09E6F"/>
          </a:solidFill>
          <a:ln w="0">
            <a:noFill/>
          </a:ln>
        </p:spPr>
        <p:txBody>
          <a:bodyPr lIns="90000" tIns="45000" rIns="90000" bIns="45000" anchor="t">
            <a:spAutoFit/>
          </a:bodyPr>
          <a:lstStyle/>
          <a:p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Ockham’s razor?</a:t>
            </a:r>
          </a:p>
        </p:txBody>
      </p:sp>
      <p:sp>
        <p:nvSpPr>
          <p:cNvPr id="179" name="Arrow: Left 178"/>
          <p:cNvSpPr/>
          <p:nvPr/>
        </p:nvSpPr>
        <p:spPr>
          <a:xfrm>
            <a:off x="8458200" y="5715000"/>
            <a:ext cx="457200" cy="2286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09E6F"/>
          </a:solidFill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9144000" y="4800600"/>
            <a:ext cx="1371600" cy="373680"/>
          </a:xfrm>
          <a:prstGeom prst="rect">
            <a:avLst/>
          </a:prstGeom>
          <a:solidFill>
            <a:srgbClr val="F09E6F"/>
          </a:solidFill>
          <a:ln w="0">
            <a:noFill/>
          </a:ln>
        </p:spPr>
        <p:txBody>
          <a:bodyPr lIns="90000" tIns="45000" rIns="90000" bIns="45000" anchor="t">
            <a:spAutoFit/>
          </a:bodyPr>
          <a:lstStyle/>
          <a:p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Structure?</a:t>
            </a:r>
          </a:p>
        </p:txBody>
      </p:sp>
      <p:sp>
        <p:nvSpPr>
          <p:cNvPr id="181" name="Arrow: Left 180"/>
          <p:cNvSpPr/>
          <p:nvPr/>
        </p:nvSpPr>
        <p:spPr>
          <a:xfrm>
            <a:off x="8686800" y="4945680"/>
            <a:ext cx="457200" cy="2286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09E6F"/>
          </a:solidFill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867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en-US" sz="3600" b="0" u="none" strike="noStrike" dirty="0">
                <a:solidFill>
                  <a:schemeClr val="lt1"/>
                </a:solidFill>
                <a:effectLst/>
                <a:uFillTx/>
                <a:latin typeface="Calibri"/>
              </a:rPr>
              <a:t>Degradation CKDs: on uniqueness</a:t>
            </a:r>
            <a:endParaRPr lang="en-US" sz="3600" b="0" u="none" strike="noStrike" dirty="0">
              <a:solidFill>
                <a:schemeClr val="lt1"/>
              </a:solidFill>
              <a:effectLst/>
              <a:uFillTx/>
              <a:latin typeface="Calibri"/>
              <a:ea typeface="ＭＳ Ｐゴシック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/>
          </p:nvPr>
        </p:nvSpPr>
        <p:spPr>
          <a:xfrm>
            <a:off x="457560" y="1143000"/>
            <a:ext cx="10972440" cy="4982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FFFFFF"/>
              </a:buClr>
              <a:buFont typeface="Arial"/>
              <a:buChar char="•"/>
            </a:pP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</a:rPr>
              <a:t>The details of the modeling of diffuser degradation and instrument (common) degradation directly determine the CKDs and therefore the relation between IRR and RAD degradation:</a:t>
            </a:r>
            <a:endParaRPr lang="en-US" sz="1800" b="0" u="none" strike="noStrike" dirty="0">
              <a:solidFill>
                <a:schemeClr val="lt1"/>
              </a:solidFill>
              <a:effectLst/>
              <a:uFillTx/>
              <a:latin typeface="Calibri"/>
              <a:ea typeface="ＭＳ Ｐゴシック"/>
            </a:endParaRPr>
          </a:p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FFFFFF"/>
              </a:buClr>
              <a:buFont typeface="Arial"/>
              <a:buChar char="•"/>
            </a:pP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</a:rPr>
              <a:t>RAD measurements: are corrected with instrument-degradation CKD</a:t>
            </a:r>
            <a:endParaRPr lang="en-US" sz="1800" b="0" u="none" strike="noStrike" dirty="0">
              <a:solidFill>
                <a:schemeClr val="lt1"/>
              </a:solidFill>
              <a:effectLst/>
              <a:uFillTx/>
              <a:latin typeface="Calibri"/>
              <a:ea typeface="ＭＳ Ｐゴシック"/>
            </a:endParaRPr>
          </a:p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FFFFFF"/>
              </a:buClr>
              <a:buFont typeface="Arial"/>
              <a:buChar char="•"/>
            </a:pP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</a:rPr>
              <a:t>IRR measurements: are corrected with instrument-degradation CKD AND QVD1-degradation CKD.</a:t>
            </a:r>
            <a:endParaRPr lang="en-US" sz="1800" b="0" u="none" strike="noStrike" dirty="0">
              <a:solidFill>
                <a:schemeClr val="lt1"/>
              </a:solidFill>
              <a:effectLst/>
              <a:uFillTx/>
              <a:latin typeface="Calibri"/>
              <a:ea typeface="ＭＳ Ｐゴシック"/>
            </a:endParaRPr>
          </a:p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FFFFFF"/>
              </a:buClr>
              <a:buFont typeface="Arial"/>
              <a:buChar char="•"/>
            </a:pPr>
            <a:r>
              <a:rPr lang="en-US" sz="1800" b="1" u="none" strike="noStrike" dirty="0">
                <a:solidFill>
                  <a:schemeClr val="lt1"/>
                </a:solidFill>
                <a:effectLst/>
                <a:uFillTx/>
                <a:latin typeface="Calibri"/>
              </a:rPr>
              <a:t>We know the sum of the two (the irradiance </a:t>
            </a:r>
            <a:r>
              <a:rPr lang="en-US" sz="1800" b="1" u="none" strike="noStrike" dirty="0" err="1">
                <a:solidFill>
                  <a:schemeClr val="lt1"/>
                </a:solidFill>
                <a:effectLst/>
                <a:uFillTx/>
                <a:latin typeface="Calibri"/>
              </a:rPr>
              <a:t>msmts</a:t>
            </a:r>
            <a:r>
              <a:rPr lang="en-US" sz="1800" b="1" u="none" strike="noStrike" dirty="0">
                <a:solidFill>
                  <a:schemeClr val="lt1"/>
                </a:solidFill>
                <a:effectLst/>
                <a:uFillTx/>
                <a:latin typeface="Calibri"/>
              </a:rPr>
              <a:t> themselves), we try to find the  </a:t>
            </a:r>
            <a:r>
              <a:rPr lang="en-US" sz="1800" b="1" u="none" strike="noStrike" dirty="0" err="1">
                <a:solidFill>
                  <a:schemeClr val="lt1"/>
                </a:solidFill>
                <a:effectLst/>
                <a:uFillTx/>
                <a:latin typeface="Calibri"/>
              </a:rPr>
              <a:t>the</a:t>
            </a:r>
            <a:r>
              <a:rPr lang="en-US" sz="1800" b="1" u="none" strike="noStrike" dirty="0">
                <a:solidFill>
                  <a:schemeClr val="lt1"/>
                </a:solidFill>
                <a:effectLst/>
                <a:uFillTx/>
                <a:latin typeface="Calibri"/>
              </a:rPr>
              <a:t> parts.</a:t>
            </a:r>
            <a:endParaRPr lang="en-US" sz="1800" b="0" u="none" strike="noStrike" dirty="0">
              <a:solidFill>
                <a:schemeClr val="lt1"/>
              </a:solidFill>
              <a:effectLst/>
              <a:uFillTx/>
              <a:latin typeface="Calibri"/>
              <a:ea typeface="ＭＳ Ｐゴシック"/>
            </a:endParaRPr>
          </a:p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FFFFFF"/>
              </a:buClr>
              <a:buFont typeface="Arial"/>
              <a:buChar char="•"/>
            </a:pP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</a:rPr>
              <a:t>Assumption: </a:t>
            </a:r>
            <a:r>
              <a:rPr lang="en-US" sz="1800" b="0" u="none" strike="noStrike" dirty="0" err="1">
                <a:solidFill>
                  <a:schemeClr val="lt1"/>
                </a:solidFill>
                <a:effectLst/>
                <a:uFillTx/>
                <a:latin typeface="Calibri"/>
              </a:rPr>
              <a:t>Degr_qvd</a:t>
            </a: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</a:rPr>
              <a:t> is smoother than </a:t>
            </a:r>
            <a:r>
              <a:rPr lang="en-US" sz="1800" b="0" u="none" strike="noStrike" dirty="0" err="1">
                <a:solidFill>
                  <a:schemeClr val="lt1"/>
                </a:solidFill>
                <a:effectLst/>
                <a:uFillTx/>
                <a:latin typeface="Calibri"/>
              </a:rPr>
              <a:t>Degr_instr</a:t>
            </a: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</a:rPr>
              <a:t>.</a:t>
            </a:r>
            <a:endParaRPr lang="en-US" sz="1800" b="0" u="none" strike="noStrike" dirty="0">
              <a:solidFill>
                <a:schemeClr val="lt1"/>
              </a:solidFill>
              <a:effectLst/>
              <a:uFillTx/>
              <a:latin typeface="Calibri"/>
              <a:ea typeface="ＭＳ Ｐゴシック"/>
            </a:endParaRPr>
          </a:p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FFFFFF"/>
              </a:buClr>
              <a:buFont typeface="Arial"/>
              <a:buChar char="•"/>
            </a:pPr>
            <a:r>
              <a:rPr lang="en-US" sz="1800" b="1" u="none" strike="noStrike" dirty="0">
                <a:solidFill>
                  <a:schemeClr val="lt1"/>
                </a:solidFill>
                <a:effectLst/>
                <a:uFillTx/>
                <a:latin typeface="Calibri"/>
              </a:rPr>
              <a:t>No uniqueness guaranteed.</a:t>
            </a: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</a:rPr>
              <a:t> Modelling involves fitting smooth curves through daily and weekly </a:t>
            </a:r>
            <a:r>
              <a:rPr lang="en-US" sz="1800" b="0" u="none" strike="noStrike" dirty="0" err="1">
                <a:solidFill>
                  <a:schemeClr val="lt1"/>
                </a:solidFill>
                <a:effectLst/>
                <a:uFillTx/>
                <a:latin typeface="Calibri"/>
              </a:rPr>
              <a:t>msmts</a:t>
            </a:r>
            <a:endParaRPr lang="en-US" sz="1800" b="0" u="none" strike="noStrike" dirty="0">
              <a:solidFill>
                <a:schemeClr val="lt1"/>
              </a:solidFill>
              <a:effectLst/>
              <a:uFillTx/>
              <a:latin typeface="Calibri"/>
              <a:ea typeface="ＭＳ Ｐゴシック"/>
            </a:endParaRPr>
          </a:p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FFFFFF"/>
              </a:buClr>
              <a:buFont typeface="Arial"/>
              <a:buChar char="•"/>
            </a:pP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</a:rPr>
              <a:t>Lack-of-fit/underfitting:  residuals too large. </a:t>
            </a:r>
            <a:endParaRPr lang="en-US" sz="1800" b="0" u="none" strike="noStrike" dirty="0">
              <a:solidFill>
                <a:schemeClr val="lt1"/>
              </a:solidFill>
              <a:effectLst/>
              <a:uFillTx/>
              <a:latin typeface="Calibri"/>
              <a:ea typeface="ＭＳ Ｐゴシック"/>
            </a:endParaRPr>
          </a:p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FFFFFF"/>
              </a:buClr>
              <a:buFont typeface="Arial"/>
              <a:buChar char="•"/>
            </a:pP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</a:rPr>
              <a:t>Overfitting: residuals (jitter) become part of CKDs. </a:t>
            </a:r>
            <a:endParaRPr lang="en-US" sz="1800" b="0" u="none" strike="noStrike" dirty="0">
              <a:solidFill>
                <a:schemeClr val="lt1"/>
              </a:solidFill>
              <a:effectLst/>
              <a:uFillTx/>
              <a:latin typeface="Calibri"/>
              <a:ea typeface="ＭＳ Ｐゴシック"/>
            </a:endParaRPr>
          </a:p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FFFFFF"/>
              </a:buClr>
              <a:buFont typeface="Arial"/>
              <a:buChar char="•"/>
            </a:pP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</a:rPr>
              <a:t>Numerical instabilities: The linear systems to be solved have large condition numbers. Check the residuals (jitter): they should be spectrally and spatially smooth.</a:t>
            </a:r>
            <a:endParaRPr lang="en-US" sz="1800" b="0" u="none" strike="noStrike" dirty="0">
              <a:solidFill>
                <a:schemeClr val="lt1"/>
              </a:solidFill>
              <a:effectLst/>
              <a:uFillTx/>
              <a:latin typeface="Calibri"/>
              <a:ea typeface="ＭＳ Ｐゴシック"/>
            </a:endParaRPr>
          </a:p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FFFFFF"/>
              </a:buClr>
              <a:buFont typeface="Arial"/>
              <a:buChar char="•"/>
            </a:pPr>
            <a:r>
              <a:rPr lang="en-US" sz="1800" b="0" u="none" strike="noStrike" dirty="0">
                <a:solidFill>
                  <a:schemeClr val="lt1"/>
                </a:solidFill>
                <a:effectLst/>
                <a:uFillTx/>
                <a:latin typeface="Calibri"/>
              </a:rPr>
              <a:t>Irradiance jitter: from disappointment to acceptance to powerful indicator </a:t>
            </a:r>
            <a:endParaRPr lang="en-US" sz="1800" b="0" u="none" strike="noStrike" dirty="0">
              <a:solidFill>
                <a:schemeClr val="lt1"/>
              </a:solidFill>
              <a:effectLst/>
              <a:uFillTx/>
              <a:latin typeface="Calibri"/>
              <a:ea typeface="ＭＳ Ｐゴシック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dt" idx="51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>
            <a:lvl1pPr indent="0">
              <a:lnSpc>
                <a:spcPct val="100000"/>
              </a:lnSpc>
              <a:buNone/>
              <a:defRPr lang="nl-NL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lang="nl-NL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rPr>
              <a:t>24 March 2026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ftr" idx="52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defRPr lang="en-GB" sz="12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lang="en-GB" sz="12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</a:rPr>
              <a:t>GSICS Annual Meeting 2026 - TROPOMI L1b UVN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867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>
              <a:buNone/>
            </a:pPr>
            <a:r>
              <a:rPr lang="en-US" sz="36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Why it matters</a:t>
            </a:r>
          </a:p>
        </p:txBody>
      </p:sp>
      <p:sp>
        <p:nvSpPr>
          <p:cNvPr id="187" name="TextBox 186"/>
          <p:cNvSpPr txBox="1"/>
          <p:nvPr/>
        </p:nvSpPr>
        <p:spPr>
          <a:xfrm>
            <a:off x="457200" y="1143000"/>
            <a:ext cx="10515600" cy="39934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Question</a:t>
            </a: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: Why this cumbersome approach of disentangling the instrument-without-diffuser degradation component from solar (irradiance) measurements? 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  <a:ea typeface="Source Han Sans CN"/>
            </a:endParaRPr>
          </a:p>
          <a:p>
            <a:pPr>
              <a:lnSpc>
                <a:spcPct val="100000"/>
              </a:lnSpc>
            </a:pP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Why not looking directly at at Earth (radiance) measurements?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  <a:ea typeface="Source Han Sans CN"/>
            </a:endParaRPr>
          </a:p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  <a:ea typeface="Source Han Sans CN"/>
            </a:endParaRPr>
          </a:p>
          <a:p>
            <a:pPr>
              <a:lnSpc>
                <a:spcPct val="100000"/>
              </a:lnSpc>
            </a:pPr>
            <a:r>
              <a:rPr lang="en-US" sz="18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Answer</a:t>
            </a: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: Direct </a:t>
            </a:r>
            <a:r>
              <a:rPr lang="en-US" sz="1800" b="0" i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derivation</a:t>
            </a: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 could be tried 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  <a:ea typeface="Source Han Sans CN"/>
            </a:endParaRPr>
          </a:p>
          <a:p>
            <a:pPr>
              <a:lnSpc>
                <a:spcPct val="100000"/>
              </a:lnSpc>
            </a:pP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-using massive sampling of global radiance measurements. Problem: invariants?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  <a:ea typeface="Source Han Sans CN"/>
            </a:endParaRPr>
          </a:p>
          <a:p>
            <a:pPr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Arial"/>
                <a:ea typeface="Source Han Sans CN"/>
              </a:rPr>
              <a:t>-using ground-based locations (Sahara pseudo-invariant calibration sites PICS)  or CEOS LANDNET sites, e.g. Railroad Valley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Arial"/>
                <a:ea typeface="Source Han Sans CN"/>
              </a:rPr>
              <a:t>… but let’s first look at </a:t>
            </a:r>
            <a:r>
              <a:rPr lang="en-US" sz="1800" b="0" i="1" u="none" strike="noStrike">
                <a:solidFill>
                  <a:srgbClr val="FFFFFF"/>
                </a:solidFill>
                <a:effectLst/>
                <a:uFillTx/>
                <a:latin typeface="Arial"/>
                <a:ea typeface="Source Han Sans CN"/>
              </a:rPr>
              <a:t>validation</a:t>
            </a: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Arial"/>
                <a:ea typeface="Source Han Sans CN"/>
              </a:rPr>
              <a:t> with these methods: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  <a:ea typeface="Source Han Sans CN"/>
            </a:endParaRPr>
          </a:p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  <a:ea typeface="Source Han Sans CN"/>
            </a:endParaRPr>
          </a:p>
        </p:txBody>
      </p:sp>
      <p:sp>
        <p:nvSpPr>
          <p:cNvPr id="188" name="Date Placeholder 11"/>
          <p:cNvSpPr txBox="1"/>
          <p:nvPr/>
        </p:nvSpPr>
        <p:spPr>
          <a:xfrm>
            <a:off x="609840" y="635688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nl-NL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rPr>
              <a:t>24 March 2026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89" name="Footer Placeholder 11"/>
          <p:cNvSpPr txBox="1"/>
          <p:nvPr/>
        </p:nvSpPr>
        <p:spPr>
          <a:xfrm>
            <a:off x="4165920" y="635688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GB" sz="12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</a:rPr>
              <a:t>GSICS Annual Meeting 2026 - TROPOMI L1b UVN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867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>
              <a:buNone/>
            </a:pPr>
            <a:r>
              <a:rPr lang="en-US" sz="36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Validation (1/3): massive sampling of Earth radiance</a:t>
            </a:r>
          </a:p>
        </p:txBody>
      </p:sp>
      <p:sp>
        <p:nvSpPr>
          <p:cNvPr id="191" name="Date Placeholder 14"/>
          <p:cNvSpPr txBox="1"/>
          <p:nvPr/>
        </p:nvSpPr>
        <p:spPr>
          <a:xfrm>
            <a:off x="609840" y="635688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nl-NL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rPr>
              <a:t>24 March 2026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92" name="Footer Placeholder 14"/>
          <p:cNvSpPr txBox="1"/>
          <p:nvPr/>
        </p:nvSpPr>
        <p:spPr>
          <a:xfrm>
            <a:off x="4165920" y="635688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GB" sz="12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</a:rPr>
              <a:t>GSICS Annual Meeting 2026 - TROPOMI L1b UVN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pic>
        <p:nvPicPr>
          <p:cNvPr id="193" name="Picture 192"/>
          <p:cNvPicPr/>
          <p:nvPr/>
        </p:nvPicPr>
        <p:blipFill>
          <a:blip r:embed="rId2"/>
          <a:stretch/>
        </p:blipFill>
        <p:spPr>
          <a:xfrm>
            <a:off x="380880" y="3200400"/>
            <a:ext cx="3962520" cy="2971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4" name="Picture 193"/>
          <p:cNvPicPr/>
          <p:nvPr/>
        </p:nvPicPr>
        <p:blipFill>
          <a:blip r:embed="rId3"/>
          <a:stretch/>
        </p:blipFill>
        <p:spPr>
          <a:xfrm>
            <a:off x="7086600" y="2827800"/>
            <a:ext cx="4814640" cy="3610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5" name="TextBox 194"/>
          <p:cNvSpPr txBox="1"/>
          <p:nvPr/>
        </p:nvSpPr>
        <p:spPr>
          <a:xfrm>
            <a:off x="914400" y="1143000"/>
            <a:ext cx="9372600" cy="16002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lstStyle/>
          <a:p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Idea: to derive trends from massive amounts of measurements, either directly (radiance in  southern hemisphere/Pacific) or indirectly (AAI from specific wavelength ratios)</a:t>
            </a:r>
          </a:p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Problems: trends through seasonal variations, large sensitivities, AND: on Earth, which quantity (if any) is invariant?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867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>
              <a:buNone/>
            </a:pPr>
            <a:r>
              <a:rPr lang="en-US" sz="36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Validation (2/3): PICS</a:t>
            </a:r>
          </a:p>
        </p:txBody>
      </p:sp>
      <p:sp>
        <p:nvSpPr>
          <p:cNvPr id="197" name="Date Placeholder 15"/>
          <p:cNvSpPr txBox="1"/>
          <p:nvPr/>
        </p:nvSpPr>
        <p:spPr>
          <a:xfrm>
            <a:off x="609840" y="635688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nl-NL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rPr>
              <a:t>24 March 2026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98" name="Footer Placeholder 15"/>
          <p:cNvSpPr txBox="1"/>
          <p:nvPr/>
        </p:nvSpPr>
        <p:spPr>
          <a:xfrm>
            <a:off x="4165920" y="635688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GB" sz="12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</a:rPr>
              <a:t>GSICS Annual Meeting 2026 - TROPOMI L1b UVN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pic>
        <p:nvPicPr>
          <p:cNvPr id="199" name="Picture 198"/>
          <p:cNvPicPr/>
          <p:nvPr/>
        </p:nvPicPr>
        <p:blipFill>
          <a:blip r:embed="rId2"/>
          <a:stretch/>
        </p:blipFill>
        <p:spPr>
          <a:xfrm>
            <a:off x="6400800" y="0"/>
            <a:ext cx="4571640" cy="6857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00" name="Grafik 3" descr="PICS1.png"/>
          <p:cNvPicPr/>
          <p:nvPr/>
        </p:nvPicPr>
        <p:blipFill>
          <a:blip r:embed="rId3"/>
          <a:stretch/>
        </p:blipFill>
        <p:spPr>
          <a:xfrm>
            <a:off x="1371600" y="1510560"/>
            <a:ext cx="4106160" cy="1689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1" name="TextBox 200"/>
          <p:cNvSpPr txBox="1"/>
          <p:nvPr/>
        </p:nvSpPr>
        <p:spPr>
          <a:xfrm>
            <a:off x="685800" y="4114800"/>
            <a:ext cx="5257800" cy="18288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lstStyle/>
          <a:p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From:  </a:t>
            </a:r>
            <a:r>
              <a:rPr lang="en-US" sz="1800" b="0" u="none" strike="noStrike">
                <a:solidFill>
                  <a:srgbClr val="E9B913"/>
                </a:solidFill>
                <a:effectLst/>
                <a:uFillTx/>
                <a:latin typeface="Arial"/>
                <a:hlinkClick r:id="rId4"/>
              </a:rPr>
              <a:t>https://mpc-vdaf.tropomi.eu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r>
              <a:rPr lang="en-US" sz="1000" b="0" u="none" strike="noStrike">
                <a:solidFill>
                  <a:srgbClr val="E9B913"/>
                </a:solidFill>
                <a:effectLst/>
                <a:uFillTx/>
                <a:latin typeface="Arial"/>
              </a:rPr>
              <a:t>Stability of reflectance (B3,4,6) has been obtained from near cloud-free, near nadir measurements over 20 Pseudo-Invariant Calibration Sites located in the Saharan Desert and the Arabian Peninsula from May 2018 through January 2026. For all bands, the long-term drift is statistically not significant for the bulk of the sites.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867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>
              <a:buNone/>
            </a:pPr>
            <a:r>
              <a:rPr lang="en-US" sz="36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Validation (3/3): Railroad Valley</a:t>
            </a:r>
          </a:p>
        </p:txBody>
      </p:sp>
      <p:sp>
        <p:nvSpPr>
          <p:cNvPr id="203" name="Date Placeholder 16"/>
          <p:cNvSpPr txBox="1"/>
          <p:nvPr/>
        </p:nvSpPr>
        <p:spPr>
          <a:xfrm>
            <a:off x="609840" y="635688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nl-NL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rPr>
              <a:t>24 March 2026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04" name="Footer Placeholder 16"/>
          <p:cNvSpPr txBox="1"/>
          <p:nvPr/>
        </p:nvSpPr>
        <p:spPr>
          <a:xfrm>
            <a:off x="4165920" y="635688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GB" sz="12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</a:rPr>
              <a:t>GSICS Annual Meeting 2026 - TROPOMI L1b UVN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pic>
        <p:nvPicPr>
          <p:cNvPr id="205" name="Picture 204"/>
          <p:cNvPicPr/>
          <p:nvPr/>
        </p:nvPicPr>
        <p:blipFill>
          <a:blip r:embed="rId2"/>
          <a:stretch/>
        </p:blipFill>
        <p:spPr>
          <a:xfrm>
            <a:off x="5715720" y="1142640"/>
            <a:ext cx="4799880" cy="2608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06" name="Picture 205"/>
          <p:cNvPicPr/>
          <p:nvPr/>
        </p:nvPicPr>
        <p:blipFill>
          <a:blip r:embed="rId3"/>
          <a:stretch/>
        </p:blipFill>
        <p:spPr>
          <a:xfrm>
            <a:off x="6039720" y="3745440"/>
            <a:ext cx="4799880" cy="281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7" name="Rectangle 206"/>
          <p:cNvSpPr/>
          <p:nvPr/>
        </p:nvSpPr>
        <p:spPr>
          <a:xfrm>
            <a:off x="10516320" y="1371240"/>
            <a:ext cx="1142280" cy="4479480"/>
          </a:xfrm>
          <a:prstGeom prst="rect">
            <a:avLst/>
          </a:prstGeom>
          <a:solidFill>
            <a:srgbClr val="B2B2B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400nm</a:t>
            </a:r>
          </a:p>
          <a:p>
            <a:pPr>
              <a:lnSpc>
                <a:spcPct val="100000"/>
              </a:lnSpc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VZA &lt; 10deg</a:t>
            </a:r>
          </a:p>
          <a:p>
            <a:pPr>
              <a:lnSpc>
                <a:spcPct val="100000"/>
              </a:lnSpc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CF &lt; 0.2</a:t>
            </a:r>
          </a:p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440nm</a:t>
            </a:r>
          </a:p>
          <a:p>
            <a:pPr>
              <a:lnSpc>
                <a:spcPct val="100000"/>
              </a:lnSpc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VZA &lt; 10deg</a:t>
            </a:r>
          </a:p>
          <a:p>
            <a:pPr>
              <a:lnSpc>
                <a:spcPct val="100000"/>
              </a:lnSpc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CF&lt;0.2</a:t>
            </a:r>
          </a:p>
        </p:txBody>
      </p:sp>
      <p:sp>
        <p:nvSpPr>
          <p:cNvPr id="208" name="TextBox 207"/>
          <p:cNvSpPr txBox="1"/>
          <p:nvPr/>
        </p:nvSpPr>
        <p:spPr>
          <a:xfrm>
            <a:off x="457200" y="1600200"/>
            <a:ext cx="5029200" cy="41148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lstStyle/>
          <a:p>
            <a:r>
              <a:rPr lang="nl-NL" sz="1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Tropomi: 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r>
              <a:rPr lang="nl-NL" sz="1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-TOA reflectance from SCLNLER product, 1nm resolution ) regridded on 0.125 deg ^2 resolution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r>
              <a:rPr lang="nl-NL" sz="1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-330-790nm, with SZA/VZA  and cloud fraction information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r>
              <a:rPr lang="nl-NL" sz="1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-Selections on near nadir and low cloud fractions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r>
              <a:rPr lang="nl-NL" sz="1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RRV: (RRV Playa):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r>
              <a:rPr lang="nl-NL" sz="1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-TOA reflectances from RadCalNet archive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r>
              <a:rPr lang="nl-NL" sz="1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- 400-2500nm (10nm resolution)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Arial"/>
                <a:ea typeface="ＭＳ Ｐゴシック"/>
              </a:rPr>
              <a:t>Number of useful data points is very low. The statistics is heavily influenced by the choice of allowed ground pixels/data filtering. 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Arial"/>
                <a:ea typeface="ＭＳ Ｐゴシック"/>
              </a:rPr>
              <a:t>Nevertheless, this is considered a successful comparison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dt" idx="53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>
            <a:lvl1pPr indent="0">
              <a:lnSpc>
                <a:spcPct val="100000"/>
              </a:lnSpc>
              <a:buNone/>
              <a:defRPr lang="en-US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rPr>
              <a:t>24 March 2026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ftr" idx="54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defRPr lang="en-GB" sz="12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lang="en-GB" sz="12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</a:rPr>
              <a:t>GSICS Annual Meeting 2026 - TROPOMI L1b UVN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11" name="TextBox 210"/>
          <p:cNvSpPr txBox="1"/>
          <p:nvPr/>
        </p:nvSpPr>
        <p:spPr>
          <a:xfrm>
            <a:off x="914400" y="22860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lstStyle/>
          <a:p>
            <a:r>
              <a:rPr lang="en-US" sz="2600" b="0" u="none" strike="noStrike" dirty="0">
                <a:solidFill>
                  <a:srgbClr val="FFFFFF"/>
                </a:solidFill>
                <a:effectLst/>
                <a:uFillTx/>
                <a:latin typeface="Arial"/>
              </a:rPr>
              <a:t>Resume: Long-term degradation of </a:t>
            </a:r>
            <a:r>
              <a:rPr lang="en-US" sz="2600" b="0" u="none" strike="noStrike" dirty="0" err="1">
                <a:solidFill>
                  <a:srgbClr val="FFFFFF"/>
                </a:solidFill>
                <a:effectLst/>
                <a:uFillTx/>
                <a:latin typeface="Arial"/>
              </a:rPr>
              <a:t>Tropomi</a:t>
            </a:r>
            <a:endParaRPr lang="en-US" sz="26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2" name="TextBox 211"/>
          <p:cNvSpPr txBox="1"/>
          <p:nvPr/>
        </p:nvSpPr>
        <p:spPr>
          <a:xfrm>
            <a:off x="914400" y="1828800"/>
            <a:ext cx="10515600" cy="36576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lstStyle/>
          <a:p>
            <a:pPr marL="216000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800" b="0" u="none" strike="noStrike" dirty="0">
                <a:solidFill>
                  <a:srgbClr val="FFFFFF"/>
                </a:solidFill>
                <a:effectLst/>
                <a:uFillTx/>
                <a:latin typeface="Arial"/>
              </a:rPr>
              <a:t>Using solar measurements with two diffusers, CKDs are derived for the long-term degradation of both radiance and irradiance</a:t>
            </a:r>
          </a:p>
          <a:p>
            <a:pPr marL="216000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800" b="0" u="none" strike="noStrike" dirty="0">
                <a:solidFill>
                  <a:srgbClr val="FFFFFF"/>
                </a:solidFill>
                <a:effectLst/>
                <a:uFillTx/>
                <a:latin typeface="Arial"/>
              </a:rPr>
              <a:t>Based on a few assumptions,  an extensive model leads to a linear system, to be solved with some mathematical and instrumental caveats.</a:t>
            </a:r>
          </a:p>
          <a:p>
            <a:pPr marL="216000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800" b="0" u="none" strike="noStrike" dirty="0">
                <a:solidFill>
                  <a:srgbClr val="FFFFFF"/>
                </a:solidFill>
                <a:effectLst/>
                <a:uFillTx/>
                <a:latin typeface="Arial"/>
              </a:rPr>
              <a:t>By doing this, many lessons learned: on instrument </a:t>
            </a:r>
            <a:r>
              <a:rPr lang="en-US" sz="1800" b="0" u="none" strike="noStrike" dirty="0" err="1">
                <a:solidFill>
                  <a:srgbClr val="FFFFFF"/>
                </a:solidFill>
                <a:effectLst/>
                <a:uFillTx/>
                <a:latin typeface="Arial"/>
              </a:rPr>
              <a:t>behaviour</a:t>
            </a:r>
            <a:r>
              <a:rPr lang="en-US" sz="1800" b="0" u="none" strike="noStrike" dirty="0">
                <a:solidFill>
                  <a:srgbClr val="FFFFFF"/>
                </a:solidFill>
                <a:effectLst/>
                <a:uFillTx/>
                <a:latin typeface="Arial"/>
              </a:rPr>
              <a:t>, and unexpected findings (straylight, residuals, solar line index timeseries...)</a:t>
            </a:r>
          </a:p>
          <a:p>
            <a:pPr marL="216000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800" b="0" u="none" strike="noStrike" dirty="0">
                <a:solidFill>
                  <a:srgbClr val="FFFFFF"/>
                </a:solidFill>
                <a:effectLst/>
                <a:uFillTx/>
                <a:latin typeface="Arial"/>
              </a:rPr>
              <a:t>Validation is done using ground-based measurements (Sahara PICS, RRV). No clear remaining trends (which is good), but low spatial/spectral resolution and limited accuracy (less good).   </a:t>
            </a:r>
          </a:p>
          <a:p>
            <a:pPr marL="216000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800" b="0" u="none" strike="noStrike" dirty="0">
                <a:solidFill>
                  <a:srgbClr val="FFFFFF"/>
                </a:solidFill>
                <a:effectLst/>
                <a:uFillTx/>
                <a:latin typeface="Arial"/>
              </a:rPr>
              <a:t>Large-scale sampling comparisons remain inconclusive</a:t>
            </a:r>
          </a:p>
          <a:p>
            <a:pPr marL="216000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800" b="0" u="none" strike="noStrike" dirty="0">
                <a:solidFill>
                  <a:srgbClr val="FFFFFF"/>
                </a:solidFill>
                <a:effectLst/>
                <a:uFillTx/>
                <a:latin typeface="Arial"/>
              </a:rPr>
              <a:t>Therefore: for </a:t>
            </a:r>
            <a:r>
              <a:rPr lang="en-US" sz="1800" b="0" u="none" strike="noStrike" dirty="0" err="1">
                <a:solidFill>
                  <a:srgbClr val="FFFFFF"/>
                </a:solidFill>
                <a:effectLst/>
                <a:uFillTx/>
                <a:latin typeface="Arial"/>
              </a:rPr>
              <a:t>Tropomi</a:t>
            </a:r>
            <a:r>
              <a:rPr lang="en-US" sz="1800" b="0" u="none" strike="noStrike" dirty="0">
                <a:solidFill>
                  <a:srgbClr val="FFFFFF"/>
                </a:solidFill>
                <a:effectLst/>
                <a:uFillTx/>
                <a:latin typeface="Arial"/>
              </a:rPr>
              <a:t>, calibration using the Sun remains the best option </a:t>
            </a:r>
          </a:p>
          <a:p>
            <a:pPr marL="216000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800" b="0" u="none" strike="noStrike" dirty="0">
                <a:solidFill>
                  <a:srgbClr val="FFFFFF"/>
                </a:solidFill>
                <a:effectLst/>
                <a:uFillTx/>
                <a:latin typeface="Arial"/>
              </a:rPr>
              <a:t>On numbers: Total (irradiance) degradation (Band 1) is &lt; 22% after eight years, and slowing. No problems concerning extension of mission lifetime. </a:t>
            </a:r>
          </a:p>
          <a:p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Picture 9" descr="Tropomi Monitoring Portal - Google Chrome"/>
          <p:cNvPicPr/>
          <p:nvPr/>
        </p:nvPicPr>
        <p:blipFill>
          <a:blip r:embed="rId2"/>
          <a:srcRect t="28586" r="1451" b="17742"/>
          <a:stretch/>
        </p:blipFill>
        <p:spPr>
          <a:xfrm>
            <a:off x="2543760" y="2231280"/>
            <a:ext cx="7103880" cy="2340360"/>
          </a:xfrm>
          <a:prstGeom prst="rect">
            <a:avLst/>
          </a:prstGeom>
          <a:noFill/>
          <a:ln w="0"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14" name="PlaceHolder 1"/>
          <p:cNvSpPr>
            <a:spLocks noGrp="1"/>
          </p:cNvSpPr>
          <p:nvPr>
            <p:ph type="title"/>
          </p:nvPr>
        </p:nvSpPr>
        <p:spPr>
          <a:xfrm>
            <a:off x="4620240" y="175320"/>
            <a:ext cx="2950920" cy="867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en-US" sz="48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Thank you!</a:t>
            </a:r>
            <a:endParaRPr lang="en-US" sz="4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15" name="PlaceHolder 2"/>
          <p:cNvSpPr>
            <a:spLocks noGrp="1"/>
          </p:cNvSpPr>
          <p:nvPr>
            <p:ph/>
          </p:nvPr>
        </p:nvSpPr>
        <p:spPr>
          <a:xfrm>
            <a:off x="244800" y="932400"/>
            <a:ext cx="11702160" cy="1809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indent="0" algn="ctr">
              <a:lnSpc>
                <a:spcPct val="100000"/>
              </a:lnSpc>
              <a:spcBef>
                <a:spcPts val="459"/>
              </a:spcBef>
              <a:buNone/>
              <a:tabLst>
                <a:tab pos="0" algn="l"/>
              </a:tabLst>
            </a:pPr>
            <a:r>
              <a:rPr lang="en-US" sz="23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general information: </a:t>
            </a:r>
            <a:r>
              <a:rPr lang="en-US" sz="2300" b="0" u="sng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  <a:hlinkClick r:id="rId3"/>
              </a:rPr>
              <a:t>http://www.tropomi.eu/</a:t>
            </a:r>
            <a:endParaRPr lang="en-US" sz="23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indent="0" algn="ctr">
              <a:lnSpc>
                <a:spcPct val="100000"/>
              </a:lnSpc>
              <a:spcBef>
                <a:spcPts val="459"/>
              </a:spcBef>
              <a:buNone/>
              <a:tabLst>
                <a:tab pos="0" algn="l"/>
              </a:tabLst>
            </a:pPr>
            <a:r>
              <a:rPr lang="en-GB" sz="23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mo</a:t>
            </a:r>
            <a:r>
              <a:rPr lang="en-001" sz="23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r</a:t>
            </a:r>
            <a:r>
              <a:rPr lang="en-GB" sz="23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e</a:t>
            </a:r>
            <a:r>
              <a:rPr lang="en-001" sz="23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 </a:t>
            </a:r>
            <a:r>
              <a:rPr lang="en-GB" sz="23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o</a:t>
            </a:r>
            <a:r>
              <a:rPr lang="en-001" sz="23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n </a:t>
            </a:r>
            <a:r>
              <a:rPr lang="en-GB" sz="23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T</a:t>
            </a:r>
            <a:r>
              <a:rPr lang="en-001" sz="23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R</a:t>
            </a:r>
            <a:r>
              <a:rPr lang="en-GB" sz="23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O</a:t>
            </a:r>
            <a:r>
              <a:rPr lang="en-001" sz="23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P</a:t>
            </a:r>
            <a:r>
              <a:rPr lang="en-GB" sz="23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O</a:t>
            </a:r>
            <a:r>
              <a:rPr lang="en-001" sz="23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M</a:t>
            </a:r>
            <a:r>
              <a:rPr lang="en-GB" sz="23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I</a:t>
            </a:r>
            <a:r>
              <a:rPr lang="en-001" sz="23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 </a:t>
            </a:r>
            <a:r>
              <a:rPr lang="en-GB" sz="23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c</a:t>
            </a:r>
            <a:r>
              <a:rPr lang="en-001" sz="23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a</a:t>
            </a:r>
            <a:r>
              <a:rPr lang="en-GB" sz="23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l</a:t>
            </a:r>
            <a:r>
              <a:rPr lang="en-001" sz="23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i</a:t>
            </a:r>
            <a:r>
              <a:rPr lang="en-GB" sz="23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b</a:t>
            </a:r>
            <a:r>
              <a:rPr lang="en-001" sz="23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r</a:t>
            </a:r>
            <a:r>
              <a:rPr lang="en-GB" sz="23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a</a:t>
            </a:r>
            <a:r>
              <a:rPr lang="en-001" sz="23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t</a:t>
            </a:r>
            <a:r>
              <a:rPr lang="en-GB" sz="23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i</a:t>
            </a:r>
            <a:r>
              <a:rPr lang="en-001" sz="23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o</a:t>
            </a:r>
            <a:r>
              <a:rPr lang="en-GB" sz="23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n</a:t>
            </a:r>
            <a:r>
              <a:rPr lang="en-001" sz="23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: </a:t>
            </a:r>
            <a:r>
              <a:rPr lang="en-GB" sz="23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K</a:t>
            </a:r>
            <a:r>
              <a:rPr lang="en-001" sz="23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l</a:t>
            </a:r>
            <a:r>
              <a:rPr lang="en-GB" sz="23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e</a:t>
            </a:r>
            <a:r>
              <a:rPr lang="en-001" sz="23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i</a:t>
            </a:r>
            <a:r>
              <a:rPr lang="en-GB" sz="23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p</a:t>
            </a:r>
            <a:r>
              <a:rPr lang="en-001" sz="23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o</a:t>
            </a:r>
            <a:r>
              <a:rPr lang="en-GB" sz="23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o</a:t>
            </a:r>
            <a:r>
              <a:rPr lang="en-001" sz="23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l et </a:t>
            </a:r>
            <a:r>
              <a:rPr lang="en-GB" sz="23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a</a:t>
            </a:r>
            <a:r>
              <a:rPr lang="en-001" sz="23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l. 2018</a:t>
            </a:r>
            <a:r>
              <a:rPr lang="en-GB" sz="23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 </a:t>
            </a:r>
            <a:r>
              <a:rPr lang="en-GB" sz="2300" b="0" u="sng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  <a:hlinkClick r:id="rId4"/>
              </a:rPr>
              <a:t>https://doi.org/10.5194/amt-11-6439-2018</a:t>
            </a:r>
            <a:endParaRPr lang="en-US" sz="23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indent="0" algn="ctr">
              <a:lnSpc>
                <a:spcPct val="100000"/>
              </a:lnSpc>
              <a:spcBef>
                <a:spcPts val="459"/>
              </a:spcBef>
              <a:buNone/>
              <a:tabLst>
                <a:tab pos="0" algn="l"/>
              </a:tabLst>
            </a:pPr>
            <a:r>
              <a:rPr lang="en-001" sz="23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L</a:t>
            </a:r>
            <a:r>
              <a:rPr lang="en-GB" sz="23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u</a:t>
            </a:r>
            <a:r>
              <a:rPr lang="en-001" sz="23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d</a:t>
            </a:r>
            <a:r>
              <a:rPr lang="en-GB" sz="23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e</a:t>
            </a:r>
            <a:r>
              <a:rPr lang="en-001" sz="23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w</a:t>
            </a:r>
            <a:r>
              <a:rPr lang="en-GB" sz="23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i</a:t>
            </a:r>
            <a:r>
              <a:rPr lang="en-001" sz="23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g </a:t>
            </a:r>
            <a:r>
              <a:rPr lang="en-GB" sz="23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e</a:t>
            </a:r>
            <a:r>
              <a:rPr lang="en-001" sz="23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t </a:t>
            </a:r>
            <a:r>
              <a:rPr lang="en-GB" sz="23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a</a:t>
            </a:r>
            <a:r>
              <a:rPr lang="en-001" sz="23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</a:rPr>
              <a:t>l. 2020 </a:t>
            </a:r>
            <a:r>
              <a:rPr lang="en-GB" sz="2300" b="0" u="sng" strike="noStrike">
                <a:solidFill>
                  <a:schemeClr val="lt1"/>
                </a:solidFill>
                <a:effectLst/>
                <a:uFillTx/>
                <a:latin typeface="Calibri"/>
                <a:ea typeface="ＭＳ Ｐゴシック"/>
                <a:hlinkClick r:id="rId5"/>
              </a:rPr>
              <a:t>https://doi.org/10.5194/amt-2019-488</a:t>
            </a:r>
            <a:endParaRPr lang="en-US" sz="23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16" name="PlaceHolder 3"/>
          <p:cNvSpPr>
            <a:spLocks noGrp="1"/>
          </p:cNvSpPr>
          <p:nvPr>
            <p:ph type="dt" idx="55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>
            <a:lvl1pPr indent="0">
              <a:lnSpc>
                <a:spcPct val="100000"/>
              </a:lnSpc>
              <a:buNone/>
              <a:defRPr lang="nl-NL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lang="nl-NL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rPr>
              <a:t>19 March</a:t>
            </a:r>
            <a:r>
              <a:rPr lang="en-001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rPr>
              <a:t> 202</a:t>
            </a:r>
            <a:r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rPr>
              <a:t>5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17" name="Rectangle 8"/>
          <p:cNvSpPr/>
          <p:nvPr/>
        </p:nvSpPr>
        <p:spPr>
          <a:xfrm>
            <a:off x="609480" y="4663800"/>
            <a:ext cx="10972440" cy="730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nl-NL" sz="1400" b="1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rPr>
              <a:t>Acknowledgement:</a:t>
            </a:r>
            <a:r>
              <a:rPr lang="nl-NL" sz="14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ＭＳ Ｐゴシック"/>
              </a:rPr>
              <a:t> Sentinel-5 Precursor is a European Space Agency (ESA) mission on behalf of the European Commission (EC). The TROPOMI payload is a joint development by ESA and the Netherlands Space Office (NSO). The Sentinel-5 Precursor ground-segment development has been funded by ESA and with national contributions from The Netherlands, Germany, and Belgium. 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grpSp>
        <p:nvGrpSpPr>
          <p:cNvPr id="218" name="Group 10"/>
          <p:cNvGrpSpPr/>
          <p:nvPr/>
        </p:nvGrpSpPr>
        <p:grpSpPr>
          <a:xfrm>
            <a:off x="1208880" y="5532480"/>
            <a:ext cx="9774000" cy="688680"/>
            <a:chOff x="1208880" y="5532480"/>
            <a:chExt cx="9774000" cy="688680"/>
          </a:xfrm>
        </p:grpSpPr>
        <p:pic>
          <p:nvPicPr>
            <p:cNvPr id="219" name="Picture 8" descr="Tropomi_partners2015_CMYK.png"/>
            <p:cNvPicPr/>
            <p:nvPr/>
          </p:nvPicPr>
          <p:blipFill>
            <a:blip r:embed="rId6"/>
            <a:stretch/>
          </p:blipFill>
          <p:spPr>
            <a:xfrm>
              <a:off x="2974320" y="5532480"/>
              <a:ext cx="8008560" cy="6886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20" name="Picture 12"/>
            <p:cNvPicPr/>
            <p:nvPr/>
          </p:nvPicPr>
          <p:blipFill>
            <a:blip r:embed="rId7"/>
            <a:stretch/>
          </p:blipFill>
          <p:spPr>
            <a:xfrm>
              <a:off x="1208880" y="5532480"/>
              <a:ext cx="1765440" cy="68868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221" name="Tijdelijke aanduiding voor voettekst 4"/>
          <p:cNvSpPr/>
          <p:nvPr/>
        </p:nvSpPr>
        <p:spPr>
          <a:xfrm>
            <a:off x="4291200" y="6310440"/>
            <a:ext cx="386028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GB" sz="12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alibri"/>
              </a:rPr>
              <a:t>GSICS Annual Meeting 2025 - TROPOMI L1b UVN 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ropomi_wideview">
  <a:themeElements>
    <a:clrScheme name="Custom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00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ropomi_wideview">
  <a:themeElements>
    <a:clrScheme name="Custom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00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SharedContentType xmlns="Microsoft.SharePoint.Taxonomy.ContentTypeSync" SourceId="92a3b380-abf6-46f2-87bb-c2c114de1c9e" ContentTypeId="0x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ab5f87-ed30-4dbb-a820-4234a14babf6" xsi:nil="true"/>
    <lcf76f155ced4ddcb4097134ff3c332f xmlns="b872a7c1-ed7f-4c06-9e7d-9181e1c04fc6">
      <Terms xmlns="http://schemas.microsoft.com/office/infopath/2007/PartnerControls"/>
    </lcf76f155ced4ddcb4097134ff3c332f>
    <WMOWFApprovalStatus xmlns="715fcdb6-58ff-4d84-993c-bb26a5b54815">Not Submitted</WMOWFApprovalStatus>
    <_dlc_DocId xmlns="cfab5f87-ed30-4dbb-a820-4234a14babf6">X6PPVAVDZMSZ-613157859-13515</_dlc_DocId>
    <_dlc_DocIdUrl xmlns="cfab5f87-ed30-4dbb-a820-4234a14babf6">
      <Url>https://wmoomm.sharepoint.com/sites/Collaboration/_layouts/15/DocIdRedir.aspx?ID=X6PPVAVDZMSZ-613157859-13515</Url>
      <Description>X6PPVAVDZMSZ-613157859-13515</Description>
    </_dlc_DocIdUrl>
  </documentManagement>
</p:properties>
</file>

<file path=customXml/itemProps1.xml><?xml version="1.0" encoding="utf-8"?>
<ds:datastoreItem xmlns:ds="http://schemas.openxmlformats.org/officeDocument/2006/customXml" ds:itemID="{4F764E21-1EAD-4D65-B23A-1A3A710449D8}"/>
</file>

<file path=customXml/itemProps2.xml><?xml version="1.0" encoding="utf-8"?>
<ds:datastoreItem xmlns:ds="http://schemas.openxmlformats.org/officeDocument/2006/customXml" ds:itemID="{6EE769E1-D4DA-4542-8182-4233AABA9E94}"/>
</file>

<file path=customXml/itemProps3.xml><?xml version="1.0" encoding="utf-8"?>
<ds:datastoreItem xmlns:ds="http://schemas.openxmlformats.org/officeDocument/2006/customXml" ds:itemID="{0A68D981-DDA6-4056-9BC4-F43ED4F7535C}"/>
</file>

<file path=customXml/itemProps4.xml><?xml version="1.0" encoding="utf-8"?>
<ds:datastoreItem xmlns:ds="http://schemas.openxmlformats.org/officeDocument/2006/customXml" ds:itemID="{349650DC-D6ED-4FD1-AAB3-E679853230F5}"/>
</file>

<file path=customXml/itemProps5.xml><?xml version="1.0" encoding="utf-8"?>
<ds:datastoreItem xmlns:ds="http://schemas.openxmlformats.org/officeDocument/2006/customXml" ds:itemID="{6319BEE9-1061-44F9-B437-AB26212FA88C}"/>
</file>

<file path=docProps/app.xml><?xml version="1.0" encoding="utf-8"?>
<Properties xmlns="http://schemas.openxmlformats.org/officeDocument/2006/extended-properties" xmlns:vt="http://schemas.openxmlformats.org/officeDocument/2006/docPropsVTypes">
  <Template>tropomi_wideview</Template>
  <TotalTime>23843</TotalTime>
  <Words>2663</Words>
  <Application>Microsoft Office PowerPoint</Application>
  <PresentationFormat>Widescreen</PresentationFormat>
  <Paragraphs>338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Symbol</vt:lpstr>
      <vt:lpstr>Times New Roman</vt:lpstr>
      <vt:lpstr>Wingdings</vt:lpstr>
      <vt:lpstr>tropomi_wideview</vt:lpstr>
      <vt:lpstr>tropomi_wideview</vt:lpstr>
      <vt:lpstr>8 years TROPOMI long-term instrument degradation derivation, validation and lessons learned</vt:lpstr>
      <vt:lpstr>TROPOMI on-board Sentinel-5 Precursor</vt:lpstr>
      <vt:lpstr>PowerPoint Presentation</vt:lpstr>
      <vt:lpstr>Instrument degradation (1/3)</vt:lpstr>
      <vt:lpstr>Instrument degradation (2/3)</vt:lpstr>
      <vt:lpstr>Instrument degradation (2/3)</vt:lpstr>
      <vt:lpstr>Issue 2: Instrument degradation (2/3)</vt:lpstr>
      <vt:lpstr>Instrument degradation (3/3)</vt:lpstr>
      <vt:lpstr>Intermezzo: irradiance jitter </vt:lpstr>
      <vt:lpstr>Solving linear systems (1/3)</vt:lpstr>
      <vt:lpstr>Solving linear systems (2/3)</vt:lpstr>
      <vt:lpstr>Solving linear systems (3/3)</vt:lpstr>
      <vt:lpstr>Degradation CKDs: on uniqueness</vt:lpstr>
      <vt:lpstr>Why it matters</vt:lpstr>
      <vt:lpstr>Validation (1/3): massive sampling of Earth radiance</vt:lpstr>
      <vt:lpstr>Validation (2/3): PICS</vt:lpstr>
      <vt:lpstr>Validation (3/3): Railroad Valley</vt:lpstr>
      <vt:lpstr>PowerPoint Presentation</vt:lpstr>
      <vt:lpstr>Thank you!</vt:lpstr>
    </vt:vector>
  </TitlesOfParts>
  <Company>SSC-Campus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Kleipool, Quintus (KNMI)</dc:creator>
  <dc:description/>
  <cp:lastModifiedBy>Loots, Erwin (KNMI)</cp:lastModifiedBy>
  <cp:revision>526</cp:revision>
  <cp:lastPrinted>2026-03-19T15:11:20Z</cp:lastPrinted>
  <dcterms:created xsi:type="dcterms:W3CDTF">2018-03-19T12:59:51Z</dcterms:created>
  <dcterms:modified xsi:type="dcterms:W3CDTF">2026-03-23T10:00:57Z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0x01010074A2E87CC028834B9BA9E2783CC7F26B</vt:lpwstr>
  </property>
  <property fmtid="{D5CDD505-2E9C-101B-9397-08002B2CF9AE}" pid="3" name="MediaServiceImageTags">
    <vt:lpwstr/>
  </property>
  <property fmtid="{D5CDD505-2E9C-101B-9397-08002B2CF9AE}" pid="4" name="Notes">
    <vt:i4>2</vt:i4>
  </property>
  <property fmtid="{D5CDD505-2E9C-101B-9397-08002B2CF9AE}" pid="5" name="Order">
    <vt:r8>59111200</vt:r8>
  </property>
  <property fmtid="{D5CDD505-2E9C-101B-9397-08002B2CF9AE}" pid="6" name="PresentationFormat">
    <vt:lpwstr>Breedbeeld</vt:lpwstr>
  </property>
  <property fmtid="{D5CDD505-2E9C-101B-9397-08002B2CF9AE}" pid="7" name="Slides">
    <vt:i4>17</vt:i4>
  </property>
  <property fmtid="{D5CDD505-2E9C-101B-9397-08002B2CF9AE}" pid="8" name="_dlc_DocIdItemGuid">
    <vt:lpwstr>93804c2b-6ec2-4603-b5a0-560ea2ca80af</vt:lpwstr>
  </property>
</Properties>
</file>