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6"/>
    <p:sldMasterId id="2147483663" r:id="rId7"/>
  </p:sldMasterIdLst>
  <p:notesMasterIdLst>
    <p:notesMasterId r:id="rId31"/>
  </p:notesMasterIdLst>
  <p:sldIdLst>
    <p:sldId id="259" r:id="rId8"/>
    <p:sldId id="11559" r:id="rId9"/>
    <p:sldId id="264" r:id="rId10"/>
    <p:sldId id="11566" r:id="rId11"/>
    <p:sldId id="11577" r:id="rId12"/>
    <p:sldId id="11574" r:id="rId13"/>
    <p:sldId id="299" r:id="rId14"/>
    <p:sldId id="11548" r:id="rId15"/>
    <p:sldId id="11550" r:id="rId16"/>
    <p:sldId id="11571" r:id="rId17"/>
    <p:sldId id="11552" r:id="rId18"/>
    <p:sldId id="11578" r:id="rId19"/>
    <p:sldId id="11579" r:id="rId20"/>
    <p:sldId id="11581" r:id="rId21"/>
    <p:sldId id="11582" r:id="rId22"/>
    <p:sldId id="260" r:id="rId23"/>
    <p:sldId id="261" r:id="rId24"/>
    <p:sldId id="295" r:id="rId25"/>
    <p:sldId id="11586" r:id="rId26"/>
    <p:sldId id="11580" r:id="rId27"/>
    <p:sldId id="11585" r:id="rId28"/>
    <p:sldId id="11588" r:id="rId29"/>
    <p:sldId id="11584"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100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ableStyles" Target="tableStyle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6DBF4-2089-454C-8E53-1A1801063146}" type="datetimeFigureOut">
              <a:rPr lang="en-US" smtClean="0"/>
              <a:t>3/24/2026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473A8C-02D3-49DE-820C-22D856AB0705}" type="slidenum">
              <a:rPr lang="en-US" smtClean="0"/>
              <a:t>‹#›</a:t>
            </a:fld>
            <a:endParaRPr lang="en-US"/>
          </a:p>
        </p:txBody>
      </p:sp>
    </p:spTree>
    <p:extLst>
      <p:ext uri="{BB962C8B-B14F-4D97-AF65-F5344CB8AC3E}">
        <p14:creationId xmlns:p14="http://schemas.microsoft.com/office/powerpoint/2010/main" val="3531318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 name="Google Shape;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Tree>
    <p:extLst>
      <p:ext uri="{BB962C8B-B14F-4D97-AF65-F5344CB8AC3E}">
        <p14:creationId xmlns:p14="http://schemas.microsoft.com/office/powerpoint/2010/main" val="3373811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spTree>
      <p:nvGrpSpPr>
        <p:cNvPr id="1" name="Shape 27"/>
        <p:cNvGrpSpPr/>
        <p:nvPr/>
      </p:nvGrpSpPr>
      <p:grpSpPr>
        <a:xfrm>
          <a:off x="0" y="0"/>
          <a:ext cx="0" cy="0"/>
          <a:chOff x="0" y="0"/>
          <a:chExt cx="0" cy="0"/>
        </a:xfrm>
      </p:grpSpPr>
      <p:sp>
        <p:nvSpPr>
          <p:cNvPr id="28" name="Google Shape;28;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100000"/>
              </a:lnSpc>
              <a:spcBef>
                <a:spcPts val="500"/>
              </a:spcBef>
              <a:spcAft>
                <a:spcPts val="0"/>
              </a:spcAft>
              <a:buClr>
                <a:schemeClr val="dk1"/>
              </a:buClr>
              <a:buSzPts val="1800"/>
              <a:buFont typeface="NTR"/>
              <a:buChar char="–"/>
              <a:defRPr/>
            </a:lvl2pPr>
            <a:lvl3pPr marL="1371600" lvl="2" indent="-342900" algn="l">
              <a:lnSpc>
                <a:spcPct val="100000"/>
              </a:lnSpc>
              <a:spcBef>
                <a:spcPts val="500"/>
              </a:spcBef>
              <a:spcAft>
                <a:spcPts val="0"/>
              </a:spcAft>
              <a:buClr>
                <a:schemeClr val="dk1"/>
              </a:buClr>
              <a:buSzPts val="1800"/>
              <a:buFont typeface="Courier New"/>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9" name="Google Shape;29;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solidFill>
                  <a:srgbClr val="01007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Tree>
    <p:extLst>
      <p:ext uri="{BB962C8B-B14F-4D97-AF65-F5344CB8AC3E}">
        <p14:creationId xmlns:p14="http://schemas.microsoft.com/office/powerpoint/2010/main" val="1020708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reserve="1">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solidFill>
                  <a:srgbClr val="01007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934858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1800"/>
              <a:buNone/>
              <a:defRPr>
                <a:solidFill>
                  <a:srgbClr val="01007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Tree>
    <p:extLst>
      <p:ext uri="{BB962C8B-B14F-4D97-AF65-F5344CB8AC3E}">
        <p14:creationId xmlns:p14="http://schemas.microsoft.com/office/powerpoint/2010/main" val="128794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reserve="1">
  <p:cSld name="Content with Caption">
    <p:spTree>
      <p:nvGrpSpPr>
        <p:cNvPr id="1" name="Shape 45"/>
        <p:cNvGrpSpPr/>
        <p:nvPr/>
      </p:nvGrpSpPr>
      <p:grpSpPr>
        <a:xfrm>
          <a:off x="0" y="0"/>
          <a:ext cx="0" cy="0"/>
          <a:chOff x="0" y="0"/>
          <a:chExt cx="0" cy="0"/>
        </a:xfrm>
      </p:grpSpPr>
      <p:sp>
        <p:nvSpPr>
          <p:cNvPr id="46" name="Google Shape;46;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solidFill>
                  <a:srgbClr val="01007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47" name="Google Shape;47;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48" name="Google Shape;48;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Tree>
    <p:extLst>
      <p:ext uri="{BB962C8B-B14F-4D97-AF65-F5344CB8AC3E}">
        <p14:creationId xmlns:p14="http://schemas.microsoft.com/office/powerpoint/2010/main" val="181961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reserve="1">
  <p:cSld name="Picture with Caption">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solidFill>
                  <a:srgbClr val="01007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51" name="Google Shape;51;p10"/>
          <p:cNvSpPr>
            <a:spLocks noGrp="1"/>
          </p:cNvSpPr>
          <p:nvPr>
            <p:ph type="pic" idx="2"/>
          </p:nvPr>
        </p:nvSpPr>
        <p:spPr>
          <a:xfrm>
            <a:off x="5183188" y="987425"/>
            <a:ext cx="6172200" cy="4873625"/>
          </a:xfrm>
          <a:prstGeom prst="rect">
            <a:avLst/>
          </a:prstGeom>
          <a:noFill/>
          <a:ln>
            <a:noFill/>
          </a:ln>
        </p:spPr>
      </p:sp>
      <p:sp>
        <p:nvSpPr>
          <p:cNvPr id="52" name="Google Shape;52;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Tree>
    <p:extLst>
      <p:ext uri="{BB962C8B-B14F-4D97-AF65-F5344CB8AC3E}">
        <p14:creationId xmlns:p14="http://schemas.microsoft.com/office/powerpoint/2010/main" val="20752895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image" Target="../media/image4.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3077428" y="1652985"/>
            <a:ext cx="9114571" cy="3578087"/>
          </a:xfrm>
          <a:prstGeom prst="rect">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 name="Google Shape;11;p1"/>
          <p:cNvPicPr preferRelativeResize="0"/>
          <p:nvPr/>
        </p:nvPicPr>
        <p:blipFill rotWithShape="1">
          <a:blip r:embed="rId3">
            <a:alphaModFix/>
          </a:blip>
          <a:srcRect/>
          <a:stretch/>
        </p:blipFill>
        <p:spPr>
          <a:xfrm>
            <a:off x="0" y="3864"/>
            <a:ext cx="5681472" cy="6863523"/>
          </a:xfrm>
          <a:prstGeom prst="rect">
            <a:avLst/>
          </a:prstGeom>
          <a:noFill/>
          <a:ln>
            <a:noFill/>
          </a:ln>
        </p:spPr>
      </p:pic>
      <p:pic>
        <p:nvPicPr>
          <p:cNvPr id="12" name="Google Shape;12;p1"/>
          <p:cNvPicPr preferRelativeResize="0"/>
          <p:nvPr/>
        </p:nvPicPr>
        <p:blipFill rotWithShape="1">
          <a:blip r:embed="rId4">
            <a:alphaModFix/>
          </a:blip>
          <a:srcRect/>
          <a:stretch/>
        </p:blipFill>
        <p:spPr>
          <a:xfrm>
            <a:off x="1797978" y="-6531"/>
            <a:ext cx="2554425" cy="2322609"/>
          </a:xfrm>
          <a:prstGeom prst="rect">
            <a:avLst/>
          </a:prstGeom>
          <a:noFill/>
          <a:ln>
            <a:noFill/>
          </a:ln>
        </p:spPr>
      </p:pic>
      <p:sp>
        <p:nvSpPr>
          <p:cNvPr id="13" name="Google Shape;13;p1"/>
          <p:cNvSpPr/>
          <p:nvPr/>
        </p:nvSpPr>
        <p:spPr>
          <a:xfrm>
            <a:off x="-2931" y="5229428"/>
            <a:ext cx="5429250" cy="1636299"/>
          </a:xfrm>
          <a:custGeom>
            <a:avLst/>
            <a:gdLst/>
            <a:ahLst/>
            <a:cxnLst/>
            <a:rect l="l" t="t" r="r" b="b"/>
            <a:pathLst>
              <a:path w="5252842" h="1481199" extrusionOk="0">
                <a:moveTo>
                  <a:pt x="0" y="0"/>
                </a:moveTo>
                <a:lnTo>
                  <a:pt x="4584800" y="602"/>
                </a:lnTo>
                <a:lnTo>
                  <a:pt x="5252842" y="1475751"/>
                </a:lnTo>
                <a:lnTo>
                  <a:pt x="0" y="1481199"/>
                </a:lnTo>
                <a:lnTo>
                  <a:pt x="0" y="0"/>
                </a:lnTo>
                <a:close/>
              </a:path>
            </a:pathLst>
          </a:custGeom>
          <a:solidFill>
            <a:schemeClr val="dk1">
              <a:alpha val="4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 name="Google Shape;14;p1"/>
          <p:cNvSpPr txBox="1"/>
          <p:nvPr/>
        </p:nvSpPr>
        <p:spPr>
          <a:xfrm>
            <a:off x="407916" y="4737000"/>
            <a:ext cx="4174500" cy="1039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400"/>
              <a:buFont typeface="Arial"/>
              <a:buNone/>
            </a:pPr>
            <a:br>
              <a:rPr lang="en-US" sz="2400" b="0" i="0" u="none" strike="noStrike" cap="none">
                <a:solidFill>
                  <a:schemeClr val="lt1"/>
                </a:solidFill>
                <a:latin typeface="Calibri"/>
                <a:ea typeface="Calibri"/>
                <a:cs typeface="Calibri"/>
                <a:sym typeface="Calibri"/>
              </a:rPr>
            </a:br>
            <a:r>
              <a:rPr lang="en-US" sz="2400" b="0" i="0" u="none" strike="noStrike" cap="none">
                <a:solidFill>
                  <a:schemeClr val="lt1"/>
                </a:solidFill>
                <a:latin typeface="Calibri"/>
                <a:ea typeface="Calibri"/>
                <a:cs typeface="Calibri"/>
                <a:sym typeface="Calibri"/>
              </a:rPr>
              <a:t>National Environmental Satellite, Data, and Information Service</a:t>
            </a:r>
            <a:endParaRPr sz="1400" b="0" i="0" u="none" strike="noStrike" cap="none">
              <a:solidFill>
                <a:srgbClr val="000000"/>
              </a:solidFill>
              <a:latin typeface="Arial"/>
              <a:ea typeface="Arial"/>
              <a:cs typeface="Arial"/>
              <a:sym typeface="Arial"/>
            </a:endParaRPr>
          </a:p>
        </p:txBody>
      </p:sp>
      <p:pic>
        <p:nvPicPr>
          <p:cNvPr id="15" name="Google Shape;15;p1"/>
          <p:cNvPicPr preferRelativeResize="0"/>
          <p:nvPr/>
        </p:nvPicPr>
        <p:blipFill rotWithShape="1">
          <a:blip r:embed="rId5">
            <a:alphaModFix/>
          </a:blip>
          <a:srcRect/>
          <a:stretch/>
        </p:blipFill>
        <p:spPr>
          <a:xfrm>
            <a:off x="2822438" y="2932354"/>
            <a:ext cx="2064886" cy="2064886"/>
          </a:xfrm>
          <a:prstGeom prst="rect">
            <a:avLst/>
          </a:prstGeom>
          <a:noFill/>
          <a:ln>
            <a:noFill/>
          </a:ln>
        </p:spPr>
      </p:pic>
    </p:spTree>
    <p:extLst>
      <p:ext uri="{BB962C8B-B14F-4D97-AF65-F5344CB8AC3E}">
        <p14:creationId xmlns:p14="http://schemas.microsoft.com/office/powerpoint/2010/main" val="3146103827"/>
      </p:ext>
    </p:extLst>
  </p:cSld>
  <p:clrMap bg1="lt1" tx1="dk1" bg2="dk2" tx2="lt2" accent1="accent1" accent2="accent2" accent3="accent3" accent4="accent4" accent5="accent5" accent6="accent6" hlink="hlink" folHlink="folHlink"/>
  <p:sldLayoutIdLst>
    <p:sldLayoutId id="2147483661" r:id="rId1"/>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p:nvPr/>
        </p:nvSpPr>
        <p:spPr>
          <a:xfrm>
            <a:off x="11361819" y="6443000"/>
            <a:ext cx="830181" cy="3651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CCCCCC"/>
                </a:solidFill>
                <a:latin typeface="Calibri"/>
                <a:ea typeface="Calibri"/>
                <a:cs typeface="Calibri"/>
                <a:sym typeface="Calibri"/>
              </a:rPr>
              <a:t>‹#›</a:t>
            </a:fld>
            <a:endParaRPr sz="1400" b="0" i="0" u="none" strike="noStrike" cap="none">
              <a:solidFill>
                <a:srgbClr val="CCCCCC"/>
              </a:solidFill>
              <a:latin typeface="Calibri"/>
              <a:ea typeface="Calibri"/>
              <a:cs typeface="Calibri"/>
              <a:sym typeface="Calibri"/>
            </a:endParaRPr>
          </a:p>
        </p:txBody>
      </p:sp>
      <p:sp>
        <p:nvSpPr>
          <p:cNvPr id="21" name="Google Shape;21;p3"/>
          <p:cNvSpPr/>
          <p:nvPr/>
        </p:nvSpPr>
        <p:spPr>
          <a:xfrm>
            <a:off x="0" y="0"/>
            <a:ext cx="12192000" cy="320040"/>
          </a:xfrm>
          <a:prstGeom prst="rect">
            <a:avLst/>
          </a:prstGeom>
          <a:blipFill rotWithShape="1">
            <a:blip r:embed="rId7">
              <a:alphaModFix/>
            </a:blip>
            <a:stretch>
              <a:fillRect/>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 name="Google Shape;22;p3"/>
          <p:cNvSpPr/>
          <p:nvPr/>
        </p:nvSpPr>
        <p:spPr>
          <a:xfrm>
            <a:off x="0" y="6401053"/>
            <a:ext cx="11656200" cy="477025"/>
          </a:xfrm>
          <a:custGeom>
            <a:avLst/>
            <a:gdLst/>
            <a:ahLst/>
            <a:cxnLst/>
            <a:rect l="l" t="t" r="r" b="b"/>
            <a:pathLst>
              <a:path w="11776909" h="540829" extrusionOk="0">
                <a:moveTo>
                  <a:pt x="0" y="13291"/>
                </a:moveTo>
                <a:lnTo>
                  <a:pt x="11543662" y="0"/>
                </a:lnTo>
                <a:lnTo>
                  <a:pt x="11776909" y="540829"/>
                </a:lnTo>
                <a:lnTo>
                  <a:pt x="0" y="540829"/>
                </a:lnTo>
                <a:lnTo>
                  <a:pt x="0" y="13291"/>
                </a:lnTo>
                <a:close/>
              </a:path>
            </a:pathLst>
          </a:custGeom>
          <a:solidFill>
            <a:srgbClr val="007D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23" name="Google Shape;23;p3"/>
          <p:cNvGrpSpPr/>
          <p:nvPr/>
        </p:nvGrpSpPr>
        <p:grpSpPr>
          <a:xfrm>
            <a:off x="108830" y="6112041"/>
            <a:ext cx="667507" cy="667507"/>
            <a:chOff x="310960" y="5520595"/>
            <a:chExt cx="1239704" cy="1239704"/>
          </a:xfrm>
        </p:grpSpPr>
        <p:sp>
          <p:nvSpPr>
            <p:cNvPr id="24" name="Google Shape;24;p3"/>
            <p:cNvSpPr/>
            <p:nvPr/>
          </p:nvSpPr>
          <p:spPr>
            <a:xfrm>
              <a:off x="310960" y="5520595"/>
              <a:ext cx="1239704" cy="1239704"/>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5" name="Google Shape;25;p3"/>
            <p:cNvPicPr preferRelativeResize="0"/>
            <p:nvPr/>
          </p:nvPicPr>
          <p:blipFill rotWithShape="1">
            <a:blip r:embed="rId8">
              <a:alphaModFix/>
            </a:blip>
            <a:srcRect/>
            <a:stretch/>
          </p:blipFill>
          <p:spPr>
            <a:xfrm>
              <a:off x="352776" y="5562411"/>
              <a:ext cx="1156072" cy="1156072"/>
            </a:xfrm>
            <a:prstGeom prst="rect">
              <a:avLst/>
            </a:prstGeom>
            <a:noFill/>
            <a:ln>
              <a:noFill/>
            </a:ln>
          </p:spPr>
        </p:pic>
      </p:grpSp>
      <p:sp>
        <p:nvSpPr>
          <p:cNvPr id="26" name="Google Shape;26;p3"/>
          <p:cNvSpPr txBox="1"/>
          <p:nvPr/>
        </p:nvSpPr>
        <p:spPr>
          <a:xfrm>
            <a:off x="923667" y="6485276"/>
            <a:ext cx="7663063"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0" i="0" u="none" strike="noStrike" cap="none">
                <a:solidFill>
                  <a:schemeClr val="lt1"/>
                </a:solidFill>
                <a:latin typeface="Calibri"/>
                <a:ea typeface="Calibri"/>
                <a:cs typeface="Calibri"/>
                <a:sym typeface="Calibri"/>
              </a:rPr>
              <a:t>National Environmental Satellite, Data, and Information Service </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042734"/>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gif"/><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p:nvPr/>
        </p:nvSpPr>
        <p:spPr>
          <a:xfrm>
            <a:off x="4918230" y="1696868"/>
            <a:ext cx="7261720" cy="2462111"/>
          </a:xfrm>
          <a:prstGeom prst="rect">
            <a:avLst/>
          </a:prstGeom>
          <a:noFill/>
          <a:ln>
            <a:noFill/>
          </a:ln>
        </p:spPr>
        <p:txBody>
          <a:bodyPr spcFirstLastPara="1" wrap="square" lIns="91425" tIns="45700" rIns="91425" bIns="45700" anchor="b" anchorCtr="0">
            <a:noAutofit/>
          </a:bodyPr>
          <a:lstStyle/>
          <a:p>
            <a:pPr lvl="0">
              <a:lnSpc>
                <a:spcPct val="90000"/>
              </a:lnSpc>
              <a:buClr>
                <a:srgbClr val="2F5496"/>
              </a:buClr>
              <a:buSzPts val="5000"/>
            </a:pPr>
            <a:r>
              <a:rPr lang="en-US" sz="3600" b="1" dirty="0">
                <a:solidFill>
                  <a:srgbClr val="010078"/>
                </a:solidFill>
                <a:effectLst/>
                <a:latin typeface="Calibri" panose="020F0502020204030204" pitchFamily="34" charset="0"/>
                <a:ea typeface="Calibri" panose="020F0502020204030204" pitchFamily="34" charset="0"/>
                <a:cs typeface="Calibri" panose="020F0502020204030204" pitchFamily="34" charset="0"/>
              </a:rPr>
              <a:t>Improving Mission-Long Quality Stability of SNPP OMPS NP SDR Data through Solar Activity and Optical Throughput Degradation Adjustments</a:t>
            </a:r>
            <a:endParaRPr sz="1000" b="0" i="0" u="none" strike="noStrike" cap="none" dirty="0">
              <a:solidFill>
                <a:srgbClr val="010078"/>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81" name="Google Shape;81;p15"/>
          <p:cNvSpPr txBox="1"/>
          <p:nvPr/>
        </p:nvSpPr>
        <p:spPr>
          <a:xfrm>
            <a:off x="4918230" y="4065845"/>
            <a:ext cx="7055133" cy="584775"/>
          </a:xfrm>
          <a:prstGeom prst="rect">
            <a:avLst/>
          </a:prstGeom>
          <a:noFill/>
          <a:ln>
            <a:noFill/>
          </a:ln>
        </p:spPr>
        <p:txBody>
          <a:bodyPr spcFirstLastPara="1" wrap="square" lIns="91425" tIns="45700" rIns="91425" bIns="45700" anchor="t" anchorCtr="0">
            <a:noAutofit/>
          </a:bodyPr>
          <a:lstStyle/>
          <a:p>
            <a:pPr lvl="0">
              <a:buSzPts val="3200"/>
            </a:pPr>
            <a:r>
              <a:rPr lang="en-US" sz="2400" b="0" i="0" u="none" strike="noStrike" cap="none" dirty="0">
                <a:solidFill>
                  <a:srgbClr val="010078"/>
                </a:solidFill>
                <a:latin typeface="Calibri"/>
                <a:ea typeface="Calibri"/>
                <a:cs typeface="Calibri"/>
                <a:sym typeface="Calibri"/>
              </a:rPr>
              <a:t>Steven Buckner</a:t>
            </a:r>
            <a:r>
              <a:rPr lang="en-US" sz="2400" baseline="30000" dirty="0">
                <a:solidFill>
                  <a:srgbClr val="010078"/>
                </a:solidFill>
                <a:latin typeface="Calibri"/>
                <a:ea typeface="Calibri"/>
                <a:cs typeface="Calibri"/>
                <a:sym typeface="Calibri"/>
              </a:rPr>
              <a:t>1</a:t>
            </a:r>
            <a:endParaRPr lang="en-US" sz="2400" b="0" i="0" u="none" strike="noStrike" cap="none" dirty="0">
              <a:solidFill>
                <a:srgbClr val="01007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200"/>
              <a:buFont typeface="Arial"/>
              <a:buNone/>
            </a:pPr>
            <a:r>
              <a:rPr lang="en-US" sz="2400" dirty="0">
                <a:solidFill>
                  <a:srgbClr val="010078"/>
                </a:solidFill>
                <a:latin typeface="Calibri"/>
                <a:ea typeface="Calibri"/>
                <a:cs typeface="Calibri"/>
                <a:sym typeface="Calibri"/>
              </a:rPr>
              <a:t>NOAA/NESDIS/STAR OMPS SDR Team</a:t>
            </a:r>
          </a:p>
          <a:p>
            <a:pPr marL="0" marR="0" lvl="0" indent="0" algn="l" rtl="0">
              <a:lnSpc>
                <a:spcPct val="100000"/>
              </a:lnSpc>
              <a:spcBef>
                <a:spcPts val="0"/>
              </a:spcBef>
              <a:spcAft>
                <a:spcPts val="0"/>
              </a:spcAft>
              <a:buClr>
                <a:srgbClr val="000000"/>
              </a:buClr>
              <a:buSzPts val="3200"/>
              <a:buFont typeface="Arial"/>
              <a:buNone/>
            </a:pPr>
            <a:r>
              <a:rPr lang="en-US" sz="2400" b="0" i="0" u="none" strike="noStrike" cap="none" dirty="0">
                <a:solidFill>
                  <a:srgbClr val="010078"/>
                </a:solidFill>
                <a:latin typeface="Calibri"/>
                <a:ea typeface="Calibri"/>
                <a:cs typeface="Calibri"/>
                <a:sym typeface="Calibri"/>
              </a:rPr>
              <a:t>NOAA Affiliate</a:t>
            </a:r>
            <a:endParaRPr sz="1100" b="0" i="0" u="none" strike="noStrike" cap="none" dirty="0">
              <a:solidFill>
                <a:srgbClr val="010078"/>
              </a:solidFill>
              <a:latin typeface="Calibri"/>
              <a:ea typeface="Calibri"/>
              <a:cs typeface="Calibri"/>
              <a:sym typeface="Calibri"/>
            </a:endParaRPr>
          </a:p>
        </p:txBody>
      </p:sp>
      <p:sp>
        <p:nvSpPr>
          <p:cNvPr id="82" name="Google Shape;82;p15"/>
          <p:cNvSpPr txBox="1"/>
          <p:nvPr/>
        </p:nvSpPr>
        <p:spPr>
          <a:xfrm>
            <a:off x="407915" y="6086699"/>
            <a:ext cx="3258151" cy="573721"/>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lt1"/>
              </a:buClr>
              <a:buSzPts val="1400"/>
              <a:buFont typeface="Arial"/>
              <a:buNone/>
            </a:pPr>
            <a:r>
              <a:rPr lang="en-US" sz="2000" dirty="0">
                <a:solidFill>
                  <a:schemeClr val="lt1"/>
                </a:solidFill>
                <a:latin typeface="Calibri"/>
                <a:ea typeface="Calibri"/>
                <a:cs typeface="Calibri"/>
                <a:sym typeface="Calibri"/>
              </a:rPr>
              <a:t>March 24, 2026</a:t>
            </a:r>
          </a:p>
          <a:p>
            <a:pPr marL="0" marR="0" lvl="0" indent="0" algn="l" rtl="0">
              <a:lnSpc>
                <a:spcPct val="90000"/>
              </a:lnSpc>
              <a:spcBef>
                <a:spcPts val="0"/>
              </a:spcBef>
              <a:spcAft>
                <a:spcPts val="0"/>
              </a:spcAft>
              <a:buClr>
                <a:schemeClr val="lt1"/>
              </a:buClr>
              <a:buSzPts val="1400"/>
              <a:buFont typeface="Arial"/>
              <a:buNone/>
            </a:pPr>
            <a:r>
              <a:rPr lang="en-US" sz="2000" b="0" i="0" u="none" strike="noStrike" cap="none" dirty="0">
                <a:solidFill>
                  <a:schemeClr val="lt1"/>
                </a:solidFill>
                <a:latin typeface="Calibri"/>
                <a:ea typeface="Calibri"/>
                <a:cs typeface="Calibri"/>
                <a:sym typeface="Calibri"/>
              </a:rPr>
              <a:t>GSICS Annual Meeting</a:t>
            </a:r>
          </a:p>
          <a:p>
            <a:pPr marL="0" marR="0" lvl="0" indent="0" algn="l" rtl="0">
              <a:lnSpc>
                <a:spcPct val="90000"/>
              </a:lnSpc>
              <a:spcBef>
                <a:spcPts val="0"/>
              </a:spcBef>
              <a:spcAft>
                <a:spcPts val="0"/>
              </a:spcAft>
              <a:buClr>
                <a:schemeClr val="lt1"/>
              </a:buClr>
              <a:buSzPts val="1400"/>
              <a:buFont typeface="Arial"/>
              <a:buNone/>
            </a:pPr>
            <a:r>
              <a:rPr lang="en-US" sz="2000" dirty="0">
                <a:solidFill>
                  <a:schemeClr val="lt1"/>
                </a:solidFill>
                <a:latin typeface="Calibri"/>
                <a:ea typeface="Calibri"/>
                <a:cs typeface="Calibri"/>
                <a:sym typeface="Calibri"/>
              </a:rPr>
              <a:t>UVN Subgroup</a:t>
            </a:r>
            <a:endParaRPr sz="1400" b="0" i="0" u="none" strike="noStrike" cap="none" dirty="0">
              <a:solidFill>
                <a:srgbClr val="000000"/>
              </a:solidFill>
              <a:latin typeface="Calibri"/>
              <a:ea typeface="Calibri"/>
              <a:cs typeface="Calibri"/>
              <a:sym typeface="Calibri"/>
            </a:endParaRPr>
          </a:p>
        </p:txBody>
      </p:sp>
      <p:sp>
        <p:nvSpPr>
          <p:cNvPr id="83" name="Google Shape;83;p15"/>
          <p:cNvSpPr txBox="1"/>
          <p:nvPr/>
        </p:nvSpPr>
        <p:spPr>
          <a:xfrm>
            <a:off x="5124816" y="5315399"/>
            <a:ext cx="6481512" cy="1542601"/>
          </a:xfrm>
          <a:prstGeom prst="rect">
            <a:avLst/>
          </a:prstGeom>
          <a:noFill/>
          <a:ln>
            <a:noFill/>
          </a:ln>
        </p:spPr>
        <p:txBody>
          <a:bodyPr spcFirstLastPara="1" wrap="square" lIns="91425" tIns="45700" rIns="91425" bIns="45700" anchor="t" anchorCtr="0">
            <a:noAutofit/>
          </a:bodyPr>
          <a:lstStyle/>
          <a:p>
            <a:pPr lvl="0">
              <a:buSzPts val="2400"/>
            </a:pPr>
            <a:r>
              <a:rPr lang="en-US" sz="2400" dirty="0">
                <a:solidFill>
                  <a:srgbClr val="010078"/>
                </a:solidFill>
                <a:latin typeface="Calibri"/>
                <a:ea typeface="Calibri"/>
                <a:cs typeface="Calibri"/>
                <a:sym typeface="Calibri"/>
              </a:rPr>
              <a:t>Co-Authors: Banghua Yan</a:t>
            </a:r>
            <a:r>
              <a:rPr lang="en-US" sz="2400" baseline="30000" dirty="0">
                <a:solidFill>
                  <a:srgbClr val="010078"/>
                </a:solidFill>
                <a:latin typeface="Calibri"/>
                <a:ea typeface="Calibri"/>
                <a:cs typeface="Calibri"/>
                <a:sym typeface="Calibri"/>
              </a:rPr>
              <a:t>2</a:t>
            </a:r>
            <a:r>
              <a:rPr lang="en-US" sz="2400" dirty="0">
                <a:solidFill>
                  <a:srgbClr val="010078"/>
                </a:solidFill>
                <a:latin typeface="Calibri"/>
                <a:ea typeface="Calibri"/>
                <a:cs typeface="Calibri"/>
                <a:sym typeface="Calibri"/>
              </a:rPr>
              <a:t>, Trevor Beck</a:t>
            </a:r>
            <a:r>
              <a:rPr lang="en-US" sz="2400" baseline="30000" dirty="0">
                <a:solidFill>
                  <a:srgbClr val="010078"/>
                </a:solidFill>
                <a:latin typeface="Calibri"/>
                <a:ea typeface="Calibri"/>
                <a:cs typeface="Calibri"/>
                <a:sym typeface="Calibri"/>
              </a:rPr>
              <a:t>2</a:t>
            </a:r>
            <a:r>
              <a:rPr lang="en-US" sz="2400" dirty="0">
                <a:solidFill>
                  <a:srgbClr val="010078"/>
                </a:solidFill>
                <a:latin typeface="Calibri"/>
                <a:ea typeface="Calibri"/>
                <a:cs typeface="Calibri"/>
                <a:sym typeface="Calibri"/>
              </a:rPr>
              <a:t>, Xin Jin</a:t>
            </a:r>
            <a:r>
              <a:rPr lang="en-US" sz="2400" baseline="30000" dirty="0">
                <a:solidFill>
                  <a:srgbClr val="010078"/>
                </a:solidFill>
                <a:latin typeface="Calibri"/>
                <a:ea typeface="Calibri"/>
                <a:cs typeface="Calibri"/>
                <a:sym typeface="Calibri"/>
              </a:rPr>
              <a:t>1</a:t>
            </a:r>
            <a:r>
              <a:rPr lang="en-US" sz="2400" dirty="0">
                <a:solidFill>
                  <a:srgbClr val="010078"/>
                </a:solidFill>
                <a:latin typeface="Calibri"/>
                <a:ea typeface="Calibri"/>
                <a:cs typeface="Calibri"/>
                <a:sym typeface="Calibri"/>
              </a:rPr>
              <a:t>, and Lawrence Flynn</a:t>
            </a:r>
            <a:r>
              <a:rPr lang="en-US" sz="2400" baseline="30000" dirty="0">
                <a:solidFill>
                  <a:srgbClr val="010078"/>
                </a:solidFill>
                <a:latin typeface="Calibri"/>
                <a:ea typeface="Calibri"/>
                <a:cs typeface="Calibri"/>
                <a:sym typeface="Calibri"/>
              </a:rPr>
              <a:t>2</a:t>
            </a:r>
            <a:endParaRPr lang="en-US" sz="2400" dirty="0">
              <a:solidFill>
                <a:srgbClr val="010078"/>
              </a:solidFill>
              <a:latin typeface="Calibri"/>
              <a:ea typeface="Calibri"/>
              <a:cs typeface="Calibri"/>
              <a:sym typeface="Calibri"/>
            </a:endParaRPr>
          </a:p>
          <a:p>
            <a:pPr lvl="0">
              <a:buSzPts val="2400"/>
            </a:pPr>
            <a:r>
              <a:rPr lang="en-US" sz="2000" baseline="30000" dirty="0">
                <a:solidFill>
                  <a:srgbClr val="010078"/>
                </a:solidFill>
                <a:latin typeface="Calibri"/>
                <a:ea typeface="Calibri"/>
                <a:cs typeface="Calibri"/>
                <a:sym typeface="Calibri"/>
              </a:rPr>
              <a:t>1</a:t>
            </a:r>
            <a:r>
              <a:rPr lang="en-US" sz="2000" dirty="0">
                <a:solidFill>
                  <a:srgbClr val="010078"/>
                </a:solidFill>
                <a:latin typeface="Calibri"/>
                <a:ea typeface="Calibri"/>
                <a:cs typeface="Calibri"/>
                <a:sym typeface="Calibri"/>
              </a:rPr>
              <a:t>ERT, </a:t>
            </a:r>
            <a:r>
              <a:rPr lang="en-US" sz="2000" baseline="30000" dirty="0">
                <a:solidFill>
                  <a:srgbClr val="010078"/>
                </a:solidFill>
                <a:latin typeface="Calibri"/>
                <a:ea typeface="Calibri"/>
                <a:cs typeface="Calibri"/>
                <a:sym typeface="Calibri"/>
              </a:rPr>
              <a:t>2</a:t>
            </a:r>
            <a:r>
              <a:rPr lang="en-US" sz="2000" dirty="0">
                <a:solidFill>
                  <a:srgbClr val="010078"/>
                </a:solidFill>
                <a:latin typeface="Calibri"/>
                <a:ea typeface="Calibri"/>
                <a:cs typeface="Calibri"/>
                <a:sym typeface="Calibri"/>
              </a:rPr>
              <a:t>NOAA/NESDIS/STAR</a:t>
            </a:r>
            <a:endParaRPr sz="3200" b="1" i="0" u="none" strike="noStrike" cap="none" dirty="0">
              <a:solidFill>
                <a:srgbClr val="010078"/>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1B7150-8F16-47FB-BC71-89FF886377CF}"/>
              </a:ext>
            </a:extLst>
          </p:cNvPr>
          <p:cNvSpPr>
            <a:spLocks noGrp="1"/>
          </p:cNvSpPr>
          <p:nvPr>
            <p:ph type="body" idx="1"/>
          </p:nvPr>
        </p:nvSpPr>
        <p:spPr>
          <a:xfrm>
            <a:off x="838200" y="1106533"/>
            <a:ext cx="10515600" cy="5063447"/>
          </a:xfrm>
        </p:spPr>
        <p:txBody>
          <a:bodyPr/>
          <a:lstStyle/>
          <a:p>
            <a:r>
              <a:rPr lang="en-US" dirty="0"/>
              <a:t>Background</a:t>
            </a:r>
          </a:p>
          <a:p>
            <a:pPr lvl="1"/>
            <a:r>
              <a:rPr lang="en-US" dirty="0"/>
              <a:t>OMPS instrument</a:t>
            </a:r>
          </a:p>
          <a:p>
            <a:pPr lvl="1"/>
            <a:r>
              <a:rPr lang="en-US" dirty="0"/>
              <a:t>Solar flux measurements and sensor optical throughout degradation</a:t>
            </a:r>
          </a:p>
          <a:p>
            <a:r>
              <a:rPr lang="en-US" dirty="0"/>
              <a:t>Analysis of SNPP OMPS NP Solar Flux Adjustments and Instrument Throughput Degradation</a:t>
            </a:r>
          </a:p>
          <a:p>
            <a:pPr lvl="1"/>
            <a:r>
              <a:rPr lang="en-US" dirty="0"/>
              <a:t>Computation Method</a:t>
            </a:r>
          </a:p>
          <a:p>
            <a:pPr lvl="1"/>
            <a:r>
              <a:rPr lang="en-US" dirty="0"/>
              <a:t>Wavelength shift correction</a:t>
            </a:r>
          </a:p>
          <a:p>
            <a:pPr lvl="1"/>
            <a:r>
              <a:rPr lang="en-US" dirty="0"/>
              <a:t>Solar activity correction</a:t>
            </a:r>
          </a:p>
          <a:p>
            <a:pPr lvl="1"/>
            <a:r>
              <a:rPr lang="en-US" dirty="0"/>
              <a:t>Instrument Throughput Degradation Correction</a:t>
            </a:r>
          </a:p>
          <a:p>
            <a:r>
              <a:rPr lang="en-US" dirty="0"/>
              <a:t>Overview of Preliminary Results Via Reprocessing</a:t>
            </a:r>
          </a:p>
          <a:p>
            <a:r>
              <a:rPr lang="en-US" dirty="0"/>
              <a:t>Summary and Path Forward</a:t>
            </a:r>
          </a:p>
        </p:txBody>
      </p:sp>
      <p:sp>
        <p:nvSpPr>
          <p:cNvPr id="3" name="Title 2">
            <a:extLst>
              <a:ext uri="{FF2B5EF4-FFF2-40B4-BE49-F238E27FC236}">
                <a16:creationId xmlns:a16="http://schemas.microsoft.com/office/drawing/2014/main" id="{EC84A1A8-C366-4C0A-AFC3-33D7197E2E3A}"/>
              </a:ext>
            </a:extLst>
          </p:cNvPr>
          <p:cNvSpPr>
            <a:spLocks noGrp="1"/>
          </p:cNvSpPr>
          <p:nvPr>
            <p:ph type="title"/>
          </p:nvPr>
        </p:nvSpPr>
        <p:spPr>
          <a:xfrm>
            <a:off x="838200" y="365125"/>
            <a:ext cx="10515600" cy="594360"/>
          </a:xfrm>
        </p:spPr>
        <p:txBody>
          <a:bodyPr/>
          <a:lstStyle/>
          <a:p>
            <a:r>
              <a:rPr lang="en-US" sz="3600" dirty="0"/>
              <a:t>Outline</a:t>
            </a:r>
            <a:endParaRPr lang="en-US" dirty="0"/>
          </a:p>
        </p:txBody>
      </p:sp>
    </p:spTree>
    <p:extLst>
      <p:ext uri="{BB962C8B-B14F-4D97-AF65-F5344CB8AC3E}">
        <p14:creationId xmlns:p14="http://schemas.microsoft.com/office/powerpoint/2010/main" val="1899163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A87A7-EDC2-4749-B429-AF7B90489477}"/>
              </a:ext>
            </a:extLst>
          </p:cNvPr>
          <p:cNvSpPr>
            <a:spLocks noGrp="1"/>
          </p:cNvSpPr>
          <p:nvPr>
            <p:ph type="title"/>
          </p:nvPr>
        </p:nvSpPr>
        <p:spPr>
          <a:xfrm>
            <a:off x="838200" y="382914"/>
            <a:ext cx="10515600" cy="596246"/>
          </a:xfrm>
        </p:spPr>
        <p:txBody>
          <a:bodyPr/>
          <a:lstStyle/>
          <a:p>
            <a:r>
              <a:rPr lang="en-US" sz="3600" dirty="0"/>
              <a:t>Background on OMPS</a:t>
            </a:r>
          </a:p>
        </p:txBody>
      </p:sp>
      <p:sp>
        <p:nvSpPr>
          <p:cNvPr id="3" name="Text Placeholder 2">
            <a:extLst>
              <a:ext uri="{FF2B5EF4-FFF2-40B4-BE49-F238E27FC236}">
                <a16:creationId xmlns:a16="http://schemas.microsoft.com/office/drawing/2014/main" id="{695920DE-AFAF-480E-9866-C1E52E1476A6}"/>
              </a:ext>
            </a:extLst>
          </p:cNvPr>
          <p:cNvSpPr>
            <a:spLocks noGrp="1"/>
          </p:cNvSpPr>
          <p:nvPr>
            <p:ph type="body" idx="1"/>
          </p:nvPr>
        </p:nvSpPr>
        <p:spPr>
          <a:xfrm>
            <a:off x="838200" y="1253331"/>
            <a:ext cx="5181600" cy="4351338"/>
          </a:xfrm>
        </p:spPr>
        <p:txBody>
          <a:bodyPr/>
          <a:lstStyle/>
          <a:p>
            <a:pPr>
              <a:buFont typeface="Arial" panose="020B0604020202020204" pitchFamily="34" charset="0"/>
              <a:buChar char="•"/>
            </a:pPr>
            <a:r>
              <a:rPr lang="en-US" sz="2000" dirty="0"/>
              <a:t>Ozone Mapping and Profiler Suite</a:t>
            </a:r>
          </a:p>
          <a:p>
            <a:pPr>
              <a:buFont typeface="Arial" panose="020B0604020202020204" pitchFamily="34" charset="0"/>
              <a:buChar char="•"/>
            </a:pPr>
            <a:r>
              <a:rPr lang="en-US" sz="2000" dirty="0"/>
              <a:t>Currently onboard both Suomi-National Polar Orbiting Partnership (SNPP), NOAA-20 and NOAA-21 satellites</a:t>
            </a:r>
          </a:p>
          <a:p>
            <a:pPr>
              <a:buFont typeface="Arial" panose="020B0604020202020204" pitchFamily="34" charset="0"/>
              <a:buChar char="•"/>
            </a:pPr>
            <a:r>
              <a:rPr lang="en-US" sz="2000" dirty="0"/>
              <a:t>Includes 3 different sensors</a:t>
            </a:r>
          </a:p>
          <a:p>
            <a:pPr lvl="1">
              <a:buFont typeface="Arial" panose="020B0604020202020204" pitchFamily="34" charset="0"/>
              <a:buChar char="•"/>
            </a:pPr>
            <a:r>
              <a:rPr lang="en-US" sz="1800" dirty="0"/>
              <a:t>Nadir Profiler</a:t>
            </a:r>
          </a:p>
          <a:p>
            <a:pPr lvl="1">
              <a:buFont typeface="Arial" panose="020B0604020202020204" pitchFamily="34" charset="0"/>
              <a:buChar char="•"/>
            </a:pPr>
            <a:r>
              <a:rPr lang="en-US" sz="1800" dirty="0"/>
              <a:t>Nadir Mapper</a:t>
            </a:r>
          </a:p>
          <a:p>
            <a:pPr lvl="1">
              <a:buFont typeface="Arial" panose="020B0604020202020204" pitchFamily="34" charset="0"/>
              <a:buChar char="•"/>
            </a:pPr>
            <a:r>
              <a:rPr lang="en-US" sz="1800" dirty="0"/>
              <a:t>Limb Profiler (not included on NOAA-20)</a:t>
            </a:r>
          </a:p>
          <a:p>
            <a:pPr>
              <a:buFont typeface="Arial" panose="020B0604020202020204" pitchFamily="34" charset="0"/>
              <a:buChar char="•"/>
            </a:pPr>
            <a:r>
              <a:rPr lang="en-US" sz="2200" dirty="0"/>
              <a:t>Coverage of UV wavelengths between 250 and 380 nm</a:t>
            </a:r>
          </a:p>
          <a:p>
            <a:pPr lvl="1">
              <a:buFont typeface="Arial" panose="020B0604020202020204" pitchFamily="34" charset="0"/>
              <a:buChar char="•"/>
            </a:pPr>
            <a:r>
              <a:rPr lang="en-US" sz="1800" dirty="0"/>
              <a:t>NP covers 250 to 310 nm</a:t>
            </a:r>
          </a:p>
          <a:p>
            <a:pPr lvl="1">
              <a:buFont typeface="Arial" panose="020B0604020202020204" pitchFamily="34" charset="0"/>
              <a:buChar char="•"/>
            </a:pPr>
            <a:r>
              <a:rPr lang="en-US" sz="1800" dirty="0"/>
              <a:t>NM covers 300 to 380 nm</a:t>
            </a:r>
          </a:p>
          <a:p>
            <a:endParaRPr lang="en-US" dirty="0"/>
          </a:p>
        </p:txBody>
      </p:sp>
      <p:pic>
        <p:nvPicPr>
          <p:cNvPr id="6" name="Content Placeholder 8" descr="Diagram&#10;&#10;Description automatically generated">
            <a:extLst>
              <a:ext uri="{FF2B5EF4-FFF2-40B4-BE49-F238E27FC236}">
                <a16:creationId xmlns:a16="http://schemas.microsoft.com/office/drawing/2014/main" id="{DAE95006-81E9-4A65-BA96-0B5610514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7920" y="1246326"/>
            <a:ext cx="4937760" cy="4078009"/>
          </a:xfrm>
          <a:prstGeom prst="rect">
            <a:avLst/>
          </a:prstGeom>
          <a:noFill/>
          <a:ln>
            <a:noFill/>
          </a:ln>
        </p:spPr>
      </p:pic>
      <p:sp>
        <p:nvSpPr>
          <p:cNvPr id="7" name="TextBox 6">
            <a:extLst>
              <a:ext uri="{FF2B5EF4-FFF2-40B4-BE49-F238E27FC236}">
                <a16:creationId xmlns:a16="http://schemas.microsoft.com/office/drawing/2014/main" id="{9857B3CB-752B-4EE3-B4F2-AEB970002BC5}"/>
              </a:ext>
            </a:extLst>
          </p:cNvPr>
          <p:cNvSpPr txBox="1"/>
          <p:nvPr/>
        </p:nvSpPr>
        <p:spPr>
          <a:xfrm>
            <a:off x="6427434" y="5273989"/>
            <a:ext cx="4667288" cy="276999"/>
          </a:xfrm>
          <a:prstGeom prst="rect">
            <a:avLst/>
          </a:prstGeom>
          <a:noFill/>
        </p:spPr>
        <p:txBody>
          <a:bodyPr wrap="square" rtlCol="0">
            <a:spAutoFit/>
          </a:bodyPr>
          <a:lstStyle/>
          <a:p>
            <a:pPr algn="ctr"/>
            <a:r>
              <a:rPr lang="en-US" sz="1200" dirty="0"/>
              <a:t>Image from </a:t>
            </a:r>
            <a:r>
              <a:rPr lang="en-US" sz="1200" dirty="0" err="1"/>
              <a:t>Rault</a:t>
            </a:r>
            <a:r>
              <a:rPr lang="en-US" sz="1200" dirty="0"/>
              <a:t> &amp; </a:t>
            </a:r>
            <a:r>
              <a:rPr lang="en-US" sz="1200" dirty="0" err="1"/>
              <a:t>Loughman</a:t>
            </a:r>
            <a:r>
              <a:rPr lang="en-US" sz="1200" dirty="0"/>
              <a:t> 2013, courtesy of BATC</a:t>
            </a:r>
          </a:p>
        </p:txBody>
      </p:sp>
    </p:spTree>
    <p:extLst>
      <p:ext uri="{BB962C8B-B14F-4D97-AF65-F5344CB8AC3E}">
        <p14:creationId xmlns:p14="http://schemas.microsoft.com/office/powerpoint/2010/main" val="35146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3226A95-400C-4057-AC2A-F1D6468FDA2F}"/>
              </a:ext>
            </a:extLst>
          </p:cNvPr>
          <p:cNvSpPr>
            <a:spLocks noGrp="1"/>
          </p:cNvSpPr>
          <p:nvPr>
            <p:ph type="body" idx="1"/>
          </p:nvPr>
        </p:nvSpPr>
        <p:spPr>
          <a:xfrm>
            <a:off x="60207" y="1208014"/>
            <a:ext cx="6411619" cy="5100507"/>
          </a:xfrm>
        </p:spPr>
        <p:txBody>
          <a:bodyPr/>
          <a:lstStyle/>
          <a:p>
            <a:r>
              <a:rPr lang="en-US" sz="1600" dirty="0"/>
              <a:t>Each OMPS NP instrument contains two solar diffusers</a:t>
            </a:r>
          </a:p>
          <a:p>
            <a:pPr lvl="1"/>
            <a:r>
              <a:rPr lang="en-US" sz="1600" dirty="0"/>
              <a:t>Working diffuser: takes solar irradiance measurements once every two weeks</a:t>
            </a:r>
          </a:p>
          <a:p>
            <a:pPr lvl="1"/>
            <a:r>
              <a:rPr lang="en-US" sz="1600" dirty="0"/>
              <a:t>Reference diffuser: takes solar irradiance measurements once per year</a:t>
            </a:r>
          </a:p>
          <a:p>
            <a:r>
              <a:rPr lang="en-US" sz="1600" dirty="0"/>
              <a:t>Repeated exposure to solar irradiance causes the diffusers to degrade slowly over time</a:t>
            </a:r>
          </a:p>
          <a:p>
            <a:r>
              <a:rPr lang="en-US" sz="1600" dirty="0"/>
              <a:t>Optical throughput degradation beyond the diffuser affects both the solar and Earth measurements</a:t>
            </a:r>
          </a:p>
          <a:p>
            <a:r>
              <a:rPr lang="en-US" sz="1600" dirty="0"/>
              <a:t>The amount of optical throughput degradation experienced by an instrument exclusive of the diffusers can be determined by scaling and combining the measurements from both of the diffusers</a:t>
            </a:r>
          </a:p>
          <a:p>
            <a:pPr lvl="1"/>
            <a:r>
              <a:rPr lang="en-US" sz="1400" dirty="0"/>
              <a:t>Assumes that the diffuser degradation rates are the same per exposure</a:t>
            </a:r>
          </a:p>
          <a:p>
            <a:r>
              <a:rPr lang="en-US" sz="1600" dirty="0"/>
              <a:t>Degradation rates are impacted both by wavelength shift and by solar activity</a:t>
            </a:r>
          </a:p>
          <a:p>
            <a:r>
              <a:rPr lang="en-US" sz="1600" dirty="0"/>
              <a:t>Neither degradation nor solar activity have been corrected for in the past OMPS NP Sensor Data Record (SDR) processing</a:t>
            </a:r>
          </a:p>
        </p:txBody>
      </p:sp>
      <p:sp>
        <p:nvSpPr>
          <p:cNvPr id="5" name="Title 1">
            <a:extLst>
              <a:ext uri="{FF2B5EF4-FFF2-40B4-BE49-F238E27FC236}">
                <a16:creationId xmlns:a16="http://schemas.microsoft.com/office/drawing/2014/main" id="{BB7F6B93-F8D3-454C-A979-70AF3D55C4D2}"/>
              </a:ext>
            </a:extLst>
          </p:cNvPr>
          <p:cNvSpPr txBox="1">
            <a:spLocks/>
          </p:cNvSpPr>
          <p:nvPr/>
        </p:nvSpPr>
        <p:spPr>
          <a:xfrm>
            <a:off x="0" y="382914"/>
            <a:ext cx="12192000" cy="82509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buClr>
                <a:srgbClr val="000000"/>
              </a:buClr>
              <a:defRPr/>
            </a:pPr>
            <a:r>
              <a:rPr lang="en-US" sz="3200" dirty="0"/>
              <a:t>Monitoring OMPS Sensor Optical Throughout Degradation </a:t>
            </a:r>
          </a:p>
          <a:p>
            <a:pPr lvl="0">
              <a:buClr>
                <a:srgbClr val="000000"/>
              </a:buClr>
              <a:defRPr/>
            </a:pPr>
            <a:r>
              <a:rPr lang="en-US" sz="3200" dirty="0"/>
              <a:t>Through Two Diffusers’ Solar Flux Measurements  </a:t>
            </a:r>
            <a:endParaRPr lang="en-US" sz="3200" kern="0" dirty="0"/>
          </a:p>
        </p:txBody>
      </p:sp>
      <p:pic>
        <p:nvPicPr>
          <p:cNvPr id="8" name="Picture 7">
            <a:extLst>
              <a:ext uri="{FF2B5EF4-FFF2-40B4-BE49-F238E27FC236}">
                <a16:creationId xmlns:a16="http://schemas.microsoft.com/office/drawing/2014/main" id="{704E1F8E-7FE1-4CC7-87E7-6CEA49E2F8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1827" y="1438831"/>
            <a:ext cx="2860087" cy="2285676"/>
          </a:xfrm>
          <a:prstGeom prst="rect">
            <a:avLst/>
          </a:prstGeom>
        </p:spPr>
      </p:pic>
      <p:pic>
        <p:nvPicPr>
          <p:cNvPr id="9" name="Picture 8">
            <a:extLst>
              <a:ext uri="{FF2B5EF4-FFF2-40B4-BE49-F238E27FC236}">
                <a16:creationId xmlns:a16="http://schemas.microsoft.com/office/drawing/2014/main" id="{606239BA-B1E4-438A-B172-FAF5222AD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1914" y="1438831"/>
            <a:ext cx="2860086" cy="2285676"/>
          </a:xfrm>
          <a:prstGeom prst="rect">
            <a:avLst/>
          </a:prstGeom>
        </p:spPr>
      </p:pic>
      <p:pic>
        <p:nvPicPr>
          <p:cNvPr id="10" name="Picture 9">
            <a:extLst>
              <a:ext uri="{FF2B5EF4-FFF2-40B4-BE49-F238E27FC236}">
                <a16:creationId xmlns:a16="http://schemas.microsoft.com/office/drawing/2014/main" id="{E712BCD3-FF6B-4BA7-975A-A690E0EE65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1828" y="3724507"/>
            <a:ext cx="2860086" cy="2285676"/>
          </a:xfrm>
          <a:prstGeom prst="rect">
            <a:avLst/>
          </a:prstGeom>
        </p:spPr>
      </p:pic>
      <p:sp>
        <p:nvSpPr>
          <p:cNvPr id="11" name="TextBox 10">
            <a:extLst>
              <a:ext uri="{FF2B5EF4-FFF2-40B4-BE49-F238E27FC236}">
                <a16:creationId xmlns:a16="http://schemas.microsoft.com/office/drawing/2014/main" id="{EFA3A973-6DAC-4523-A155-6764580E4D3C}"/>
              </a:ext>
            </a:extLst>
          </p:cNvPr>
          <p:cNvSpPr txBox="1"/>
          <p:nvPr/>
        </p:nvSpPr>
        <p:spPr>
          <a:xfrm>
            <a:off x="9331914" y="4174847"/>
            <a:ext cx="2860086" cy="1384995"/>
          </a:xfrm>
          <a:prstGeom prst="rect">
            <a:avLst/>
          </a:prstGeom>
          <a:noFill/>
        </p:spPr>
        <p:txBody>
          <a:bodyPr wrap="square" rtlCol="0">
            <a:spAutoFit/>
          </a:bodyPr>
          <a:lstStyle/>
          <a:p>
            <a:pPr algn="just"/>
            <a:r>
              <a:rPr lang="en-US" sz="1400" dirty="0"/>
              <a:t>Examples of working diffuser solar flux measurements (relative to day-1) for three channels. Degradation rates and impacts from solar activity and wavelength shift vary based on the channel. </a:t>
            </a:r>
          </a:p>
        </p:txBody>
      </p:sp>
    </p:spTree>
    <p:extLst>
      <p:ext uri="{BB962C8B-B14F-4D97-AF65-F5344CB8AC3E}">
        <p14:creationId xmlns:p14="http://schemas.microsoft.com/office/powerpoint/2010/main" val="3518495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C87B5-8B54-4345-A11B-AC5396B37B98}"/>
              </a:ext>
            </a:extLst>
          </p:cNvPr>
          <p:cNvSpPr>
            <a:spLocks noGrp="1"/>
          </p:cNvSpPr>
          <p:nvPr>
            <p:ph type="title"/>
          </p:nvPr>
        </p:nvSpPr>
        <p:spPr>
          <a:xfrm>
            <a:off x="0" y="315320"/>
            <a:ext cx="12191999" cy="723446"/>
          </a:xfrm>
        </p:spPr>
        <p:txBody>
          <a:bodyPr/>
          <a:lstStyle/>
          <a:p>
            <a:r>
              <a:rPr lang="en-US" sz="2800" dirty="0"/>
              <a:t>OMPS Sensor Optical Throughput Degradation Computation Method</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D1C1BC69-F62C-42FB-AED0-EC68FAA67BA0}"/>
                  </a:ext>
                </a:extLst>
              </p:cNvPr>
              <p:cNvSpPr>
                <a:spLocks noGrp="1"/>
              </p:cNvSpPr>
              <p:nvPr>
                <p:ph type="body" idx="1"/>
              </p:nvPr>
            </p:nvSpPr>
            <p:spPr>
              <a:xfrm>
                <a:off x="118369" y="871550"/>
                <a:ext cx="5977631" cy="2834366"/>
              </a:xfrm>
            </p:spPr>
            <p:txBody>
              <a:bodyPr/>
              <a:lstStyle/>
              <a:p>
                <a:r>
                  <a:rPr lang="en-US" sz="1400" b="1" dirty="0"/>
                  <a:t>Calibration of Earth Radiance </a:t>
                </a:r>
                <a14:m>
                  <m:oMath xmlns:m="http://schemas.openxmlformats.org/officeDocument/2006/math">
                    <m:r>
                      <a:rPr lang="en-US" sz="1400" b="0" i="1" smtClean="0">
                        <a:latin typeface="Cambria Math" panose="02040503050406030204" pitchFamily="18" charset="0"/>
                      </a:rPr>
                      <m:t>𝐼</m:t>
                    </m:r>
                    <m:d>
                      <m:dPr>
                        <m:ctrlPr>
                          <a:rPr lang="en-US" sz="1400" i="1">
                            <a:latin typeface="Cambria Math" panose="02040503050406030204" pitchFamily="18" charset="0"/>
                          </a:rPr>
                        </m:ctrlPr>
                      </m:dPr>
                      <m:e>
                        <m:r>
                          <a:rPr lang="en-US" sz="1400" i="1">
                            <a:latin typeface="Cambria Math" panose="02040503050406030204" pitchFamily="18" charset="0"/>
                          </a:rPr>
                          <m:t>𝑡</m:t>
                        </m:r>
                        <m:r>
                          <a:rPr lang="en-US" sz="1400" b="0" i="1" smtClean="0">
                            <a:latin typeface="Cambria Math" panose="02040503050406030204" pitchFamily="18" charset="0"/>
                          </a:rPr>
                          <m:t>;</m:t>
                        </m:r>
                        <m:r>
                          <a:rPr lang="en-US" sz="1400" i="1">
                            <a:latin typeface="Cambria Math" panose="02040503050406030204" pitchFamily="18" charset="0"/>
                          </a:rPr>
                          <m:t>𝑗</m:t>
                        </m:r>
                        <m:r>
                          <a:rPr lang="en-US" sz="1400">
                            <a:latin typeface="Cambria Math" panose="02040503050406030204" pitchFamily="18" charset="0"/>
                          </a:rPr>
                          <m:t>, </m:t>
                        </m:r>
                        <m:r>
                          <a:rPr lang="en-US" sz="1400" i="1">
                            <a:latin typeface="Cambria Math" panose="02040503050406030204" pitchFamily="18" charset="0"/>
                          </a:rPr>
                          <m:t>𝑙</m:t>
                        </m:r>
                      </m:e>
                    </m:d>
                  </m:oMath>
                </a14:m>
                <a:r>
                  <a:rPr lang="en-US" sz="1400" b="1" dirty="0"/>
                  <a:t> </a:t>
                </a:r>
                <a:r>
                  <a:rPr lang="en-US" sz="1400" dirty="0"/>
                  <a:t>at pixel (</a:t>
                </a:r>
                <a14:m>
                  <m:oMath xmlns:m="http://schemas.openxmlformats.org/officeDocument/2006/math">
                    <m:r>
                      <a:rPr lang="en-US" sz="1400" i="1">
                        <a:latin typeface="Cambria Math" panose="02040503050406030204" pitchFamily="18" charset="0"/>
                      </a:rPr>
                      <m:t>𝑗</m:t>
                    </m:r>
                    <m:r>
                      <a:rPr lang="en-US" sz="1400">
                        <a:latin typeface="Cambria Math" panose="02040503050406030204" pitchFamily="18" charset="0"/>
                      </a:rPr>
                      <m:t>, </m:t>
                    </m:r>
                    <m:r>
                      <a:rPr lang="en-US" sz="1400" i="1">
                        <a:latin typeface="Cambria Math" panose="02040503050406030204" pitchFamily="18" charset="0"/>
                      </a:rPr>
                      <m:t>𝑙</m:t>
                    </m:r>
                    <m:r>
                      <a:rPr lang="en-US" sz="1400">
                        <a:latin typeface="Cambria Math" panose="02040503050406030204" pitchFamily="18" charset="0"/>
                      </a:rPr>
                      <m:t>)</m:t>
                    </m:r>
                  </m:oMath>
                </a14:m>
                <a:r>
                  <a:rPr lang="en-US" sz="1400" dirty="0"/>
                  <a:t> is expressed to be</a:t>
                </a:r>
              </a:p>
              <a:p>
                <a:pPr marL="114300" indent="0">
                  <a:buNone/>
                </a:pPr>
                <a:endParaRPr lang="en-US" sz="1400" dirty="0"/>
              </a:p>
              <a:p>
                <a:pPr marL="114300" indent="0">
                  <a:buNone/>
                </a:pPr>
                <a14:m>
                  <m:oMathPara xmlns:m="http://schemas.openxmlformats.org/officeDocument/2006/math">
                    <m:oMathParaPr>
                      <m:jc m:val="centerGroup"/>
                    </m:oMathParaPr>
                    <m:oMath xmlns:m="http://schemas.openxmlformats.org/officeDocument/2006/math">
                      <m:r>
                        <a:rPr lang="en-US" sz="1400" b="1" i="1" smtClean="0">
                          <a:latin typeface="Cambria Math" panose="02040503050406030204" pitchFamily="18" charset="0"/>
                        </a:rPr>
                        <m:t>𝑰</m:t>
                      </m:r>
                      <m:d>
                        <m:dPr>
                          <m:ctrlPr>
                            <a:rPr lang="en-US" sz="1400" b="1" i="1">
                              <a:latin typeface="Cambria Math" panose="02040503050406030204" pitchFamily="18" charset="0"/>
                            </a:rPr>
                          </m:ctrlPr>
                        </m:dPr>
                        <m:e>
                          <m:r>
                            <a:rPr lang="en-US" sz="1400" b="1" i="1">
                              <a:latin typeface="Cambria Math" panose="02040503050406030204" pitchFamily="18" charset="0"/>
                            </a:rPr>
                            <m:t>𝒕</m:t>
                          </m:r>
                          <m:r>
                            <a:rPr lang="en-US" sz="1400" b="1" i="1" smtClean="0">
                              <a:latin typeface="Cambria Math" panose="02040503050406030204" pitchFamily="18" charset="0"/>
                            </a:rPr>
                            <m:t>;</m:t>
                          </m:r>
                          <m:r>
                            <a:rPr lang="en-US" sz="1400" i="1">
                              <a:latin typeface="Cambria Math" panose="02040503050406030204" pitchFamily="18" charset="0"/>
                            </a:rPr>
                            <m:t>𝑗</m:t>
                          </m:r>
                          <m:r>
                            <a:rPr lang="en-US" sz="1400">
                              <a:latin typeface="Cambria Math" panose="02040503050406030204" pitchFamily="18" charset="0"/>
                            </a:rPr>
                            <m:t>, </m:t>
                          </m:r>
                          <m:r>
                            <a:rPr lang="en-US" sz="1400" i="1">
                              <a:latin typeface="Cambria Math" panose="02040503050406030204" pitchFamily="18" charset="0"/>
                            </a:rPr>
                            <m:t>𝑙</m:t>
                          </m:r>
                        </m:e>
                      </m:d>
                      <m:r>
                        <a:rPr lang="en-US" sz="1400">
                          <a:latin typeface="Cambria Math" panose="02040503050406030204" pitchFamily="18" charset="0"/>
                        </a:rPr>
                        <m:t>=</m:t>
                      </m:r>
                      <m:f>
                        <m:fPr>
                          <m:ctrlPr>
                            <a:rPr lang="en-US" sz="1400" i="1">
                              <a:latin typeface="Cambria Math" panose="02040503050406030204" pitchFamily="18" charset="0"/>
                            </a:rPr>
                          </m:ctrlPr>
                        </m:fPr>
                        <m:num>
                          <m:sSubSup>
                            <m:sSubSupPr>
                              <m:ctrlPr>
                                <a:rPr lang="en-US" sz="1400" b="1" i="1" smtClean="0">
                                  <a:solidFill>
                                    <a:srgbClr val="893BC3"/>
                                  </a:solidFill>
                                  <a:latin typeface="Cambria Math" panose="02040503050406030204" pitchFamily="18" charset="0"/>
                                </a:rPr>
                              </m:ctrlPr>
                            </m:sSubSupPr>
                            <m:e>
                              <m:r>
                                <a:rPr lang="en-US" sz="1400" b="1" i="1">
                                  <a:solidFill>
                                    <a:srgbClr val="893BC3"/>
                                  </a:solidFill>
                                  <a:latin typeface="Cambria Math" panose="02040503050406030204" pitchFamily="18" charset="0"/>
                                </a:rPr>
                                <m:t>𝑪</m:t>
                              </m:r>
                            </m:e>
                            <m:sub>
                              <m:r>
                                <a:rPr lang="en-US" sz="1400" b="1" i="1">
                                  <a:solidFill>
                                    <a:srgbClr val="893BC3"/>
                                  </a:solidFill>
                                  <a:latin typeface="Cambria Math" panose="02040503050406030204" pitchFamily="18" charset="0"/>
                                </a:rPr>
                                <m:t>𝒋𝒍</m:t>
                              </m:r>
                            </m:sub>
                            <m:sup>
                              <m:r>
                                <a:rPr lang="en-US" sz="1400" b="1" i="1">
                                  <a:solidFill>
                                    <a:srgbClr val="893BC3"/>
                                  </a:solidFill>
                                  <a:latin typeface="Cambria Math" panose="02040503050406030204" pitchFamily="18" charset="0"/>
                                </a:rPr>
                                <m:t>𝒓</m:t>
                              </m:r>
                            </m:sup>
                          </m:sSubSup>
                          <m:sSubSup>
                            <m:sSubSupPr>
                              <m:ctrlPr>
                                <a:rPr lang="en-US" sz="1400" i="1">
                                  <a:latin typeface="Cambria Math" panose="02040503050406030204" pitchFamily="18" charset="0"/>
                                </a:rPr>
                              </m:ctrlPr>
                            </m:sSubSupPr>
                            <m:e>
                              <m:r>
                                <a:rPr lang="en-US" sz="1400" i="1">
                                  <a:latin typeface="Cambria Math" panose="02040503050406030204" pitchFamily="18" charset="0"/>
                                </a:rPr>
                                <m:t>𝑘</m:t>
                              </m:r>
                            </m:e>
                            <m:sub>
                              <m:r>
                                <a:rPr lang="en-US" sz="1400" i="1">
                                  <a:latin typeface="Cambria Math" panose="02040503050406030204" pitchFamily="18" charset="0"/>
                                </a:rPr>
                                <m:t>𝑗𝑙</m:t>
                              </m:r>
                            </m:sub>
                            <m:sup>
                              <m:r>
                                <a:rPr lang="en-US" sz="1400" i="1">
                                  <a:latin typeface="Cambria Math" panose="02040503050406030204" pitchFamily="18" charset="0"/>
                                </a:rPr>
                                <m:t>𝑟</m:t>
                              </m:r>
                            </m:sup>
                          </m:sSubSup>
                        </m:num>
                        <m:den>
                          <m:sSub>
                            <m:sSubPr>
                              <m:ctrlPr>
                                <a:rPr lang="en-US" sz="1400" i="1">
                                  <a:latin typeface="Cambria Math" panose="02040503050406030204" pitchFamily="18" charset="0"/>
                                </a:rPr>
                              </m:ctrlPr>
                            </m:sSubPr>
                            <m:e>
                              <m:r>
                                <a:rPr lang="en-US" sz="1400" i="1">
                                  <a:latin typeface="Cambria Math" panose="02040503050406030204" pitchFamily="18" charset="0"/>
                                </a:rPr>
                                <m:t>𝜏</m:t>
                              </m:r>
                            </m:e>
                            <m:sub>
                              <m:r>
                                <a:rPr lang="en-US" sz="1400" i="1">
                                  <a:latin typeface="Cambria Math" panose="02040503050406030204" pitchFamily="18" charset="0"/>
                                </a:rPr>
                                <m:t>𝑗𝑙</m:t>
                              </m:r>
                            </m:sub>
                          </m:sSub>
                          <m:r>
                            <a:rPr lang="en-US" sz="1400">
                              <a:latin typeface="Cambria Math" panose="02040503050406030204" pitchFamily="18" charset="0"/>
                            </a:rPr>
                            <m:t>(</m:t>
                          </m:r>
                          <m:r>
                            <a:rPr lang="en-US" sz="1400" i="1">
                              <a:latin typeface="Cambria Math" panose="02040503050406030204" pitchFamily="18" charset="0"/>
                            </a:rPr>
                            <m:t>𝑡</m:t>
                          </m:r>
                          <m:r>
                            <a:rPr lang="en-US" sz="1400">
                              <a:latin typeface="Cambria Math" panose="02040503050406030204" pitchFamily="18" charset="0"/>
                            </a:rPr>
                            <m:t>)</m:t>
                          </m:r>
                        </m:den>
                      </m:f>
                    </m:oMath>
                  </m:oMathPara>
                </a14:m>
                <a:endParaRPr lang="en-US" sz="1800" dirty="0"/>
              </a:p>
              <a:p>
                <a:pPr marL="114300" indent="0">
                  <a:buNone/>
                </a:pPr>
                <a:r>
                  <a:rPr lang="en-US" sz="1400" dirty="0"/>
                  <a:t>where (1) </a:t>
                </a:r>
                <a14:m>
                  <m:oMath xmlns:m="http://schemas.openxmlformats.org/officeDocument/2006/math">
                    <m:sSubSup>
                      <m:sSubSupPr>
                        <m:ctrlPr>
                          <a:rPr lang="en-US" sz="1400" i="1">
                            <a:latin typeface="Cambria Math" panose="02040503050406030204" pitchFamily="18" charset="0"/>
                          </a:rPr>
                        </m:ctrlPr>
                      </m:sSubSupPr>
                      <m:e>
                        <m:r>
                          <a:rPr lang="en-US" sz="1400" i="1">
                            <a:latin typeface="Cambria Math" panose="02040503050406030204" pitchFamily="18" charset="0"/>
                          </a:rPr>
                          <m:t>𝑘</m:t>
                        </m:r>
                      </m:e>
                      <m:sub>
                        <m:r>
                          <a:rPr lang="en-US" sz="1400" i="1">
                            <a:latin typeface="Cambria Math" panose="02040503050406030204" pitchFamily="18" charset="0"/>
                          </a:rPr>
                          <m:t>𝑗𝑙</m:t>
                        </m:r>
                      </m:sub>
                      <m:sup>
                        <m:r>
                          <a:rPr lang="en-US" sz="1400" i="1">
                            <a:latin typeface="Cambria Math" panose="02040503050406030204" pitchFamily="18" charset="0"/>
                          </a:rPr>
                          <m:t>𝑟</m:t>
                        </m:r>
                      </m:sup>
                    </m:sSubSup>
                  </m:oMath>
                </a14:m>
                <a:r>
                  <a:rPr lang="en-US" sz="1400" dirty="0"/>
                  <a:t> is the radiance calibration coefficient from pre-launch measurements;</a:t>
                </a:r>
              </a:p>
              <a:p>
                <a:pPr marL="114300" indent="0">
                  <a:buNone/>
                </a:pPr>
                <a:r>
                  <a:rPr lang="en-US" sz="1400" dirty="0"/>
                  <a:t>(2) </a:t>
                </a:r>
                <a14:m>
                  <m:oMath xmlns:m="http://schemas.openxmlformats.org/officeDocument/2006/math">
                    <m:sSub>
                      <m:sSubPr>
                        <m:ctrlPr>
                          <a:rPr lang="en-US" sz="1400" b="1" i="1">
                            <a:latin typeface="Cambria Math" panose="02040503050406030204" pitchFamily="18" charset="0"/>
                          </a:rPr>
                        </m:ctrlPr>
                      </m:sSubPr>
                      <m:e>
                        <m:r>
                          <a:rPr lang="en-US" sz="1400" b="1" i="1">
                            <a:latin typeface="Cambria Math" panose="02040503050406030204" pitchFamily="18" charset="0"/>
                          </a:rPr>
                          <m:t>𝝉</m:t>
                        </m:r>
                      </m:e>
                      <m:sub>
                        <m:r>
                          <a:rPr lang="en-US" sz="1400" b="1" i="1">
                            <a:latin typeface="Cambria Math" panose="02040503050406030204" pitchFamily="18" charset="0"/>
                          </a:rPr>
                          <m:t>𝒋𝒍</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d>
                    <m:r>
                      <m:rPr>
                        <m:nor/>
                      </m:rPr>
                      <a:rPr lang="en-US" sz="1400" b="1" i="0" smtClean="0">
                        <a:latin typeface="Cambria Math" panose="02040503050406030204" pitchFamily="18" charset="0"/>
                      </a:rPr>
                      <m:t> </m:t>
                    </m:r>
                    <m:r>
                      <m:rPr>
                        <m:nor/>
                      </m:rPr>
                      <a:rPr lang="en-US" sz="1400" b="0" i="0" smtClean="0">
                        <a:latin typeface="Cambria Math" panose="02040503050406030204" pitchFamily="18" charset="0"/>
                      </a:rPr>
                      <m:t>denotes</m:t>
                    </m:r>
                    <m:r>
                      <m:rPr>
                        <m:nor/>
                      </m:rPr>
                      <a:rPr lang="en-US" sz="1400" b="0" i="0" smtClean="0">
                        <a:latin typeface="Cambria Math" panose="02040503050406030204" pitchFamily="18" charset="0"/>
                      </a:rPr>
                      <m:t> </m:t>
                    </m:r>
                    <m:r>
                      <m:rPr>
                        <m:nor/>
                      </m:rPr>
                      <a:rPr lang="en-US" sz="1400"/>
                      <m:t>the</m:t>
                    </m:r>
                    <m:r>
                      <m:rPr>
                        <m:nor/>
                      </m:rPr>
                      <a:rPr lang="en-US" sz="1400"/>
                      <m:t> </m:t>
                    </m:r>
                    <m:r>
                      <m:rPr>
                        <m:nor/>
                      </m:rPr>
                      <a:rPr lang="en-US" sz="1400"/>
                      <m:t>sensor</m:t>
                    </m:r>
                    <m:r>
                      <m:rPr>
                        <m:nor/>
                      </m:rPr>
                      <a:rPr lang="en-US" sz="1400"/>
                      <m:t> </m:t>
                    </m:r>
                    <m:r>
                      <m:rPr>
                        <m:nor/>
                      </m:rPr>
                      <a:rPr lang="en-US" sz="1400"/>
                      <m:t>response</m:t>
                    </m:r>
                    <m:r>
                      <m:rPr>
                        <m:nor/>
                      </m:rPr>
                      <a:rPr lang="en-US" sz="1400"/>
                      <m:t> </m:t>
                    </m:r>
                    <m:r>
                      <m:rPr>
                        <m:nor/>
                      </m:rPr>
                      <a:rPr lang="en-US" sz="1400"/>
                      <m:t>change</m:t>
                    </m:r>
                    <m:r>
                      <m:rPr>
                        <m:nor/>
                      </m:rPr>
                      <a:rPr lang="en-US" sz="1400"/>
                      <m:t> </m:t>
                    </m:r>
                    <m:r>
                      <m:rPr>
                        <m:nor/>
                      </m:rPr>
                      <a:rPr lang="en-US" sz="1400"/>
                      <m:t>as</m:t>
                    </m:r>
                    <m:r>
                      <m:rPr>
                        <m:nor/>
                      </m:rPr>
                      <a:rPr lang="en-US" sz="1400"/>
                      <m:t> </m:t>
                    </m:r>
                    <m:r>
                      <m:rPr>
                        <m:nor/>
                      </m:rPr>
                      <a:rPr lang="en-US" sz="1400"/>
                      <m:t>a</m:t>
                    </m:r>
                    <m:r>
                      <m:rPr>
                        <m:nor/>
                      </m:rPr>
                      <a:rPr lang="en-US" sz="1400"/>
                      <m:t> </m:t>
                    </m:r>
                    <m:r>
                      <m:rPr>
                        <m:nor/>
                      </m:rPr>
                      <a:rPr lang="en-US" sz="1400"/>
                      <m:t>function</m:t>
                    </m:r>
                    <m:r>
                      <m:rPr>
                        <m:nor/>
                      </m:rPr>
                      <a:rPr lang="en-US" sz="1400"/>
                      <m:t> </m:t>
                    </m:r>
                    <m:r>
                      <m:rPr>
                        <m:nor/>
                      </m:rPr>
                      <a:rPr lang="en-US" sz="1400"/>
                      <m:t>of</m:t>
                    </m:r>
                    <m:r>
                      <m:rPr>
                        <m:nor/>
                      </m:rPr>
                      <a:rPr lang="en-US" sz="1400"/>
                      <m:t> </m:t>
                    </m:r>
                    <m:r>
                      <m:rPr>
                        <m:nor/>
                      </m:rPr>
                      <a:rPr lang="en-US" sz="1400"/>
                      <m:t>time</m:t>
                    </m:r>
                    <m:r>
                      <m:rPr>
                        <m:nor/>
                      </m:rPr>
                      <a:rPr lang="en-US" sz="1400"/>
                      <m:t> </m:t>
                    </m:r>
                    <m:r>
                      <a:rPr lang="en-US" sz="1400" i="1">
                        <a:latin typeface="Cambria Math" panose="02040503050406030204" pitchFamily="18" charset="0"/>
                      </a:rPr>
                      <m:t>𝑡</m:t>
                    </m:r>
                    <m:r>
                      <a:rPr lang="en-US" sz="1400">
                        <a:latin typeface="Cambria Math" panose="02040503050406030204" pitchFamily="18" charset="0"/>
                      </a:rPr>
                      <m:t>, </m:t>
                    </m:r>
                    <m:r>
                      <m:rPr>
                        <m:sty m:val="p"/>
                      </m:rPr>
                      <a:rPr lang="en-US" sz="1400">
                        <a:latin typeface="Cambria Math" panose="02040503050406030204" pitchFamily="18" charset="0"/>
                      </a:rPr>
                      <m:t>with</m:t>
                    </m:r>
                    <m:r>
                      <m:rPr>
                        <m:nor/>
                      </m:rPr>
                      <a:rPr lang="en-US" sz="1400"/>
                      <m:t> </m:t>
                    </m:r>
                    <m:sSub>
                      <m:sSubPr>
                        <m:ctrlPr>
                          <a:rPr lang="en-US" sz="1400" i="1">
                            <a:latin typeface="Cambria Math" panose="02040503050406030204" pitchFamily="18" charset="0"/>
                          </a:rPr>
                        </m:ctrlPr>
                      </m:sSubPr>
                      <m:e>
                        <m:r>
                          <a:rPr lang="en-US" sz="1400" i="1">
                            <a:latin typeface="Cambria Math" panose="02040503050406030204" pitchFamily="18" charset="0"/>
                          </a:rPr>
                          <m:t>𝜏</m:t>
                        </m:r>
                      </m:e>
                      <m:sub>
                        <m:r>
                          <a:rPr lang="en-US" sz="1400" i="1">
                            <a:latin typeface="Cambria Math" panose="02040503050406030204" pitchFamily="18" charset="0"/>
                          </a:rPr>
                          <m:t>𝑗𝑙</m:t>
                        </m:r>
                      </m:sub>
                    </m:sSub>
                    <m:d>
                      <m:dPr>
                        <m:ctrlPr>
                          <a:rPr lang="en-US" sz="1400" i="1">
                            <a:latin typeface="Cambria Math" panose="02040503050406030204" pitchFamily="18" charset="0"/>
                          </a:rPr>
                        </m:ctrlPr>
                      </m:dPr>
                      <m:e>
                        <m:r>
                          <a:rPr lang="en-US" sz="1400" i="1">
                            <a:latin typeface="Cambria Math" panose="02040503050406030204" pitchFamily="18" charset="0"/>
                          </a:rPr>
                          <m:t>𝑡</m:t>
                        </m:r>
                        <m:r>
                          <a:rPr lang="en-US" sz="1400">
                            <a:latin typeface="Cambria Math" panose="02040503050406030204" pitchFamily="18" charset="0"/>
                          </a:rPr>
                          <m:t>=0</m:t>
                        </m:r>
                      </m:e>
                    </m:d>
                    <m:r>
                      <a:rPr lang="en-US" sz="1400">
                        <a:latin typeface="Cambria Math" panose="02040503050406030204" pitchFamily="18" charset="0"/>
                      </a:rPr>
                      <m:t>=1</m:t>
                    </m:r>
                  </m:oMath>
                </a14:m>
                <a:endParaRPr lang="en-US" sz="1400" dirty="0"/>
              </a:p>
              <a:p>
                <a:pPr marL="114300" indent="0">
                  <a:buNone/>
                </a:pP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3</m:t>
                        </m:r>
                      </m:e>
                    </m:d>
                    <m:r>
                      <a:rPr lang="en-US" sz="1400" b="0" i="1" smtClean="0">
                        <a:latin typeface="Cambria Math" panose="02040503050406030204" pitchFamily="18" charset="0"/>
                      </a:rPr>
                      <m:t> </m:t>
                    </m:r>
                    <m:sSubSup>
                      <m:sSubSupPr>
                        <m:ctrlPr>
                          <a:rPr lang="en-US" sz="1400" i="1">
                            <a:latin typeface="Cambria Math" panose="02040503050406030204" pitchFamily="18" charset="0"/>
                          </a:rPr>
                        </m:ctrlPr>
                      </m:sSubSupPr>
                      <m:e>
                        <m:r>
                          <a:rPr lang="en-US" sz="1400" i="1">
                            <a:latin typeface="Cambria Math" panose="02040503050406030204" pitchFamily="18" charset="0"/>
                          </a:rPr>
                          <m:t>𝐶</m:t>
                        </m:r>
                      </m:e>
                      <m:sub>
                        <m:r>
                          <a:rPr lang="en-US" sz="1400" i="1">
                            <a:latin typeface="Cambria Math" panose="02040503050406030204" pitchFamily="18" charset="0"/>
                          </a:rPr>
                          <m:t>𝑗𝑙</m:t>
                        </m:r>
                      </m:sub>
                      <m:sup>
                        <m:r>
                          <a:rPr lang="en-US" sz="1400" i="1">
                            <a:latin typeface="Cambria Math" panose="02040503050406030204" pitchFamily="18" charset="0"/>
                          </a:rPr>
                          <m:t>𝑟</m:t>
                        </m:r>
                      </m:sup>
                    </m:sSubSup>
                  </m:oMath>
                </a14:m>
                <a:r>
                  <a:rPr lang="en-US" sz="1400" dirty="0"/>
                  <a:t> is the corrected radiometric counts of earth view radiance</a:t>
                </a:r>
                <a:endParaRPr lang="en-US" sz="1800" dirty="0"/>
              </a:p>
            </p:txBody>
          </p:sp>
        </mc:Choice>
        <mc:Fallback xmlns="">
          <p:sp>
            <p:nvSpPr>
              <p:cNvPr id="3" name="Text Placeholder 2">
                <a:extLst>
                  <a:ext uri="{FF2B5EF4-FFF2-40B4-BE49-F238E27FC236}">
                    <a16:creationId xmlns:a16="http://schemas.microsoft.com/office/drawing/2014/main" id="{D1C1BC69-F62C-42FB-AED0-EC68FAA67BA0}"/>
                  </a:ext>
                </a:extLst>
              </p:cNvPr>
              <p:cNvSpPr>
                <a:spLocks noGrp="1" noRot="1" noChangeAspect="1" noMove="1" noResize="1" noEditPoints="1" noAdjustHandles="1" noChangeArrowheads="1" noChangeShapeType="1" noTextEdit="1"/>
              </p:cNvSpPr>
              <p:nvPr>
                <p:ph type="body" idx="1"/>
              </p:nvPr>
            </p:nvSpPr>
            <p:spPr>
              <a:xfrm>
                <a:off x="118369" y="871550"/>
                <a:ext cx="5977631" cy="2834366"/>
              </a:xfr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2">
                <a:extLst>
                  <a:ext uri="{FF2B5EF4-FFF2-40B4-BE49-F238E27FC236}">
                    <a16:creationId xmlns:a16="http://schemas.microsoft.com/office/drawing/2014/main" id="{31E8117F-EF8A-4418-B2CA-CC66A635B27B}"/>
                  </a:ext>
                </a:extLst>
              </p:cNvPr>
              <p:cNvSpPr txBox="1">
                <a:spLocks/>
              </p:cNvSpPr>
              <p:nvPr/>
            </p:nvSpPr>
            <p:spPr>
              <a:xfrm>
                <a:off x="6036041" y="837375"/>
                <a:ext cx="6037590" cy="283436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sz="1400" b="1" dirty="0"/>
                  <a:t>Calibration of solar irradiance </a:t>
                </a:r>
                <a14:m>
                  <m:oMath xmlns:m="http://schemas.openxmlformats.org/officeDocument/2006/math">
                    <m:r>
                      <a:rPr lang="en-US" sz="1400" b="0" i="1" smtClean="0">
                        <a:latin typeface="Cambria Math" panose="02040503050406030204" pitchFamily="18" charset="0"/>
                      </a:rPr>
                      <m:t>𝐹</m:t>
                    </m:r>
                    <m:d>
                      <m:dPr>
                        <m:ctrlPr>
                          <a:rPr lang="en-US" sz="1400" i="1">
                            <a:latin typeface="Cambria Math" panose="02040503050406030204" pitchFamily="18" charset="0"/>
                          </a:rPr>
                        </m:ctrlPr>
                      </m:dPr>
                      <m:e>
                        <m:r>
                          <a:rPr lang="en-US" sz="1400" i="1">
                            <a:latin typeface="Cambria Math" panose="02040503050406030204" pitchFamily="18" charset="0"/>
                          </a:rPr>
                          <m:t>𝑡</m:t>
                        </m:r>
                        <m:r>
                          <a:rPr lang="en-US" sz="1400" b="0" i="1" smtClean="0">
                            <a:latin typeface="Cambria Math" panose="02040503050406030204" pitchFamily="18" charset="0"/>
                          </a:rPr>
                          <m:t>;</m:t>
                        </m:r>
                        <m:r>
                          <a:rPr lang="en-US" sz="1400" i="1">
                            <a:latin typeface="Cambria Math" panose="02040503050406030204" pitchFamily="18" charset="0"/>
                          </a:rPr>
                          <m:t>𝑗</m:t>
                        </m:r>
                        <m:r>
                          <a:rPr lang="en-US" sz="1400">
                            <a:latin typeface="Cambria Math" panose="02040503050406030204" pitchFamily="18" charset="0"/>
                          </a:rPr>
                          <m:t>, </m:t>
                        </m:r>
                        <m:r>
                          <a:rPr lang="en-US" sz="1400" i="1">
                            <a:latin typeface="Cambria Math" panose="02040503050406030204" pitchFamily="18" charset="0"/>
                          </a:rPr>
                          <m:t>𝑙</m:t>
                        </m:r>
                      </m:e>
                    </m:d>
                  </m:oMath>
                </a14:m>
                <a:r>
                  <a:rPr lang="en-US" sz="1400" dirty="0"/>
                  <a:t> is expressed to be</a:t>
                </a:r>
              </a:p>
              <a:p>
                <a:pPr marL="114300" indent="0" algn="ctr">
                  <a:buNone/>
                </a:pPr>
                <a:r>
                  <a:rPr lang="en-US" sz="1400" b="1" dirty="0"/>
                  <a:t>F</a:t>
                </a:r>
                <a14:m>
                  <m:oMath xmlns:m="http://schemas.openxmlformats.org/officeDocument/2006/math">
                    <m:d>
                      <m:dPr>
                        <m:ctrlPr>
                          <a:rPr lang="en-US" sz="1400" b="1" i="1">
                            <a:latin typeface="Cambria Math" panose="02040503050406030204" pitchFamily="18" charset="0"/>
                          </a:rPr>
                        </m:ctrlPr>
                      </m:dPr>
                      <m:e>
                        <m:r>
                          <a:rPr lang="en-US" sz="1400" b="1" i="1">
                            <a:latin typeface="Cambria Math" panose="02040503050406030204" pitchFamily="18" charset="0"/>
                          </a:rPr>
                          <m:t>𝒕</m:t>
                        </m:r>
                        <m:r>
                          <a:rPr lang="en-US" sz="1400" b="1" i="1" smtClean="0">
                            <a:latin typeface="Cambria Math" panose="02040503050406030204" pitchFamily="18" charset="0"/>
                          </a:rPr>
                          <m:t>;</m:t>
                        </m:r>
                        <m:r>
                          <a:rPr lang="en-US" sz="1400" b="1" i="1">
                            <a:latin typeface="Cambria Math" panose="02040503050406030204" pitchFamily="18" charset="0"/>
                          </a:rPr>
                          <m:t>𝒋</m:t>
                        </m:r>
                        <m:r>
                          <a:rPr lang="en-US" sz="1400" b="1">
                            <a:latin typeface="Cambria Math" panose="02040503050406030204" pitchFamily="18" charset="0"/>
                          </a:rPr>
                          <m:t>, </m:t>
                        </m:r>
                        <m:r>
                          <a:rPr lang="en-US" sz="1400" b="1" i="1">
                            <a:latin typeface="Cambria Math" panose="02040503050406030204" pitchFamily="18" charset="0"/>
                          </a:rPr>
                          <m:t>𝒍</m:t>
                        </m:r>
                      </m:e>
                    </m:d>
                    <m:r>
                      <a:rPr lang="en-US" sz="1400">
                        <a:latin typeface="Cambria Math" panose="02040503050406030204" pitchFamily="18" charset="0"/>
                      </a:rPr>
                      <m:t>=</m:t>
                    </m:r>
                    <m:f>
                      <m:fPr>
                        <m:ctrlPr>
                          <a:rPr lang="en-US" sz="1400" i="1">
                            <a:latin typeface="Cambria Math" panose="02040503050406030204" pitchFamily="18" charset="0"/>
                          </a:rPr>
                        </m:ctrlPr>
                      </m:fPr>
                      <m:num>
                        <m:sSubSup>
                          <m:sSubSupPr>
                            <m:ctrlPr>
                              <a:rPr lang="en-US" sz="1400" b="1" i="1" smtClean="0">
                                <a:solidFill>
                                  <a:srgbClr val="893BC3"/>
                                </a:solidFill>
                                <a:latin typeface="Cambria Math" panose="02040503050406030204" pitchFamily="18" charset="0"/>
                              </a:rPr>
                            </m:ctrlPr>
                          </m:sSubSupPr>
                          <m:e>
                            <m:r>
                              <a:rPr lang="en-US" sz="1400" b="1" i="1">
                                <a:solidFill>
                                  <a:srgbClr val="893BC3"/>
                                </a:solidFill>
                                <a:latin typeface="Cambria Math" panose="02040503050406030204" pitchFamily="18" charset="0"/>
                              </a:rPr>
                              <m:t>𝑪</m:t>
                            </m:r>
                          </m:e>
                          <m:sub>
                            <m:r>
                              <a:rPr lang="en-US" sz="1400" b="1" i="1">
                                <a:solidFill>
                                  <a:srgbClr val="893BC3"/>
                                </a:solidFill>
                                <a:latin typeface="Cambria Math" panose="02040503050406030204" pitchFamily="18" charset="0"/>
                              </a:rPr>
                              <m:t>𝒋𝒍</m:t>
                            </m:r>
                          </m:sub>
                          <m:sup>
                            <m:r>
                              <a:rPr lang="en-US" sz="1400" b="1" i="1">
                                <a:solidFill>
                                  <a:srgbClr val="893BC3"/>
                                </a:solidFill>
                                <a:latin typeface="Cambria Math" panose="02040503050406030204" pitchFamily="18" charset="0"/>
                              </a:rPr>
                              <m:t>𝒊</m:t>
                            </m:r>
                          </m:sup>
                        </m:sSubSup>
                        <m:sSubSup>
                          <m:sSubSupPr>
                            <m:ctrlPr>
                              <a:rPr lang="en-US" sz="1400" i="1">
                                <a:latin typeface="Cambria Math" panose="02040503050406030204" pitchFamily="18" charset="0"/>
                              </a:rPr>
                            </m:ctrlPr>
                          </m:sSubSupPr>
                          <m:e>
                            <m:r>
                              <a:rPr lang="en-US" sz="1400" i="1">
                                <a:latin typeface="Cambria Math" panose="02040503050406030204" pitchFamily="18" charset="0"/>
                              </a:rPr>
                              <m:t>𝑘</m:t>
                            </m:r>
                          </m:e>
                          <m:sub>
                            <m:r>
                              <a:rPr lang="en-US" sz="1400" i="1">
                                <a:latin typeface="Cambria Math" panose="02040503050406030204" pitchFamily="18" charset="0"/>
                              </a:rPr>
                              <m:t>𝑗𝑙</m:t>
                            </m:r>
                          </m:sub>
                          <m:sup>
                            <m:r>
                              <a:rPr lang="en-US" sz="1400" i="1">
                                <a:latin typeface="Cambria Math" panose="02040503050406030204" pitchFamily="18" charset="0"/>
                              </a:rPr>
                              <m:t>𝑖</m:t>
                            </m:r>
                          </m:sup>
                        </m:sSubSup>
                      </m:num>
                      <m:den>
                        <m:sSub>
                          <m:sSubPr>
                            <m:ctrlPr>
                              <a:rPr lang="en-US" sz="1400" i="1">
                                <a:latin typeface="Cambria Math" panose="02040503050406030204" pitchFamily="18" charset="0"/>
                              </a:rPr>
                            </m:ctrlPr>
                          </m:sSubPr>
                          <m:e>
                            <m:r>
                              <a:rPr lang="en-US" sz="1400" i="1">
                                <a:latin typeface="Cambria Math" panose="02040503050406030204" pitchFamily="18" charset="0"/>
                              </a:rPr>
                              <m:t>𝜏</m:t>
                            </m:r>
                          </m:e>
                          <m:sub>
                            <m:r>
                              <a:rPr lang="en-US" sz="1400" i="1">
                                <a:latin typeface="Cambria Math" panose="02040503050406030204" pitchFamily="18" charset="0"/>
                              </a:rPr>
                              <m:t>𝑗𝑙</m:t>
                            </m:r>
                          </m:sub>
                        </m:sSub>
                        <m:r>
                          <a:rPr lang="en-US" sz="1400">
                            <a:latin typeface="Cambria Math" panose="02040503050406030204" pitchFamily="18" charset="0"/>
                          </a:rPr>
                          <m:t>(</m:t>
                        </m:r>
                        <m:r>
                          <a:rPr lang="en-US" sz="1400" i="1">
                            <a:latin typeface="Cambria Math" panose="02040503050406030204" pitchFamily="18" charset="0"/>
                          </a:rPr>
                          <m:t>𝑡</m:t>
                        </m:r>
                        <m:r>
                          <a:rPr lang="en-US" sz="1400">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𝑔</m:t>
                            </m:r>
                          </m:e>
                          <m:sub>
                            <m:r>
                              <a:rPr lang="en-US" sz="1400" i="1">
                                <a:latin typeface="Cambria Math" panose="02040503050406030204" pitchFamily="18" charset="0"/>
                              </a:rPr>
                              <m:t>𝑗𝑙</m:t>
                            </m:r>
                          </m:sub>
                        </m:sSub>
                        <m:r>
                          <a:rPr lang="en-US" sz="1400">
                            <a:latin typeface="Cambria Math" panose="02040503050406030204" pitchFamily="18" charset="0"/>
                          </a:rPr>
                          <m:t>(</m:t>
                        </m:r>
                        <m:r>
                          <a:rPr lang="en-US" sz="1400" i="1">
                            <a:latin typeface="Cambria Math" panose="02040503050406030204" pitchFamily="18" charset="0"/>
                          </a:rPr>
                          <m:t>𝜃</m:t>
                        </m:r>
                        <m:r>
                          <a:rPr lang="en-US" sz="1400">
                            <a:latin typeface="Cambria Math" panose="02040503050406030204" pitchFamily="18" charset="0"/>
                          </a:rPr>
                          <m:t>,</m:t>
                        </m:r>
                        <m:r>
                          <a:rPr lang="en-US" sz="1400" i="1">
                            <a:latin typeface="Cambria Math" panose="02040503050406030204" pitchFamily="18" charset="0"/>
                          </a:rPr>
                          <m:t>𝜑</m:t>
                        </m:r>
                        <m:r>
                          <a:rPr lang="en-US" sz="1400">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𝜌</m:t>
                            </m:r>
                          </m:e>
                          <m:sub>
                            <m:r>
                              <a:rPr lang="en-US" sz="1400" i="1">
                                <a:latin typeface="Cambria Math" panose="02040503050406030204" pitchFamily="18" charset="0"/>
                              </a:rPr>
                              <m:t>𝑗𝑙</m:t>
                            </m:r>
                          </m:sub>
                        </m:sSub>
                        <m:r>
                          <a:rPr lang="en-US" sz="1400">
                            <a:latin typeface="Cambria Math" panose="02040503050406030204" pitchFamily="18" charset="0"/>
                          </a:rPr>
                          <m:t>(</m:t>
                        </m:r>
                        <m:r>
                          <a:rPr lang="en-US" sz="1400" i="1">
                            <a:latin typeface="Cambria Math" panose="02040503050406030204" pitchFamily="18" charset="0"/>
                          </a:rPr>
                          <m:t>𝑡</m:t>
                        </m:r>
                        <m:r>
                          <a:rPr lang="en-US" sz="1400">
                            <a:latin typeface="Cambria Math" panose="02040503050406030204" pitchFamily="18" charset="0"/>
                          </a:rPr>
                          <m:t>)</m:t>
                        </m:r>
                      </m:den>
                    </m:f>
                  </m:oMath>
                </a14:m>
                <a:endParaRPr lang="en-US" sz="1400" dirty="0"/>
              </a:p>
              <a:p>
                <a:pPr marL="114300" indent="0">
                  <a:buNone/>
                </a:pPr>
                <a:r>
                  <a:rPr lang="en-US" sz="1400" dirty="0">
                    <a:latin typeface="Cambria Math" panose="02040503050406030204" pitchFamily="18" charset="0"/>
                  </a:rPr>
                  <a:t>where (1)</a:t>
                </a:r>
                <a14:m>
                  <m:oMath xmlns:m="http://schemas.openxmlformats.org/officeDocument/2006/math">
                    <m:sSubSup>
                      <m:sSubSupPr>
                        <m:ctrlPr>
                          <a:rPr lang="en-US" sz="1400" i="1">
                            <a:latin typeface="Cambria Math" panose="02040503050406030204" pitchFamily="18" charset="0"/>
                          </a:rPr>
                        </m:ctrlPr>
                      </m:sSubSupPr>
                      <m:e>
                        <m:r>
                          <a:rPr lang="en-US" sz="1400">
                            <a:latin typeface="Cambria Math" panose="02040503050406030204" pitchFamily="18" charset="0"/>
                          </a:rPr>
                          <m:t>𝑘</m:t>
                        </m:r>
                      </m:e>
                      <m:sub>
                        <m:r>
                          <a:rPr lang="en-US" sz="1400">
                            <a:latin typeface="Cambria Math" panose="02040503050406030204" pitchFamily="18" charset="0"/>
                          </a:rPr>
                          <m:t>𝑗𝑙</m:t>
                        </m:r>
                      </m:sub>
                      <m:sup>
                        <m:r>
                          <a:rPr lang="en-US" sz="1400">
                            <a:latin typeface="Cambria Math" panose="02040503050406030204" pitchFamily="18" charset="0"/>
                          </a:rPr>
                          <m:t>𝑖</m:t>
                        </m:r>
                      </m:sup>
                    </m:sSubSup>
                  </m:oMath>
                </a14:m>
                <a:r>
                  <a:rPr lang="en-US" sz="1400" dirty="0">
                    <a:latin typeface="Cambria Math" panose="02040503050406030204" pitchFamily="18" charset="0"/>
                  </a:rPr>
                  <a:t>is the solar calibration coefficient from pre-launch measurements;</a:t>
                </a:r>
              </a:p>
              <a:p>
                <a:pPr marL="114300" indent="0">
                  <a:buNone/>
                </a:pPr>
                <a:r>
                  <a:rPr lang="en-US" sz="1400" dirty="0"/>
                  <a:t>(2) </a:t>
                </a:r>
                <a14:m>
                  <m:oMath xmlns:m="http://schemas.openxmlformats.org/officeDocument/2006/math">
                    <m:sSub>
                      <m:sSubPr>
                        <m:ctrlPr>
                          <a:rPr lang="en-US" sz="1400" i="1">
                            <a:latin typeface="Cambria Math" panose="02040503050406030204" pitchFamily="18" charset="0"/>
                          </a:rPr>
                        </m:ctrlPr>
                      </m:sSubPr>
                      <m:e>
                        <m:r>
                          <a:rPr lang="en-US" sz="1400">
                            <a:latin typeface="Cambria Math" panose="02040503050406030204" pitchFamily="18" charset="0"/>
                          </a:rPr>
                          <m:t>𝑔</m:t>
                        </m:r>
                      </m:e>
                      <m:sub>
                        <m:r>
                          <a:rPr lang="en-US" sz="1400">
                            <a:latin typeface="Cambria Math" panose="02040503050406030204" pitchFamily="18" charset="0"/>
                          </a:rPr>
                          <m:t>𝑗𝑙</m:t>
                        </m:r>
                      </m:sub>
                    </m:sSub>
                    <m:d>
                      <m:dPr>
                        <m:ctrlPr>
                          <a:rPr lang="en-US" sz="1400" i="1">
                            <a:latin typeface="Cambria Math" panose="02040503050406030204" pitchFamily="18" charset="0"/>
                          </a:rPr>
                        </m:ctrlPr>
                      </m:dPr>
                      <m:e>
                        <m:r>
                          <a:rPr lang="en-US" sz="1400">
                            <a:latin typeface="Cambria Math" panose="02040503050406030204" pitchFamily="18" charset="0"/>
                          </a:rPr>
                          <m:t>𝜃</m:t>
                        </m:r>
                        <m:r>
                          <a:rPr lang="en-US" sz="1400">
                            <a:latin typeface="Cambria Math" panose="02040503050406030204" pitchFamily="18" charset="0"/>
                          </a:rPr>
                          <m:t>,</m:t>
                        </m:r>
                        <m:r>
                          <a:rPr lang="en-US" sz="1400">
                            <a:latin typeface="Cambria Math" panose="02040503050406030204" pitchFamily="18" charset="0"/>
                          </a:rPr>
                          <m:t>𝜑</m:t>
                        </m:r>
                      </m:e>
                    </m:d>
                    <m:r>
                      <m:rPr>
                        <m:nor/>
                      </m:rPr>
                      <a:rPr lang="en-US" sz="1400">
                        <a:latin typeface="Cambria Math" panose="02040503050406030204" pitchFamily="18" charset="0"/>
                      </a:rPr>
                      <m:t> </m:t>
                    </m:r>
                    <m:r>
                      <m:rPr>
                        <m:nor/>
                      </m:rPr>
                      <a:rPr lang="en-US" sz="1400">
                        <a:latin typeface="Cambria Math" panose="02040503050406030204" pitchFamily="18" charset="0"/>
                      </a:rPr>
                      <m:t>denotes</m:t>
                    </m:r>
                    <m:r>
                      <m:rPr>
                        <m:nor/>
                      </m:rPr>
                      <a:rPr lang="en-US" sz="1400">
                        <a:latin typeface="Cambria Math" panose="02040503050406030204" pitchFamily="18" charset="0"/>
                      </a:rPr>
                      <m:t> </m:t>
                    </m:r>
                    <m:r>
                      <m:rPr>
                        <m:nor/>
                      </m:rPr>
                      <a:rPr lang="en-US" sz="1400">
                        <a:latin typeface="Cambria Math" panose="02040503050406030204" pitchFamily="18" charset="0"/>
                      </a:rPr>
                      <m:t>the</m:t>
                    </m:r>
                    <m:r>
                      <m:rPr>
                        <m:nor/>
                      </m:rPr>
                      <a:rPr lang="en-US" sz="1400">
                        <a:latin typeface="Cambria Math" panose="02040503050406030204" pitchFamily="18" charset="0"/>
                      </a:rPr>
                      <m:t> </m:t>
                    </m:r>
                    <m:r>
                      <m:rPr>
                        <m:nor/>
                      </m:rPr>
                      <a:rPr lang="en-US" sz="1400">
                        <a:latin typeface="Cambria Math" panose="02040503050406030204" pitchFamily="18" charset="0"/>
                      </a:rPr>
                      <m:t>relative</m:t>
                    </m:r>
                    <m:r>
                      <m:rPr>
                        <m:nor/>
                      </m:rPr>
                      <a:rPr lang="en-US" sz="1400">
                        <a:latin typeface="Cambria Math" panose="02040503050406030204" pitchFamily="18" charset="0"/>
                      </a:rPr>
                      <m:t> </m:t>
                    </m:r>
                    <m:r>
                      <m:rPr>
                        <m:nor/>
                      </m:rPr>
                      <a:rPr lang="en-US" sz="1400">
                        <a:latin typeface="Cambria Math" panose="02040503050406030204" pitchFamily="18" charset="0"/>
                      </a:rPr>
                      <m:t>angular</m:t>
                    </m:r>
                    <m:r>
                      <m:rPr>
                        <m:nor/>
                      </m:rPr>
                      <a:rPr lang="en-US" sz="1400">
                        <a:latin typeface="Cambria Math" panose="02040503050406030204" pitchFamily="18" charset="0"/>
                      </a:rPr>
                      <m:t> </m:t>
                    </m:r>
                    <m:r>
                      <m:rPr>
                        <m:nor/>
                      </m:rPr>
                      <a:rPr lang="en-US" sz="1400">
                        <a:latin typeface="Cambria Math" panose="02040503050406030204" pitchFamily="18" charset="0"/>
                      </a:rPr>
                      <m:t>irradiance</m:t>
                    </m:r>
                    <m:r>
                      <m:rPr>
                        <m:nor/>
                      </m:rPr>
                      <a:rPr lang="en-US" sz="1400">
                        <a:latin typeface="Cambria Math" panose="02040503050406030204" pitchFamily="18" charset="0"/>
                      </a:rPr>
                      <m:t> </m:t>
                    </m:r>
                    <m:r>
                      <m:rPr>
                        <m:nor/>
                      </m:rPr>
                      <a:rPr lang="en-US" sz="1400">
                        <a:latin typeface="Cambria Math" panose="02040503050406030204" pitchFamily="18" charset="0"/>
                      </a:rPr>
                      <m:t>response</m:t>
                    </m:r>
                    <m:r>
                      <m:rPr>
                        <m:nor/>
                      </m:rPr>
                      <a:rPr lang="en-US" sz="1400">
                        <a:latin typeface="Cambria Math" panose="02040503050406030204" pitchFamily="18" charset="0"/>
                      </a:rPr>
                      <m:t> (</m:t>
                    </m:r>
                    <m:r>
                      <m:rPr>
                        <m:nor/>
                      </m:rPr>
                      <a:rPr lang="en-US" sz="1400">
                        <a:latin typeface="Cambria Math" panose="02040503050406030204" pitchFamily="18" charset="0"/>
                      </a:rPr>
                      <m:t>goniometric</m:t>
                    </m:r>
                    <m:r>
                      <m:rPr>
                        <m:nor/>
                      </m:rPr>
                      <a:rPr lang="en-US" sz="1400">
                        <a:latin typeface="Cambria Math" panose="02040503050406030204" pitchFamily="18" charset="0"/>
                      </a:rPr>
                      <m:t>) </m:t>
                    </m:r>
                    <m:r>
                      <m:rPr>
                        <m:nor/>
                      </m:rPr>
                      <a:rPr lang="en-US" sz="1400">
                        <a:latin typeface="Cambria Math" panose="02040503050406030204" pitchFamily="18" charset="0"/>
                      </a:rPr>
                      <m:t>of</m:t>
                    </m:r>
                    <m:r>
                      <m:rPr>
                        <m:nor/>
                      </m:rPr>
                      <a:rPr lang="en-US" sz="1400">
                        <a:latin typeface="Cambria Math" panose="02040503050406030204" pitchFamily="18" charset="0"/>
                      </a:rPr>
                      <m:t> </m:t>
                    </m:r>
                    <m:r>
                      <m:rPr>
                        <m:nor/>
                      </m:rPr>
                      <a:rPr lang="en-US" sz="1400">
                        <a:latin typeface="Cambria Math" panose="02040503050406030204" pitchFamily="18" charset="0"/>
                      </a:rPr>
                      <m:t>the</m:t>
                    </m:r>
                    <m:r>
                      <m:rPr>
                        <m:nor/>
                      </m:rPr>
                      <a:rPr lang="en-US" sz="1400">
                        <a:latin typeface="Cambria Math" panose="02040503050406030204" pitchFamily="18" charset="0"/>
                      </a:rPr>
                      <m:t> </m:t>
                    </m:r>
                    <m:r>
                      <m:rPr>
                        <m:nor/>
                      </m:rPr>
                      <a:rPr lang="en-US" sz="1400">
                        <a:latin typeface="Cambria Math" panose="02040503050406030204" pitchFamily="18" charset="0"/>
                      </a:rPr>
                      <m:t>sensor</m:t>
                    </m:r>
                    <m:r>
                      <m:rPr>
                        <m:nor/>
                      </m:rPr>
                      <a:rPr lang="en-US" sz="1400">
                        <a:latin typeface="Cambria Math" panose="02040503050406030204" pitchFamily="18" charset="0"/>
                      </a:rPr>
                      <m:t> </m:t>
                    </m:r>
                    <m:r>
                      <m:rPr>
                        <m:nor/>
                      </m:rPr>
                      <a:rPr lang="en-US" sz="1400">
                        <a:latin typeface="Cambria Math" panose="02040503050406030204" pitchFamily="18" charset="0"/>
                      </a:rPr>
                      <m:t>at</m:t>
                    </m:r>
                    <m:r>
                      <m:rPr>
                        <m:nor/>
                      </m:rPr>
                      <a:rPr lang="en-US" sz="1400">
                        <a:latin typeface="Cambria Math" panose="02040503050406030204" pitchFamily="18" charset="0"/>
                      </a:rPr>
                      <m:t> </m:t>
                    </m:r>
                    <m:r>
                      <m:rPr>
                        <m:nor/>
                      </m:rPr>
                      <a:rPr lang="en-US" sz="1400">
                        <a:latin typeface="Cambria Math" panose="02040503050406030204" pitchFamily="18" charset="0"/>
                      </a:rPr>
                      <m:t>solar</m:t>
                    </m:r>
                    <m:r>
                      <m:rPr>
                        <m:nor/>
                      </m:rPr>
                      <a:rPr lang="en-US" sz="1400">
                        <a:latin typeface="Cambria Math" panose="02040503050406030204" pitchFamily="18" charset="0"/>
                      </a:rPr>
                      <m:t> </m:t>
                    </m:r>
                    <m:r>
                      <m:rPr>
                        <m:nor/>
                      </m:rPr>
                      <a:rPr lang="en-US" sz="1400">
                        <a:latin typeface="Cambria Math" panose="02040503050406030204" pitchFamily="18" charset="0"/>
                      </a:rPr>
                      <m:t>angle</m:t>
                    </m:r>
                    <m:r>
                      <m:rPr>
                        <m:nor/>
                      </m:rPr>
                      <a:rPr lang="en-US" sz="1400">
                        <a:latin typeface="Cambria Math" panose="02040503050406030204" pitchFamily="18" charset="0"/>
                      </a:rPr>
                      <m:t> </m:t>
                    </m:r>
                    <m:d>
                      <m:dPr>
                        <m:ctrlPr>
                          <a:rPr lang="en-US" sz="1400" i="1">
                            <a:latin typeface="Cambria Math" panose="02040503050406030204" pitchFamily="18" charset="0"/>
                          </a:rPr>
                        </m:ctrlPr>
                      </m:dPr>
                      <m:e>
                        <m:r>
                          <a:rPr lang="en-US" sz="1400">
                            <a:latin typeface="Cambria Math" panose="02040503050406030204" pitchFamily="18" charset="0"/>
                          </a:rPr>
                          <m:t>𝜃</m:t>
                        </m:r>
                        <m:r>
                          <a:rPr lang="en-US" sz="1400">
                            <a:latin typeface="Cambria Math" panose="02040503050406030204" pitchFamily="18" charset="0"/>
                          </a:rPr>
                          <m:t>,</m:t>
                        </m:r>
                        <m:r>
                          <a:rPr lang="en-US" sz="1400">
                            <a:latin typeface="Cambria Math" panose="02040503050406030204" pitchFamily="18" charset="0"/>
                          </a:rPr>
                          <m:t>𝜑</m:t>
                        </m:r>
                      </m:e>
                    </m:d>
                    <m:r>
                      <a:rPr lang="en-US" sz="1400" b="0" i="0" smtClean="0">
                        <a:latin typeface="Cambria Math" panose="02040503050406030204" pitchFamily="18" charset="0"/>
                      </a:rPr>
                      <m:t>;</m:t>
                    </m:r>
                  </m:oMath>
                </a14:m>
                <a:endParaRPr lang="en-US" sz="1400" b="0" i="0" dirty="0">
                  <a:latin typeface="Cambria Math" panose="02040503050406030204" pitchFamily="18" charset="0"/>
                </a:endParaRPr>
              </a:p>
              <a:p>
                <a:pPr marL="114300" indent="0">
                  <a:buNone/>
                </a:pPr>
                <a:r>
                  <a:rPr lang="en-US" sz="1400" dirty="0">
                    <a:latin typeface="Cambria Math" panose="02040503050406030204" pitchFamily="18" charset="0"/>
                  </a:rPr>
                  <a:t>(3) </a:t>
                </a:r>
                <a14:m>
                  <m:oMath xmlns:m="http://schemas.openxmlformats.org/officeDocument/2006/math">
                    <m:sSub>
                      <m:sSubPr>
                        <m:ctrlPr>
                          <a:rPr lang="en-US" sz="1400" b="1" i="1">
                            <a:latin typeface="Cambria Math" panose="02040503050406030204" pitchFamily="18" charset="0"/>
                          </a:rPr>
                        </m:ctrlPr>
                      </m:sSubPr>
                      <m:e>
                        <m:r>
                          <a:rPr lang="en-US" sz="1400" b="1" i="1">
                            <a:latin typeface="Cambria Math" panose="02040503050406030204" pitchFamily="18" charset="0"/>
                          </a:rPr>
                          <m:t>𝝆</m:t>
                        </m:r>
                      </m:e>
                      <m:sub>
                        <m:r>
                          <a:rPr lang="en-US" sz="1400" b="1" i="1">
                            <a:latin typeface="Cambria Math" panose="02040503050406030204" pitchFamily="18" charset="0"/>
                          </a:rPr>
                          <m:t>𝒋𝒍</m:t>
                        </m:r>
                      </m:sub>
                    </m:sSub>
                    <m:d>
                      <m:dPr>
                        <m:ctrlPr>
                          <a:rPr lang="en-US" sz="1400" b="1" i="1">
                            <a:latin typeface="Cambria Math" panose="02040503050406030204" pitchFamily="18" charset="0"/>
                          </a:rPr>
                        </m:ctrlPr>
                      </m:dPr>
                      <m:e>
                        <m:r>
                          <a:rPr lang="en-US" sz="1400" b="1" i="1">
                            <a:latin typeface="Cambria Math" panose="02040503050406030204" pitchFamily="18" charset="0"/>
                          </a:rPr>
                          <m:t>𝒕</m:t>
                        </m:r>
                      </m:e>
                    </m:d>
                  </m:oMath>
                </a14:m>
                <a:r>
                  <a:rPr lang="en-US" sz="1400" b="1" i="0" dirty="0">
                    <a:latin typeface="Cambria Math" panose="02040503050406030204" pitchFamily="18" charset="0"/>
                  </a:rPr>
                  <a:t> </a:t>
                </a:r>
                <a:r>
                  <a:rPr lang="en-US" sz="1400" b="0" i="0" dirty="0">
                    <a:latin typeface="Cambria Math" panose="02040503050406030204" pitchFamily="18" charset="0"/>
                  </a:rPr>
                  <a:t>is the </a:t>
                </a:r>
                <a:r>
                  <a:rPr lang="en-US" sz="1400" dirty="0">
                    <a:latin typeface="Cambria Math" panose="02040503050406030204" pitchFamily="18" charset="0"/>
                  </a:rPr>
                  <a:t>solar diffuser plate reflectivity change</a:t>
                </a:r>
                <a14:m>
                  <m:oMath xmlns:m="http://schemas.openxmlformats.org/officeDocument/2006/math">
                    <m:r>
                      <a:rPr lang="en-US" sz="1400" b="0" i="1" smtClean="0">
                        <a:latin typeface="Cambria Math" panose="02040503050406030204" pitchFamily="18" charset="0"/>
                      </a:rPr>
                      <m:t>;</m:t>
                    </m:r>
                  </m:oMath>
                </a14:m>
                <a:endParaRPr lang="en-US" sz="1400" dirty="0">
                  <a:latin typeface="Cambria Math" panose="02040503050406030204" pitchFamily="18" charset="0"/>
                </a:endParaRPr>
              </a:p>
              <a:p>
                <a:pPr marL="114300" indent="0">
                  <a:buNone/>
                </a:pPr>
                <a14:m>
                  <m:oMath xmlns:m="http://schemas.openxmlformats.org/officeDocument/2006/math">
                    <m:d>
                      <m:dPr>
                        <m:ctrlPr>
                          <a:rPr lang="en-US" sz="1400" i="1">
                            <a:latin typeface="Cambria Math" panose="02040503050406030204" pitchFamily="18" charset="0"/>
                          </a:rPr>
                        </m:ctrlPr>
                      </m:dPr>
                      <m:e>
                        <m:r>
                          <a:rPr lang="en-US" sz="1400" b="0" i="0" smtClean="0">
                            <a:latin typeface="Cambria Math" panose="02040503050406030204" pitchFamily="18" charset="0"/>
                          </a:rPr>
                          <m:t>4</m:t>
                        </m:r>
                      </m:e>
                    </m:d>
                    <m:sSubSup>
                      <m:sSubSupPr>
                        <m:ctrlPr>
                          <a:rPr lang="en-US" sz="1400" i="1">
                            <a:latin typeface="Cambria Math" panose="02040503050406030204" pitchFamily="18" charset="0"/>
                          </a:rPr>
                        </m:ctrlPr>
                      </m:sSubSupPr>
                      <m:e>
                        <m:r>
                          <a:rPr lang="en-US" sz="1400" i="1">
                            <a:latin typeface="Cambria Math" panose="02040503050406030204" pitchFamily="18" charset="0"/>
                          </a:rPr>
                          <m:t>𝐶</m:t>
                        </m:r>
                      </m:e>
                      <m:sub>
                        <m:r>
                          <a:rPr lang="en-US" sz="1400" i="1">
                            <a:latin typeface="Cambria Math" panose="02040503050406030204" pitchFamily="18" charset="0"/>
                          </a:rPr>
                          <m:t>𝑗𝑙</m:t>
                        </m:r>
                      </m:sub>
                      <m:sup>
                        <m:r>
                          <a:rPr lang="en-US" sz="1400" i="1">
                            <a:latin typeface="Cambria Math" panose="02040503050406030204" pitchFamily="18" charset="0"/>
                          </a:rPr>
                          <m:t>𝑖</m:t>
                        </m:r>
                      </m:sup>
                    </m:sSubSup>
                  </m:oMath>
                </a14:m>
                <a:r>
                  <a:rPr lang="en-US" sz="1400" dirty="0"/>
                  <a:t> </a:t>
                </a:r>
                <a:r>
                  <a:rPr lang="en-US" sz="1400" dirty="0">
                    <a:latin typeface="Cambria Math" panose="02040503050406030204" pitchFamily="18" charset="0"/>
                  </a:rPr>
                  <a:t>is the corrected radiometric counts of solar irradiance</a:t>
                </a:r>
              </a:p>
            </p:txBody>
          </p:sp>
        </mc:Choice>
        <mc:Fallback xmlns="">
          <p:sp>
            <p:nvSpPr>
              <p:cNvPr id="5" name="Text Placeholder 2">
                <a:extLst>
                  <a:ext uri="{FF2B5EF4-FFF2-40B4-BE49-F238E27FC236}">
                    <a16:creationId xmlns:a16="http://schemas.microsoft.com/office/drawing/2014/main" id="{31E8117F-EF8A-4418-B2CA-CC66A635B27B}"/>
                  </a:ext>
                </a:extLst>
              </p:cNvPr>
              <p:cNvSpPr txBox="1">
                <a:spLocks noRot="1" noChangeAspect="1" noMove="1" noResize="1" noEditPoints="1" noAdjustHandles="1" noChangeArrowheads="1" noChangeShapeType="1" noTextEdit="1"/>
              </p:cNvSpPr>
              <p:nvPr/>
            </p:nvSpPr>
            <p:spPr>
              <a:xfrm>
                <a:off x="6036041" y="837375"/>
                <a:ext cx="6037590" cy="2834366"/>
              </a:xfrm>
              <a:prstGeom prst="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4B23BFF5-08E5-4B2C-93A5-6BF3D59D4CD0}"/>
                  </a:ext>
                </a:extLst>
              </p:cNvPr>
              <p:cNvSpPr/>
              <p:nvPr/>
            </p:nvSpPr>
            <p:spPr>
              <a:xfrm>
                <a:off x="4652245" y="1290743"/>
                <a:ext cx="2282610" cy="457433"/>
              </a:xfrm>
              <a:prstGeom prst="rect">
                <a:avLst/>
              </a:prstGeom>
            </p:spPr>
            <p:txBody>
              <a:bodyPr wrap="square">
                <a:spAutoFit/>
              </a:bodyPr>
              <a:lstStyle/>
              <a:p>
                <a:pPr/>
                <a14:m>
                  <m:oMathPara xmlns:m="http://schemas.openxmlformats.org/officeDocument/2006/math">
                    <m:oMathParaPr>
                      <m:jc m:val="center"/>
                    </m:oMathParaPr>
                    <m:oMath xmlns:m="http://schemas.openxmlformats.org/officeDocument/2006/math">
                      <m:r>
                        <m:rPr>
                          <m:nor/>
                        </m:rPr>
                        <a:rPr lang="en-US" sz="1200" b="1">
                          <a:solidFill>
                            <a:srgbClr val="007DD6"/>
                          </a:solidFill>
                          <a:latin typeface="Cambria Math" panose="02040503050406030204" pitchFamily="18" charset="0"/>
                        </a:rPr>
                        <m:t>S</m:t>
                      </m:r>
                      <m:r>
                        <m:rPr>
                          <m:nor/>
                        </m:rPr>
                        <a:rPr lang="en-US" sz="1200" b="1" i="0" smtClean="0">
                          <a:solidFill>
                            <a:srgbClr val="007DD6"/>
                          </a:solidFill>
                          <a:latin typeface="Cambria Math" panose="02040503050406030204" pitchFamily="18" charset="0"/>
                        </a:rPr>
                        <m:t>ensor</m:t>
                      </m:r>
                      <m:r>
                        <m:rPr>
                          <m:nor/>
                        </m:rPr>
                        <a:rPr lang="en-US" sz="1200" b="1" i="0" smtClean="0">
                          <a:solidFill>
                            <a:srgbClr val="007DD6"/>
                          </a:solidFill>
                          <a:latin typeface="Cambria Math" panose="02040503050406030204" pitchFamily="18" charset="0"/>
                        </a:rPr>
                        <m:t> </m:t>
                      </m:r>
                      <m:r>
                        <m:rPr>
                          <m:nor/>
                        </m:rPr>
                        <a:rPr lang="en-US" sz="1200" b="1" i="0" smtClean="0">
                          <a:solidFill>
                            <a:srgbClr val="007DD6"/>
                          </a:solidFill>
                          <a:latin typeface="Cambria Math" panose="02040503050406030204" pitchFamily="18" charset="0"/>
                        </a:rPr>
                        <m:t>optical</m:t>
                      </m:r>
                      <m:r>
                        <m:rPr>
                          <m:nor/>
                        </m:rPr>
                        <a:rPr lang="en-US" sz="1200" b="1" i="0" smtClean="0">
                          <a:solidFill>
                            <a:srgbClr val="007DD6"/>
                          </a:solidFill>
                          <a:latin typeface="Cambria Math" panose="02040503050406030204" pitchFamily="18" charset="0"/>
                        </a:rPr>
                        <m:t> </m:t>
                      </m:r>
                      <m:r>
                        <m:rPr>
                          <m:nor/>
                        </m:rPr>
                        <a:rPr lang="en-US" sz="1200" b="1" i="0" smtClean="0">
                          <a:solidFill>
                            <a:srgbClr val="007DD6"/>
                          </a:solidFill>
                        </a:rPr>
                        <m:t>throughput</m:t>
                      </m:r>
                      <m:r>
                        <m:rPr>
                          <m:nor/>
                        </m:rPr>
                        <a:rPr lang="en-US" sz="1200" b="1" i="0" smtClean="0">
                          <a:solidFill>
                            <a:srgbClr val="007DD6"/>
                          </a:solidFill>
                        </a:rPr>
                        <m:t> </m:t>
                      </m:r>
                      <m:r>
                        <m:rPr>
                          <m:nor/>
                        </m:rPr>
                        <a:rPr lang="en-US" sz="1200" b="1" i="0" smtClean="0">
                          <a:solidFill>
                            <a:srgbClr val="007DD6"/>
                          </a:solidFill>
                        </a:rPr>
                        <m:t>change</m:t>
                      </m:r>
                      <m:r>
                        <m:rPr>
                          <m:nor/>
                        </m:rPr>
                        <a:rPr lang="en-US" sz="1200" b="1" i="0" smtClean="0">
                          <a:solidFill>
                            <a:srgbClr val="007DD6"/>
                          </a:solidFill>
                        </a:rPr>
                        <m:t> </m:t>
                      </m:r>
                      <m:r>
                        <m:rPr>
                          <m:nor/>
                        </m:rPr>
                        <a:rPr lang="en-US" sz="1200" b="1" i="0" smtClean="0">
                          <a:solidFill>
                            <a:srgbClr val="007DD6"/>
                          </a:solidFill>
                        </a:rPr>
                        <m:t>as</m:t>
                      </m:r>
                      <m:r>
                        <m:rPr>
                          <m:nor/>
                        </m:rPr>
                        <a:rPr lang="en-US" sz="1200" b="1" i="0" smtClean="0">
                          <a:solidFill>
                            <a:srgbClr val="007DD6"/>
                          </a:solidFill>
                        </a:rPr>
                        <m:t> </m:t>
                      </m:r>
                      <m:r>
                        <m:rPr>
                          <m:nor/>
                        </m:rPr>
                        <a:rPr lang="en-US" sz="1200" b="1" i="0" smtClean="0">
                          <a:solidFill>
                            <a:srgbClr val="007DD6"/>
                          </a:solidFill>
                        </a:rPr>
                        <m:t>a</m:t>
                      </m:r>
                      <m:r>
                        <m:rPr>
                          <m:nor/>
                        </m:rPr>
                        <a:rPr lang="en-US" sz="1200" b="1" i="0" smtClean="0">
                          <a:solidFill>
                            <a:srgbClr val="007DD6"/>
                          </a:solidFill>
                        </a:rPr>
                        <m:t> </m:t>
                      </m:r>
                      <m:r>
                        <m:rPr>
                          <m:nor/>
                        </m:rPr>
                        <a:rPr lang="en-US" sz="1200" b="1" i="0" smtClean="0">
                          <a:solidFill>
                            <a:srgbClr val="007DD6"/>
                          </a:solidFill>
                        </a:rPr>
                        <m:t>function</m:t>
                      </m:r>
                      <m:r>
                        <m:rPr>
                          <m:nor/>
                        </m:rPr>
                        <a:rPr lang="en-US" sz="1200" b="1" i="0" smtClean="0">
                          <a:solidFill>
                            <a:srgbClr val="007DD6"/>
                          </a:solidFill>
                        </a:rPr>
                        <m:t> </m:t>
                      </m:r>
                      <m:r>
                        <m:rPr>
                          <m:nor/>
                        </m:rPr>
                        <a:rPr lang="en-US" sz="1200" b="1" i="0" smtClean="0">
                          <a:solidFill>
                            <a:srgbClr val="007DD6"/>
                          </a:solidFill>
                        </a:rPr>
                        <m:t>of</m:t>
                      </m:r>
                      <m:r>
                        <m:rPr>
                          <m:nor/>
                        </m:rPr>
                        <a:rPr lang="en-US" sz="1200" b="1" i="0" smtClean="0">
                          <a:solidFill>
                            <a:srgbClr val="007DD6"/>
                          </a:solidFill>
                        </a:rPr>
                        <m:t> </m:t>
                      </m:r>
                      <m:r>
                        <m:rPr>
                          <m:nor/>
                        </m:rPr>
                        <a:rPr lang="en-US" sz="1200" b="1" i="0" smtClean="0">
                          <a:solidFill>
                            <a:srgbClr val="007DD6"/>
                          </a:solidFill>
                        </a:rPr>
                        <m:t>t</m:t>
                      </m:r>
                    </m:oMath>
                  </m:oMathPara>
                </a14:m>
                <a:endParaRPr lang="en-US" sz="1200" b="1" dirty="0">
                  <a:solidFill>
                    <a:srgbClr val="007DD6"/>
                  </a:solidFill>
                </a:endParaRPr>
              </a:p>
            </p:txBody>
          </p:sp>
        </mc:Choice>
        <mc:Fallback xmlns="">
          <p:sp>
            <p:nvSpPr>
              <p:cNvPr id="24" name="Rectangle 23">
                <a:extLst>
                  <a:ext uri="{FF2B5EF4-FFF2-40B4-BE49-F238E27FC236}">
                    <a16:creationId xmlns:a16="http://schemas.microsoft.com/office/drawing/2014/main" id="{4B23BFF5-08E5-4B2C-93A5-6BF3D59D4CD0}"/>
                  </a:ext>
                </a:extLst>
              </p:cNvPr>
              <p:cNvSpPr>
                <a:spLocks noRot="1" noChangeAspect="1" noMove="1" noResize="1" noEditPoints="1" noAdjustHandles="1" noChangeArrowheads="1" noChangeShapeType="1" noTextEdit="1"/>
              </p:cNvSpPr>
              <p:nvPr/>
            </p:nvSpPr>
            <p:spPr>
              <a:xfrm>
                <a:off x="4652245" y="1290743"/>
                <a:ext cx="2282610" cy="457433"/>
              </a:xfrm>
              <a:prstGeom prst="rect">
                <a:avLst/>
              </a:prstGeom>
              <a:blipFill>
                <a:blip r:embed="rId4"/>
                <a:stretch>
                  <a:fillRect b="-4000"/>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7E88E9B2-7736-4F51-B0B3-F6AE98401C76}"/>
              </a:ext>
            </a:extLst>
          </p:cNvPr>
          <p:cNvCxnSpPr>
            <a:cxnSpLocks/>
          </p:cNvCxnSpPr>
          <p:nvPr/>
        </p:nvCxnSpPr>
        <p:spPr>
          <a:xfrm>
            <a:off x="6822357" y="1488940"/>
            <a:ext cx="1860317" cy="205838"/>
          </a:xfrm>
          <a:prstGeom prst="straightConnector1">
            <a:avLst/>
          </a:prstGeom>
          <a:ln>
            <a:solidFill>
              <a:srgbClr val="007DD6"/>
            </a:solidFill>
            <a:tailEnd type="triangle"/>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E4ABD723-B232-4F32-9649-487715387BE6}"/>
              </a:ext>
            </a:extLst>
          </p:cNvPr>
          <p:cNvSpPr/>
          <p:nvPr/>
        </p:nvSpPr>
        <p:spPr>
          <a:xfrm>
            <a:off x="8795172" y="1488940"/>
            <a:ext cx="476076" cy="303628"/>
          </a:xfrm>
          <a:prstGeom prst="ellipse">
            <a:avLst/>
          </a:prstGeom>
          <a:noFill/>
          <a:ln w="12700">
            <a:solidFill>
              <a:srgbClr val="007DD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9954A21-A71B-42F7-8CC0-52264B1B14B0}"/>
                  </a:ext>
                </a:extLst>
              </p:cNvPr>
              <p:cNvSpPr txBox="1"/>
              <p:nvPr/>
            </p:nvSpPr>
            <p:spPr>
              <a:xfrm>
                <a:off x="0" y="3554219"/>
                <a:ext cx="12191999" cy="2915606"/>
              </a:xfrm>
              <a:prstGeom prst="rect">
                <a:avLst/>
              </a:prstGeom>
              <a:noFill/>
            </p:spPr>
            <p:txBody>
              <a:bodyPr wrap="square" rtlCol="0">
                <a:spAutoFit/>
              </a:bodyPr>
              <a:lstStyle/>
              <a:p>
                <a:pPr marL="285750" indent="-285750">
                  <a:buFont typeface="Arial" panose="020B0604020202020204" pitchFamily="34" charset="0"/>
                  <a:buChar char="•"/>
                </a:pPr>
                <a:r>
                  <a:rPr lang="en-US" sz="1400" dirty="0"/>
                  <a:t>The degradation rate of the instrument can be described through  </a:t>
                </a:r>
                <a14:m>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𝜏</m:t>
                        </m:r>
                      </m:e>
                      <m:sub>
                        <m:r>
                          <a:rPr lang="en-US" sz="1600" b="0" i="1" smtClean="0">
                            <a:latin typeface="Cambria Math" panose="02040503050406030204" pitchFamily="18" charset="0"/>
                          </a:rPr>
                          <m:t>𝑗𝑙</m:t>
                        </m:r>
                      </m:sub>
                    </m:sSub>
                    <m:d>
                      <m:dPr>
                        <m:ctrlPr>
                          <a:rPr lang="en-US" sz="1600" i="1">
                            <a:latin typeface="Cambria Math" panose="02040503050406030204" pitchFamily="18" charset="0"/>
                          </a:rPr>
                        </m:ctrlPr>
                      </m:dPr>
                      <m:e>
                        <m:r>
                          <a:rPr lang="en-US" sz="1600" i="1">
                            <a:latin typeface="Cambria Math" panose="02040503050406030204" pitchFamily="18" charset="0"/>
                          </a:rPr>
                          <m:t>𝑡</m:t>
                        </m:r>
                      </m:e>
                    </m:d>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b="0" i="1" smtClean="0">
                            <a:latin typeface="Cambria Math" panose="02040503050406030204" pitchFamily="18" charset="0"/>
                          </a:rPr>
                          <m:t>𝑐</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𝑡</m:t>
                            </m:r>
                          </m:e>
                        </m:d>
                        <m:r>
                          <a:rPr lang="en-US" sz="1600" b="0" i="1" smtClean="0">
                            <a:latin typeface="Cambria Math" panose="02040503050406030204" pitchFamily="18" charset="0"/>
                          </a:rPr>
                          <m:t> ∗ </m:t>
                        </m:r>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rPr>
                                  <m:t>𝑤</m:t>
                                </m:r>
                              </m:sub>
                            </m:sSub>
                          </m:num>
                          <m:den>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rPr>
                                  <m:t>𝑟</m:t>
                                </m:r>
                              </m:sub>
                            </m:sSub>
                          </m:den>
                        </m:f>
                        <m:r>
                          <a:rPr lang="en-US" sz="1600" b="0" i="1" smtClean="0">
                            <a:latin typeface="Cambria Math" panose="02040503050406030204" pitchFamily="18" charset="0"/>
                          </a:rPr>
                          <m:t> </m:t>
                        </m:r>
                        <m:r>
                          <a:rPr lang="en-US" sz="1600" i="1">
                            <a:latin typeface="Cambria Math" panose="02040503050406030204" pitchFamily="18" charset="0"/>
                          </a:rPr>
                          <m:t>∗</m:t>
                        </m:r>
                        <m:r>
                          <a:rPr lang="en-US" sz="1600" b="0" i="1" smtClean="0">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𝑓</m:t>
                            </m:r>
                          </m:e>
                          <m:sub>
                            <m:r>
                              <a:rPr lang="en-US" sz="1600" i="1">
                                <a:latin typeface="Cambria Math" panose="02040503050406030204" pitchFamily="18" charset="0"/>
                              </a:rPr>
                              <m:t>𝑟</m:t>
                            </m:r>
                          </m:sub>
                        </m:sSub>
                        <m:d>
                          <m:dPr>
                            <m:ctrlPr>
                              <a:rPr lang="en-US" sz="1600" i="1">
                                <a:latin typeface="Cambria Math" panose="02040503050406030204" pitchFamily="18" charset="0"/>
                              </a:rPr>
                            </m:ctrlPr>
                          </m:dPr>
                          <m:e>
                            <m:r>
                              <a:rPr lang="en-US" sz="1600" i="1">
                                <a:latin typeface="Cambria Math" panose="02040503050406030204" pitchFamily="18" charset="0"/>
                              </a:rPr>
                              <m:t>𝑡</m:t>
                            </m:r>
                          </m:e>
                        </m:d>
                        <m:r>
                          <a:rPr lang="en-US" sz="1600" b="0" i="1" smtClean="0">
                            <a:latin typeface="Cambria Math" panose="02040503050406030204" pitchFamily="18" charset="0"/>
                          </a:rPr>
                          <m:t> </m:t>
                        </m:r>
                        <m:r>
                          <a:rPr lang="en-US" sz="1600" i="1">
                            <a:latin typeface="Cambria Math" panose="02040503050406030204" pitchFamily="18" charset="0"/>
                          </a:rPr>
                          <m:t>−</m:t>
                        </m:r>
                        <m:r>
                          <a:rPr lang="en-US" sz="1600" b="0" i="1" smtClean="0">
                            <a:latin typeface="Cambria Math" panose="02040503050406030204" pitchFamily="18" charset="0"/>
                          </a:rPr>
                          <m:t> </m:t>
                        </m:r>
                        <m:sSub>
                          <m:sSubPr>
                            <m:ctrlPr>
                              <a:rPr lang="en-US" sz="1600" i="1">
                                <a:latin typeface="Cambria Math" panose="02040503050406030204" pitchFamily="18" charset="0"/>
                              </a:rPr>
                            </m:ctrlPr>
                          </m:sSubPr>
                          <m:e>
                            <m:r>
                              <a:rPr lang="en-US" sz="1600" i="1">
                                <a:latin typeface="Cambria Math" panose="02040503050406030204" pitchFamily="18" charset="0"/>
                              </a:rPr>
                              <m:t>𝑓</m:t>
                            </m:r>
                          </m:e>
                          <m:sub>
                            <m:r>
                              <a:rPr lang="en-US" sz="1600" i="1">
                                <a:latin typeface="Cambria Math" panose="02040503050406030204" pitchFamily="18" charset="0"/>
                              </a:rPr>
                              <m:t>𝑤</m:t>
                            </m:r>
                          </m:sub>
                        </m:sSub>
                        <m:r>
                          <a:rPr lang="en-US" sz="1600" i="1">
                            <a:latin typeface="Cambria Math" panose="02040503050406030204" pitchFamily="18" charset="0"/>
                          </a:rPr>
                          <m:t>(</m:t>
                        </m:r>
                        <m:r>
                          <a:rPr lang="en-US" sz="1600" i="1">
                            <a:latin typeface="Cambria Math" panose="02040503050406030204" pitchFamily="18" charset="0"/>
                          </a:rPr>
                          <m:t>𝑡</m:t>
                        </m:r>
                        <m:r>
                          <a:rPr lang="en-US" sz="1600" i="1">
                            <a:latin typeface="Cambria Math" panose="02040503050406030204" pitchFamily="18" charset="0"/>
                          </a:rPr>
                          <m:t>)</m:t>
                        </m:r>
                      </m:num>
                      <m:den>
                        <m:r>
                          <a:rPr lang="en-US" sz="1600" i="1">
                            <a:latin typeface="Cambria Math" panose="02040503050406030204" pitchFamily="18" charset="0"/>
                          </a:rPr>
                          <m:t>1</m:t>
                        </m:r>
                        <m:r>
                          <a:rPr lang="en-US" sz="1600" b="0" i="1" smtClean="0">
                            <a:latin typeface="Cambria Math" panose="02040503050406030204" pitchFamily="18" charset="0"/>
                          </a:rPr>
                          <m:t> </m:t>
                        </m:r>
                        <m:r>
                          <a:rPr lang="en-US" sz="1600" i="1">
                            <a:latin typeface="Cambria Math" panose="02040503050406030204" pitchFamily="18" charset="0"/>
                          </a:rPr>
                          <m:t>−</m:t>
                        </m:r>
                        <m:r>
                          <a:rPr lang="en-US" sz="1600" b="0" i="1" smtClean="0">
                            <a:latin typeface="Cambria Math" panose="02040503050406030204" pitchFamily="18" charset="0"/>
                          </a:rPr>
                          <m:t> </m:t>
                        </m:r>
                        <m:r>
                          <a:rPr lang="en-US" sz="1600" i="1">
                            <a:latin typeface="Cambria Math" panose="02040503050406030204" pitchFamily="18" charset="0"/>
                          </a:rPr>
                          <m:t>𝑐</m:t>
                        </m:r>
                        <m:d>
                          <m:dPr>
                            <m:ctrlPr>
                              <a:rPr lang="en-US" sz="1600" i="1">
                                <a:latin typeface="Cambria Math" panose="02040503050406030204" pitchFamily="18" charset="0"/>
                              </a:rPr>
                            </m:ctrlPr>
                          </m:dPr>
                          <m:e>
                            <m:r>
                              <a:rPr lang="en-US" sz="1600" i="1">
                                <a:latin typeface="Cambria Math" panose="02040503050406030204" pitchFamily="18" charset="0"/>
                              </a:rPr>
                              <m:t>𝑡</m:t>
                            </m:r>
                          </m:e>
                        </m:d>
                        <m:r>
                          <a:rPr lang="en-US" sz="1600" b="0" i="1" smtClean="0">
                            <a:latin typeface="Cambria Math" panose="02040503050406030204" pitchFamily="18" charset="0"/>
                          </a:rPr>
                          <m:t> ∗ </m:t>
                        </m:r>
                        <m:f>
                          <m:fPr>
                            <m:ctrlPr>
                              <a:rPr lang="en-US" sz="1600" i="1">
                                <a:latin typeface="Cambria Math" panose="02040503050406030204" pitchFamily="18" charset="0"/>
                              </a:rPr>
                            </m:ctrlPr>
                          </m:fPr>
                          <m:num>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rPr>
                                  <m:t>𝑤</m:t>
                                </m:r>
                              </m:sub>
                            </m:sSub>
                          </m:num>
                          <m:den>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rPr>
                                  <m:t>𝑟</m:t>
                                </m:r>
                              </m:sub>
                            </m:sSub>
                          </m:den>
                        </m:f>
                      </m:den>
                    </m:f>
                  </m:oMath>
                </a14:m>
                <a:endParaRPr lang="en-US" sz="1400" dirty="0"/>
              </a:p>
              <a:p>
                <a:pPr marL="742950" lvl="1" indent="-285750">
                  <a:buFont typeface="Arial" panose="020B0604020202020204" pitchFamily="34" charset="0"/>
                  <a:buChar char="•"/>
                </a:pP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𝑓</m:t>
                        </m:r>
                      </m:e>
                      <m:sub>
                        <m:r>
                          <a:rPr lang="en-US" sz="1400" i="1">
                            <a:latin typeface="Cambria Math" panose="02040503050406030204" pitchFamily="18" charset="0"/>
                          </a:rPr>
                          <m:t>𝑟</m:t>
                        </m:r>
                      </m:sub>
                    </m:sSub>
                  </m:oMath>
                </a14:m>
                <a:r>
                  <a:rPr lang="en-US" sz="1400" dirty="0"/>
                  <a:t> and </a:t>
                </a:r>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𝑓</m:t>
                        </m:r>
                      </m:e>
                      <m:sub>
                        <m:r>
                          <a:rPr lang="en-US" sz="1400" i="1">
                            <a:latin typeface="Cambria Math" panose="02040503050406030204" pitchFamily="18" charset="0"/>
                          </a:rPr>
                          <m:t>𝑤</m:t>
                        </m:r>
                      </m:sub>
                    </m:sSub>
                  </m:oMath>
                </a14:m>
                <a:r>
                  <a:rPr lang="en-US" sz="1400" dirty="0"/>
                  <a:t> are arbitrary functions that fit the reference and working diffusers, respectively</a:t>
                </a:r>
              </a:p>
              <a:p>
                <a:pPr lvl="1"/>
                <a:endParaRPr lang="en-US" sz="500" dirty="0"/>
              </a:p>
              <a:p>
                <a:pPr marL="742950" lvl="1" indent="-285750">
                  <a:buFont typeface="Arial" panose="020B0604020202020204" pitchFamily="34" charset="0"/>
                  <a:buChar char="•"/>
                </a:pPr>
                <a14:m>
                  <m:oMath xmlns:m="http://schemas.openxmlformats.org/officeDocument/2006/math">
                    <m:r>
                      <a:rPr lang="en-US" sz="1400" i="1">
                        <a:latin typeface="Cambria Math" panose="02040503050406030204" pitchFamily="18" charset="0"/>
                      </a:rPr>
                      <m:t>𝑐</m:t>
                    </m:r>
                  </m:oMath>
                </a14:m>
                <a:r>
                  <a:rPr lang="en-US" sz="1400" dirty="0"/>
                  <a:t> is a correction factor that is intended to account for differences in the optical properties of the diffusers</a:t>
                </a:r>
              </a:p>
              <a:p>
                <a:pPr marL="1200150" lvl="2" indent="-285750">
                  <a:buFont typeface="Arial" panose="020B0604020202020204" pitchFamily="34" charset="0"/>
                  <a:buChar char="•"/>
                </a:pPr>
                <a:r>
                  <a:rPr lang="en-US" sz="1400" dirty="0"/>
                  <a:t>Due to a lack of dedicated data, and that the diffusers were designed to have similar characterization, </a:t>
                </a:r>
                <a14:m>
                  <m:oMath xmlns:m="http://schemas.openxmlformats.org/officeDocument/2006/math">
                    <m:r>
                      <a:rPr lang="en-US" sz="1400" i="1">
                        <a:latin typeface="Cambria Math" panose="02040503050406030204" pitchFamily="18" charset="0"/>
                      </a:rPr>
                      <m:t>𝑐</m:t>
                    </m:r>
                    <m:d>
                      <m:dPr>
                        <m:ctrlPr>
                          <a:rPr lang="en-US" sz="1400" i="1">
                            <a:latin typeface="Cambria Math" panose="02040503050406030204" pitchFamily="18" charset="0"/>
                          </a:rPr>
                        </m:ctrlPr>
                      </m:dPr>
                      <m:e>
                        <m:r>
                          <a:rPr lang="en-US" sz="1400" i="1">
                            <a:latin typeface="Cambria Math" panose="02040503050406030204" pitchFamily="18" charset="0"/>
                          </a:rPr>
                          <m:t>𝑡</m:t>
                        </m:r>
                      </m:e>
                    </m:d>
                  </m:oMath>
                </a14:m>
                <a:r>
                  <a:rPr lang="en-US" sz="1400" dirty="0"/>
                  <a:t> is assumed to be 1. </a:t>
                </a:r>
              </a:p>
              <a:p>
                <a:pPr lvl="2"/>
                <a:endParaRPr lang="en-US" sz="500" dirty="0"/>
              </a:p>
              <a:p>
                <a:pPr marL="742950" lvl="1" indent="-285750">
                  <a:buFont typeface="Arial" panose="020B0604020202020204" pitchFamily="34" charset="0"/>
                  <a:buChar char="•"/>
                </a:pPr>
                <a14:m>
                  <m:oMath xmlns:m="http://schemas.openxmlformats.org/officeDocument/2006/math">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𝑡</m:t>
                    </m:r>
                  </m:oMath>
                </a14:m>
                <a:r>
                  <a:rPr lang="en-US" sz="1400" dirty="0"/>
                  <a:t> is the exposure time for each diffuser</a:t>
                </a:r>
              </a:p>
              <a:p>
                <a:pPr marL="1200150" lvl="2" indent="-285750">
                  <a:buFont typeface="Arial" panose="020B0604020202020204" pitchFamily="34" charset="0"/>
                  <a:buChar char="•"/>
                </a:pPr>
                <a:r>
                  <a:rPr lang="en-US" sz="1400" dirty="0"/>
                  <a:t>It is assumed that the rate of degradation is consistent for a given number of measurements and that the time it takes to make each measurement is consistent, so </a:t>
                </a:r>
                <a14:m>
                  <m:oMath xmlns:m="http://schemas.openxmlformats.org/officeDocument/2006/math">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𝑡</m:t>
                            </m:r>
                          </m:e>
                          <m:sub>
                            <m:r>
                              <a:rPr lang="en-US" sz="1400" i="1">
                                <a:latin typeface="Cambria Math" panose="02040503050406030204" pitchFamily="18" charset="0"/>
                              </a:rPr>
                              <m:t>𝑤</m:t>
                            </m:r>
                          </m:sub>
                        </m:sSub>
                      </m:num>
                      <m:den>
                        <m:sSub>
                          <m:sSubPr>
                            <m:ctrlPr>
                              <a:rPr lang="en-US" sz="1400" i="1">
                                <a:latin typeface="Cambria Math" panose="02040503050406030204" pitchFamily="18" charset="0"/>
                              </a:rPr>
                            </m:ctrlPr>
                          </m:sSubPr>
                          <m:e>
                            <m:r>
                              <a:rPr lang="en-US" sz="1400" i="1">
                                <a:latin typeface="Cambria Math" panose="02040503050406030204" pitchFamily="18" charset="0"/>
                                <a:ea typeface="Cambria Math" panose="02040503050406030204" pitchFamily="18" charset="0"/>
                              </a:rPr>
                              <m:t>∆</m:t>
                            </m:r>
                            <m:r>
                              <a:rPr lang="en-US" sz="1400" i="1">
                                <a:latin typeface="Cambria Math" panose="02040503050406030204" pitchFamily="18" charset="0"/>
                                <a:ea typeface="Cambria Math" panose="02040503050406030204" pitchFamily="18" charset="0"/>
                              </a:rPr>
                              <m:t>𝑡</m:t>
                            </m:r>
                          </m:e>
                          <m:sub>
                            <m:r>
                              <a:rPr lang="en-US" sz="1400" i="1">
                                <a:latin typeface="Cambria Math" panose="02040503050406030204" pitchFamily="18" charset="0"/>
                              </a:rPr>
                              <m:t>𝑟</m:t>
                            </m:r>
                          </m:sub>
                        </m:sSub>
                      </m:den>
                    </m:f>
                  </m:oMath>
                </a14:m>
                <a:r>
                  <a:rPr lang="en-US" sz="1400" dirty="0"/>
                  <a:t> can be converted to </a:t>
                </a:r>
                <a14:m>
                  <m:oMath xmlns:m="http://schemas.openxmlformats.org/officeDocument/2006/math">
                    <m:f>
                      <m:fPr>
                        <m:ctrlPr>
                          <a:rPr lang="en-US" sz="1400" i="1">
                            <a:latin typeface="Cambria Math" panose="02040503050406030204" pitchFamily="18" charset="0"/>
                          </a:rPr>
                        </m:ctrlPr>
                      </m:fPr>
                      <m:num>
                        <m:sSub>
                          <m:sSubPr>
                            <m:ctrlPr>
                              <a:rPr lang="en-US" sz="1400" i="1">
                                <a:latin typeface="Cambria Math" panose="02040503050406030204" pitchFamily="18" charset="0"/>
                              </a:rPr>
                            </m:ctrlPr>
                          </m:sSubPr>
                          <m:e>
                            <m:r>
                              <a:rPr lang="en-US" sz="1400" i="1">
                                <a:latin typeface="Cambria Math" panose="02040503050406030204" pitchFamily="18" charset="0"/>
                              </a:rPr>
                              <m:t>𝑛</m:t>
                            </m:r>
                          </m:e>
                          <m:sub>
                            <m:r>
                              <a:rPr lang="en-US" sz="1400" i="1">
                                <a:latin typeface="Cambria Math" panose="02040503050406030204" pitchFamily="18" charset="0"/>
                              </a:rPr>
                              <m:t>𝑤</m:t>
                            </m:r>
                          </m:sub>
                        </m:sSub>
                      </m:num>
                      <m:den>
                        <m:sSub>
                          <m:sSubPr>
                            <m:ctrlPr>
                              <a:rPr lang="en-US" sz="1400" i="1">
                                <a:latin typeface="Cambria Math" panose="02040503050406030204" pitchFamily="18" charset="0"/>
                              </a:rPr>
                            </m:ctrlPr>
                          </m:sSubPr>
                          <m:e>
                            <m:r>
                              <a:rPr lang="en-US" sz="1400" i="1">
                                <a:latin typeface="Cambria Math" panose="02040503050406030204" pitchFamily="18" charset="0"/>
                              </a:rPr>
                              <m:t>𝑛</m:t>
                            </m:r>
                          </m:e>
                          <m:sub>
                            <m:r>
                              <a:rPr lang="en-US" sz="1400" i="1">
                                <a:latin typeface="Cambria Math" panose="02040503050406030204" pitchFamily="18" charset="0"/>
                              </a:rPr>
                              <m:t>𝑟</m:t>
                            </m:r>
                          </m:sub>
                        </m:sSub>
                      </m:den>
                    </m:f>
                  </m:oMath>
                </a14:m>
                <a:r>
                  <a:rPr lang="en-US" sz="1400" dirty="0"/>
                  <a:t>, the ratio of number of measurements for each diffuser</a:t>
                </a:r>
              </a:p>
              <a:p>
                <a:pPr lvl="2" algn="ctr"/>
                <a:r>
                  <a:rPr lang="en-US" sz="1400" b="0" dirty="0"/>
                  <a:t>The original equation can be rewritten as: </a:t>
                </a:r>
                <a14:m>
                  <m:oMath xmlns:m="http://schemas.openxmlformats.org/officeDocument/2006/math">
                    <m:sSub>
                      <m:sSubPr>
                        <m:ctrlPr>
                          <a:rPr lang="en-US" b="0" i="1" smtClean="0">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𝜏</m:t>
                        </m:r>
                      </m:e>
                      <m:sub>
                        <m:r>
                          <a:rPr lang="en-US" b="0" i="1" smtClean="0">
                            <a:latin typeface="Cambria Math" panose="02040503050406030204" pitchFamily="18" charset="0"/>
                          </a:rPr>
                          <m:t>𝑗𝑙</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𝑤</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𝑟</m:t>
                                </m:r>
                              </m:sub>
                            </m:sSub>
                          </m:den>
                        </m:f>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𝑟</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𝑤</m:t>
                            </m:r>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num>
                      <m:den>
                        <m:r>
                          <a:rPr lang="en-US" b="0" i="1" smtClean="0">
                            <a:latin typeface="Cambria Math" panose="02040503050406030204" pitchFamily="18" charset="0"/>
                          </a:rPr>
                          <m:t>1 − </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𝑤</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𝑟</m:t>
                                </m:r>
                              </m:sub>
                            </m:sSub>
                          </m:den>
                        </m:f>
                      </m:den>
                    </m:f>
                  </m:oMath>
                </a14:m>
                <a:endParaRPr lang="en-US" sz="1200" dirty="0"/>
              </a:p>
            </p:txBody>
          </p:sp>
        </mc:Choice>
        <mc:Fallback xmlns="">
          <p:sp>
            <p:nvSpPr>
              <p:cNvPr id="16" name="TextBox 15">
                <a:extLst>
                  <a:ext uri="{FF2B5EF4-FFF2-40B4-BE49-F238E27FC236}">
                    <a16:creationId xmlns:a16="http://schemas.microsoft.com/office/drawing/2014/main" id="{59954A21-A71B-42F7-8CC0-52264B1B14B0}"/>
                  </a:ext>
                </a:extLst>
              </p:cNvPr>
              <p:cNvSpPr txBox="1">
                <a:spLocks noRot="1" noChangeAspect="1" noMove="1" noResize="1" noEditPoints="1" noAdjustHandles="1" noChangeArrowheads="1" noChangeShapeType="1" noTextEdit="1"/>
              </p:cNvSpPr>
              <p:nvPr/>
            </p:nvSpPr>
            <p:spPr>
              <a:xfrm>
                <a:off x="0" y="3554219"/>
                <a:ext cx="12191999" cy="2915606"/>
              </a:xfrm>
              <a:prstGeom prst="rect">
                <a:avLst/>
              </a:prstGeom>
              <a:blipFill>
                <a:blip r:embed="rId5"/>
                <a:stretch>
                  <a:fillRect l="-50"/>
                </a:stretch>
              </a:blipFill>
            </p:spPr>
            <p:txBody>
              <a:bodyPr/>
              <a:lstStyle/>
              <a:p>
                <a:r>
                  <a:rPr lang="en-US">
                    <a:noFill/>
                  </a:rPr>
                  <a:t> </a:t>
                </a:r>
              </a:p>
            </p:txBody>
          </p:sp>
        </mc:Fallback>
      </mc:AlternateContent>
      <p:cxnSp>
        <p:nvCxnSpPr>
          <p:cNvPr id="33" name="Straight Connector 32">
            <a:extLst>
              <a:ext uri="{FF2B5EF4-FFF2-40B4-BE49-F238E27FC236}">
                <a16:creationId xmlns:a16="http://schemas.microsoft.com/office/drawing/2014/main" id="{BC2E210B-497C-4E90-BE27-E183C87ECB82}"/>
              </a:ext>
            </a:extLst>
          </p:cNvPr>
          <p:cNvCxnSpPr/>
          <p:nvPr/>
        </p:nvCxnSpPr>
        <p:spPr>
          <a:xfrm>
            <a:off x="0" y="3554219"/>
            <a:ext cx="12192000" cy="0"/>
          </a:xfrm>
          <a:prstGeom prst="line">
            <a:avLst/>
          </a:prstGeom>
          <a:ln w="19050">
            <a:solidFill>
              <a:srgbClr val="007DD6"/>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E779AACA-A8B6-493F-BA84-057E0D729763}"/>
              </a:ext>
            </a:extLst>
          </p:cNvPr>
          <p:cNvSpPr txBox="1"/>
          <p:nvPr/>
        </p:nvSpPr>
        <p:spPr>
          <a:xfrm>
            <a:off x="8855580" y="5971750"/>
            <a:ext cx="3336419" cy="430887"/>
          </a:xfrm>
          <a:prstGeom prst="rect">
            <a:avLst/>
          </a:prstGeom>
          <a:noFill/>
        </p:spPr>
        <p:txBody>
          <a:bodyPr wrap="square" rtlCol="0">
            <a:spAutoFit/>
          </a:bodyPr>
          <a:lstStyle/>
          <a:p>
            <a:r>
              <a:rPr lang="en-US" sz="1100" dirty="0"/>
              <a:t>Equation from OMPS ATBD and C. Pan et. al.</a:t>
            </a:r>
          </a:p>
          <a:p>
            <a:r>
              <a:rPr lang="en-US" sz="1100" dirty="0"/>
              <a:t>More information can be found in the OMPS ATBD</a:t>
            </a:r>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E24478F0-A2E6-41A3-B7C2-FF83976888D0}"/>
                  </a:ext>
                </a:extLst>
              </p:cNvPr>
              <p:cNvSpPr/>
              <p:nvPr/>
            </p:nvSpPr>
            <p:spPr>
              <a:xfrm>
                <a:off x="10391775" y="1243220"/>
                <a:ext cx="1740266" cy="642099"/>
              </a:xfrm>
              <a:prstGeom prst="rect">
                <a:avLst/>
              </a:prstGeom>
            </p:spPr>
            <p:txBody>
              <a:bodyPr wrap="square">
                <a:spAutoFit/>
              </a:bodyPr>
              <a:lstStyle/>
              <a:p>
                <a:pPr/>
                <a14:m>
                  <m:oMathPara xmlns:m="http://schemas.openxmlformats.org/officeDocument/2006/math">
                    <m:oMathParaPr>
                      <m:jc m:val="center"/>
                    </m:oMathParaPr>
                    <m:oMath xmlns:m="http://schemas.openxmlformats.org/officeDocument/2006/math">
                      <m:r>
                        <m:rPr>
                          <m:nor/>
                        </m:rPr>
                        <a:rPr lang="en-US" sz="1200" b="1" smtClean="0">
                          <a:solidFill>
                            <a:srgbClr val="007DD6"/>
                          </a:solidFill>
                          <a:latin typeface="Cambria Math" panose="02040503050406030204" pitchFamily="18" charset="0"/>
                        </a:rPr>
                        <m:t>Diffuser</m:t>
                      </m:r>
                      <m:r>
                        <m:rPr>
                          <m:nor/>
                        </m:rPr>
                        <a:rPr lang="en-US" sz="1200" b="1" smtClean="0">
                          <a:solidFill>
                            <a:srgbClr val="007DD6"/>
                          </a:solidFill>
                          <a:latin typeface="Cambria Math" panose="02040503050406030204" pitchFamily="18" charset="0"/>
                        </a:rPr>
                        <m:t> </m:t>
                      </m:r>
                      <m:r>
                        <m:rPr>
                          <m:nor/>
                        </m:rPr>
                        <a:rPr lang="en-US" sz="1200" b="1" i="0" smtClean="0">
                          <a:solidFill>
                            <a:srgbClr val="007DD6"/>
                          </a:solidFill>
                          <a:latin typeface="Cambria Math" panose="02040503050406030204" pitchFamily="18" charset="0"/>
                        </a:rPr>
                        <m:t>response</m:t>
                      </m:r>
                      <m:r>
                        <m:rPr>
                          <m:nor/>
                        </m:rPr>
                        <a:rPr lang="en-US" sz="1200" b="1" i="0" smtClean="0">
                          <a:solidFill>
                            <a:srgbClr val="007DD6"/>
                          </a:solidFill>
                          <a:latin typeface="Cambria Math" panose="02040503050406030204" pitchFamily="18" charset="0"/>
                        </a:rPr>
                        <m:t> </m:t>
                      </m:r>
                      <m:r>
                        <m:rPr>
                          <m:nor/>
                        </m:rPr>
                        <a:rPr lang="en-US" sz="1200" b="1" i="0" smtClean="0">
                          <a:solidFill>
                            <a:srgbClr val="007DD6"/>
                          </a:solidFill>
                          <a:latin typeface="Cambria Math" panose="02040503050406030204" pitchFamily="18" charset="0"/>
                        </a:rPr>
                        <m:t>change</m:t>
                      </m:r>
                      <m:r>
                        <m:rPr>
                          <m:nor/>
                        </m:rPr>
                        <a:rPr lang="en-US" sz="1200" b="1" smtClean="0">
                          <a:solidFill>
                            <a:srgbClr val="007DD6"/>
                          </a:solidFill>
                          <a:latin typeface="Cambria Math" panose="02040503050406030204" pitchFamily="18" charset="0"/>
                        </a:rPr>
                        <m:t> </m:t>
                      </m:r>
                      <m:r>
                        <m:rPr>
                          <m:nor/>
                        </m:rPr>
                        <a:rPr lang="en-US" sz="1200" b="1" smtClean="0">
                          <a:solidFill>
                            <a:srgbClr val="007DD6"/>
                          </a:solidFill>
                          <a:latin typeface="Cambria Math" panose="02040503050406030204" pitchFamily="18" charset="0"/>
                        </a:rPr>
                        <m:t>as</m:t>
                      </m:r>
                      <m:r>
                        <m:rPr>
                          <m:nor/>
                        </m:rPr>
                        <a:rPr lang="en-US" sz="1200" b="1" smtClean="0">
                          <a:solidFill>
                            <a:srgbClr val="007DD6"/>
                          </a:solidFill>
                          <a:latin typeface="Cambria Math" panose="02040503050406030204" pitchFamily="18" charset="0"/>
                        </a:rPr>
                        <m:t> </m:t>
                      </m:r>
                      <m:r>
                        <m:rPr>
                          <m:nor/>
                        </m:rPr>
                        <a:rPr lang="en-US" sz="1200" b="1" smtClean="0">
                          <a:solidFill>
                            <a:srgbClr val="007DD6"/>
                          </a:solidFill>
                          <a:latin typeface="Cambria Math" panose="02040503050406030204" pitchFamily="18" charset="0"/>
                        </a:rPr>
                        <m:t>a</m:t>
                      </m:r>
                      <m:r>
                        <m:rPr>
                          <m:nor/>
                        </m:rPr>
                        <a:rPr lang="en-US" sz="1200" b="1" smtClean="0">
                          <a:solidFill>
                            <a:srgbClr val="007DD6"/>
                          </a:solidFill>
                          <a:latin typeface="Cambria Math" panose="02040503050406030204" pitchFamily="18" charset="0"/>
                        </a:rPr>
                        <m:t> </m:t>
                      </m:r>
                      <m:r>
                        <m:rPr>
                          <m:nor/>
                        </m:rPr>
                        <a:rPr lang="en-US" sz="1200" b="1" smtClean="0">
                          <a:solidFill>
                            <a:srgbClr val="007DD6"/>
                          </a:solidFill>
                          <a:latin typeface="Cambria Math" panose="02040503050406030204" pitchFamily="18" charset="0"/>
                        </a:rPr>
                        <m:t>function</m:t>
                      </m:r>
                      <m:r>
                        <m:rPr>
                          <m:nor/>
                        </m:rPr>
                        <a:rPr lang="en-US" sz="1200" b="1" smtClean="0">
                          <a:solidFill>
                            <a:srgbClr val="007DD6"/>
                          </a:solidFill>
                          <a:latin typeface="Cambria Math" panose="02040503050406030204" pitchFamily="18" charset="0"/>
                        </a:rPr>
                        <m:t> </m:t>
                      </m:r>
                      <m:r>
                        <m:rPr>
                          <m:nor/>
                        </m:rPr>
                        <a:rPr lang="en-US" sz="1200" b="1" smtClean="0">
                          <a:solidFill>
                            <a:srgbClr val="007DD6"/>
                          </a:solidFill>
                          <a:latin typeface="Cambria Math" panose="02040503050406030204" pitchFamily="18" charset="0"/>
                        </a:rPr>
                        <m:t>of</m:t>
                      </m:r>
                      <m:r>
                        <m:rPr>
                          <m:nor/>
                        </m:rPr>
                        <a:rPr lang="en-US" sz="1200" b="1" smtClean="0">
                          <a:solidFill>
                            <a:srgbClr val="007DD6"/>
                          </a:solidFill>
                          <a:latin typeface="Cambria Math" panose="02040503050406030204" pitchFamily="18" charset="0"/>
                        </a:rPr>
                        <m:t> </m:t>
                      </m:r>
                      <m:r>
                        <m:rPr>
                          <m:nor/>
                        </m:rPr>
                        <a:rPr lang="en-US" sz="1200" b="1" smtClean="0">
                          <a:solidFill>
                            <a:srgbClr val="007DD6"/>
                          </a:solidFill>
                          <a:latin typeface="Cambria Math" panose="02040503050406030204" pitchFamily="18" charset="0"/>
                        </a:rPr>
                        <m:t>t</m:t>
                      </m:r>
                    </m:oMath>
                  </m:oMathPara>
                </a14:m>
                <a:endParaRPr lang="en-US" sz="1200" b="1" dirty="0">
                  <a:solidFill>
                    <a:srgbClr val="007DD6"/>
                  </a:solidFill>
                  <a:latin typeface="Cambria Math" panose="02040503050406030204" pitchFamily="18" charset="0"/>
                </a:endParaRPr>
              </a:p>
              <a:p>
                <a:r>
                  <a:rPr lang="en-US" sz="1200" b="1" dirty="0">
                    <a:solidFill>
                      <a:srgbClr val="007DD6"/>
                    </a:solidFill>
                    <a:latin typeface="Cambria Math" panose="02040503050406030204" pitchFamily="18" charset="0"/>
                  </a:rPr>
                  <a:t>(</a:t>
                </a:r>
                <a14:m>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rPr>
                          <m:t>𝑓</m:t>
                        </m:r>
                      </m:e>
                      <m:sub>
                        <m:r>
                          <a:rPr lang="en-US" sz="1200" i="1">
                            <a:latin typeface="Cambria Math" panose="02040503050406030204" pitchFamily="18" charset="0"/>
                          </a:rPr>
                          <m:t>𝑟</m:t>
                        </m:r>
                      </m:sub>
                    </m:sSub>
                    <m:d>
                      <m:dPr>
                        <m:ctrlPr>
                          <a:rPr lang="en-US" sz="1200" i="1">
                            <a:latin typeface="Cambria Math" panose="02040503050406030204" pitchFamily="18" charset="0"/>
                          </a:rPr>
                        </m:ctrlPr>
                      </m:dPr>
                      <m:e>
                        <m:r>
                          <a:rPr lang="en-US" sz="1200" i="1">
                            <a:latin typeface="Cambria Math" panose="02040503050406030204" pitchFamily="18" charset="0"/>
                          </a:rPr>
                          <m:t>𝑡</m:t>
                        </m:r>
                      </m:e>
                    </m:d>
                    <m:r>
                      <a:rPr lang="en-US" sz="1200" b="0" i="1" smtClean="0">
                        <a:latin typeface="Cambria Math" panose="02040503050406030204" pitchFamily="18" charset="0"/>
                      </a:rPr>
                      <m:t>  &amp; </m:t>
                    </m:r>
                    <m:sSub>
                      <m:sSubPr>
                        <m:ctrlPr>
                          <a:rPr lang="en-US" sz="1200" i="1">
                            <a:latin typeface="Cambria Math" panose="02040503050406030204" pitchFamily="18" charset="0"/>
                          </a:rPr>
                        </m:ctrlPr>
                      </m:sSubPr>
                      <m:e>
                        <m:r>
                          <a:rPr lang="en-US" sz="1200" i="1">
                            <a:latin typeface="Cambria Math" panose="02040503050406030204" pitchFamily="18" charset="0"/>
                          </a:rPr>
                          <m:t>𝑓</m:t>
                        </m:r>
                      </m:e>
                      <m:sub>
                        <m:r>
                          <a:rPr lang="en-US" sz="1200" i="1">
                            <a:latin typeface="Cambria Math" panose="02040503050406030204" pitchFamily="18" charset="0"/>
                          </a:rPr>
                          <m:t>𝑤</m:t>
                        </m:r>
                      </m:sub>
                    </m:sSub>
                    <m:r>
                      <a:rPr lang="en-US" sz="1200" i="1">
                        <a:latin typeface="Cambria Math" panose="02040503050406030204" pitchFamily="18" charset="0"/>
                      </a:rPr>
                      <m:t>(</m:t>
                    </m:r>
                    <m:r>
                      <a:rPr lang="en-US" sz="1200" i="1">
                        <a:latin typeface="Cambria Math" panose="02040503050406030204" pitchFamily="18" charset="0"/>
                      </a:rPr>
                      <m:t>𝑡</m:t>
                    </m:r>
                    <m:r>
                      <a:rPr lang="en-US" sz="1200" i="1">
                        <a:latin typeface="Cambria Math" panose="02040503050406030204" pitchFamily="18" charset="0"/>
                      </a:rPr>
                      <m:t>)</m:t>
                    </m:r>
                  </m:oMath>
                </a14:m>
                <a:r>
                  <a:rPr lang="en-US" sz="1200" b="1" dirty="0">
                    <a:solidFill>
                      <a:srgbClr val="007DD6"/>
                    </a:solidFill>
                    <a:latin typeface="Cambria Math" panose="02040503050406030204" pitchFamily="18" charset="0"/>
                  </a:rPr>
                  <a:t>)</a:t>
                </a:r>
              </a:p>
            </p:txBody>
          </p:sp>
        </mc:Choice>
        <mc:Fallback xmlns="">
          <p:sp>
            <p:nvSpPr>
              <p:cNvPr id="15" name="Rectangle 14">
                <a:extLst>
                  <a:ext uri="{FF2B5EF4-FFF2-40B4-BE49-F238E27FC236}">
                    <a16:creationId xmlns:a16="http://schemas.microsoft.com/office/drawing/2014/main" id="{E24478F0-A2E6-41A3-B7C2-FF83976888D0}"/>
                  </a:ext>
                </a:extLst>
              </p:cNvPr>
              <p:cNvSpPr>
                <a:spLocks noRot="1" noChangeAspect="1" noMove="1" noResize="1" noEditPoints="1" noAdjustHandles="1" noChangeArrowheads="1" noChangeShapeType="1" noTextEdit="1"/>
              </p:cNvSpPr>
              <p:nvPr/>
            </p:nvSpPr>
            <p:spPr>
              <a:xfrm>
                <a:off x="10391775" y="1243220"/>
                <a:ext cx="1740266" cy="642099"/>
              </a:xfrm>
              <a:prstGeom prst="rect">
                <a:avLst/>
              </a:prstGeom>
              <a:blipFill>
                <a:blip r:embed="rId6"/>
                <a:stretch>
                  <a:fillRect l="-351" b="-7619"/>
                </a:stretch>
              </a:blipFill>
            </p:spPr>
            <p:txBody>
              <a:bodyPr/>
              <a:lstStyle/>
              <a:p>
                <a:r>
                  <a:rPr lang="en-US">
                    <a:noFill/>
                  </a:rPr>
                  <a:t> </a:t>
                </a:r>
              </a:p>
            </p:txBody>
          </p:sp>
        </mc:Fallback>
      </mc:AlternateContent>
      <p:sp>
        <p:nvSpPr>
          <p:cNvPr id="18" name="Oval 17">
            <a:extLst>
              <a:ext uri="{FF2B5EF4-FFF2-40B4-BE49-F238E27FC236}">
                <a16:creationId xmlns:a16="http://schemas.microsoft.com/office/drawing/2014/main" id="{D132384F-68B0-409A-A2F5-7C470B7C821F}"/>
              </a:ext>
            </a:extLst>
          </p:cNvPr>
          <p:cNvSpPr/>
          <p:nvPr/>
        </p:nvSpPr>
        <p:spPr>
          <a:xfrm>
            <a:off x="3233658" y="1792568"/>
            <a:ext cx="476076" cy="303628"/>
          </a:xfrm>
          <a:prstGeom prst="ellipse">
            <a:avLst/>
          </a:prstGeom>
          <a:noFill/>
          <a:ln w="12700">
            <a:solidFill>
              <a:srgbClr val="007DD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Arrow Connector 19">
            <a:extLst>
              <a:ext uri="{FF2B5EF4-FFF2-40B4-BE49-F238E27FC236}">
                <a16:creationId xmlns:a16="http://schemas.microsoft.com/office/drawing/2014/main" id="{23954D54-7A12-4C3A-8BDD-6BD91F6B4A62}"/>
              </a:ext>
            </a:extLst>
          </p:cNvPr>
          <p:cNvCxnSpPr>
            <a:cxnSpLocks/>
          </p:cNvCxnSpPr>
          <p:nvPr/>
        </p:nvCxnSpPr>
        <p:spPr>
          <a:xfrm flipH="1">
            <a:off x="3688320" y="1524588"/>
            <a:ext cx="1123309" cy="351778"/>
          </a:xfrm>
          <a:prstGeom prst="straightConnector1">
            <a:avLst/>
          </a:prstGeom>
          <a:ln>
            <a:solidFill>
              <a:srgbClr val="007DD6"/>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10AA5FE3-6C3C-4E1D-9857-508D85B7158D}"/>
              </a:ext>
            </a:extLst>
          </p:cNvPr>
          <p:cNvSpPr/>
          <p:nvPr/>
        </p:nvSpPr>
        <p:spPr>
          <a:xfrm>
            <a:off x="9761617" y="1524589"/>
            <a:ext cx="476076" cy="299123"/>
          </a:xfrm>
          <a:prstGeom prst="ellipse">
            <a:avLst/>
          </a:prstGeom>
          <a:noFill/>
          <a:ln w="12700">
            <a:solidFill>
              <a:srgbClr val="007DD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Arrow Connector 26">
            <a:extLst>
              <a:ext uri="{FF2B5EF4-FFF2-40B4-BE49-F238E27FC236}">
                <a16:creationId xmlns:a16="http://schemas.microsoft.com/office/drawing/2014/main" id="{D8CDEAAB-B18C-4BE9-BA16-3AAC71CDBFC3}"/>
              </a:ext>
            </a:extLst>
          </p:cNvPr>
          <p:cNvCxnSpPr>
            <a:cxnSpLocks/>
          </p:cNvCxnSpPr>
          <p:nvPr/>
        </p:nvCxnSpPr>
        <p:spPr>
          <a:xfrm flipH="1">
            <a:off x="10208289" y="1407068"/>
            <a:ext cx="362862" cy="199343"/>
          </a:xfrm>
          <a:prstGeom prst="straightConnector1">
            <a:avLst/>
          </a:prstGeom>
          <a:ln>
            <a:solidFill>
              <a:srgbClr val="007DD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6670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24B070-BA9D-4284-B23E-E1761B896BAE}"/>
              </a:ext>
            </a:extLst>
          </p:cNvPr>
          <p:cNvSpPr>
            <a:spLocks noGrp="1"/>
          </p:cNvSpPr>
          <p:nvPr>
            <p:ph type="body" idx="1"/>
          </p:nvPr>
        </p:nvSpPr>
        <p:spPr>
          <a:xfrm>
            <a:off x="838200" y="1353312"/>
            <a:ext cx="5181600" cy="4940178"/>
          </a:xfrm>
        </p:spPr>
        <p:txBody>
          <a:bodyPr/>
          <a:lstStyle/>
          <a:p>
            <a:r>
              <a:rPr lang="en-US" sz="1800" dirty="0"/>
              <a:t>The solar signals, in addition to degradation related to exposure time, are also dependent on solar activity and wavelength shifts</a:t>
            </a:r>
          </a:p>
          <a:p>
            <a:r>
              <a:rPr lang="en-US" sz="1800" dirty="0"/>
              <a:t>Before being able to calculate degradation rates, wavelength shift and solar activity must be accounted for through pre-processing</a:t>
            </a:r>
          </a:p>
          <a:p>
            <a:r>
              <a:rPr lang="en-US" sz="1800" dirty="0"/>
              <a:t>Wavelength shift</a:t>
            </a:r>
          </a:p>
          <a:p>
            <a:pPr lvl="1"/>
            <a:r>
              <a:rPr lang="en-US" sz="1600" dirty="0"/>
              <a:t>Determined based on the movement of the center of the 280nm absorption feature</a:t>
            </a:r>
          </a:p>
          <a:p>
            <a:pPr lvl="1"/>
            <a:r>
              <a:rPr lang="en-US" sz="1600" dirty="0"/>
              <a:t>Uses the 5 wavelength channels closest to the 280nm minimum</a:t>
            </a:r>
          </a:p>
          <a:p>
            <a:pPr lvl="1"/>
            <a:r>
              <a:rPr lang="en-US" sz="1600" dirty="0"/>
              <a:t>A curve fit is used to find the location of the minimum of the curve</a:t>
            </a:r>
          </a:p>
          <a:p>
            <a:pPr lvl="1"/>
            <a:r>
              <a:rPr lang="en-US" sz="1600" dirty="0"/>
              <a:t>The difference between the measured and calculated minima are determined</a:t>
            </a:r>
          </a:p>
          <a:p>
            <a:pPr lvl="1"/>
            <a:r>
              <a:rPr lang="en-US" sz="1600" dirty="0"/>
              <a:t>Varies over time, following an annual pattern</a:t>
            </a:r>
          </a:p>
        </p:txBody>
      </p:sp>
      <p:sp>
        <p:nvSpPr>
          <p:cNvPr id="8" name="Title 1">
            <a:extLst>
              <a:ext uri="{FF2B5EF4-FFF2-40B4-BE49-F238E27FC236}">
                <a16:creationId xmlns:a16="http://schemas.microsoft.com/office/drawing/2014/main" id="{3F858C36-F7C0-477C-BB70-9547C0949AA6}"/>
              </a:ext>
            </a:extLst>
          </p:cNvPr>
          <p:cNvSpPr txBox="1">
            <a:spLocks/>
          </p:cNvSpPr>
          <p:nvPr/>
        </p:nvSpPr>
        <p:spPr>
          <a:xfrm>
            <a:off x="0" y="382914"/>
            <a:ext cx="12192000" cy="825098"/>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buClr>
                <a:srgbClr val="000000"/>
              </a:buClr>
              <a:defRPr/>
            </a:pPr>
            <a:r>
              <a:rPr lang="en-US" sz="3200" kern="0" dirty="0"/>
              <a:t>OMPS Solar Measurements: </a:t>
            </a:r>
          </a:p>
          <a:p>
            <a:pPr lvl="0">
              <a:buClr>
                <a:srgbClr val="000000"/>
              </a:buClr>
              <a:defRPr/>
            </a:pPr>
            <a:r>
              <a:rPr lang="en-US" sz="3200" kern="0" dirty="0"/>
              <a:t>Impacts of Wavelength Shift and Solar Activity</a:t>
            </a:r>
          </a:p>
        </p:txBody>
      </p:sp>
      <p:grpSp>
        <p:nvGrpSpPr>
          <p:cNvPr id="44" name="Group 43">
            <a:extLst>
              <a:ext uri="{FF2B5EF4-FFF2-40B4-BE49-F238E27FC236}">
                <a16:creationId xmlns:a16="http://schemas.microsoft.com/office/drawing/2014/main" id="{2C46F1A8-0E66-440C-82E8-B4A7C0E32AC4}"/>
              </a:ext>
            </a:extLst>
          </p:cNvPr>
          <p:cNvGrpSpPr/>
          <p:nvPr/>
        </p:nvGrpSpPr>
        <p:grpSpPr>
          <a:xfrm>
            <a:off x="6172202" y="1569907"/>
            <a:ext cx="5927962" cy="4506987"/>
            <a:chOff x="2748093" y="1031844"/>
            <a:chExt cx="5927962" cy="4506987"/>
          </a:xfrm>
        </p:grpSpPr>
        <p:grpSp>
          <p:nvGrpSpPr>
            <p:cNvPr id="45" name="Group 44">
              <a:extLst>
                <a:ext uri="{FF2B5EF4-FFF2-40B4-BE49-F238E27FC236}">
                  <a16:creationId xmlns:a16="http://schemas.microsoft.com/office/drawing/2014/main" id="{F52B47C0-8EC4-48D9-878E-CEB7E44B13BA}"/>
                </a:ext>
              </a:extLst>
            </p:cNvPr>
            <p:cNvGrpSpPr/>
            <p:nvPr/>
          </p:nvGrpSpPr>
          <p:grpSpPr>
            <a:xfrm>
              <a:off x="2748093" y="1031844"/>
              <a:ext cx="5927962" cy="4506987"/>
              <a:chOff x="2748093" y="1031844"/>
              <a:chExt cx="5927962" cy="4506987"/>
            </a:xfrm>
          </p:grpSpPr>
          <p:grpSp>
            <p:nvGrpSpPr>
              <p:cNvPr id="47" name="Group 46">
                <a:extLst>
                  <a:ext uri="{FF2B5EF4-FFF2-40B4-BE49-F238E27FC236}">
                    <a16:creationId xmlns:a16="http://schemas.microsoft.com/office/drawing/2014/main" id="{E500FC1A-2534-46CF-B44C-63AE3CF0CEB4}"/>
                  </a:ext>
                </a:extLst>
              </p:cNvPr>
              <p:cNvGrpSpPr/>
              <p:nvPr/>
            </p:nvGrpSpPr>
            <p:grpSpPr>
              <a:xfrm>
                <a:off x="2748093" y="1031844"/>
                <a:ext cx="5927962" cy="2285999"/>
                <a:chOff x="3101307" y="1143000"/>
                <a:chExt cx="5927962" cy="2285999"/>
              </a:xfrm>
            </p:grpSpPr>
            <p:grpSp>
              <p:nvGrpSpPr>
                <p:cNvPr id="50" name="Group 49">
                  <a:extLst>
                    <a:ext uri="{FF2B5EF4-FFF2-40B4-BE49-F238E27FC236}">
                      <a16:creationId xmlns:a16="http://schemas.microsoft.com/office/drawing/2014/main" id="{DD38DBF2-C90F-4B3C-9024-56B3C58A36E8}"/>
                    </a:ext>
                  </a:extLst>
                </p:cNvPr>
                <p:cNvGrpSpPr/>
                <p:nvPr/>
              </p:nvGrpSpPr>
              <p:grpSpPr>
                <a:xfrm>
                  <a:off x="3101307" y="1143000"/>
                  <a:ext cx="2994693" cy="2285999"/>
                  <a:chOff x="2667627" y="964733"/>
                  <a:chExt cx="2994693" cy="2285999"/>
                </a:xfrm>
              </p:grpSpPr>
              <p:pic>
                <p:nvPicPr>
                  <p:cNvPr id="54" name="Picture 53">
                    <a:extLst>
                      <a:ext uri="{FF2B5EF4-FFF2-40B4-BE49-F238E27FC236}">
                        <a16:creationId xmlns:a16="http://schemas.microsoft.com/office/drawing/2014/main" id="{D8F66847-57B6-49D1-A435-7D682B06CFF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01829" y="964733"/>
                    <a:ext cx="2860491" cy="2285999"/>
                  </a:xfrm>
                  <a:prstGeom prst="rect">
                    <a:avLst/>
                  </a:prstGeom>
                </p:spPr>
              </p:pic>
              <p:sp>
                <p:nvSpPr>
                  <p:cNvPr id="55" name="TextBox 54">
                    <a:extLst>
                      <a:ext uri="{FF2B5EF4-FFF2-40B4-BE49-F238E27FC236}">
                        <a16:creationId xmlns:a16="http://schemas.microsoft.com/office/drawing/2014/main" id="{D778FDE8-CE22-4700-86EB-93ECC924A6BC}"/>
                      </a:ext>
                    </a:extLst>
                  </p:cNvPr>
                  <p:cNvSpPr txBox="1"/>
                  <p:nvPr/>
                </p:nvSpPr>
                <p:spPr>
                  <a:xfrm rot="16200000">
                    <a:off x="2356755" y="1984622"/>
                    <a:ext cx="867966" cy="246221"/>
                  </a:xfrm>
                  <a:prstGeom prst="rect">
                    <a:avLst/>
                  </a:prstGeom>
                  <a:solidFill>
                    <a:schemeClr val="bg1"/>
                  </a:solidFill>
                </p:spPr>
                <p:txBody>
                  <a:bodyPr wrap="square" rtlCol="0">
                    <a:spAutoFit/>
                  </a:bodyPr>
                  <a:lstStyle/>
                  <a:p>
                    <a:pPr algn="ctr"/>
                    <a:r>
                      <a:rPr lang="en-US" sz="1000" dirty="0"/>
                      <a:t>Shift (nm)</a:t>
                    </a:r>
                  </a:p>
                </p:txBody>
              </p:sp>
            </p:grpSp>
            <p:grpSp>
              <p:nvGrpSpPr>
                <p:cNvPr id="51" name="Group 50">
                  <a:extLst>
                    <a:ext uri="{FF2B5EF4-FFF2-40B4-BE49-F238E27FC236}">
                      <a16:creationId xmlns:a16="http://schemas.microsoft.com/office/drawing/2014/main" id="{24854019-D20B-4AA8-9D3E-5F3384256B8E}"/>
                    </a:ext>
                  </a:extLst>
                </p:cNvPr>
                <p:cNvGrpSpPr/>
                <p:nvPr/>
              </p:nvGrpSpPr>
              <p:grpSpPr>
                <a:xfrm>
                  <a:off x="5978554" y="1143000"/>
                  <a:ext cx="3050715" cy="2285999"/>
                  <a:chOff x="6264440" y="725057"/>
                  <a:chExt cx="3050715" cy="2285999"/>
                </a:xfrm>
              </p:grpSpPr>
              <p:pic>
                <p:nvPicPr>
                  <p:cNvPr id="52" name="Picture 51">
                    <a:extLst>
                      <a:ext uri="{FF2B5EF4-FFF2-40B4-BE49-F238E27FC236}">
                        <a16:creationId xmlns:a16="http://schemas.microsoft.com/office/drawing/2014/main" id="{C934228D-C66D-4F7F-9AAD-16705BB509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54664" y="725057"/>
                    <a:ext cx="2860491" cy="2285999"/>
                  </a:xfrm>
                  <a:prstGeom prst="rect">
                    <a:avLst/>
                  </a:prstGeom>
                </p:spPr>
              </p:pic>
              <p:sp>
                <p:nvSpPr>
                  <p:cNvPr id="53" name="TextBox 52">
                    <a:extLst>
                      <a:ext uri="{FF2B5EF4-FFF2-40B4-BE49-F238E27FC236}">
                        <a16:creationId xmlns:a16="http://schemas.microsoft.com/office/drawing/2014/main" id="{9483102D-6220-4798-A46F-2DE6C6E479C1}"/>
                      </a:ext>
                    </a:extLst>
                  </p:cNvPr>
                  <p:cNvSpPr txBox="1"/>
                  <p:nvPr/>
                </p:nvSpPr>
                <p:spPr>
                  <a:xfrm rot="16200000">
                    <a:off x="6005852" y="1744946"/>
                    <a:ext cx="763398" cy="246221"/>
                  </a:xfrm>
                  <a:prstGeom prst="rect">
                    <a:avLst/>
                  </a:prstGeom>
                  <a:solidFill>
                    <a:schemeClr val="bg1"/>
                  </a:solidFill>
                </p:spPr>
                <p:txBody>
                  <a:bodyPr wrap="square" rtlCol="0">
                    <a:spAutoFit/>
                  </a:bodyPr>
                  <a:lstStyle/>
                  <a:p>
                    <a:pPr algn="ctr"/>
                    <a:r>
                      <a:rPr lang="en-US" sz="1000" dirty="0"/>
                      <a:t>Shift (nm)</a:t>
                    </a:r>
                  </a:p>
                </p:txBody>
              </p:sp>
            </p:grpSp>
          </p:grpSp>
          <p:pic>
            <p:nvPicPr>
              <p:cNvPr id="48" name="Picture 47">
                <a:extLst>
                  <a:ext uri="{FF2B5EF4-FFF2-40B4-BE49-F238E27FC236}">
                    <a16:creationId xmlns:a16="http://schemas.microsoft.com/office/drawing/2014/main" id="{6DE0D9D5-7948-47EE-8BDC-AB36A981E6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684" y="3252832"/>
                <a:ext cx="2860491" cy="2285999"/>
              </a:xfrm>
              <a:prstGeom prst="rect">
                <a:avLst/>
              </a:prstGeom>
            </p:spPr>
          </p:pic>
          <p:sp>
            <p:nvSpPr>
              <p:cNvPr id="49" name="TextBox 48">
                <a:extLst>
                  <a:ext uri="{FF2B5EF4-FFF2-40B4-BE49-F238E27FC236}">
                    <a16:creationId xmlns:a16="http://schemas.microsoft.com/office/drawing/2014/main" id="{9A8BD795-24E3-4E0A-8AA6-3570E8DF61FF}"/>
                  </a:ext>
                </a:extLst>
              </p:cNvPr>
              <p:cNvSpPr txBox="1"/>
              <p:nvPr/>
            </p:nvSpPr>
            <p:spPr>
              <a:xfrm>
                <a:off x="5871562" y="3429000"/>
                <a:ext cx="2804493" cy="1815882"/>
              </a:xfrm>
              <a:prstGeom prst="rect">
                <a:avLst/>
              </a:prstGeom>
              <a:noFill/>
            </p:spPr>
            <p:txBody>
              <a:bodyPr wrap="square" rtlCol="0">
                <a:spAutoFit/>
              </a:bodyPr>
              <a:lstStyle/>
              <a:p>
                <a:r>
                  <a:rPr lang="en-US" sz="1600" dirty="0"/>
                  <a:t>(top) Examples of lifetime wavelength shift values for SNPP and NOAA-20</a:t>
                </a:r>
              </a:p>
              <a:p>
                <a:endParaRPr lang="en-US" sz="1600" dirty="0"/>
              </a:p>
              <a:p>
                <a:r>
                  <a:rPr lang="en-US" sz="1600" dirty="0"/>
                  <a:t>(bottom) Example of calculation of wavelength shift for SNPP</a:t>
                </a:r>
              </a:p>
            </p:txBody>
          </p:sp>
        </p:grpSp>
        <p:sp>
          <p:nvSpPr>
            <p:cNvPr id="46" name="TextBox 45">
              <a:extLst>
                <a:ext uri="{FF2B5EF4-FFF2-40B4-BE49-F238E27FC236}">
                  <a16:creationId xmlns:a16="http://schemas.microsoft.com/office/drawing/2014/main" id="{CD68EF58-E214-4FA9-86B3-81AAF2276C51}"/>
                </a:ext>
              </a:extLst>
            </p:cNvPr>
            <p:cNvSpPr txBox="1"/>
            <p:nvPr/>
          </p:nvSpPr>
          <p:spPr>
            <a:xfrm>
              <a:off x="3347207" y="4764947"/>
              <a:ext cx="1778466" cy="400110"/>
            </a:xfrm>
            <a:prstGeom prst="rect">
              <a:avLst/>
            </a:prstGeom>
            <a:noFill/>
          </p:spPr>
          <p:txBody>
            <a:bodyPr wrap="square" rtlCol="0">
              <a:spAutoFit/>
            </a:bodyPr>
            <a:lstStyle/>
            <a:p>
              <a:r>
                <a:rPr lang="en-US" sz="1000" b="1" dirty="0"/>
                <a:t>Measured Solar Flux</a:t>
              </a:r>
            </a:p>
            <a:p>
              <a:r>
                <a:rPr lang="en-US" sz="1000" b="1" dirty="0">
                  <a:solidFill>
                    <a:srgbClr val="FF0000"/>
                  </a:solidFill>
                </a:rPr>
                <a:t>Curve Fit</a:t>
              </a:r>
            </a:p>
          </p:txBody>
        </p:sp>
      </p:grpSp>
    </p:spTree>
    <p:extLst>
      <p:ext uri="{BB962C8B-B14F-4D97-AF65-F5344CB8AC3E}">
        <p14:creationId xmlns:p14="http://schemas.microsoft.com/office/powerpoint/2010/main" val="1896089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5A40B7D-CA29-4AD8-BFDE-1FD0E93DBA90}"/>
              </a:ext>
            </a:extLst>
          </p:cNvPr>
          <p:cNvSpPr>
            <a:spLocks noGrp="1"/>
          </p:cNvSpPr>
          <p:nvPr>
            <p:ph type="body" idx="1"/>
          </p:nvPr>
        </p:nvSpPr>
        <p:spPr>
          <a:xfrm>
            <a:off x="838200" y="1353312"/>
            <a:ext cx="5181600" cy="5166170"/>
          </a:xfrm>
        </p:spPr>
        <p:txBody>
          <a:bodyPr/>
          <a:lstStyle/>
          <a:p>
            <a:r>
              <a:rPr lang="en-US" sz="2000" dirty="0"/>
              <a:t>Solar UV irradiance can experience large variation due to solar activity, thus leading to change of solar irradiance in magnitude that are measured by satellite instruments such as OMPS NP (Deland and </a:t>
            </a:r>
            <a:r>
              <a:rPr lang="en-US" sz="2000" dirty="0" err="1"/>
              <a:t>Cebula</a:t>
            </a:r>
            <a:r>
              <a:rPr lang="en-US" sz="2000" dirty="0"/>
              <a:t>, 1993)</a:t>
            </a:r>
          </a:p>
          <a:p>
            <a:r>
              <a:rPr lang="en-US" sz="2000" dirty="0"/>
              <a:t>Solar activity can cause variations of solar irradiance, particularly in the NP wavelength range, also leading to changes in Earth-view (EV) radiance in the 3 NP instruments</a:t>
            </a:r>
          </a:p>
          <a:p>
            <a:pPr lvl="1"/>
            <a:r>
              <a:rPr lang="en-US" sz="1800" dirty="0"/>
              <a:t>Solar activity is variable on both a 27-day and 11-year cycle</a:t>
            </a:r>
          </a:p>
          <a:p>
            <a:r>
              <a:rPr lang="en-US" sz="2000" dirty="0"/>
              <a:t>In the UV bands, one way to describe the solar activity is to use Mg-II core-to-wing index (Heath and </a:t>
            </a:r>
            <a:r>
              <a:rPr lang="en-US" sz="2000" dirty="0" err="1"/>
              <a:t>Schlesigner</a:t>
            </a:r>
            <a:r>
              <a:rPr lang="en-US" sz="2000" dirty="0"/>
              <a:t>, 1986)</a:t>
            </a:r>
          </a:p>
        </p:txBody>
      </p:sp>
      <p:sp>
        <p:nvSpPr>
          <p:cNvPr id="7" name="Text Placeholder 6">
            <a:extLst>
              <a:ext uri="{FF2B5EF4-FFF2-40B4-BE49-F238E27FC236}">
                <a16:creationId xmlns:a16="http://schemas.microsoft.com/office/drawing/2014/main" id="{712185CC-D4F7-4E8B-BCC8-109FB3A16EDA}"/>
              </a:ext>
            </a:extLst>
          </p:cNvPr>
          <p:cNvSpPr>
            <a:spLocks noGrp="1"/>
          </p:cNvSpPr>
          <p:nvPr>
            <p:ph type="body" idx="2"/>
          </p:nvPr>
        </p:nvSpPr>
        <p:spPr>
          <a:xfrm>
            <a:off x="6172200" y="1353312"/>
            <a:ext cx="5181600" cy="4977337"/>
          </a:xfrm>
        </p:spPr>
        <p:txBody>
          <a:bodyPr/>
          <a:lstStyle/>
          <a:p>
            <a:r>
              <a:rPr lang="en-US" sz="2000" dirty="0"/>
              <a:t>The Mg-II absorption feature is centered around 280nm. The Mg-II Index can be calculated by taking the ratio between the Mg-II core and the wing continuum around it. This is done by taking an average of the two wing values. A curve fit is used for both the core and wing to have more accurate positions</a:t>
            </a:r>
          </a:p>
        </p:txBody>
      </p:sp>
      <p:sp>
        <p:nvSpPr>
          <p:cNvPr id="5" name="Title 1">
            <a:extLst>
              <a:ext uri="{FF2B5EF4-FFF2-40B4-BE49-F238E27FC236}">
                <a16:creationId xmlns:a16="http://schemas.microsoft.com/office/drawing/2014/main" id="{2BA3335A-1179-4009-9F87-A2892E32D22C}"/>
              </a:ext>
            </a:extLst>
          </p:cNvPr>
          <p:cNvSpPr txBox="1">
            <a:spLocks/>
          </p:cNvSpPr>
          <p:nvPr/>
        </p:nvSpPr>
        <p:spPr>
          <a:xfrm>
            <a:off x="838200" y="475193"/>
            <a:ext cx="105156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Correction for Solar Activity (1/3):</a:t>
            </a:r>
          </a:p>
          <a:p>
            <a:r>
              <a:rPr lang="en-US" sz="3600" dirty="0"/>
              <a:t>Overview</a:t>
            </a:r>
          </a:p>
        </p:txBody>
      </p:sp>
      <p:grpSp>
        <p:nvGrpSpPr>
          <p:cNvPr id="2" name="Group 1">
            <a:extLst>
              <a:ext uri="{FF2B5EF4-FFF2-40B4-BE49-F238E27FC236}">
                <a16:creationId xmlns:a16="http://schemas.microsoft.com/office/drawing/2014/main" id="{ACDC8A08-576B-4F48-952F-D4CC5AF975ED}"/>
              </a:ext>
            </a:extLst>
          </p:cNvPr>
          <p:cNvGrpSpPr/>
          <p:nvPr/>
        </p:nvGrpSpPr>
        <p:grpSpPr>
          <a:xfrm>
            <a:off x="6172200" y="3780573"/>
            <a:ext cx="5181600" cy="2536007"/>
            <a:chOff x="6172200" y="3829789"/>
            <a:chExt cx="5181600" cy="2536007"/>
          </a:xfrm>
        </p:grpSpPr>
        <p:pic>
          <p:nvPicPr>
            <p:cNvPr id="8" name="Picture 7">
              <a:extLst>
                <a:ext uri="{FF2B5EF4-FFF2-40B4-BE49-F238E27FC236}">
                  <a16:creationId xmlns:a16="http://schemas.microsoft.com/office/drawing/2014/main" id="{26262512-82D8-4ADE-88C2-2B735C8B5E03}"/>
                </a:ext>
              </a:extLst>
            </p:cNvPr>
            <p:cNvPicPr>
              <a:picLocks noChangeAspect="1"/>
            </p:cNvPicPr>
            <p:nvPr/>
          </p:nvPicPr>
          <p:blipFill>
            <a:blip r:embed="rId2"/>
            <a:stretch>
              <a:fillRect/>
            </a:stretch>
          </p:blipFill>
          <p:spPr>
            <a:xfrm>
              <a:off x="6172200" y="3829789"/>
              <a:ext cx="5181600" cy="2347174"/>
            </a:xfrm>
            <a:prstGeom prst="rect">
              <a:avLst/>
            </a:prstGeom>
          </p:spPr>
        </p:pic>
        <p:sp>
          <p:nvSpPr>
            <p:cNvPr id="6" name="TextBox 5">
              <a:extLst>
                <a:ext uri="{FF2B5EF4-FFF2-40B4-BE49-F238E27FC236}">
                  <a16:creationId xmlns:a16="http://schemas.microsoft.com/office/drawing/2014/main" id="{87A18066-0B71-42D4-9D08-DB5183520811}"/>
                </a:ext>
              </a:extLst>
            </p:cNvPr>
            <p:cNvSpPr txBox="1"/>
            <p:nvPr/>
          </p:nvSpPr>
          <p:spPr>
            <a:xfrm>
              <a:off x="6172200" y="6088797"/>
              <a:ext cx="5181600" cy="276999"/>
            </a:xfrm>
            <a:prstGeom prst="rect">
              <a:avLst/>
            </a:prstGeom>
            <a:noFill/>
          </p:spPr>
          <p:txBody>
            <a:bodyPr wrap="square" rtlCol="0">
              <a:spAutoFit/>
            </a:bodyPr>
            <a:lstStyle/>
            <a:p>
              <a:pPr algn="ctr"/>
              <a:r>
                <a:rPr lang="en-US" sz="1200" dirty="0"/>
                <a:t>Image from Deland and </a:t>
              </a:r>
              <a:r>
                <a:rPr lang="en-US" sz="1200" dirty="0" err="1"/>
                <a:t>Cebula</a:t>
              </a:r>
              <a:r>
                <a:rPr lang="en-US" sz="1200" dirty="0"/>
                <a:t>, 1993</a:t>
              </a:r>
            </a:p>
          </p:txBody>
        </p:sp>
      </p:grpSp>
    </p:spTree>
    <p:extLst>
      <p:ext uri="{BB962C8B-B14F-4D97-AF65-F5344CB8AC3E}">
        <p14:creationId xmlns:p14="http://schemas.microsoft.com/office/powerpoint/2010/main" val="1755705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1E5B39F-9D7C-406D-8449-D0A2E50CEBC9}"/>
              </a:ext>
            </a:extLst>
          </p:cNvPr>
          <p:cNvGrpSpPr/>
          <p:nvPr/>
        </p:nvGrpSpPr>
        <p:grpSpPr>
          <a:xfrm>
            <a:off x="5898917" y="1353607"/>
            <a:ext cx="6293082" cy="5029199"/>
            <a:chOff x="5898917" y="1050721"/>
            <a:chExt cx="6293082" cy="5029199"/>
          </a:xfrm>
        </p:grpSpPr>
        <p:pic>
          <p:nvPicPr>
            <p:cNvPr id="9" name="Picture 8">
              <a:extLst>
                <a:ext uri="{FF2B5EF4-FFF2-40B4-BE49-F238E27FC236}">
                  <a16:creationId xmlns:a16="http://schemas.microsoft.com/office/drawing/2014/main" id="{B630C2E4-8A06-4037-9EFE-8B078C1AA2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898917" y="1050721"/>
              <a:ext cx="3146541" cy="2514599"/>
            </a:xfrm>
            <a:prstGeom prst="rect">
              <a:avLst/>
            </a:prstGeom>
          </p:spPr>
        </p:pic>
        <p:pic>
          <p:nvPicPr>
            <p:cNvPr id="10" name="Picture 9">
              <a:extLst>
                <a:ext uri="{FF2B5EF4-FFF2-40B4-BE49-F238E27FC236}">
                  <a16:creationId xmlns:a16="http://schemas.microsoft.com/office/drawing/2014/main" id="{BE12ADCE-F796-469C-A8C6-FC03455E208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045458" y="1050721"/>
              <a:ext cx="3146541" cy="2514600"/>
            </a:xfrm>
            <a:prstGeom prst="rect">
              <a:avLst/>
            </a:prstGeom>
          </p:spPr>
        </p:pic>
        <p:pic>
          <p:nvPicPr>
            <p:cNvPr id="11" name="Picture 10">
              <a:extLst>
                <a:ext uri="{FF2B5EF4-FFF2-40B4-BE49-F238E27FC236}">
                  <a16:creationId xmlns:a16="http://schemas.microsoft.com/office/drawing/2014/main" id="{319FBF9F-A4A1-4418-B1B3-CAD6ABBBCC7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472187" y="3565321"/>
              <a:ext cx="3146541" cy="2514599"/>
            </a:xfrm>
            <a:prstGeom prst="rect">
              <a:avLst/>
            </a:prstGeom>
          </p:spPr>
        </p:pic>
      </p:grpSp>
      <p:sp>
        <p:nvSpPr>
          <p:cNvPr id="5" name="Title 1">
            <a:extLst>
              <a:ext uri="{FF2B5EF4-FFF2-40B4-BE49-F238E27FC236}">
                <a16:creationId xmlns:a16="http://schemas.microsoft.com/office/drawing/2014/main" id="{2BBE719A-533B-4B30-A47E-3EAA083D6770}"/>
              </a:ext>
            </a:extLst>
          </p:cNvPr>
          <p:cNvSpPr txBox="1">
            <a:spLocks/>
          </p:cNvSpPr>
          <p:nvPr/>
        </p:nvSpPr>
        <p:spPr>
          <a:xfrm>
            <a:off x="838200" y="475193"/>
            <a:ext cx="105156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Correction for Solar Activity (2/3):</a:t>
            </a:r>
          </a:p>
          <a:p>
            <a:r>
              <a:rPr lang="en-US" sz="3600" dirty="0"/>
              <a:t>Calculation of Mg-II Index Values</a:t>
            </a:r>
          </a:p>
        </p:txBody>
      </p:sp>
      <p:sp>
        <p:nvSpPr>
          <p:cNvPr id="7" name="Text Placeholder 2">
            <a:extLst>
              <a:ext uri="{FF2B5EF4-FFF2-40B4-BE49-F238E27FC236}">
                <a16:creationId xmlns:a16="http://schemas.microsoft.com/office/drawing/2014/main" id="{FA1E4B09-D7D3-4540-9C5B-A9C8366374BD}"/>
              </a:ext>
            </a:extLst>
          </p:cNvPr>
          <p:cNvSpPr>
            <a:spLocks noGrp="1"/>
          </p:cNvSpPr>
          <p:nvPr>
            <p:ph type="body" idx="1"/>
          </p:nvPr>
        </p:nvSpPr>
        <p:spPr>
          <a:xfrm>
            <a:off x="838200" y="1353607"/>
            <a:ext cx="5181600" cy="4977337"/>
          </a:xfrm>
        </p:spPr>
        <p:txBody>
          <a:bodyPr/>
          <a:lstStyle/>
          <a:p>
            <a:r>
              <a:rPr lang="en-US" sz="2000" dirty="0"/>
              <a:t>Mg-II Index values were calculated for the lifetime of each of the OMPS NP sensors using </a:t>
            </a:r>
            <a:r>
              <a:rPr lang="en-US" sz="2000" dirty="0" err="1"/>
              <a:t>RawFlux</a:t>
            </a:r>
            <a:r>
              <a:rPr lang="en-US" sz="2000" dirty="0"/>
              <a:t> solar data</a:t>
            </a:r>
            <a:endParaRPr lang="en-US" sz="1600" dirty="0"/>
          </a:p>
          <a:p>
            <a:pPr lvl="1"/>
            <a:r>
              <a:rPr lang="en-US" sz="1600" dirty="0" err="1"/>
              <a:t>RawFlux</a:t>
            </a:r>
            <a:r>
              <a:rPr lang="en-US" sz="1600" dirty="0"/>
              <a:t> solar data was produced by the NASA OMPS team and obtained through the NASA SIPS System</a:t>
            </a:r>
          </a:p>
          <a:p>
            <a:r>
              <a:rPr lang="en-US" sz="2000" dirty="0"/>
              <a:t>These values represent an approximation of changes in solar activity over time and are used to calculate the solar activity scale factors</a:t>
            </a:r>
          </a:p>
          <a:p>
            <a:r>
              <a:rPr lang="en-US" sz="2000" dirty="0"/>
              <a:t>To calculate scale factors, Mg-II Index values must be taken from large, short-term changes in Mg-II Index values </a:t>
            </a:r>
          </a:p>
          <a:p>
            <a:pPr lvl="1"/>
            <a:r>
              <a:rPr lang="en-US" sz="1600" dirty="0"/>
              <a:t>GOME2 daily Mg-II Index values were used as a reference to find dates that lined up approximately with 27-day solar cycle maxima and minima</a:t>
            </a:r>
          </a:p>
        </p:txBody>
      </p:sp>
    </p:spTree>
    <p:extLst>
      <p:ext uri="{BB962C8B-B14F-4D97-AF65-F5344CB8AC3E}">
        <p14:creationId xmlns:p14="http://schemas.microsoft.com/office/powerpoint/2010/main" val="899608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8B2DE99-46CA-4BA8-853F-5973697595AB}"/>
              </a:ext>
            </a:extLst>
          </p:cNvPr>
          <p:cNvGrpSpPr/>
          <p:nvPr/>
        </p:nvGrpSpPr>
        <p:grpSpPr>
          <a:xfrm>
            <a:off x="6019800" y="1353312"/>
            <a:ext cx="6172200" cy="5029200"/>
            <a:chOff x="6019800" y="979160"/>
            <a:chExt cx="6172200" cy="5029200"/>
          </a:xfrm>
        </p:grpSpPr>
        <p:pic>
          <p:nvPicPr>
            <p:cNvPr id="8" name="Picture 7">
              <a:extLst>
                <a:ext uri="{FF2B5EF4-FFF2-40B4-BE49-F238E27FC236}">
                  <a16:creationId xmlns:a16="http://schemas.microsoft.com/office/drawing/2014/main" id="{0633303D-798A-4835-8BF5-CBCE323916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979160"/>
              <a:ext cx="3146542" cy="2514600"/>
            </a:xfrm>
            <a:prstGeom prst="rect">
              <a:avLst/>
            </a:prstGeom>
          </p:spPr>
        </p:pic>
        <p:pic>
          <p:nvPicPr>
            <p:cNvPr id="12" name="Picture 11">
              <a:extLst>
                <a:ext uri="{FF2B5EF4-FFF2-40B4-BE49-F238E27FC236}">
                  <a16:creationId xmlns:a16="http://schemas.microsoft.com/office/drawing/2014/main" id="{C6459C0F-B288-4FA1-9E72-847296899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45459" y="979160"/>
              <a:ext cx="3146541" cy="2514600"/>
            </a:xfrm>
            <a:prstGeom prst="rect">
              <a:avLst/>
            </a:prstGeom>
          </p:spPr>
        </p:pic>
        <p:pic>
          <p:nvPicPr>
            <p:cNvPr id="13" name="Picture 12">
              <a:extLst>
                <a:ext uri="{FF2B5EF4-FFF2-40B4-BE49-F238E27FC236}">
                  <a16:creationId xmlns:a16="http://schemas.microsoft.com/office/drawing/2014/main" id="{FD50F18B-E816-438F-B8DB-DABDF724C2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2188" y="3493760"/>
              <a:ext cx="3146542" cy="2514600"/>
            </a:xfrm>
            <a:prstGeom prst="rect">
              <a:avLst/>
            </a:prstGeom>
          </p:spPr>
        </p:pic>
      </p:grpSp>
      <p:sp>
        <p:nvSpPr>
          <p:cNvPr id="5" name="Title 1">
            <a:extLst>
              <a:ext uri="{FF2B5EF4-FFF2-40B4-BE49-F238E27FC236}">
                <a16:creationId xmlns:a16="http://schemas.microsoft.com/office/drawing/2014/main" id="{2BBE719A-533B-4B30-A47E-3EAA083D6770}"/>
              </a:ext>
            </a:extLst>
          </p:cNvPr>
          <p:cNvSpPr txBox="1">
            <a:spLocks/>
          </p:cNvSpPr>
          <p:nvPr/>
        </p:nvSpPr>
        <p:spPr>
          <a:xfrm>
            <a:off x="838200" y="475193"/>
            <a:ext cx="105156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Correction for Solar Activity (3/3):</a:t>
            </a:r>
          </a:p>
          <a:p>
            <a:r>
              <a:rPr lang="en-US" sz="3600" dirty="0"/>
              <a:t>Calculation of Solar Activity Scale Factors</a:t>
            </a:r>
          </a:p>
        </p:txBody>
      </p:sp>
      <p:sp>
        <p:nvSpPr>
          <p:cNvPr id="7" name="Text Placeholder 2">
            <a:extLst>
              <a:ext uri="{FF2B5EF4-FFF2-40B4-BE49-F238E27FC236}">
                <a16:creationId xmlns:a16="http://schemas.microsoft.com/office/drawing/2014/main" id="{FA1E4B09-D7D3-4540-9C5B-A9C8366374BD}"/>
              </a:ext>
            </a:extLst>
          </p:cNvPr>
          <p:cNvSpPr>
            <a:spLocks noGrp="1"/>
          </p:cNvSpPr>
          <p:nvPr>
            <p:ph type="body" idx="1"/>
          </p:nvPr>
        </p:nvSpPr>
        <p:spPr>
          <a:xfrm>
            <a:off x="838200" y="1353312"/>
            <a:ext cx="5181600" cy="5110993"/>
          </a:xfrm>
        </p:spPr>
        <p:txBody>
          <a:bodyPr/>
          <a:lstStyle/>
          <a:p>
            <a:r>
              <a:rPr lang="en-US" sz="2000" dirty="0"/>
              <a:t>Once several pairs of consecutive measurements with large Mg-II Index changes are found, they can be used to calculate scale factors</a:t>
            </a:r>
          </a:p>
          <a:p>
            <a:r>
              <a:rPr lang="en-US" sz="2000" dirty="0"/>
              <a:t>Scale factors are calculated using percent change in Mg-II Index and percent change in spectral value for these matched dates</a:t>
            </a:r>
          </a:p>
          <a:p>
            <a:pPr lvl="1"/>
            <a:r>
              <a:rPr lang="en-US" sz="1600" dirty="0"/>
              <a:t>A line is fit to a scatter plot of these values over time. The slope of the line represents the scale factor value at each wavelength</a:t>
            </a:r>
          </a:p>
          <a:p>
            <a:r>
              <a:rPr lang="en-US" sz="2000" dirty="0"/>
              <a:t>Scale factors represent a percent change per a 1% change in Mg-II Index</a:t>
            </a:r>
          </a:p>
          <a:p>
            <a:r>
              <a:rPr lang="en-US" sz="2000" dirty="0"/>
              <a:t>Scale factors between the three OMPS NP sensors were expected to be similar, but not identical</a:t>
            </a:r>
          </a:p>
        </p:txBody>
      </p:sp>
    </p:spTree>
    <p:extLst>
      <p:ext uri="{BB962C8B-B14F-4D97-AF65-F5344CB8AC3E}">
        <p14:creationId xmlns:p14="http://schemas.microsoft.com/office/powerpoint/2010/main" val="3117234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FA1E4B09-D7D3-4540-9C5B-A9C8366374BD}"/>
              </a:ext>
            </a:extLst>
          </p:cNvPr>
          <p:cNvSpPr>
            <a:spLocks noGrp="1"/>
          </p:cNvSpPr>
          <p:nvPr>
            <p:ph type="body" idx="1"/>
          </p:nvPr>
        </p:nvSpPr>
        <p:spPr>
          <a:xfrm>
            <a:off x="293616" y="1199626"/>
            <a:ext cx="5027730" cy="4977337"/>
          </a:xfrm>
        </p:spPr>
        <p:txBody>
          <a:bodyPr/>
          <a:lstStyle/>
          <a:p>
            <a:r>
              <a:rPr lang="en-US" sz="2000" dirty="0"/>
              <a:t>To determine the amount of correction that needs to be applied to each solar measurement, scale factors are multiplied by the percent change in Mg-II Index compared to the day-1 measurement</a:t>
            </a:r>
          </a:p>
          <a:p>
            <a:pPr lvl="1"/>
            <a:r>
              <a:rPr lang="en-US" sz="1600" dirty="0"/>
              <a:t>For example, if the scale factor value is 0.5 and the change in Mg-II Index from day-1 is 4%, then the total impact from solar activity would be 2% </a:t>
            </a:r>
          </a:p>
          <a:p>
            <a:r>
              <a:rPr lang="en-US" sz="2000" dirty="0"/>
              <a:t>Wavelength shift adjustments are also made relative to day-1</a:t>
            </a:r>
          </a:p>
          <a:p>
            <a:pPr lvl="1"/>
            <a:r>
              <a:rPr lang="en-US" sz="1600" dirty="0"/>
              <a:t>Shift adjustments are made to the data following adjustments for solar activity</a:t>
            </a:r>
          </a:p>
          <a:p>
            <a:r>
              <a:rPr lang="en-US" sz="2000" dirty="0"/>
              <a:t>Corrections have been calculated for the lifetime of each of the three NP sensors</a:t>
            </a:r>
          </a:p>
          <a:p>
            <a:endParaRPr lang="en-US" sz="2000" dirty="0"/>
          </a:p>
        </p:txBody>
      </p:sp>
      <p:sp>
        <p:nvSpPr>
          <p:cNvPr id="5" name="Title 1">
            <a:extLst>
              <a:ext uri="{FF2B5EF4-FFF2-40B4-BE49-F238E27FC236}">
                <a16:creationId xmlns:a16="http://schemas.microsoft.com/office/drawing/2014/main" id="{2BBE719A-533B-4B30-A47E-3EAA083D6770}"/>
              </a:ext>
            </a:extLst>
          </p:cNvPr>
          <p:cNvSpPr txBox="1">
            <a:spLocks/>
          </p:cNvSpPr>
          <p:nvPr/>
        </p:nvSpPr>
        <p:spPr>
          <a:xfrm>
            <a:off x="838200" y="382914"/>
            <a:ext cx="105156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Applying Both Corrections to the Data</a:t>
            </a:r>
          </a:p>
        </p:txBody>
      </p:sp>
      <p:grpSp>
        <p:nvGrpSpPr>
          <p:cNvPr id="33" name="Group 32">
            <a:extLst>
              <a:ext uri="{FF2B5EF4-FFF2-40B4-BE49-F238E27FC236}">
                <a16:creationId xmlns:a16="http://schemas.microsoft.com/office/drawing/2014/main" id="{DF6D9127-70D0-44AB-9C72-D8D62C577B73}"/>
              </a:ext>
            </a:extLst>
          </p:cNvPr>
          <p:cNvGrpSpPr/>
          <p:nvPr/>
        </p:nvGrpSpPr>
        <p:grpSpPr>
          <a:xfrm>
            <a:off x="5287789" y="837133"/>
            <a:ext cx="6904211" cy="5534541"/>
            <a:chOff x="2658793" y="592951"/>
            <a:chExt cx="6904211" cy="5534541"/>
          </a:xfrm>
        </p:grpSpPr>
        <p:grpSp>
          <p:nvGrpSpPr>
            <p:cNvPr id="34" name="Group 33">
              <a:extLst>
                <a:ext uri="{FF2B5EF4-FFF2-40B4-BE49-F238E27FC236}">
                  <a16:creationId xmlns:a16="http://schemas.microsoft.com/office/drawing/2014/main" id="{B4E27EFD-ADBF-48B7-AF5A-FFA910E0C4AE}"/>
                </a:ext>
              </a:extLst>
            </p:cNvPr>
            <p:cNvGrpSpPr/>
            <p:nvPr/>
          </p:nvGrpSpPr>
          <p:grpSpPr>
            <a:xfrm>
              <a:off x="5898213" y="592951"/>
              <a:ext cx="3491864" cy="2743200"/>
              <a:chOff x="6176020" y="2057400"/>
              <a:chExt cx="3491864" cy="2743200"/>
            </a:xfrm>
          </p:grpSpPr>
          <p:pic>
            <p:nvPicPr>
              <p:cNvPr id="46" name="Picture 45">
                <a:extLst>
                  <a:ext uri="{FF2B5EF4-FFF2-40B4-BE49-F238E27FC236}">
                    <a16:creationId xmlns:a16="http://schemas.microsoft.com/office/drawing/2014/main" id="{CE590B8D-B4E6-4D5C-9C14-59091A03BF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6020" y="2057400"/>
                <a:ext cx="3432591" cy="2743200"/>
              </a:xfrm>
              <a:prstGeom prst="rect">
                <a:avLst/>
              </a:prstGeom>
            </p:spPr>
          </p:pic>
          <p:pic>
            <p:nvPicPr>
              <p:cNvPr id="47" name="Picture 46">
                <a:extLst>
                  <a:ext uri="{FF2B5EF4-FFF2-40B4-BE49-F238E27FC236}">
                    <a16:creationId xmlns:a16="http://schemas.microsoft.com/office/drawing/2014/main" id="{CF4FE575-0189-4C65-ACBD-33FCC0DF2F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334877" y="3383508"/>
                <a:ext cx="2161523" cy="51751"/>
              </a:xfrm>
              <a:prstGeom prst="rect">
                <a:avLst/>
              </a:prstGeom>
            </p:spPr>
          </p:pic>
          <p:sp>
            <p:nvSpPr>
              <p:cNvPr id="48" name="TextBox 47">
                <a:extLst>
                  <a:ext uri="{FF2B5EF4-FFF2-40B4-BE49-F238E27FC236}">
                    <a16:creationId xmlns:a16="http://schemas.microsoft.com/office/drawing/2014/main" id="{39D53429-1444-48CC-960A-5D93D662FAEC}"/>
                  </a:ext>
                </a:extLst>
              </p:cNvPr>
              <p:cNvSpPr txBox="1"/>
              <p:nvPr/>
            </p:nvSpPr>
            <p:spPr>
              <a:xfrm rot="16200000">
                <a:off x="8464012" y="3286087"/>
                <a:ext cx="2161524" cy="246221"/>
              </a:xfrm>
              <a:prstGeom prst="rect">
                <a:avLst/>
              </a:prstGeom>
              <a:noFill/>
            </p:spPr>
            <p:txBody>
              <a:bodyPr wrap="square" rtlCol="0">
                <a:spAutoFit/>
              </a:bodyPr>
              <a:lstStyle/>
              <a:p>
                <a:pPr algn="ctr"/>
                <a:r>
                  <a:rPr lang="en-US" sz="1000" dirty="0"/>
                  <a:t>Oldest Data </a:t>
                </a:r>
                <a:r>
                  <a:rPr lang="en-US" sz="1000" dirty="0">
                    <a:sym typeface="Wingdings" panose="05000000000000000000" pitchFamily="2" charset="2"/>
                  </a:rPr>
                  <a:t> Most Recent Data</a:t>
                </a:r>
                <a:endParaRPr lang="en-US" sz="1000" dirty="0"/>
              </a:p>
            </p:txBody>
          </p:sp>
        </p:grpSp>
        <p:grpSp>
          <p:nvGrpSpPr>
            <p:cNvPr id="35" name="Group 34">
              <a:extLst>
                <a:ext uri="{FF2B5EF4-FFF2-40B4-BE49-F238E27FC236}">
                  <a16:creationId xmlns:a16="http://schemas.microsoft.com/office/drawing/2014/main" id="{32F752B6-368A-4AF2-A756-8149925D2599}"/>
                </a:ext>
              </a:extLst>
            </p:cNvPr>
            <p:cNvGrpSpPr/>
            <p:nvPr/>
          </p:nvGrpSpPr>
          <p:grpSpPr>
            <a:xfrm>
              <a:off x="2679433" y="592951"/>
              <a:ext cx="3496901" cy="2743200"/>
              <a:chOff x="2524115" y="2057400"/>
              <a:chExt cx="3496901" cy="2743200"/>
            </a:xfrm>
          </p:grpSpPr>
          <p:pic>
            <p:nvPicPr>
              <p:cNvPr id="43" name="Content Placeholder 7">
                <a:extLst>
                  <a:ext uri="{FF2B5EF4-FFF2-40B4-BE49-F238E27FC236}">
                    <a16:creationId xmlns:a16="http://schemas.microsoft.com/office/drawing/2014/main" id="{BD612FA7-450E-4292-8EA3-33E1A94C40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4115" y="2057400"/>
                <a:ext cx="3432592" cy="2743200"/>
              </a:xfrm>
              <a:prstGeom prst="rect">
                <a:avLst/>
              </a:prstGeom>
            </p:spPr>
          </p:pic>
          <p:pic>
            <p:nvPicPr>
              <p:cNvPr id="44" name="Picture 43">
                <a:extLst>
                  <a:ext uri="{FF2B5EF4-FFF2-40B4-BE49-F238E27FC236}">
                    <a16:creationId xmlns:a16="http://schemas.microsoft.com/office/drawing/2014/main" id="{04759E7F-DED3-4C45-8762-B7FEE2DFB9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688009" y="3376676"/>
                <a:ext cx="2161523" cy="51751"/>
              </a:xfrm>
              <a:prstGeom prst="rect">
                <a:avLst/>
              </a:prstGeom>
            </p:spPr>
          </p:pic>
          <p:sp>
            <p:nvSpPr>
              <p:cNvPr id="45" name="TextBox 44">
                <a:extLst>
                  <a:ext uri="{FF2B5EF4-FFF2-40B4-BE49-F238E27FC236}">
                    <a16:creationId xmlns:a16="http://schemas.microsoft.com/office/drawing/2014/main" id="{6F7AC4F6-BC26-4378-A7FC-E764E878183A}"/>
                  </a:ext>
                </a:extLst>
              </p:cNvPr>
              <p:cNvSpPr txBox="1"/>
              <p:nvPr/>
            </p:nvSpPr>
            <p:spPr>
              <a:xfrm rot="16200000">
                <a:off x="4817144" y="3279255"/>
                <a:ext cx="2161524" cy="246221"/>
              </a:xfrm>
              <a:prstGeom prst="rect">
                <a:avLst/>
              </a:prstGeom>
              <a:noFill/>
            </p:spPr>
            <p:txBody>
              <a:bodyPr wrap="square" rtlCol="0">
                <a:spAutoFit/>
              </a:bodyPr>
              <a:lstStyle/>
              <a:p>
                <a:pPr algn="ctr"/>
                <a:r>
                  <a:rPr lang="en-US" sz="1000" dirty="0"/>
                  <a:t>Oldest Data </a:t>
                </a:r>
                <a:r>
                  <a:rPr lang="en-US" sz="1000" dirty="0">
                    <a:sym typeface="Wingdings" panose="05000000000000000000" pitchFamily="2" charset="2"/>
                  </a:rPr>
                  <a:t> Most Recent Data</a:t>
                </a:r>
                <a:endParaRPr lang="en-US" sz="1000" dirty="0"/>
              </a:p>
            </p:txBody>
          </p:sp>
        </p:grpSp>
        <p:grpSp>
          <p:nvGrpSpPr>
            <p:cNvPr id="36" name="Group 35">
              <a:extLst>
                <a:ext uri="{FF2B5EF4-FFF2-40B4-BE49-F238E27FC236}">
                  <a16:creationId xmlns:a16="http://schemas.microsoft.com/office/drawing/2014/main" id="{CEE85D92-94BB-42D3-B773-037D708648DD}"/>
                </a:ext>
              </a:extLst>
            </p:cNvPr>
            <p:cNvGrpSpPr/>
            <p:nvPr/>
          </p:nvGrpSpPr>
          <p:grpSpPr>
            <a:xfrm>
              <a:off x="2658793" y="3282882"/>
              <a:ext cx="3559487" cy="2844610"/>
              <a:chOff x="4316256" y="3375731"/>
              <a:chExt cx="3559487" cy="2844610"/>
            </a:xfrm>
          </p:grpSpPr>
          <p:pic>
            <p:nvPicPr>
              <p:cNvPr id="41" name="Picture 40">
                <a:extLst>
                  <a:ext uri="{FF2B5EF4-FFF2-40B4-BE49-F238E27FC236}">
                    <a16:creationId xmlns:a16="http://schemas.microsoft.com/office/drawing/2014/main" id="{71D82ED1-22CC-45C8-BE50-1B6299F1A5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6256" y="3375731"/>
                <a:ext cx="3559487" cy="2844610"/>
              </a:xfrm>
              <a:prstGeom prst="rect">
                <a:avLst/>
              </a:prstGeom>
            </p:spPr>
          </p:pic>
          <p:sp>
            <p:nvSpPr>
              <p:cNvPr id="42" name="TextBox 41">
                <a:extLst>
                  <a:ext uri="{FF2B5EF4-FFF2-40B4-BE49-F238E27FC236}">
                    <a16:creationId xmlns:a16="http://schemas.microsoft.com/office/drawing/2014/main" id="{4C218B39-0676-49D4-98CD-390A8CF00015}"/>
                  </a:ext>
                </a:extLst>
              </p:cNvPr>
              <p:cNvSpPr txBox="1"/>
              <p:nvPr/>
            </p:nvSpPr>
            <p:spPr>
              <a:xfrm>
                <a:off x="4722224" y="5307646"/>
                <a:ext cx="1895300"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effectLst/>
                    <a:uLnTx/>
                    <a:uFillTx/>
                    <a:latin typeface="Arial"/>
                    <a:cs typeface="Arial"/>
                    <a:sym typeface="Arial"/>
                  </a:rPr>
                  <a:t>Original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FF0000"/>
                    </a:solidFill>
                    <a:latin typeface="Arial"/>
                    <a:cs typeface="Arial"/>
                    <a:sym typeface="Arial"/>
                  </a:rPr>
                  <a:t>Solar Activity Corrected</a:t>
                </a:r>
                <a:endParaRPr kumimoji="0" lang="en-US" sz="1100" b="1" i="0" u="none" strike="noStrike" kern="0" cap="none" spc="0" normalizeH="0" baseline="0" noProof="0" dirty="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0000FF"/>
                    </a:solidFill>
                    <a:latin typeface="Arial"/>
                    <a:cs typeface="Arial"/>
                    <a:sym typeface="Arial"/>
                  </a:rPr>
                  <a:t>SA and Shift Corrected</a:t>
                </a:r>
                <a:endParaRPr kumimoji="0" lang="en-US" sz="1100" b="1" i="0" u="none" strike="noStrike" kern="0" cap="none" spc="0" normalizeH="0" baseline="0" noProof="0" dirty="0">
                  <a:ln>
                    <a:noFill/>
                  </a:ln>
                  <a:solidFill>
                    <a:srgbClr val="0000FF"/>
                  </a:solidFill>
                  <a:effectLst/>
                  <a:uLnTx/>
                  <a:uFillTx/>
                  <a:latin typeface="Arial"/>
                  <a:cs typeface="Arial"/>
                  <a:sym typeface="Arial"/>
                </a:endParaRPr>
              </a:p>
            </p:txBody>
          </p:sp>
        </p:grpSp>
        <p:grpSp>
          <p:nvGrpSpPr>
            <p:cNvPr id="37" name="Group 36">
              <a:extLst>
                <a:ext uri="{FF2B5EF4-FFF2-40B4-BE49-F238E27FC236}">
                  <a16:creationId xmlns:a16="http://schemas.microsoft.com/office/drawing/2014/main" id="{AD5546D7-7DBA-43EA-A1BA-2DA4E245EE8B}"/>
                </a:ext>
              </a:extLst>
            </p:cNvPr>
            <p:cNvGrpSpPr/>
            <p:nvPr/>
          </p:nvGrpSpPr>
          <p:grpSpPr>
            <a:xfrm>
              <a:off x="6007241" y="3282697"/>
              <a:ext cx="3555763" cy="2844611"/>
              <a:chOff x="6147443" y="3335114"/>
              <a:chExt cx="3555763" cy="2844611"/>
            </a:xfrm>
          </p:grpSpPr>
          <p:pic>
            <p:nvPicPr>
              <p:cNvPr id="39" name="Picture 38">
                <a:extLst>
                  <a:ext uri="{FF2B5EF4-FFF2-40B4-BE49-F238E27FC236}">
                    <a16:creationId xmlns:a16="http://schemas.microsoft.com/office/drawing/2014/main" id="{26755949-085C-482C-99AF-0A2E614C77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47443" y="3335114"/>
                <a:ext cx="3555763" cy="2844611"/>
              </a:xfrm>
              <a:prstGeom prst="rect">
                <a:avLst/>
              </a:prstGeom>
            </p:spPr>
          </p:pic>
          <p:sp>
            <p:nvSpPr>
              <p:cNvPr id="40" name="TextBox 39">
                <a:extLst>
                  <a:ext uri="{FF2B5EF4-FFF2-40B4-BE49-F238E27FC236}">
                    <a16:creationId xmlns:a16="http://schemas.microsoft.com/office/drawing/2014/main" id="{07188AD3-9754-42D4-8991-B05BDB67C703}"/>
                  </a:ext>
                </a:extLst>
              </p:cNvPr>
              <p:cNvSpPr txBox="1"/>
              <p:nvPr/>
            </p:nvSpPr>
            <p:spPr>
              <a:xfrm>
                <a:off x="6582303" y="5208735"/>
                <a:ext cx="1895300"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effectLst/>
                    <a:uLnTx/>
                    <a:uFillTx/>
                    <a:latin typeface="Arial"/>
                    <a:cs typeface="Arial"/>
                    <a:sym typeface="Arial"/>
                  </a:rPr>
                  <a:t>Original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FF0000"/>
                    </a:solidFill>
                    <a:latin typeface="Arial"/>
                    <a:cs typeface="Arial"/>
                    <a:sym typeface="Arial"/>
                  </a:rPr>
                  <a:t>Solar Activity Corrected</a:t>
                </a:r>
                <a:endParaRPr kumimoji="0" lang="en-US" sz="1100" b="1" i="0" u="none" strike="noStrike" kern="0" cap="none" spc="0" normalizeH="0" baseline="0" noProof="0" dirty="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dirty="0">
                    <a:solidFill>
                      <a:srgbClr val="0000FF"/>
                    </a:solidFill>
                    <a:latin typeface="Arial"/>
                    <a:cs typeface="Arial"/>
                    <a:sym typeface="Arial"/>
                  </a:rPr>
                  <a:t>SA and Shift Corrected</a:t>
                </a:r>
                <a:endParaRPr kumimoji="0" lang="en-US" sz="1100" b="1" i="0" u="none" strike="noStrike" kern="0" cap="none" spc="0" normalizeH="0" baseline="0" noProof="0" dirty="0">
                  <a:ln>
                    <a:noFill/>
                  </a:ln>
                  <a:solidFill>
                    <a:srgbClr val="0000FF"/>
                  </a:solidFill>
                  <a:effectLst/>
                  <a:uLnTx/>
                  <a:uFillTx/>
                  <a:latin typeface="Arial"/>
                  <a:cs typeface="Arial"/>
                  <a:sym typeface="Arial"/>
                </a:endParaRPr>
              </a:p>
            </p:txBody>
          </p:sp>
        </p:grpSp>
        <p:sp>
          <p:nvSpPr>
            <p:cNvPr id="38" name="Rectangle 37">
              <a:extLst>
                <a:ext uri="{FF2B5EF4-FFF2-40B4-BE49-F238E27FC236}">
                  <a16:creationId xmlns:a16="http://schemas.microsoft.com/office/drawing/2014/main" id="{10FD22D5-8936-446D-9E00-31F18D4EFAE9}"/>
                </a:ext>
              </a:extLst>
            </p:cNvPr>
            <p:cNvSpPr/>
            <p:nvPr/>
          </p:nvSpPr>
          <p:spPr>
            <a:xfrm>
              <a:off x="5949964" y="6023295"/>
              <a:ext cx="492137" cy="1040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6E182C51-1A80-44CE-BD40-68FD0E4305BE}"/>
              </a:ext>
            </a:extLst>
          </p:cNvPr>
          <p:cNvSpPr txBox="1"/>
          <p:nvPr/>
        </p:nvSpPr>
        <p:spPr>
          <a:xfrm>
            <a:off x="9299592" y="3851555"/>
            <a:ext cx="2440092" cy="246221"/>
          </a:xfrm>
          <a:prstGeom prst="rect">
            <a:avLst/>
          </a:prstGeom>
          <a:noFill/>
        </p:spPr>
        <p:txBody>
          <a:bodyPr wrap="none" rtlCol="0">
            <a:spAutoFit/>
          </a:bodyPr>
          <a:lstStyle/>
          <a:p>
            <a:r>
              <a:rPr lang="en-US" sz="1000" dirty="0">
                <a:solidFill>
                  <a:srgbClr val="FF0000"/>
                </a:solidFill>
              </a:rPr>
              <a:t>(Animated for all Wavelength Channels)</a:t>
            </a:r>
          </a:p>
        </p:txBody>
      </p:sp>
    </p:spTree>
    <p:extLst>
      <p:ext uri="{BB962C8B-B14F-4D97-AF65-F5344CB8AC3E}">
        <p14:creationId xmlns:p14="http://schemas.microsoft.com/office/powerpoint/2010/main" val="3448658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BBE719A-533B-4B30-A47E-3EAA083D6770}"/>
              </a:ext>
            </a:extLst>
          </p:cNvPr>
          <p:cNvSpPr txBox="1">
            <a:spLocks/>
          </p:cNvSpPr>
          <p:nvPr/>
        </p:nvSpPr>
        <p:spPr>
          <a:xfrm>
            <a:off x="838200" y="382914"/>
            <a:ext cx="105156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Calculating Sensor Optical Throughput Degradation</a:t>
            </a:r>
          </a:p>
        </p:txBody>
      </p:sp>
      <p:sp>
        <p:nvSpPr>
          <p:cNvPr id="7" name="Text Placeholder 2">
            <a:extLst>
              <a:ext uri="{FF2B5EF4-FFF2-40B4-BE49-F238E27FC236}">
                <a16:creationId xmlns:a16="http://schemas.microsoft.com/office/drawing/2014/main" id="{FA1E4B09-D7D3-4540-9C5B-A9C8366374BD}"/>
              </a:ext>
            </a:extLst>
          </p:cNvPr>
          <p:cNvSpPr>
            <a:spLocks noGrp="1"/>
          </p:cNvSpPr>
          <p:nvPr>
            <p:ph type="body" idx="1"/>
          </p:nvPr>
        </p:nvSpPr>
        <p:spPr>
          <a:xfrm>
            <a:off x="0" y="1199626"/>
            <a:ext cx="5639729" cy="5209563"/>
          </a:xfrm>
        </p:spPr>
        <p:txBody>
          <a:bodyPr/>
          <a:lstStyle/>
          <a:p>
            <a:r>
              <a:rPr lang="en-US" sz="1600" dirty="0"/>
              <a:t>After correcting for both solar activity and wavelength shift in the working and reference diffuser measurements, degradation rates can be calculated</a:t>
            </a:r>
          </a:p>
          <a:p>
            <a:r>
              <a:rPr lang="en-US" sz="1600" dirty="0"/>
              <a:t>A curve fit is applied to the working and reference degradation rates</a:t>
            </a:r>
          </a:p>
          <a:p>
            <a:r>
              <a:rPr lang="en-US" sz="1600" dirty="0"/>
              <a:t>Working diffuser degradation rates are scaled based on the ratio between number of measurements from each diffuser</a:t>
            </a:r>
          </a:p>
          <a:p>
            <a:r>
              <a:rPr lang="en-US" sz="1600" dirty="0"/>
              <a:t>The difference between the reference diffuser degradation and the scaled working diffuser degradation is the throughput degradation</a:t>
            </a:r>
          </a:p>
          <a:p>
            <a:r>
              <a:rPr lang="en-US" sz="1600" dirty="0"/>
              <a:t>Goniometric discrepancies in reference diffuser measurements starting in 2022 were addressed by approximating the degradation between 2022 and 2025 based on the average yearly degradation between 2015 and 2021</a:t>
            </a:r>
          </a:p>
          <a:p>
            <a:r>
              <a:rPr lang="en-US" sz="1600" dirty="0"/>
              <a:t>Degradation adjustments are made relative to Reference Diffuser Measurement 3, as the first and second measurements are out-of-family with all following measurements</a:t>
            </a:r>
          </a:p>
        </p:txBody>
      </p:sp>
      <p:sp>
        <p:nvSpPr>
          <p:cNvPr id="4" name="TextBox 3">
            <a:extLst>
              <a:ext uri="{FF2B5EF4-FFF2-40B4-BE49-F238E27FC236}">
                <a16:creationId xmlns:a16="http://schemas.microsoft.com/office/drawing/2014/main" id="{0E05CAEE-A35D-482E-B804-F2AD9C50797B}"/>
              </a:ext>
            </a:extLst>
          </p:cNvPr>
          <p:cNvSpPr txBox="1"/>
          <p:nvPr/>
        </p:nvSpPr>
        <p:spPr>
          <a:xfrm>
            <a:off x="8778380" y="4538914"/>
            <a:ext cx="2575420" cy="769441"/>
          </a:xfrm>
          <a:prstGeom prst="rect">
            <a:avLst/>
          </a:prstGeom>
          <a:noFill/>
        </p:spPr>
        <p:txBody>
          <a:bodyPr wrap="square" rtlCol="0">
            <a:spAutoFit/>
          </a:bodyPr>
          <a:lstStyle/>
          <a:p>
            <a:r>
              <a:rPr lang="en-US" sz="1100" b="1" dirty="0">
                <a:solidFill>
                  <a:srgbClr val="0000FF"/>
                </a:solidFill>
              </a:rPr>
              <a:t>Working Diffuser</a:t>
            </a:r>
          </a:p>
          <a:p>
            <a:r>
              <a:rPr lang="en-US" sz="1100" b="1" dirty="0">
                <a:solidFill>
                  <a:srgbClr val="FF0000"/>
                </a:solidFill>
              </a:rPr>
              <a:t>Reference Diffuser</a:t>
            </a:r>
          </a:p>
          <a:p>
            <a:r>
              <a:rPr lang="en-US" sz="1100" b="1" dirty="0">
                <a:solidFill>
                  <a:srgbClr val="00FF00"/>
                </a:solidFill>
              </a:rPr>
              <a:t>Working Scaled to Reference</a:t>
            </a:r>
          </a:p>
          <a:p>
            <a:r>
              <a:rPr lang="en-US" sz="1100" b="1" dirty="0">
                <a:solidFill>
                  <a:srgbClr val="FF9900"/>
                </a:solidFill>
              </a:rPr>
              <a:t>Throughput Degradation Estimate</a:t>
            </a:r>
          </a:p>
        </p:txBody>
      </p:sp>
      <p:grpSp>
        <p:nvGrpSpPr>
          <p:cNvPr id="6" name="Group 5">
            <a:extLst>
              <a:ext uri="{FF2B5EF4-FFF2-40B4-BE49-F238E27FC236}">
                <a16:creationId xmlns:a16="http://schemas.microsoft.com/office/drawing/2014/main" id="{9A575465-632D-47DB-9749-6B00891725A4}"/>
              </a:ext>
            </a:extLst>
          </p:cNvPr>
          <p:cNvGrpSpPr>
            <a:grpSpLocks noChangeAspect="1"/>
          </p:cNvGrpSpPr>
          <p:nvPr/>
        </p:nvGrpSpPr>
        <p:grpSpPr>
          <a:xfrm>
            <a:off x="5502244" y="979160"/>
            <a:ext cx="6552271" cy="5236333"/>
            <a:chOff x="2377359" y="457200"/>
            <a:chExt cx="7437281" cy="5943600"/>
          </a:xfrm>
        </p:grpSpPr>
        <p:pic>
          <p:nvPicPr>
            <p:cNvPr id="8" name="Picture 7">
              <a:extLst>
                <a:ext uri="{FF2B5EF4-FFF2-40B4-BE49-F238E27FC236}">
                  <a16:creationId xmlns:a16="http://schemas.microsoft.com/office/drawing/2014/main" id="{E6E13800-DD68-40E8-8784-C42A1B8BE2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6680" y="457200"/>
              <a:ext cx="3718640" cy="2971800"/>
            </a:xfrm>
            <a:prstGeom prst="rect">
              <a:avLst/>
            </a:prstGeom>
          </p:spPr>
        </p:pic>
        <p:pic>
          <p:nvPicPr>
            <p:cNvPr id="9" name="Picture 8">
              <a:extLst>
                <a:ext uri="{FF2B5EF4-FFF2-40B4-BE49-F238E27FC236}">
                  <a16:creationId xmlns:a16="http://schemas.microsoft.com/office/drawing/2014/main" id="{3961FEC0-0DF5-48E1-A6CF-C613AAB4F0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359" y="3429000"/>
              <a:ext cx="3718640" cy="2971800"/>
            </a:xfrm>
            <a:prstGeom prst="rect">
              <a:avLst/>
            </a:prstGeom>
          </p:spPr>
        </p:pic>
        <p:pic>
          <p:nvPicPr>
            <p:cNvPr id="10" name="Content Placeholder 5">
              <a:extLst>
                <a:ext uri="{FF2B5EF4-FFF2-40B4-BE49-F238E27FC236}">
                  <a16:creationId xmlns:a16="http://schemas.microsoft.com/office/drawing/2014/main" id="{CCA582A2-9B56-4938-A49E-C3495B3B2D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6001" y="3429000"/>
              <a:ext cx="3718639" cy="2971800"/>
            </a:xfrm>
            <a:prstGeom prst="rect">
              <a:avLst/>
            </a:prstGeom>
          </p:spPr>
        </p:pic>
      </p:grpSp>
      <p:sp>
        <p:nvSpPr>
          <p:cNvPr id="11" name="TextBox 10">
            <a:extLst>
              <a:ext uri="{FF2B5EF4-FFF2-40B4-BE49-F238E27FC236}">
                <a16:creationId xmlns:a16="http://schemas.microsoft.com/office/drawing/2014/main" id="{64E5BEEA-699E-4F30-83CA-8DFBB5BBE081}"/>
              </a:ext>
            </a:extLst>
          </p:cNvPr>
          <p:cNvSpPr txBox="1"/>
          <p:nvPr/>
        </p:nvSpPr>
        <p:spPr>
          <a:xfrm>
            <a:off x="8564057" y="2673494"/>
            <a:ext cx="1597054" cy="584775"/>
          </a:xfrm>
          <a:prstGeom prst="rect">
            <a:avLst/>
          </a:prstGeom>
          <a:noFill/>
        </p:spPr>
        <p:txBody>
          <a:bodyPr wrap="square" rtlCol="0">
            <a:spAutoFit/>
          </a:bodyPr>
          <a:lstStyle/>
          <a:p>
            <a:r>
              <a:rPr lang="en-US" sz="800" b="1" dirty="0">
                <a:solidFill>
                  <a:srgbClr val="0000FF"/>
                </a:solidFill>
              </a:rPr>
              <a:t>Working Diffuser</a:t>
            </a:r>
          </a:p>
          <a:p>
            <a:r>
              <a:rPr lang="en-US" sz="800" b="1" dirty="0">
                <a:solidFill>
                  <a:srgbClr val="FF0000"/>
                </a:solidFill>
              </a:rPr>
              <a:t>Reference Diffuser</a:t>
            </a:r>
          </a:p>
          <a:p>
            <a:r>
              <a:rPr lang="en-US" sz="800" b="1" dirty="0">
                <a:solidFill>
                  <a:srgbClr val="00FF00"/>
                </a:solidFill>
              </a:rPr>
              <a:t>Working Scaled to Reference</a:t>
            </a:r>
          </a:p>
          <a:p>
            <a:r>
              <a:rPr lang="en-US" sz="800" b="1" dirty="0">
                <a:solidFill>
                  <a:srgbClr val="FF9900"/>
                </a:solidFill>
              </a:rPr>
              <a:t>Throughput Degradation</a:t>
            </a:r>
          </a:p>
        </p:txBody>
      </p:sp>
      <p:pic>
        <p:nvPicPr>
          <p:cNvPr id="12" name="Picture 11">
            <a:extLst>
              <a:ext uri="{FF2B5EF4-FFF2-40B4-BE49-F238E27FC236}">
                <a16:creationId xmlns:a16="http://schemas.microsoft.com/office/drawing/2014/main" id="{7CBE9053-2751-4A9F-96A9-AFE9F33B2547}"/>
              </a:ext>
            </a:extLst>
          </p:cNvPr>
          <p:cNvPicPr>
            <a:picLocks noChangeAspect="1"/>
          </p:cNvPicPr>
          <p:nvPr/>
        </p:nvPicPr>
        <p:blipFill>
          <a:blip r:embed="rId5"/>
          <a:stretch>
            <a:fillRect/>
          </a:stretch>
        </p:blipFill>
        <p:spPr>
          <a:xfrm>
            <a:off x="8564057" y="3860798"/>
            <a:ext cx="214322" cy="2018039"/>
          </a:xfrm>
          <a:prstGeom prst="rect">
            <a:avLst/>
          </a:prstGeom>
        </p:spPr>
      </p:pic>
      <p:pic>
        <p:nvPicPr>
          <p:cNvPr id="13" name="Picture 12">
            <a:extLst>
              <a:ext uri="{FF2B5EF4-FFF2-40B4-BE49-F238E27FC236}">
                <a16:creationId xmlns:a16="http://schemas.microsoft.com/office/drawing/2014/main" id="{C35E044E-22FE-4BF4-A619-1CABC6EAE782}"/>
              </a:ext>
            </a:extLst>
          </p:cNvPr>
          <p:cNvPicPr>
            <a:picLocks noChangeAspect="1"/>
          </p:cNvPicPr>
          <p:nvPr/>
        </p:nvPicPr>
        <p:blipFill>
          <a:blip r:embed="rId5"/>
          <a:stretch>
            <a:fillRect/>
          </a:stretch>
        </p:blipFill>
        <p:spPr>
          <a:xfrm>
            <a:off x="11840193" y="3860798"/>
            <a:ext cx="214322" cy="2018039"/>
          </a:xfrm>
          <a:prstGeom prst="rect">
            <a:avLst/>
          </a:prstGeom>
        </p:spPr>
      </p:pic>
    </p:spTree>
    <p:extLst>
      <p:ext uri="{BB962C8B-B14F-4D97-AF65-F5344CB8AC3E}">
        <p14:creationId xmlns:p14="http://schemas.microsoft.com/office/powerpoint/2010/main" val="482700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0CD3C81-66F3-4760-A0B4-68479545F1C2}"/>
              </a:ext>
            </a:extLst>
          </p:cNvPr>
          <p:cNvSpPr>
            <a:spLocks noGrp="1"/>
          </p:cNvSpPr>
          <p:nvPr>
            <p:ph type="body" idx="1"/>
          </p:nvPr>
        </p:nvSpPr>
        <p:spPr>
          <a:xfrm>
            <a:off x="838200" y="979160"/>
            <a:ext cx="5181600" cy="5197803"/>
          </a:xfrm>
        </p:spPr>
        <p:txBody>
          <a:bodyPr/>
          <a:lstStyle/>
          <a:p>
            <a:r>
              <a:rPr lang="en-US" sz="2000" dirty="0"/>
              <a:t>With solar activity and throughput degradation known, the SNPP OMPS NP SDR solar flux data product can be adjusted to create a more accurate dataset</a:t>
            </a:r>
          </a:p>
          <a:p>
            <a:r>
              <a:rPr lang="en-US" sz="2000" dirty="0"/>
              <a:t>Wavelength shift adjustments are made every 2 weeks via LUT updates – solar activity and degradation adjustments will also be made at the same time</a:t>
            </a:r>
          </a:p>
          <a:p>
            <a:r>
              <a:rPr lang="en-US" sz="2000" dirty="0"/>
              <a:t>While degradation adjustments will be incorporated into bi-weekly LUT deliveries, the magnitude of the adjustment will remain constant until a new reference diffuser measurement is taken, usually once per year</a:t>
            </a:r>
          </a:p>
          <a:p>
            <a:r>
              <a:rPr lang="en-US" sz="2000" dirty="0"/>
              <a:t>Solar activity adjustments will vary with each new delivery</a:t>
            </a:r>
          </a:p>
        </p:txBody>
      </p:sp>
      <p:sp>
        <p:nvSpPr>
          <p:cNvPr id="7" name="Title 1">
            <a:extLst>
              <a:ext uri="{FF2B5EF4-FFF2-40B4-BE49-F238E27FC236}">
                <a16:creationId xmlns:a16="http://schemas.microsoft.com/office/drawing/2014/main" id="{B9178DFE-823C-47F9-988B-A0405C1D9D34}"/>
              </a:ext>
            </a:extLst>
          </p:cNvPr>
          <p:cNvSpPr txBox="1">
            <a:spLocks/>
          </p:cNvSpPr>
          <p:nvPr/>
        </p:nvSpPr>
        <p:spPr>
          <a:xfrm>
            <a:off x="0" y="382914"/>
            <a:ext cx="121920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Adjusting the SNPP OMPS NP Solar Flux Data Product</a:t>
            </a:r>
          </a:p>
        </p:txBody>
      </p:sp>
      <p:grpSp>
        <p:nvGrpSpPr>
          <p:cNvPr id="10" name="Group 9">
            <a:extLst>
              <a:ext uri="{FF2B5EF4-FFF2-40B4-BE49-F238E27FC236}">
                <a16:creationId xmlns:a16="http://schemas.microsoft.com/office/drawing/2014/main" id="{95669F66-C591-443E-A9BD-FFCC7538F882}"/>
              </a:ext>
            </a:extLst>
          </p:cNvPr>
          <p:cNvGrpSpPr>
            <a:grpSpLocks noChangeAspect="1"/>
          </p:cNvGrpSpPr>
          <p:nvPr/>
        </p:nvGrpSpPr>
        <p:grpSpPr>
          <a:xfrm>
            <a:off x="6019800" y="1169478"/>
            <a:ext cx="6386149" cy="5007485"/>
            <a:chOff x="1965212" y="0"/>
            <a:chExt cx="8618121" cy="6757612"/>
          </a:xfrm>
        </p:grpSpPr>
        <p:pic>
          <p:nvPicPr>
            <p:cNvPr id="11" name="Picture 10">
              <a:extLst>
                <a:ext uri="{FF2B5EF4-FFF2-40B4-BE49-F238E27FC236}">
                  <a16:creationId xmlns:a16="http://schemas.microsoft.com/office/drawing/2014/main" id="{F6B7B36C-6FBF-4591-B281-1D00815ACB2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67665" y="3200399"/>
              <a:ext cx="4004687" cy="3200399"/>
            </a:xfrm>
            <a:prstGeom prst="rect">
              <a:avLst/>
            </a:prstGeom>
          </p:spPr>
        </p:pic>
        <p:pic>
          <p:nvPicPr>
            <p:cNvPr id="12" name="Picture 11">
              <a:extLst>
                <a:ext uri="{FF2B5EF4-FFF2-40B4-BE49-F238E27FC236}">
                  <a16:creationId xmlns:a16="http://schemas.microsoft.com/office/drawing/2014/main" id="{2F1CCBA4-3E15-468A-93CF-32E995E4251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9309" y="0"/>
              <a:ext cx="4004687" cy="3200399"/>
            </a:xfrm>
            <a:prstGeom prst="rect">
              <a:avLst/>
            </a:prstGeom>
          </p:spPr>
        </p:pic>
        <p:pic>
          <p:nvPicPr>
            <p:cNvPr id="13" name="Picture 12">
              <a:extLst>
                <a:ext uri="{FF2B5EF4-FFF2-40B4-BE49-F238E27FC236}">
                  <a16:creationId xmlns:a16="http://schemas.microsoft.com/office/drawing/2014/main" id="{EB6265CE-FEA4-4F42-AF2C-7149636CBAD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030984" y="0"/>
              <a:ext cx="4004687" cy="3200399"/>
            </a:xfrm>
            <a:prstGeom prst="rect">
              <a:avLst/>
            </a:prstGeom>
          </p:spPr>
        </p:pic>
        <p:pic>
          <p:nvPicPr>
            <p:cNvPr id="14" name="Picture 13">
              <a:extLst>
                <a:ext uri="{FF2B5EF4-FFF2-40B4-BE49-F238E27FC236}">
                  <a16:creationId xmlns:a16="http://schemas.microsoft.com/office/drawing/2014/main" id="{35575DC2-A92F-4A47-8D90-9EE8283F5B2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129308" y="3200399"/>
              <a:ext cx="4004687" cy="3200399"/>
            </a:xfrm>
            <a:prstGeom prst="rect">
              <a:avLst/>
            </a:prstGeom>
          </p:spPr>
        </p:pic>
        <p:sp>
          <p:nvSpPr>
            <p:cNvPr id="15" name="TextBox 14">
              <a:extLst>
                <a:ext uri="{FF2B5EF4-FFF2-40B4-BE49-F238E27FC236}">
                  <a16:creationId xmlns:a16="http://schemas.microsoft.com/office/drawing/2014/main" id="{A54D230B-AE70-4061-977F-B85893B20981}"/>
                </a:ext>
              </a:extLst>
            </p:cNvPr>
            <p:cNvSpPr txBox="1"/>
            <p:nvPr/>
          </p:nvSpPr>
          <p:spPr>
            <a:xfrm>
              <a:off x="1965212" y="6400800"/>
              <a:ext cx="8618121" cy="356812"/>
            </a:xfrm>
            <a:prstGeom prst="rect">
              <a:avLst/>
            </a:prstGeom>
            <a:noFill/>
          </p:spPr>
          <p:txBody>
            <a:bodyPr wrap="square" rtlCol="0">
              <a:spAutoFit/>
            </a:bodyPr>
            <a:lstStyle/>
            <a:p>
              <a:r>
                <a:rPr lang="en-US" sz="1050" b="1" dirty="0"/>
                <a:t>Operational NPP NP SDR Solar, </a:t>
              </a:r>
              <a:r>
                <a:rPr lang="en-US" sz="1050" b="1" dirty="0">
                  <a:solidFill>
                    <a:srgbClr val="FF0000"/>
                  </a:solidFill>
                </a:rPr>
                <a:t>SDR Solar + SA Adjustment</a:t>
              </a:r>
              <a:r>
                <a:rPr lang="en-US" sz="1050" b="1" dirty="0"/>
                <a:t>, </a:t>
              </a:r>
              <a:r>
                <a:rPr lang="en-US" sz="1050" b="1" dirty="0">
                  <a:solidFill>
                    <a:srgbClr val="0000FF"/>
                  </a:solidFill>
                </a:rPr>
                <a:t>SDR Solar + SA + Degradation</a:t>
              </a:r>
            </a:p>
          </p:txBody>
        </p:sp>
      </p:grpSp>
    </p:spTree>
    <p:extLst>
      <p:ext uri="{BB962C8B-B14F-4D97-AF65-F5344CB8AC3E}">
        <p14:creationId xmlns:p14="http://schemas.microsoft.com/office/powerpoint/2010/main" val="2103896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361274A-94F8-4D02-984C-543CC158B75F}"/>
              </a:ext>
            </a:extLst>
          </p:cNvPr>
          <p:cNvPicPr>
            <a:picLocks noChangeAspect="1"/>
          </p:cNvPicPr>
          <p:nvPr/>
        </p:nvPicPr>
        <p:blipFill>
          <a:blip r:embed="rId2"/>
          <a:stretch>
            <a:fillRect/>
          </a:stretch>
        </p:blipFill>
        <p:spPr>
          <a:xfrm>
            <a:off x="7690447" y="976074"/>
            <a:ext cx="4498340" cy="5257800"/>
          </a:xfrm>
          <a:prstGeom prst="rect">
            <a:avLst/>
          </a:prstGeom>
        </p:spPr>
      </p:pic>
      <p:sp>
        <p:nvSpPr>
          <p:cNvPr id="3" name="Text Placeholder 2">
            <a:extLst>
              <a:ext uri="{FF2B5EF4-FFF2-40B4-BE49-F238E27FC236}">
                <a16:creationId xmlns:a16="http://schemas.microsoft.com/office/drawing/2014/main" id="{1BEF68ED-CA4B-4458-8E4D-74D2699026AD}"/>
              </a:ext>
            </a:extLst>
          </p:cNvPr>
          <p:cNvSpPr>
            <a:spLocks noGrp="1"/>
          </p:cNvSpPr>
          <p:nvPr>
            <p:ph type="body" idx="1"/>
          </p:nvPr>
        </p:nvSpPr>
        <p:spPr>
          <a:xfrm>
            <a:off x="0" y="979160"/>
            <a:ext cx="4278140" cy="5197803"/>
          </a:xfrm>
        </p:spPr>
        <p:txBody>
          <a:bodyPr/>
          <a:lstStyle/>
          <a:p>
            <a:r>
              <a:rPr lang="en-US" sz="1600" dirty="0"/>
              <a:t>Reprocessing efforts for SNPP OMPS NP SDR data are currently underway</a:t>
            </a:r>
          </a:p>
          <a:p>
            <a:r>
              <a:rPr lang="en-US" sz="1600" dirty="0"/>
              <a:t>Current comparisons of completed reprocessed data indicate that the applied adjustments have been successful</a:t>
            </a:r>
          </a:p>
          <a:p>
            <a:r>
              <a:rPr lang="en-US" sz="1600" dirty="0"/>
              <a:t>Reflectance values over the tropical Pacific region have been compared between operational and reprocessed datasets going back to 2019, with differences consistent with what was anticipated from the solar updates</a:t>
            </a:r>
          </a:p>
          <a:p>
            <a:r>
              <a:rPr lang="en-US" sz="1600" dirty="0"/>
              <a:t>Updated Normalized Radiance values have been projected from launch to present day by manually updating solar values. Operational and Reprocessed NR values were also compared over the tropical Pacific region. Results are also as expected</a:t>
            </a:r>
          </a:p>
          <a:p>
            <a:r>
              <a:rPr lang="en-US" sz="1600" dirty="0"/>
              <a:t>Improves the mission-long data quality of SNPP OMPS NP SDR Data, which better serves the GSICS community</a:t>
            </a:r>
          </a:p>
          <a:p>
            <a:endParaRPr lang="en-US" sz="1800" dirty="0"/>
          </a:p>
        </p:txBody>
      </p:sp>
      <p:sp>
        <p:nvSpPr>
          <p:cNvPr id="9" name="Title 1">
            <a:extLst>
              <a:ext uri="{FF2B5EF4-FFF2-40B4-BE49-F238E27FC236}">
                <a16:creationId xmlns:a16="http://schemas.microsoft.com/office/drawing/2014/main" id="{E1C3D163-9A96-4692-803A-7D56E266E13E}"/>
              </a:ext>
            </a:extLst>
          </p:cNvPr>
          <p:cNvSpPr txBox="1">
            <a:spLocks/>
          </p:cNvSpPr>
          <p:nvPr/>
        </p:nvSpPr>
        <p:spPr>
          <a:xfrm>
            <a:off x="0" y="382914"/>
            <a:ext cx="121920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SNPP OMPS NP SDR Data Reprocessing</a:t>
            </a:r>
          </a:p>
        </p:txBody>
      </p:sp>
      <p:pic>
        <p:nvPicPr>
          <p:cNvPr id="10" name="Picture 9">
            <a:extLst>
              <a:ext uri="{FF2B5EF4-FFF2-40B4-BE49-F238E27FC236}">
                <a16:creationId xmlns:a16="http://schemas.microsoft.com/office/drawing/2014/main" id="{3DA41E17-9980-4304-B78E-D0B8EEA5D999}"/>
              </a:ext>
            </a:extLst>
          </p:cNvPr>
          <p:cNvPicPr>
            <a:picLocks noChangeAspect="1"/>
          </p:cNvPicPr>
          <p:nvPr/>
        </p:nvPicPr>
        <p:blipFill>
          <a:blip r:embed="rId3"/>
          <a:stretch>
            <a:fillRect/>
          </a:stretch>
        </p:blipFill>
        <p:spPr>
          <a:xfrm>
            <a:off x="4237836" y="3612632"/>
            <a:ext cx="3449398" cy="2633472"/>
          </a:xfrm>
          <a:prstGeom prst="rect">
            <a:avLst/>
          </a:prstGeom>
        </p:spPr>
      </p:pic>
      <p:sp>
        <p:nvSpPr>
          <p:cNvPr id="11" name="TextBox 10">
            <a:extLst>
              <a:ext uri="{FF2B5EF4-FFF2-40B4-BE49-F238E27FC236}">
                <a16:creationId xmlns:a16="http://schemas.microsoft.com/office/drawing/2014/main" id="{08ED3119-AAB2-4E18-8437-22BD273BB8C3}"/>
              </a:ext>
            </a:extLst>
          </p:cNvPr>
          <p:cNvSpPr txBox="1"/>
          <p:nvPr/>
        </p:nvSpPr>
        <p:spPr>
          <a:xfrm>
            <a:off x="8377517" y="6174605"/>
            <a:ext cx="3124200" cy="261610"/>
          </a:xfrm>
          <a:prstGeom prst="rect">
            <a:avLst/>
          </a:prstGeom>
          <a:noFill/>
        </p:spPr>
        <p:txBody>
          <a:bodyPr wrap="square" rtlCol="0">
            <a:spAutoFit/>
          </a:bodyPr>
          <a:lstStyle/>
          <a:p>
            <a:pPr algn="ctr"/>
            <a:r>
              <a:rPr lang="en-US" sz="1100" b="1" dirty="0">
                <a:solidFill>
                  <a:srgbClr val="FF0000"/>
                </a:solidFill>
              </a:rPr>
              <a:t>Operational NR</a:t>
            </a:r>
            <a:r>
              <a:rPr lang="en-US" sz="1100" b="1" dirty="0"/>
              <a:t>, </a:t>
            </a:r>
            <a:r>
              <a:rPr lang="en-US" sz="1100" b="1" dirty="0">
                <a:solidFill>
                  <a:srgbClr val="0000FF"/>
                </a:solidFill>
              </a:rPr>
              <a:t>Reprocessed NR</a:t>
            </a:r>
          </a:p>
        </p:txBody>
      </p:sp>
      <p:pic>
        <p:nvPicPr>
          <p:cNvPr id="12" name="Picture 11">
            <a:extLst>
              <a:ext uri="{FF2B5EF4-FFF2-40B4-BE49-F238E27FC236}">
                <a16:creationId xmlns:a16="http://schemas.microsoft.com/office/drawing/2014/main" id="{7B94A487-B3F3-4F6D-8B15-1C1FA6F26E5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237836" y="849883"/>
            <a:ext cx="3449398" cy="2756633"/>
          </a:xfrm>
          <a:prstGeom prst="rect">
            <a:avLst/>
          </a:prstGeom>
        </p:spPr>
      </p:pic>
    </p:spTree>
    <p:extLst>
      <p:ext uri="{BB962C8B-B14F-4D97-AF65-F5344CB8AC3E}">
        <p14:creationId xmlns:p14="http://schemas.microsoft.com/office/powerpoint/2010/main" val="790022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932118-C530-4B57-B1B4-31E15FBF2DB3}"/>
              </a:ext>
            </a:extLst>
          </p:cNvPr>
          <p:cNvSpPr txBox="1">
            <a:spLocks/>
          </p:cNvSpPr>
          <p:nvPr/>
        </p:nvSpPr>
        <p:spPr>
          <a:xfrm>
            <a:off x="838200" y="382914"/>
            <a:ext cx="105156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Summary and Conclusions</a:t>
            </a:r>
          </a:p>
        </p:txBody>
      </p:sp>
      <p:sp>
        <p:nvSpPr>
          <p:cNvPr id="5" name="Text Placeholder 1">
            <a:extLst>
              <a:ext uri="{FF2B5EF4-FFF2-40B4-BE49-F238E27FC236}">
                <a16:creationId xmlns:a16="http://schemas.microsoft.com/office/drawing/2014/main" id="{23DD97FC-392E-4864-BC1B-B0E93108F37D}"/>
              </a:ext>
            </a:extLst>
          </p:cNvPr>
          <p:cNvSpPr txBox="1">
            <a:spLocks/>
          </p:cNvSpPr>
          <p:nvPr/>
        </p:nvSpPr>
        <p:spPr>
          <a:xfrm>
            <a:off x="338356" y="1458816"/>
            <a:ext cx="11853644" cy="519780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eaLnBrk="1" hangingPunct="1">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eaLnBrk="1" hangingPunct="1">
              <a:lnSpc>
                <a:spcPct val="100000"/>
              </a:lnSpc>
              <a:spcBef>
                <a:spcPts val="500"/>
              </a:spcBef>
              <a:spcAft>
                <a:spcPts val="0"/>
              </a:spcAft>
              <a:buClr>
                <a:schemeClr val="dk1"/>
              </a:buClr>
              <a:buSzPts val="1800"/>
              <a:buFont typeface="NTR"/>
              <a:buChar char="–"/>
              <a:defRPr sz="2400" b="0" i="0" u="none" strike="noStrike" cap="none">
                <a:solidFill>
                  <a:schemeClr val="dk1"/>
                </a:solidFill>
                <a:latin typeface="Calibri"/>
                <a:ea typeface="Calibri"/>
                <a:cs typeface="Calibri"/>
                <a:sym typeface="Calibri"/>
              </a:defRPr>
            </a:lvl2pPr>
            <a:lvl3pPr marL="1371600" marR="0" lvl="2" indent="-342900" algn="l" rtl="0" eaLnBrk="1" hangingPunct="1">
              <a:lnSpc>
                <a:spcPct val="100000"/>
              </a:lnSpc>
              <a:spcBef>
                <a:spcPts val="500"/>
              </a:spcBef>
              <a:spcAft>
                <a:spcPts val="0"/>
              </a:spcAft>
              <a:buClr>
                <a:schemeClr val="dk1"/>
              </a:buClr>
              <a:buSzPts val="1800"/>
              <a:buFont typeface="Courier New"/>
              <a:buChar char="o"/>
              <a:defRPr sz="2000" b="0" i="0" u="none" strike="noStrike" cap="none">
                <a:solidFill>
                  <a:schemeClr val="dk1"/>
                </a:solidFill>
                <a:latin typeface="Calibri"/>
                <a:ea typeface="Calibri"/>
                <a:cs typeface="Calibri"/>
                <a:sym typeface="Calibri"/>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sz="2000" dirty="0"/>
              <a:t>The operational versions of the OMPS SDR solar flux data products only account for wavelength shift, and thus do not accurately represent changes in solar flux</a:t>
            </a:r>
          </a:p>
          <a:p>
            <a:r>
              <a:rPr lang="en-US" sz="2000" dirty="0"/>
              <a:t>Solar activity and optical throughput degradation impacts were determined for the SNPP OMPS NP sensor</a:t>
            </a:r>
          </a:p>
          <a:p>
            <a:r>
              <a:rPr lang="en-US" sz="2000" dirty="0"/>
              <a:t>This analysis provides a comprehensive update to the SNPP OMPS NP SDR solar flux data product, creating a more robust dataset that takes into account both solar activity and optical throughput degradation</a:t>
            </a:r>
          </a:p>
          <a:p>
            <a:r>
              <a:rPr lang="en-US" sz="2000" dirty="0"/>
              <a:t>These adjustments are shown to have an impact roughly between -4% and 6% on the solar flux data, varying both by wavelength channel and in time</a:t>
            </a:r>
          </a:p>
          <a:p>
            <a:r>
              <a:rPr lang="en-US" sz="2000" dirty="0"/>
              <a:t>Reprocessing of the full SNPP OMPS NP SDR data record is under way to update the solar flux values, with testing of the new data ongoing. This will be the third full reprocessing of the SNPP OMPS NP SDR dataset</a:t>
            </a:r>
          </a:p>
          <a:p>
            <a:r>
              <a:rPr lang="en-US" sz="2000" dirty="0"/>
              <a:t>Current analysis of reprocessed data has shown that i</a:t>
            </a:r>
            <a:r>
              <a:rPr lang="en-US" sz="2000" kern="0" dirty="0"/>
              <a:t>mpacts on Normalized Radiance and Reflectance values </a:t>
            </a:r>
            <a:r>
              <a:rPr lang="en-US" sz="2000" dirty="0"/>
              <a:t>can also be up to roughly 6%, in line with what is seen in the solar flux differences</a:t>
            </a:r>
          </a:p>
          <a:p>
            <a:endParaRPr lang="en-US" sz="2000" dirty="0"/>
          </a:p>
          <a:p>
            <a:endParaRPr lang="en-US" kern="0" dirty="0"/>
          </a:p>
        </p:txBody>
      </p:sp>
    </p:spTree>
    <p:extLst>
      <p:ext uri="{BB962C8B-B14F-4D97-AF65-F5344CB8AC3E}">
        <p14:creationId xmlns:p14="http://schemas.microsoft.com/office/powerpoint/2010/main" val="2676328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932118-C530-4B57-B1B4-31E15FBF2DB3}"/>
              </a:ext>
            </a:extLst>
          </p:cNvPr>
          <p:cNvSpPr txBox="1">
            <a:spLocks/>
          </p:cNvSpPr>
          <p:nvPr/>
        </p:nvSpPr>
        <p:spPr>
          <a:xfrm>
            <a:off x="838200" y="382914"/>
            <a:ext cx="105156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Path Forward</a:t>
            </a:r>
          </a:p>
        </p:txBody>
      </p:sp>
      <p:sp>
        <p:nvSpPr>
          <p:cNvPr id="5" name="Text Placeholder 1">
            <a:extLst>
              <a:ext uri="{FF2B5EF4-FFF2-40B4-BE49-F238E27FC236}">
                <a16:creationId xmlns:a16="http://schemas.microsoft.com/office/drawing/2014/main" id="{23DD97FC-392E-4864-BC1B-B0E93108F37D}"/>
              </a:ext>
            </a:extLst>
          </p:cNvPr>
          <p:cNvSpPr txBox="1">
            <a:spLocks/>
          </p:cNvSpPr>
          <p:nvPr/>
        </p:nvSpPr>
        <p:spPr>
          <a:xfrm>
            <a:off x="338356" y="1458816"/>
            <a:ext cx="11853644" cy="519780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eaLnBrk="1" hangingPunct="1">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eaLnBrk="1" hangingPunct="1">
              <a:lnSpc>
                <a:spcPct val="100000"/>
              </a:lnSpc>
              <a:spcBef>
                <a:spcPts val="500"/>
              </a:spcBef>
              <a:spcAft>
                <a:spcPts val="0"/>
              </a:spcAft>
              <a:buClr>
                <a:schemeClr val="dk1"/>
              </a:buClr>
              <a:buSzPts val="1800"/>
              <a:buFont typeface="NTR"/>
              <a:buChar char="–"/>
              <a:defRPr sz="2400" b="0" i="0" u="none" strike="noStrike" cap="none">
                <a:solidFill>
                  <a:schemeClr val="dk1"/>
                </a:solidFill>
                <a:latin typeface="Calibri"/>
                <a:ea typeface="Calibri"/>
                <a:cs typeface="Calibri"/>
                <a:sym typeface="Calibri"/>
              </a:defRPr>
            </a:lvl2pPr>
            <a:lvl3pPr marL="1371600" marR="0" lvl="2" indent="-342900" algn="l" rtl="0" eaLnBrk="1" hangingPunct="1">
              <a:lnSpc>
                <a:spcPct val="100000"/>
              </a:lnSpc>
              <a:spcBef>
                <a:spcPts val="500"/>
              </a:spcBef>
              <a:spcAft>
                <a:spcPts val="0"/>
              </a:spcAft>
              <a:buClr>
                <a:schemeClr val="dk1"/>
              </a:buClr>
              <a:buSzPts val="1800"/>
              <a:buFont typeface="Courier New"/>
              <a:buChar char="o"/>
              <a:defRPr sz="2000" b="0" i="0" u="none" strike="noStrike" cap="none">
                <a:solidFill>
                  <a:schemeClr val="dk1"/>
                </a:solidFill>
                <a:latin typeface="Calibri"/>
                <a:ea typeface="Calibri"/>
                <a:cs typeface="Calibri"/>
                <a:sym typeface="Calibri"/>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US" sz="2000" dirty="0"/>
              <a:t>Solar Flux updates will go into operations after the conclusion of the current reprocessing efforts and following coordination with the NOAA OMPS EDR team</a:t>
            </a:r>
          </a:p>
          <a:p>
            <a:pPr lvl="1"/>
            <a:r>
              <a:rPr lang="en-US" sz="2000" dirty="0"/>
              <a:t>The NOAA OMPS EDR team currently makes soft calibration adjustments to the solar flux dataset, which will need to be adjusted to account for the updated SDR solar flux values</a:t>
            </a:r>
          </a:p>
          <a:p>
            <a:r>
              <a:rPr lang="en-US" sz="2000" kern="0" dirty="0"/>
              <a:t>Work is ongoing to apply similar adjustments to NOAA-20 OMPS NP as well, with hopes of finalizing the adjustments soon</a:t>
            </a:r>
          </a:p>
          <a:p>
            <a:r>
              <a:rPr lang="en-US" sz="2000" dirty="0"/>
              <a:t>Plans are in place to extend the analysis to NOAA-21 OMPS NP, but only preliminary work has been done at this point</a:t>
            </a:r>
          </a:p>
          <a:p>
            <a:r>
              <a:rPr lang="en-US" sz="2000" kern="0" dirty="0"/>
              <a:t>Work is also ongoing to </a:t>
            </a:r>
            <a:r>
              <a:rPr lang="en-US" sz="2000" dirty="0"/>
              <a:t>calculate and analyze similar impacts on each of the three OMPS NM instruments, starting with SNPP OMPS NM, though the impacts are projected to be much smaller than those of NP</a:t>
            </a:r>
            <a:endParaRPr lang="en-US" kern="0" dirty="0"/>
          </a:p>
          <a:p>
            <a:endParaRPr lang="en-US" kern="0" dirty="0"/>
          </a:p>
        </p:txBody>
      </p:sp>
    </p:spTree>
    <p:extLst>
      <p:ext uri="{BB962C8B-B14F-4D97-AF65-F5344CB8AC3E}">
        <p14:creationId xmlns:p14="http://schemas.microsoft.com/office/powerpoint/2010/main" val="711204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F7ED9A-FB44-4270-89B0-F75EA8F464C4}"/>
              </a:ext>
            </a:extLst>
          </p:cNvPr>
          <p:cNvSpPr>
            <a:spLocks noGrp="1"/>
          </p:cNvSpPr>
          <p:nvPr>
            <p:ph type="body" idx="1"/>
          </p:nvPr>
        </p:nvSpPr>
        <p:spPr>
          <a:xfrm>
            <a:off x="838200" y="959486"/>
            <a:ext cx="10515600" cy="5122302"/>
          </a:xfrm>
        </p:spPr>
        <p:txBody>
          <a:bodyPr/>
          <a:lstStyle/>
          <a:p>
            <a:r>
              <a:rPr lang="en-US" sz="2400" dirty="0"/>
              <a:t>Thanks to Mr. Eric Beach for collecting historical OMPS SDR data sets that are used in the study.</a:t>
            </a:r>
          </a:p>
          <a:p>
            <a:r>
              <a:rPr lang="en-US" sz="2400" dirty="0"/>
              <a:t>Thanks to the NASA OMPS Team (Glen </a:t>
            </a:r>
            <a:r>
              <a:rPr lang="en-US" sz="2400" dirty="0" err="1"/>
              <a:t>Jaross</a:t>
            </a:r>
            <a:r>
              <a:rPr lang="en-US" sz="2400" dirty="0"/>
              <a:t>, Tom Kelly, and Colin </a:t>
            </a:r>
            <a:r>
              <a:rPr lang="en-US" sz="2400" dirty="0" err="1"/>
              <a:t>Seftor</a:t>
            </a:r>
            <a:r>
              <a:rPr lang="en-US" sz="2400" dirty="0"/>
              <a:t>) for their development and contribution of </a:t>
            </a:r>
            <a:r>
              <a:rPr lang="en-US" sz="2400" dirty="0" err="1"/>
              <a:t>RawFlux</a:t>
            </a:r>
            <a:r>
              <a:rPr lang="en-US" sz="2400" dirty="0"/>
              <a:t> data and for their continued help in analysis of OMPS data</a:t>
            </a:r>
          </a:p>
        </p:txBody>
      </p:sp>
      <p:sp>
        <p:nvSpPr>
          <p:cNvPr id="3" name="Title 2">
            <a:extLst>
              <a:ext uri="{FF2B5EF4-FFF2-40B4-BE49-F238E27FC236}">
                <a16:creationId xmlns:a16="http://schemas.microsoft.com/office/drawing/2014/main" id="{00F84782-7EA9-44FF-992E-0C48E9F1D6B0}"/>
              </a:ext>
            </a:extLst>
          </p:cNvPr>
          <p:cNvSpPr>
            <a:spLocks noGrp="1"/>
          </p:cNvSpPr>
          <p:nvPr>
            <p:ph type="title"/>
          </p:nvPr>
        </p:nvSpPr>
        <p:spPr>
          <a:xfrm>
            <a:off x="838200" y="365126"/>
            <a:ext cx="10515600" cy="594360"/>
          </a:xfrm>
        </p:spPr>
        <p:txBody>
          <a:bodyPr/>
          <a:lstStyle/>
          <a:p>
            <a:r>
              <a:rPr lang="en-US" sz="3600" dirty="0"/>
              <a:t>Acknowledgements</a:t>
            </a:r>
          </a:p>
        </p:txBody>
      </p:sp>
    </p:spTree>
    <p:extLst>
      <p:ext uri="{BB962C8B-B14F-4D97-AF65-F5344CB8AC3E}">
        <p14:creationId xmlns:p14="http://schemas.microsoft.com/office/powerpoint/2010/main" val="4039850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B961B33-7788-46CC-BFAF-6F3C81A69250}"/>
              </a:ext>
            </a:extLst>
          </p:cNvPr>
          <p:cNvSpPr>
            <a:spLocks noGrp="1"/>
          </p:cNvSpPr>
          <p:nvPr>
            <p:ph type="body" idx="1"/>
          </p:nvPr>
        </p:nvSpPr>
        <p:spPr>
          <a:xfrm>
            <a:off x="838200" y="1253331"/>
            <a:ext cx="10515600" cy="4351338"/>
          </a:xfrm>
        </p:spPr>
        <p:txBody>
          <a:bodyPr/>
          <a:lstStyle/>
          <a:p>
            <a:r>
              <a:rPr lang="en-US" dirty="0"/>
              <a:t>The presentation contents are solely the opinions of the authors and do not constitute a statement of policy, decision, or position on behalf of NOAA or the U. S. Government.</a:t>
            </a:r>
          </a:p>
        </p:txBody>
      </p:sp>
      <p:sp>
        <p:nvSpPr>
          <p:cNvPr id="3" name="Title 2">
            <a:extLst>
              <a:ext uri="{FF2B5EF4-FFF2-40B4-BE49-F238E27FC236}">
                <a16:creationId xmlns:a16="http://schemas.microsoft.com/office/drawing/2014/main" id="{41266DCA-FB9B-43A7-A6FB-112A2F7F06E9}"/>
              </a:ext>
            </a:extLst>
          </p:cNvPr>
          <p:cNvSpPr>
            <a:spLocks noGrp="1"/>
          </p:cNvSpPr>
          <p:nvPr>
            <p:ph type="title"/>
          </p:nvPr>
        </p:nvSpPr>
        <p:spPr>
          <a:xfrm>
            <a:off x="838200" y="365125"/>
            <a:ext cx="10515600" cy="594360"/>
          </a:xfrm>
        </p:spPr>
        <p:txBody>
          <a:bodyPr/>
          <a:lstStyle/>
          <a:p>
            <a:r>
              <a:rPr lang="en-US" sz="3600" dirty="0"/>
              <a:t>Disclaimer</a:t>
            </a:r>
          </a:p>
        </p:txBody>
      </p:sp>
    </p:spTree>
    <p:extLst>
      <p:ext uri="{BB962C8B-B14F-4D97-AF65-F5344CB8AC3E}">
        <p14:creationId xmlns:p14="http://schemas.microsoft.com/office/powerpoint/2010/main" val="3658559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561B59-6617-4F1E-B658-81CDB1F59FD6}"/>
              </a:ext>
            </a:extLst>
          </p:cNvPr>
          <p:cNvSpPr>
            <a:spLocks noGrp="1"/>
          </p:cNvSpPr>
          <p:nvPr>
            <p:ph type="body" idx="1"/>
          </p:nvPr>
        </p:nvSpPr>
        <p:spPr>
          <a:xfrm>
            <a:off x="767178" y="3429000"/>
            <a:ext cx="10515600" cy="1711495"/>
          </a:xfrm>
        </p:spPr>
        <p:txBody>
          <a:bodyPr/>
          <a:lstStyle/>
          <a:p>
            <a:pPr marL="114300" indent="0" algn="ctr">
              <a:buNone/>
            </a:pPr>
            <a:r>
              <a:rPr lang="en-US" dirty="0"/>
              <a:t>Questions?</a:t>
            </a:r>
          </a:p>
        </p:txBody>
      </p:sp>
      <p:sp>
        <p:nvSpPr>
          <p:cNvPr id="3" name="Title 2">
            <a:extLst>
              <a:ext uri="{FF2B5EF4-FFF2-40B4-BE49-F238E27FC236}">
                <a16:creationId xmlns:a16="http://schemas.microsoft.com/office/drawing/2014/main" id="{04781F58-CF39-41B9-B2C8-CAAE65B7B65B}"/>
              </a:ext>
            </a:extLst>
          </p:cNvPr>
          <p:cNvSpPr>
            <a:spLocks noGrp="1"/>
          </p:cNvSpPr>
          <p:nvPr>
            <p:ph type="title"/>
          </p:nvPr>
        </p:nvSpPr>
        <p:spPr>
          <a:xfrm>
            <a:off x="838200" y="2103437"/>
            <a:ext cx="10515600" cy="1325563"/>
          </a:xfrm>
        </p:spPr>
        <p:txBody>
          <a:bodyPr/>
          <a:lstStyle/>
          <a:p>
            <a:r>
              <a:rPr lang="en-US" sz="6000" dirty="0"/>
              <a:t>Thank You!</a:t>
            </a:r>
          </a:p>
        </p:txBody>
      </p:sp>
    </p:spTree>
    <p:extLst>
      <p:ext uri="{BB962C8B-B14F-4D97-AF65-F5344CB8AC3E}">
        <p14:creationId xmlns:p14="http://schemas.microsoft.com/office/powerpoint/2010/main" val="1141400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81F58-CF39-41B9-B2C8-CAAE65B7B65B}"/>
              </a:ext>
            </a:extLst>
          </p:cNvPr>
          <p:cNvSpPr>
            <a:spLocks noGrp="1"/>
          </p:cNvSpPr>
          <p:nvPr>
            <p:ph type="title"/>
          </p:nvPr>
        </p:nvSpPr>
        <p:spPr>
          <a:xfrm>
            <a:off x="838200" y="2766218"/>
            <a:ext cx="10515600" cy="1325563"/>
          </a:xfrm>
        </p:spPr>
        <p:txBody>
          <a:bodyPr/>
          <a:lstStyle/>
          <a:p>
            <a:r>
              <a:rPr lang="en-US" sz="6000" dirty="0"/>
              <a:t>Backup Slides</a:t>
            </a:r>
          </a:p>
        </p:txBody>
      </p:sp>
    </p:spTree>
    <p:extLst>
      <p:ext uri="{BB962C8B-B14F-4D97-AF65-F5344CB8AC3E}">
        <p14:creationId xmlns:p14="http://schemas.microsoft.com/office/powerpoint/2010/main" val="3534706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4687E6-B870-46F6-AD44-77D396A959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00" y="1728165"/>
            <a:ext cx="5566818" cy="4448796"/>
          </a:xfrm>
          <a:prstGeom prst="rect">
            <a:avLst/>
          </a:prstGeom>
        </p:spPr>
      </p:pic>
      <p:sp>
        <p:nvSpPr>
          <p:cNvPr id="9" name="Title 2">
            <a:extLst>
              <a:ext uri="{FF2B5EF4-FFF2-40B4-BE49-F238E27FC236}">
                <a16:creationId xmlns:a16="http://schemas.microsoft.com/office/drawing/2014/main" id="{3BD932B2-0A43-4731-B3A5-AF28FEF3028B}"/>
              </a:ext>
            </a:extLst>
          </p:cNvPr>
          <p:cNvSpPr txBox="1">
            <a:spLocks/>
          </p:cNvSpPr>
          <p:nvPr/>
        </p:nvSpPr>
        <p:spPr>
          <a:xfrm>
            <a:off x="0" y="365125"/>
            <a:ext cx="12192000" cy="59436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NPP NP Tropical NR And Solar Flux Percent Differences</a:t>
            </a:r>
          </a:p>
        </p:txBody>
      </p:sp>
      <p:pic>
        <p:nvPicPr>
          <p:cNvPr id="11" name="Picture 10">
            <a:extLst>
              <a:ext uri="{FF2B5EF4-FFF2-40B4-BE49-F238E27FC236}">
                <a16:creationId xmlns:a16="http://schemas.microsoft.com/office/drawing/2014/main" id="{86AB8775-F484-41BD-A545-8172549727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69477" y="1728166"/>
            <a:ext cx="5566816" cy="4448795"/>
          </a:xfrm>
          <a:prstGeom prst="rect">
            <a:avLst/>
          </a:prstGeom>
        </p:spPr>
      </p:pic>
    </p:spTree>
    <p:extLst>
      <p:ext uri="{BB962C8B-B14F-4D97-AF65-F5344CB8AC3E}">
        <p14:creationId xmlns:p14="http://schemas.microsoft.com/office/powerpoint/2010/main" val="958282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BDE2-E320-4BEE-BE45-709F2A4859EE}"/>
              </a:ext>
            </a:extLst>
          </p:cNvPr>
          <p:cNvSpPr>
            <a:spLocks noGrp="1"/>
          </p:cNvSpPr>
          <p:nvPr>
            <p:ph type="title"/>
          </p:nvPr>
        </p:nvSpPr>
        <p:spPr/>
        <p:txBody>
          <a:bodyPr/>
          <a:lstStyle/>
          <a:p>
            <a:r>
              <a:rPr lang="en-US" dirty="0"/>
              <a:t>Normalized Radiance and Reflectance PD from Reprocessed Dataset</a:t>
            </a:r>
          </a:p>
        </p:txBody>
      </p:sp>
      <p:pic>
        <p:nvPicPr>
          <p:cNvPr id="5" name="Picture 4">
            <a:extLst>
              <a:ext uri="{FF2B5EF4-FFF2-40B4-BE49-F238E27FC236}">
                <a16:creationId xmlns:a16="http://schemas.microsoft.com/office/drawing/2014/main" id="{7E5EA2F6-39B4-4503-9E54-3A557CCAC701}"/>
              </a:ext>
            </a:extLst>
          </p:cNvPr>
          <p:cNvPicPr>
            <a:picLocks noChangeAspect="1"/>
          </p:cNvPicPr>
          <p:nvPr/>
        </p:nvPicPr>
        <p:blipFill>
          <a:blip r:embed="rId2"/>
          <a:stretch>
            <a:fillRect/>
          </a:stretch>
        </p:blipFill>
        <p:spPr>
          <a:xfrm>
            <a:off x="518242" y="1888065"/>
            <a:ext cx="5418411" cy="4114800"/>
          </a:xfrm>
          <a:prstGeom prst="rect">
            <a:avLst/>
          </a:prstGeom>
        </p:spPr>
      </p:pic>
      <p:pic>
        <p:nvPicPr>
          <p:cNvPr id="6" name="Picture 5">
            <a:extLst>
              <a:ext uri="{FF2B5EF4-FFF2-40B4-BE49-F238E27FC236}">
                <a16:creationId xmlns:a16="http://schemas.microsoft.com/office/drawing/2014/main" id="{87A2CD48-9812-4CBE-B8BF-6BF2CBF86B31}"/>
              </a:ext>
            </a:extLst>
          </p:cNvPr>
          <p:cNvPicPr>
            <a:picLocks noChangeAspect="1"/>
          </p:cNvPicPr>
          <p:nvPr/>
        </p:nvPicPr>
        <p:blipFill>
          <a:blip r:embed="rId3"/>
          <a:stretch>
            <a:fillRect/>
          </a:stretch>
        </p:blipFill>
        <p:spPr>
          <a:xfrm>
            <a:off x="6255349" y="1888065"/>
            <a:ext cx="5389684" cy="4114800"/>
          </a:xfrm>
          <a:prstGeom prst="rect">
            <a:avLst/>
          </a:prstGeom>
        </p:spPr>
      </p:pic>
    </p:spTree>
    <p:extLst>
      <p:ext uri="{BB962C8B-B14F-4D97-AF65-F5344CB8AC3E}">
        <p14:creationId xmlns:p14="http://schemas.microsoft.com/office/powerpoint/2010/main" val="2908332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4687E6-B870-46F6-AD44-77D396A959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00" y="1728165"/>
            <a:ext cx="5566818" cy="4448795"/>
          </a:xfrm>
          <a:prstGeom prst="rect">
            <a:avLst/>
          </a:prstGeom>
        </p:spPr>
      </p:pic>
      <p:sp>
        <p:nvSpPr>
          <p:cNvPr id="9" name="Title 2">
            <a:extLst>
              <a:ext uri="{FF2B5EF4-FFF2-40B4-BE49-F238E27FC236}">
                <a16:creationId xmlns:a16="http://schemas.microsoft.com/office/drawing/2014/main" id="{3BD932B2-0A43-4731-B3A5-AF28FEF3028B}"/>
              </a:ext>
            </a:extLst>
          </p:cNvPr>
          <p:cNvSpPr txBox="1">
            <a:spLocks/>
          </p:cNvSpPr>
          <p:nvPr/>
        </p:nvSpPr>
        <p:spPr>
          <a:xfrm>
            <a:off x="0" y="365125"/>
            <a:ext cx="12192000" cy="59436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NPP NP Working and Reference Diffuser Correction Steps</a:t>
            </a:r>
          </a:p>
        </p:txBody>
      </p:sp>
      <p:pic>
        <p:nvPicPr>
          <p:cNvPr id="11" name="Picture 10">
            <a:extLst>
              <a:ext uri="{FF2B5EF4-FFF2-40B4-BE49-F238E27FC236}">
                <a16:creationId xmlns:a16="http://schemas.microsoft.com/office/drawing/2014/main" id="{86AB8775-F484-41BD-A545-8172549727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2388" y="1728166"/>
            <a:ext cx="5560993" cy="4448795"/>
          </a:xfrm>
          <a:prstGeom prst="rect">
            <a:avLst/>
          </a:prstGeom>
        </p:spPr>
      </p:pic>
    </p:spTree>
    <p:extLst>
      <p:ext uri="{BB962C8B-B14F-4D97-AF65-F5344CB8AC3E}">
        <p14:creationId xmlns:p14="http://schemas.microsoft.com/office/powerpoint/2010/main" val="1294068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7">
            <a:extLst>
              <a:ext uri="{FF2B5EF4-FFF2-40B4-BE49-F238E27FC236}">
                <a16:creationId xmlns:a16="http://schemas.microsoft.com/office/drawing/2014/main" id="{579B6066-52D9-4588-99E0-F043B3624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827986"/>
            <a:ext cx="5257801" cy="4202696"/>
          </a:xfrm>
          <a:prstGeom prst="rect">
            <a:avLst/>
          </a:prstGeom>
          <a:noFill/>
          <a:ln>
            <a:noFill/>
          </a:ln>
        </p:spPr>
      </p:pic>
      <p:pic>
        <p:nvPicPr>
          <p:cNvPr id="6" name="Content Placeholder 9">
            <a:extLst>
              <a:ext uri="{FF2B5EF4-FFF2-40B4-BE49-F238E27FC236}">
                <a16:creationId xmlns:a16="http://schemas.microsoft.com/office/drawing/2014/main" id="{2AC560E4-F15A-4F1C-BCF4-E78A65287B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827986"/>
            <a:ext cx="5257800" cy="4202696"/>
          </a:xfrm>
          <a:prstGeom prst="rect">
            <a:avLst/>
          </a:prstGeom>
          <a:noFill/>
          <a:ln>
            <a:noFill/>
          </a:ln>
        </p:spPr>
      </p:pic>
      <p:sp>
        <p:nvSpPr>
          <p:cNvPr id="7" name="Title 2">
            <a:extLst>
              <a:ext uri="{FF2B5EF4-FFF2-40B4-BE49-F238E27FC236}">
                <a16:creationId xmlns:a16="http://schemas.microsoft.com/office/drawing/2014/main" id="{3FC31369-B5BB-4677-A3FC-A2BA00ABB7FC}"/>
              </a:ext>
            </a:extLst>
          </p:cNvPr>
          <p:cNvSpPr>
            <a:spLocks noGrp="1"/>
          </p:cNvSpPr>
          <p:nvPr>
            <p:ph type="title"/>
          </p:nvPr>
        </p:nvSpPr>
        <p:spPr>
          <a:xfrm>
            <a:off x="838200" y="365125"/>
            <a:ext cx="10515600" cy="594360"/>
          </a:xfrm>
        </p:spPr>
        <p:txBody>
          <a:bodyPr/>
          <a:lstStyle/>
          <a:p>
            <a:r>
              <a:rPr lang="en-US" sz="3600" dirty="0"/>
              <a:t>N20 NP Degradation Status</a:t>
            </a:r>
          </a:p>
        </p:txBody>
      </p:sp>
    </p:spTree>
    <p:extLst>
      <p:ext uri="{BB962C8B-B14F-4D97-AF65-F5344CB8AC3E}">
        <p14:creationId xmlns:p14="http://schemas.microsoft.com/office/powerpoint/2010/main" val="852044743"/>
      </p:ext>
    </p:extLst>
  </p:cSld>
  <p:clrMapOvr>
    <a:masterClrMapping/>
  </p:clrMapOvr>
</p:sld>
</file>

<file path=ppt/theme/theme1.xml><?xml version="1.0" encoding="utf-8"?>
<a:theme xmlns:a="http://schemas.openxmlformats.org/drawingml/2006/main" name="AMS_2024_NESDIS_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MS_2024_NESDIS_Theme" id="{97D47FBA-3297-48DA-94F6-1E508F970DFD}" vid="{C3B7D932-7E80-4128-B589-4AD497CCC438}"/>
    </a:ext>
  </a:extLst>
</a:theme>
</file>

<file path=ppt/theme/theme2.xml><?xml version="1.0" encoding="utf-8"?>
<a:theme xmlns:a="http://schemas.openxmlformats.org/drawingml/2006/main" name="Office Theme">
  <a:themeElements>
    <a:clrScheme name="Blue Green">
      <a:dk1>
        <a:srgbClr val="000000"/>
      </a:dk1>
      <a:lt1>
        <a:srgbClr val="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92a3b380-abf6-46f2-87bb-c2c114de1c9e" ContentTypeId="0x01"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X6PPVAVDZMSZ-613157859-13539</_dlc_DocId>
    <_dlc_DocIdUrl xmlns="cfab5f87-ed30-4dbb-a820-4234a14babf6">
      <Url>https://wmoomm.sharepoint.com/sites/Collaboration/_layouts/15/DocIdRedir.aspx?ID=X6PPVAVDZMSZ-613157859-13539</Url>
      <Description>X6PPVAVDZMSZ-613157859-13539</Description>
    </_dlc_DocIdUrl>
  </documentManagement>
</p:properties>
</file>

<file path=customXml/itemProps1.xml><?xml version="1.0" encoding="utf-8"?>
<ds:datastoreItem xmlns:ds="http://schemas.openxmlformats.org/officeDocument/2006/customXml" ds:itemID="{F2BD728A-224F-43C4-AF12-CE78F82FCB18}">
  <ds:schemaRefs>
    <ds:schemaRef ds:uri="http://schemas.microsoft.com/sharepoint/v3/contenttype/forms"/>
  </ds:schemaRefs>
</ds:datastoreItem>
</file>

<file path=customXml/itemProps2.xml><?xml version="1.0" encoding="utf-8"?>
<ds:datastoreItem xmlns:ds="http://schemas.openxmlformats.org/officeDocument/2006/customXml" ds:itemID="{B1F7F78D-E5AF-418A-8D4E-D4D3A825BC20}">
  <ds:schemaRefs>
    <ds:schemaRef ds:uri="Microsoft.SharePoint.Taxonomy.ContentTypeSync"/>
  </ds:schemaRefs>
</ds:datastoreItem>
</file>

<file path=customXml/itemProps3.xml><?xml version="1.0" encoding="utf-8"?>
<ds:datastoreItem xmlns:ds="http://schemas.openxmlformats.org/officeDocument/2006/customXml" ds:itemID="{D5CF95BD-44E7-43B7-A52F-7EA0F94A54BF}">
  <ds:schemaRefs>
    <ds:schemaRef ds:uri="http://schemas.microsoft.com/sharepoint/events"/>
  </ds:schemaRefs>
</ds:datastoreItem>
</file>

<file path=customXml/itemProps4.xml><?xml version="1.0" encoding="utf-8"?>
<ds:datastoreItem xmlns:ds="http://schemas.openxmlformats.org/officeDocument/2006/customXml" ds:itemID="{C12EA503-151D-4EB5-BE9E-E6B89F8B1D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5fcdb6-58ff-4d84-993c-bb26a5b54815"/>
    <ds:schemaRef ds:uri="cfab5f87-ed30-4dbb-a820-4234a14babf6"/>
    <ds:schemaRef ds:uri="b872a7c1-ed7f-4c06-9e7d-9181e1c04f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A0CD66A-7E07-41BA-8D29-16B91F044403}">
  <ds:schemaRefs>
    <ds:schemaRef ds:uri="http://schemas.microsoft.com/office/2006/metadata/properties"/>
    <ds:schemaRef ds:uri="http://schemas.microsoft.com/office/infopath/2007/PartnerControls"/>
    <ds:schemaRef ds:uri="cfab5f87-ed30-4dbb-a820-4234a14babf6"/>
    <ds:schemaRef ds:uri="b872a7c1-ed7f-4c06-9e7d-9181e1c04fc6"/>
    <ds:schemaRef ds:uri="715fcdb6-58ff-4d84-993c-bb26a5b54815"/>
  </ds:schemaRefs>
</ds:datastoreItem>
</file>

<file path=docProps/app.xml><?xml version="1.0" encoding="utf-8"?>
<Properties xmlns="http://schemas.openxmlformats.org/officeDocument/2006/extended-properties" xmlns:vt="http://schemas.openxmlformats.org/officeDocument/2006/docPropsVTypes">
  <Template>AMS_2024_NESDIS_Theme</Template>
  <TotalTime>10291</TotalTime>
  <Words>2214</Words>
  <Application>Microsoft Office PowerPoint</Application>
  <PresentationFormat>Widescreen</PresentationFormat>
  <Paragraphs>177</Paragraphs>
  <Slides>23</Slides>
  <Notes>1</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AMS_2024_NESDIS_Theme</vt:lpstr>
      <vt:lpstr>Office Theme</vt:lpstr>
      <vt:lpstr>PowerPoint Presentation</vt:lpstr>
      <vt:lpstr>Outline</vt:lpstr>
      <vt:lpstr>Background on OMPS</vt:lpstr>
      <vt:lpstr>PowerPoint Presentation</vt:lpstr>
      <vt:lpstr>OMPS Sensor Optical Throughput Degradation Computation Method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Acknowledgements</vt:lpstr>
      <vt:lpstr>Disclaimer</vt:lpstr>
      <vt:lpstr>Thank You!</vt:lpstr>
      <vt:lpstr>Backup Slides</vt:lpstr>
      <vt:lpstr>PowerPoint Presentation</vt:lpstr>
      <vt:lpstr>Normalized Radiance and Reflectance PD from Reprocessed Dataset</vt:lpstr>
      <vt:lpstr>PowerPoint Presentation</vt:lpstr>
      <vt:lpstr>N20 NP Degradation Status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Mission-Long Quality Stability of SNPP OMPS NP SDR Data through Solar Activity and Optical Throughput Degradation Adjustments</dc:title>
  <dc:creator>Steven Buckner</dc:creator>
  <cp:lastModifiedBy>Steven Buckner</cp:lastModifiedBy>
  <cp:revision>53</cp:revision>
  <dcterms:created xsi:type="dcterms:W3CDTF">2026-03-16T18:34:35Z</dcterms:created>
  <dcterms:modified xsi:type="dcterms:W3CDTF">2026-03-24T15:27:50Z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e618ec44-4bd8-499c-9db1-a5e1ad9da8ee</vt:lpwstr>
  </property>
  <property fmtid="{D5CDD505-2E9C-101B-9397-08002B2CF9AE}" pid="4" name="MediaServiceImageTags">
    <vt:lpwstr/>
  </property>
</Properties>
</file>