
<file path=[Content_Types].xml><?xml version="1.0" encoding="utf-8"?>
<Types xmlns="http://schemas.openxmlformats.org/package/2006/content-types">
  <Default Extension="emf" ContentType="image/x-emf"/>
  <Default Extension="jpeg" ContentType="image/jpeg"/>
  <Default Extension="jpg"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media/image16.jpg" ContentType="image/jpeg"/>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444" r:id="rId2"/>
    <p:sldId id="500" r:id="rId3"/>
    <p:sldId id="258" r:id="rId4"/>
    <p:sldId id="498" r:id="rId5"/>
    <p:sldId id="259" r:id="rId6"/>
    <p:sldId id="502" r:id="rId7"/>
    <p:sldId id="501" r:id="rId8"/>
    <p:sldId id="504" r:id="rId9"/>
    <p:sldId id="486" r:id="rId10"/>
    <p:sldId id="489" r:id="rId11"/>
    <p:sldId id="499" r:id="rId12"/>
    <p:sldId id="503" r:id="rId13"/>
    <p:sldId id="49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3" autoAdjust="0"/>
    <p:restoredTop sz="91466" autoAdjust="0"/>
  </p:normalViewPr>
  <p:slideViewPr>
    <p:cSldViewPr snapToGrid="0">
      <p:cViewPr varScale="1">
        <p:scale>
          <a:sx n="137" d="100"/>
          <a:sy n="137" d="100"/>
        </p:scale>
        <p:origin x="388" y="80"/>
      </p:cViewPr>
      <p:guideLst/>
    </p:cSldViewPr>
  </p:slideViewPr>
  <p:notesTextViewPr>
    <p:cViewPr>
      <p:scale>
        <a:sx n="1" d="1"/>
        <a:sy n="1" d="1"/>
      </p:scale>
      <p:origin x="0" y="0"/>
    </p:cViewPr>
  </p:notesTextViewPr>
  <p:notesViewPr>
    <p:cSldViewPr snapToGrid="0">
      <p:cViewPr varScale="1">
        <p:scale>
          <a:sx n="104" d="100"/>
          <a:sy n="104" d="100"/>
        </p:scale>
        <p:origin x="2992" y="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5.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309A84-4BBB-47BD-882B-82C292438988}" type="datetimeFigureOut">
              <a:rPr lang="en-US" smtClean="0"/>
              <a:t>3/18/2026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472812-32EC-48C8-8122-8242390E9D4E}" type="slidenum">
              <a:rPr lang="en-US" smtClean="0"/>
              <a:t>‹#›</a:t>
            </a:fld>
            <a:endParaRPr lang="en-US"/>
          </a:p>
        </p:txBody>
      </p:sp>
    </p:spTree>
    <p:extLst>
      <p:ext uri="{BB962C8B-B14F-4D97-AF65-F5344CB8AC3E}">
        <p14:creationId xmlns:p14="http://schemas.microsoft.com/office/powerpoint/2010/main" val="1488392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89288A-BD78-EC48-81B6-C08E556E1607}" type="slidenum">
              <a:rPr lang="en-US" smtClean="0"/>
              <a:pPr/>
              <a:t>1</a:t>
            </a:fld>
            <a:endParaRPr lang="en-US" dirty="0"/>
          </a:p>
        </p:txBody>
      </p:sp>
    </p:spTree>
    <p:extLst>
      <p:ext uri="{BB962C8B-B14F-4D97-AF65-F5344CB8AC3E}">
        <p14:creationId xmlns:p14="http://schemas.microsoft.com/office/powerpoint/2010/main" val="1691159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er</a:t>
            </a:r>
            <a:endParaRPr lang="en-US" dirty="0"/>
          </a:p>
        </p:txBody>
      </p:sp>
      <p:sp>
        <p:nvSpPr>
          <p:cNvPr id="4" name="Slide Number Placeholder 3"/>
          <p:cNvSpPr>
            <a:spLocks noGrp="1"/>
          </p:cNvSpPr>
          <p:nvPr>
            <p:ph type="sldNum" sz="quarter" idx="5"/>
          </p:nvPr>
        </p:nvSpPr>
        <p:spPr/>
        <p:txBody>
          <a:bodyPr/>
          <a:lstStyle/>
          <a:p>
            <a:fld id="{E7472812-32EC-48C8-8122-8242390E9D4E}" type="slidenum">
              <a:rPr lang="en-US" smtClean="0"/>
              <a:t>5</a:t>
            </a:fld>
            <a:endParaRPr lang="en-US"/>
          </a:p>
        </p:txBody>
      </p:sp>
    </p:spTree>
    <p:extLst>
      <p:ext uri="{BB962C8B-B14F-4D97-AF65-F5344CB8AC3E}">
        <p14:creationId xmlns:p14="http://schemas.microsoft.com/office/powerpoint/2010/main" val="4157523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974ED-EF15-212A-9035-FCA9775FC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1CCE1F-8E80-58E7-2922-3F0F835193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A36957-606A-B8C0-6333-6D87400E0D3D}"/>
              </a:ext>
            </a:extLst>
          </p:cNvPr>
          <p:cNvSpPr>
            <a:spLocks noGrp="1"/>
          </p:cNvSpPr>
          <p:nvPr>
            <p:ph type="body" idx="1"/>
          </p:nvPr>
        </p:nvSpPr>
        <p:spPr/>
        <p:txBody>
          <a:bodyPr/>
          <a:lstStyle/>
          <a:p>
            <a:r>
              <a:rPr lang="en-US" sz="12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er</a:t>
            </a:r>
            <a:endParaRPr lang="en-US" dirty="0"/>
          </a:p>
        </p:txBody>
      </p:sp>
      <p:sp>
        <p:nvSpPr>
          <p:cNvPr id="4" name="Slide Number Placeholder 3">
            <a:extLst>
              <a:ext uri="{FF2B5EF4-FFF2-40B4-BE49-F238E27FC236}">
                <a16:creationId xmlns:a16="http://schemas.microsoft.com/office/drawing/2014/main" id="{0F8657C3-7FFB-BA90-B69B-79B45244E280}"/>
              </a:ext>
            </a:extLst>
          </p:cNvPr>
          <p:cNvSpPr>
            <a:spLocks noGrp="1"/>
          </p:cNvSpPr>
          <p:nvPr>
            <p:ph type="sldNum" sz="quarter" idx="5"/>
          </p:nvPr>
        </p:nvSpPr>
        <p:spPr/>
        <p:txBody>
          <a:bodyPr/>
          <a:lstStyle/>
          <a:p>
            <a:fld id="{E7472812-32EC-48C8-8122-8242390E9D4E}" type="slidenum">
              <a:rPr lang="en-US" smtClean="0"/>
              <a:t>6</a:t>
            </a:fld>
            <a:endParaRPr lang="en-US"/>
          </a:p>
        </p:txBody>
      </p:sp>
    </p:spTree>
    <p:extLst>
      <p:ext uri="{BB962C8B-B14F-4D97-AF65-F5344CB8AC3E}">
        <p14:creationId xmlns:p14="http://schemas.microsoft.com/office/powerpoint/2010/main" val="1049227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472812-32EC-48C8-8122-8242390E9D4E}" type="slidenum">
              <a:rPr lang="en-US" smtClean="0"/>
              <a:t>8</a:t>
            </a:fld>
            <a:endParaRPr lang="en-US"/>
          </a:p>
        </p:txBody>
      </p:sp>
    </p:spTree>
    <p:extLst>
      <p:ext uri="{BB962C8B-B14F-4D97-AF65-F5344CB8AC3E}">
        <p14:creationId xmlns:p14="http://schemas.microsoft.com/office/powerpoint/2010/main" val="910893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472812-32EC-48C8-8122-8242390E9D4E}" type="slidenum">
              <a:rPr lang="en-US" smtClean="0"/>
              <a:t>10</a:t>
            </a:fld>
            <a:endParaRPr lang="en-US"/>
          </a:p>
        </p:txBody>
      </p:sp>
    </p:spTree>
    <p:extLst>
      <p:ext uri="{BB962C8B-B14F-4D97-AF65-F5344CB8AC3E}">
        <p14:creationId xmlns:p14="http://schemas.microsoft.com/office/powerpoint/2010/main" val="321780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472812-32EC-48C8-8122-8242390E9D4E}" type="slidenum">
              <a:rPr lang="en-US" smtClean="0"/>
              <a:t>11</a:t>
            </a:fld>
            <a:endParaRPr lang="en-US"/>
          </a:p>
        </p:txBody>
      </p:sp>
    </p:spTree>
    <p:extLst>
      <p:ext uri="{BB962C8B-B14F-4D97-AF65-F5344CB8AC3E}">
        <p14:creationId xmlns:p14="http://schemas.microsoft.com/office/powerpoint/2010/main" val="1322513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C1EF5-92AC-414E-A84E-1595CA4AE6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24D4DD-B863-4400-BA09-C9442A01D1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EA6AA6-270C-4EC6-AD13-A8816F2E6EA4}"/>
              </a:ext>
            </a:extLst>
          </p:cNvPr>
          <p:cNvSpPr>
            <a:spLocks noGrp="1"/>
          </p:cNvSpPr>
          <p:nvPr>
            <p:ph type="dt" sz="half" idx="10"/>
          </p:nvPr>
        </p:nvSpPr>
        <p:spPr/>
        <p:txBody>
          <a:bodyPr/>
          <a:lstStyle/>
          <a:p>
            <a:fld id="{2A2B5CB8-49E0-47DC-BC91-FB07CCDD8ABE}" type="datetime1">
              <a:rPr lang="en-US" smtClean="0"/>
              <a:t>3/18/2026</a:t>
            </a:fld>
            <a:endParaRPr lang="en-US"/>
          </a:p>
        </p:txBody>
      </p:sp>
      <p:sp>
        <p:nvSpPr>
          <p:cNvPr id="5" name="Footer Placeholder 4">
            <a:extLst>
              <a:ext uri="{FF2B5EF4-FFF2-40B4-BE49-F238E27FC236}">
                <a16:creationId xmlns:a16="http://schemas.microsoft.com/office/drawing/2014/main" id="{F2FC3917-A113-4EBA-B822-8BFBA6A80E25}"/>
              </a:ext>
            </a:extLst>
          </p:cNvPr>
          <p:cNvSpPr>
            <a:spLocks noGrp="1"/>
          </p:cNvSpPr>
          <p:nvPr>
            <p:ph type="ftr" sz="quarter" idx="11"/>
          </p:nvPr>
        </p:nvSpPr>
        <p:spPr/>
        <p:txBody>
          <a:bodyPr/>
          <a:lstStyle/>
          <a:p>
            <a:r>
              <a:rPr lang="en-US"/>
              <a:t>The Orbiting Carbon Observatory 3</a:t>
            </a:r>
          </a:p>
        </p:txBody>
      </p:sp>
      <p:sp>
        <p:nvSpPr>
          <p:cNvPr id="6" name="Slide Number Placeholder 5">
            <a:extLst>
              <a:ext uri="{FF2B5EF4-FFF2-40B4-BE49-F238E27FC236}">
                <a16:creationId xmlns:a16="http://schemas.microsoft.com/office/drawing/2014/main" id="{A604B126-BBE6-4A8A-AC56-DCE0AD43F96F}"/>
              </a:ext>
            </a:extLst>
          </p:cNvPr>
          <p:cNvSpPr>
            <a:spLocks noGrp="1"/>
          </p:cNvSpPr>
          <p:nvPr>
            <p:ph type="sldNum" sz="quarter" idx="12"/>
          </p:nvPr>
        </p:nvSpPr>
        <p:spPr/>
        <p:txBody>
          <a:bodyPr/>
          <a:lstStyle/>
          <a:p>
            <a:fld id="{E530A410-F8CD-4575-B449-309C44A4FFBF}" type="slidenum">
              <a:rPr lang="en-US" smtClean="0"/>
              <a:t>‹#›</a:t>
            </a:fld>
            <a:endParaRPr lang="en-US"/>
          </a:p>
        </p:txBody>
      </p:sp>
    </p:spTree>
    <p:extLst>
      <p:ext uri="{BB962C8B-B14F-4D97-AF65-F5344CB8AC3E}">
        <p14:creationId xmlns:p14="http://schemas.microsoft.com/office/powerpoint/2010/main" val="411534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D26D7-03BC-4D05-A80D-A288E4B3A2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CD6538-24B4-4A54-AD02-D5992A56BEE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B51BEA-475E-44DB-BFD1-05546E6E5BA2}"/>
              </a:ext>
            </a:extLst>
          </p:cNvPr>
          <p:cNvSpPr>
            <a:spLocks noGrp="1"/>
          </p:cNvSpPr>
          <p:nvPr>
            <p:ph type="dt" sz="half" idx="10"/>
          </p:nvPr>
        </p:nvSpPr>
        <p:spPr/>
        <p:txBody>
          <a:bodyPr/>
          <a:lstStyle/>
          <a:p>
            <a:fld id="{2EA42EBF-AB3B-40DC-81BE-0E0C33F90C59}" type="datetime1">
              <a:rPr lang="en-US" smtClean="0"/>
              <a:t>3/18/2026</a:t>
            </a:fld>
            <a:endParaRPr lang="en-US"/>
          </a:p>
        </p:txBody>
      </p:sp>
      <p:sp>
        <p:nvSpPr>
          <p:cNvPr id="5" name="Footer Placeholder 4">
            <a:extLst>
              <a:ext uri="{FF2B5EF4-FFF2-40B4-BE49-F238E27FC236}">
                <a16:creationId xmlns:a16="http://schemas.microsoft.com/office/drawing/2014/main" id="{6384E82F-68F7-4F27-941D-7F7488EDD451}"/>
              </a:ext>
            </a:extLst>
          </p:cNvPr>
          <p:cNvSpPr>
            <a:spLocks noGrp="1"/>
          </p:cNvSpPr>
          <p:nvPr>
            <p:ph type="ftr" sz="quarter" idx="11"/>
          </p:nvPr>
        </p:nvSpPr>
        <p:spPr/>
        <p:txBody>
          <a:bodyPr/>
          <a:lstStyle/>
          <a:p>
            <a:r>
              <a:rPr lang="en-US"/>
              <a:t>The Orbiting Carbon Observatory 3</a:t>
            </a:r>
          </a:p>
        </p:txBody>
      </p:sp>
      <p:sp>
        <p:nvSpPr>
          <p:cNvPr id="6" name="Slide Number Placeholder 5">
            <a:extLst>
              <a:ext uri="{FF2B5EF4-FFF2-40B4-BE49-F238E27FC236}">
                <a16:creationId xmlns:a16="http://schemas.microsoft.com/office/drawing/2014/main" id="{3993B2DD-EA84-4737-B71B-1D6AAB5605A6}"/>
              </a:ext>
            </a:extLst>
          </p:cNvPr>
          <p:cNvSpPr>
            <a:spLocks noGrp="1"/>
          </p:cNvSpPr>
          <p:nvPr>
            <p:ph type="sldNum" sz="quarter" idx="12"/>
          </p:nvPr>
        </p:nvSpPr>
        <p:spPr/>
        <p:txBody>
          <a:bodyPr/>
          <a:lstStyle/>
          <a:p>
            <a:fld id="{E530A410-F8CD-4575-B449-309C44A4FFBF}" type="slidenum">
              <a:rPr lang="en-US" smtClean="0"/>
              <a:t>‹#›</a:t>
            </a:fld>
            <a:endParaRPr lang="en-US"/>
          </a:p>
        </p:txBody>
      </p:sp>
    </p:spTree>
    <p:extLst>
      <p:ext uri="{BB962C8B-B14F-4D97-AF65-F5344CB8AC3E}">
        <p14:creationId xmlns:p14="http://schemas.microsoft.com/office/powerpoint/2010/main" val="1971883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D8C31-19F7-4AE0-9717-D4B121541D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E0FB64-B894-45BC-BD22-3EB2224705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44A6642-EB07-43E1-BCA4-944F4F9BD7C2}"/>
              </a:ext>
            </a:extLst>
          </p:cNvPr>
          <p:cNvSpPr>
            <a:spLocks noGrp="1"/>
          </p:cNvSpPr>
          <p:nvPr>
            <p:ph type="dt" sz="half" idx="10"/>
          </p:nvPr>
        </p:nvSpPr>
        <p:spPr/>
        <p:txBody>
          <a:bodyPr/>
          <a:lstStyle/>
          <a:p>
            <a:fld id="{B4627314-78A4-4BA8-A4AA-7EE4B7263C87}" type="datetime1">
              <a:rPr lang="en-US" smtClean="0"/>
              <a:t>3/18/2026</a:t>
            </a:fld>
            <a:endParaRPr lang="en-US"/>
          </a:p>
        </p:txBody>
      </p:sp>
      <p:sp>
        <p:nvSpPr>
          <p:cNvPr id="5" name="Footer Placeholder 4">
            <a:extLst>
              <a:ext uri="{FF2B5EF4-FFF2-40B4-BE49-F238E27FC236}">
                <a16:creationId xmlns:a16="http://schemas.microsoft.com/office/drawing/2014/main" id="{E71E820F-0F57-4BBE-A0BF-7A4528D77A5D}"/>
              </a:ext>
            </a:extLst>
          </p:cNvPr>
          <p:cNvSpPr>
            <a:spLocks noGrp="1"/>
          </p:cNvSpPr>
          <p:nvPr>
            <p:ph type="ftr" sz="quarter" idx="11"/>
          </p:nvPr>
        </p:nvSpPr>
        <p:spPr/>
        <p:txBody>
          <a:bodyPr/>
          <a:lstStyle/>
          <a:p>
            <a:r>
              <a:rPr lang="en-US"/>
              <a:t>The Orbiting Carbon Observatory 3</a:t>
            </a:r>
          </a:p>
        </p:txBody>
      </p:sp>
      <p:sp>
        <p:nvSpPr>
          <p:cNvPr id="6" name="Slide Number Placeholder 5">
            <a:extLst>
              <a:ext uri="{FF2B5EF4-FFF2-40B4-BE49-F238E27FC236}">
                <a16:creationId xmlns:a16="http://schemas.microsoft.com/office/drawing/2014/main" id="{72D70C81-D697-4DD0-B874-FA19976C4B98}"/>
              </a:ext>
            </a:extLst>
          </p:cNvPr>
          <p:cNvSpPr>
            <a:spLocks noGrp="1"/>
          </p:cNvSpPr>
          <p:nvPr>
            <p:ph type="sldNum" sz="quarter" idx="12"/>
          </p:nvPr>
        </p:nvSpPr>
        <p:spPr/>
        <p:txBody>
          <a:bodyPr/>
          <a:lstStyle/>
          <a:p>
            <a:fld id="{E530A410-F8CD-4575-B449-309C44A4FFBF}" type="slidenum">
              <a:rPr lang="en-US" smtClean="0"/>
              <a:t>‹#›</a:t>
            </a:fld>
            <a:endParaRPr lang="en-US"/>
          </a:p>
        </p:txBody>
      </p:sp>
    </p:spTree>
    <p:extLst>
      <p:ext uri="{BB962C8B-B14F-4D97-AF65-F5344CB8AC3E}">
        <p14:creationId xmlns:p14="http://schemas.microsoft.com/office/powerpoint/2010/main" val="3890612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01E72-B329-4184-AF6F-2AF1F708E9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F3455E-0B10-44A7-AA21-83A260202EC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F2BCEB-5918-4FAA-8383-EA358960507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80F1F2-FF9A-4D9F-9C91-0BA94FAF2B41}"/>
              </a:ext>
            </a:extLst>
          </p:cNvPr>
          <p:cNvSpPr>
            <a:spLocks noGrp="1"/>
          </p:cNvSpPr>
          <p:nvPr>
            <p:ph type="dt" sz="half" idx="10"/>
          </p:nvPr>
        </p:nvSpPr>
        <p:spPr/>
        <p:txBody>
          <a:bodyPr/>
          <a:lstStyle/>
          <a:p>
            <a:fld id="{C8D8BA30-134C-4A34-B9AE-4F6E5271A818}" type="datetime1">
              <a:rPr lang="en-US" smtClean="0"/>
              <a:t>3/18/2026</a:t>
            </a:fld>
            <a:endParaRPr lang="en-US"/>
          </a:p>
        </p:txBody>
      </p:sp>
      <p:sp>
        <p:nvSpPr>
          <p:cNvPr id="6" name="Footer Placeholder 5">
            <a:extLst>
              <a:ext uri="{FF2B5EF4-FFF2-40B4-BE49-F238E27FC236}">
                <a16:creationId xmlns:a16="http://schemas.microsoft.com/office/drawing/2014/main" id="{95CC5EA3-EA81-40AD-809C-E4AA3EE1CA89}"/>
              </a:ext>
            </a:extLst>
          </p:cNvPr>
          <p:cNvSpPr>
            <a:spLocks noGrp="1"/>
          </p:cNvSpPr>
          <p:nvPr>
            <p:ph type="ftr" sz="quarter" idx="11"/>
          </p:nvPr>
        </p:nvSpPr>
        <p:spPr/>
        <p:txBody>
          <a:bodyPr/>
          <a:lstStyle/>
          <a:p>
            <a:r>
              <a:rPr lang="en-US"/>
              <a:t>The Orbiting Carbon Observatory 3</a:t>
            </a:r>
          </a:p>
        </p:txBody>
      </p:sp>
      <p:sp>
        <p:nvSpPr>
          <p:cNvPr id="7" name="Slide Number Placeholder 6">
            <a:extLst>
              <a:ext uri="{FF2B5EF4-FFF2-40B4-BE49-F238E27FC236}">
                <a16:creationId xmlns:a16="http://schemas.microsoft.com/office/drawing/2014/main" id="{7CD0F074-B1CF-4C05-9B13-A3D555B9EE49}"/>
              </a:ext>
            </a:extLst>
          </p:cNvPr>
          <p:cNvSpPr>
            <a:spLocks noGrp="1"/>
          </p:cNvSpPr>
          <p:nvPr>
            <p:ph type="sldNum" sz="quarter" idx="12"/>
          </p:nvPr>
        </p:nvSpPr>
        <p:spPr/>
        <p:txBody>
          <a:bodyPr/>
          <a:lstStyle/>
          <a:p>
            <a:fld id="{E530A410-F8CD-4575-B449-309C44A4FFBF}" type="slidenum">
              <a:rPr lang="en-US" smtClean="0"/>
              <a:t>‹#›</a:t>
            </a:fld>
            <a:endParaRPr lang="en-US"/>
          </a:p>
        </p:txBody>
      </p:sp>
    </p:spTree>
    <p:extLst>
      <p:ext uri="{BB962C8B-B14F-4D97-AF65-F5344CB8AC3E}">
        <p14:creationId xmlns:p14="http://schemas.microsoft.com/office/powerpoint/2010/main" val="2109077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2C227-E90B-4087-ACB7-CC8CED2703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8E8D59-D732-4E97-8FB8-456A49390A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A19416A-C14A-452F-89A5-BE7C3695A2B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D20D11-E7DF-4757-809A-C841483A62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C609A6B-36AD-4EF8-A23B-C0F0FF560B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A7D596-53AD-48A7-8FEE-36163BC3D183}"/>
              </a:ext>
            </a:extLst>
          </p:cNvPr>
          <p:cNvSpPr>
            <a:spLocks noGrp="1"/>
          </p:cNvSpPr>
          <p:nvPr>
            <p:ph type="dt" sz="half" idx="10"/>
          </p:nvPr>
        </p:nvSpPr>
        <p:spPr/>
        <p:txBody>
          <a:bodyPr/>
          <a:lstStyle/>
          <a:p>
            <a:fld id="{3340E883-FD9B-4B1A-B927-14048A04BBAF}" type="datetime1">
              <a:rPr lang="en-US" smtClean="0"/>
              <a:t>3/18/2026</a:t>
            </a:fld>
            <a:endParaRPr lang="en-US"/>
          </a:p>
        </p:txBody>
      </p:sp>
      <p:sp>
        <p:nvSpPr>
          <p:cNvPr id="8" name="Footer Placeholder 7">
            <a:extLst>
              <a:ext uri="{FF2B5EF4-FFF2-40B4-BE49-F238E27FC236}">
                <a16:creationId xmlns:a16="http://schemas.microsoft.com/office/drawing/2014/main" id="{2FDB46A0-3385-41CC-8128-5F53328E62D4}"/>
              </a:ext>
            </a:extLst>
          </p:cNvPr>
          <p:cNvSpPr>
            <a:spLocks noGrp="1"/>
          </p:cNvSpPr>
          <p:nvPr>
            <p:ph type="ftr" sz="quarter" idx="11"/>
          </p:nvPr>
        </p:nvSpPr>
        <p:spPr/>
        <p:txBody>
          <a:bodyPr/>
          <a:lstStyle/>
          <a:p>
            <a:r>
              <a:rPr lang="en-US"/>
              <a:t>The Orbiting Carbon Observatory 3</a:t>
            </a:r>
          </a:p>
        </p:txBody>
      </p:sp>
      <p:sp>
        <p:nvSpPr>
          <p:cNvPr id="9" name="Slide Number Placeholder 8">
            <a:extLst>
              <a:ext uri="{FF2B5EF4-FFF2-40B4-BE49-F238E27FC236}">
                <a16:creationId xmlns:a16="http://schemas.microsoft.com/office/drawing/2014/main" id="{32FD11AA-ED3E-4937-9CCB-65E970185EFB}"/>
              </a:ext>
            </a:extLst>
          </p:cNvPr>
          <p:cNvSpPr>
            <a:spLocks noGrp="1"/>
          </p:cNvSpPr>
          <p:nvPr>
            <p:ph type="sldNum" sz="quarter" idx="12"/>
          </p:nvPr>
        </p:nvSpPr>
        <p:spPr/>
        <p:txBody>
          <a:bodyPr/>
          <a:lstStyle/>
          <a:p>
            <a:fld id="{E530A410-F8CD-4575-B449-309C44A4FFBF}" type="slidenum">
              <a:rPr lang="en-US" smtClean="0"/>
              <a:t>‹#›</a:t>
            </a:fld>
            <a:endParaRPr lang="en-US"/>
          </a:p>
        </p:txBody>
      </p:sp>
    </p:spTree>
    <p:extLst>
      <p:ext uri="{BB962C8B-B14F-4D97-AF65-F5344CB8AC3E}">
        <p14:creationId xmlns:p14="http://schemas.microsoft.com/office/powerpoint/2010/main" val="3666501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32219-7EA9-428B-B6EB-1B1DFEA17F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F81B1E-3E14-4A62-A214-BBB95684560D}"/>
              </a:ext>
            </a:extLst>
          </p:cNvPr>
          <p:cNvSpPr>
            <a:spLocks noGrp="1"/>
          </p:cNvSpPr>
          <p:nvPr>
            <p:ph type="dt" sz="half" idx="10"/>
          </p:nvPr>
        </p:nvSpPr>
        <p:spPr/>
        <p:txBody>
          <a:bodyPr/>
          <a:lstStyle/>
          <a:p>
            <a:fld id="{C8E0C14E-4E48-44E0-A452-0926D3CA2EB8}" type="datetime1">
              <a:rPr lang="en-US" smtClean="0"/>
              <a:t>3/18/2026</a:t>
            </a:fld>
            <a:endParaRPr lang="en-US"/>
          </a:p>
        </p:txBody>
      </p:sp>
      <p:sp>
        <p:nvSpPr>
          <p:cNvPr id="4" name="Footer Placeholder 3">
            <a:extLst>
              <a:ext uri="{FF2B5EF4-FFF2-40B4-BE49-F238E27FC236}">
                <a16:creationId xmlns:a16="http://schemas.microsoft.com/office/drawing/2014/main" id="{E4306BB2-C382-416F-BE19-0EB02D07C74F}"/>
              </a:ext>
            </a:extLst>
          </p:cNvPr>
          <p:cNvSpPr>
            <a:spLocks noGrp="1"/>
          </p:cNvSpPr>
          <p:nvPr>
            <p:ph type="ftr" sz="quarter" idx="11"/>
          </p:nvPr>
        </p:nvSpPr>
        <p:spPr/>
        <p:txBody>
          <a:bodyPr/>
          <a:lstStyle/>
          <a:p>
            <a:r>
              <a:rPr lang="en-US"/>
              <a:t>The Orbiting Carbon Observatory 3</a:t>
            </a:r>
          </a:p>
        </p:txBody>
      </p:sp>
      <p:sp>
        <p:nvSpPr>
          <p:cNvPr id="5" name="Slide Number Placeholder 4">
            <a:extLst>
              <a:ext uri="{FF2B5EF4-FFF2-40B4-BE49-F238E27FC236}">
                <a16:creationId xmlns:a16="http://schemas.microsoft.com/office/drawing/2014/main" id="{C634C393-DFA6-46F3-B62A-9C5EB30D4187}"/>
              </a:ext>
            </a:extLst>
          </p:cNvPr>
          <p:cNvSpPr>
            <a:spLocks noGrp="1"/>
          </p:cNvSpPr>
          <p:nvPr>
            <p:ph type="sldNum" sz="quarter" idx="12"/>
          </p:nvPr>
        </p:nvSpPr>
        <p:spPr/>
        <p:txBody>
          <a:bodyPr/>
          <a:lstStyle/>
          <a:p>
            <a:fld id="{E530A410-F8CD-4575-B449-309C44A4FFBF}" type="slidenum">
              <a:rPr lang="en-US" smtClean="0"/>
              <a:t>‹#›</a:t>
            </a:fld>
            <a:endParaRPr lang="en-US"/>
          </a:p>
        </p:txBody>
      </p:sp>
    </p:spTree>
    <p:extLst>
      <p:ext uri="{BB962C8B-B14F-4D97-AF65-F5344CB8AC3E}">
        <p14:creationId xmlns:p14="http://schemas.microsoft.com/office/powerpoint/2010/main" val="3597441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973AB2-B7A3-4110-969D-9A30DE11B339}"/>
              </a:ext>
            </a:extLst>
          </p:cNvPr>
          <p:cNvSpPr>
            <a:spLocks noGrp="1"/>
          </p:cNvSpPr>
          <p:nvPr>
            <p:ph type="dt" sz="half" idx="10"/>
          </p:nvPr>
        </p:nvSpPr>
        <p:spPr/>
        <p:txBody>
          <a:bodyPr/>
          <a:lstStyle/>
          <a:p>
            <a:fld id="{928CE1F4-DF4F-41EA-BD52-D4192C43DCE6}" type="datetime1">
              <a:rPr lang="en-US" smtClean="0"/>
              <a:t>3/18/2026</a:t>
            </a:fld>
            <a:endParaRPr lang="en-US"/>
          </a:p>
        </p:txBody>
      </p:sp>
      <p:sp>
        <p:nvSpPr>
          <p:cNvPr id="3" name="Footer Placeholder 2">
            <a:extLst>
              <a:ext uri="{FF2B5EF4-FFF2-40B4-BE49-F238E27FC236}">
                <a16:creationId xmlns:a16="http://schemas.microsoft.com/office/drawing/2014/main" id="{C5D7BDE6-5DCB-4A29-8285-64BCE04FA42C}"/>
              </a:ext>
            </a:extLst>
          </p:cNvPr>
          <p:cNvSpPr>
            <a:spLocks noGrp="1"/>
          </p:cNvSpPr>
          <p:nvPr>
            <p:ph type="ftr" sz="quarter" idx="11"/>
          </p:nvPr>
        </p:nvSpPr>
        <p:spPr/>
        <p:txBody>
          <a:bodyPr/>
          <a:lstStyle/>
          <a:p>
            <a:r>
              <a:rPr lang="en-US"/>
              <a:t>The Orbiting Carbon Observatory 3</a:t>
            </a:r>
          </a:p>
        </p:txBody>
      </p:sp>
      <p:sp>
        <p:nvSpPr>
          <p:cNvPr id="4" name="Slide Number Placeholder 3">
            <a:extLst>
              <a:ext uri="{FF2B5EF4-FFF2-40B4-BE49-F238E27FC236}">
                <a16:creationId xmlns:a16="http://schemas.microsoft.com/office/drawing/2014/main" id="{604FA5CF-61EF-49EF-9FDE-C06F1A50063E}"/>
              </a:ext>
            </a:extLst>
          </p:cNvPr>
          <p:cNvSpPr>
            <a:spLocks noGrp="1"/>
          </p:cNvSpPr>
          <p:nvPr>
            <p:ph type="sldNum" sz="quarter" idx="12"/>
          </p:nvPr>
        </p:nvSpPr>
        <p:spPr/>
        <p:txBody>
          <a:bodyPr/>
          <a:lstStyle/>
          <a:p>
            <a:fld id="{E530A410-F8CD-4575-B449-309C44A4FFBF}" type="slidenum">
              <a:rPr lang="en-US" smtClean="0"/>
              <a:t>‹#›</a:t>
            </a:fld>
            <a:endParaRPr lang="en-US"/>
          </a:p>
        </p:txBody>
      </p:sp>
    </p:spTree>
    <p:extLst>
      <p:ext uri="{BB962C8B-B14F-4D97-AF65-F5344CB8AC3E}">
        <p14:creationId xmlns:p14="http://schemas.microsoft.com/office/powerpoint/2010/main" val="2383948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0BB42-9747-455E-9126-56F84E9D51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2DE013-0756-4D34-B506-2C2B09228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180810-3FE8-4D39-AF17-D725F1D54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8647A84-206F-42EC-94A0-1E5A1449D738}"/>
              </a:ext>
            </a:extLst>
          </p:cNvPr>
          <p:cNvSpPr>
            <a:spLocks noGrp="1"/>
          </p:cNvSpPr>
          <p:nvPr>
            <p:ph type="dt" sz="half" idx="10"/>
          </p:nvPr>
        </p:nvSpPr>
        <p:spPr/>
        <p:txBody>
          <a:bodyPr/>
          <a:lstStyle/>
          <a:p>
            <a:fld id="{BEE31AA0-A850-4C4E-B5A2-777BBD586767}" type="datetime1">
              <a:rPr lang="en-US" smtClean="0"/>
              <a:t>3/18/2026</a:t>
            </a:fld>
            <a:endParaRPr lang="en-US"/>
          </a:p>
        </p:txBody>
      </p:sp>
      <p:sp>
        <p:nvSpPr>
          <p:cNvPr id="6" name="Footer Placeholder 5">
            <a:extLst>
              <a:ext uri="{FF2B5EF4-FFF2-40B4-BE49-F238E27FC236}">
                <a16:creationId xmlns:a16="http://schemas.microsoft.com/office/drawing/2014/main" id="{AC421CF9-E6CA-4FC3-B0F6-651E57CF9F50}"/>
              </a:ext>
            </a:extLst>
          </p:cNvPr>
          <p:cNvSpPr>
            <a:spLocks noGrp="1"/>
          </p:cNvSpPr>
          <p:nvPr>
            <p:ph type="ftr" sz="quarter" idx="11"/>
          </p:nvPr>
        </p:nvSpPr>
        <p:spPr/>
        <p:txBody>
          <a:bodyPr/>
          <a:lstStyle/>
          <a:p>
            <a:r>
              <a:rPr lang="en-US"/>
              <a:t>The Orbiting Carbon Observatory 3</a:t>
            </a:r>
          </a:p>
        </p:txBody>
      </p:sp>
      <p:sp>
        <p:nvSpPr>
          <p:cNvPr id="7" name="Slide Number Placeholder 6">
            <a:extLst>
              <a:ext uri="{FF2B5EF4-FFF2-40B4-BE49-F238E27FC236}">
                <a16:creationId xmlns:a16="http://schemas.microsoft.com/office/drawing/2014/main" id="{4F1B6182-C574-442B-8D28-CC51984F9C03}"/>
              </a:ext>
            </a:extLst>
          </p:cNvPr>
          <p:cNvSpPr>
            <a:spLocks noGrp="1"/>
          </p:cNvSpPr>
          <p:nvPr>
            <p:ph type="sldNum" sz="quarter" idx="12"/>
          </p:nvPr>
        </p:nvSpPr>
        <p:spPr/>
        <p:txBody>
          <a:bodyPr/>
          <a:lstStyle/>
          <a:p>
            <a:fld id="{E530A410-F8CD-4575-B449-309C44A4FFBF}" type="slidenum">
              <a:rPr lang="en-US" smtClean="0"/>
              <a:t>‹#›</a:t>
            </a:fld>
            <a:endParaRPr lang="en-US"/>
          </a:p>
        </p:txBody>
      </p:sp>
    </p:spTree>
    <p:extLst>
      <p:ext uri="{BB962C8B-B14F-4D97-AF65-F5344CB8AC3E}">
        <p14:creationId xmlns:p14="http://schemas.microsoft.com/office/powerpoint/2010/main" val="1832319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7EF0E-AB9F-4BAA-87AD-94B8DBC5A4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112789-6DC4-4FA4-8FE7-D6023DEF54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B42DAC-BC38-4843-A217-388F63D8A1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FDF3DB8-CAA1-419A-B2AF-3C12CA3DAC9D}"/>
              </a:ext>
            </a:extLst>
          </p:cNvPr>
          <p:cNvSpPr>
            <a:spLocks noGrp="1"/>
          </p:cNvSpPr>
          <p:nvPr>
            <p:ph type="dt" sz="half" idx="10"/>
          </p:nvPr>
        </p:nvSpPr>
        <p:spPr/>
        <p:txBody>
          <a:bodyPr/>
          <a:lstStyle/>
          <a:p>
            <a:fld id="{D0C27765-0CA6-4EBD-82DC-8DD173987CE5}" type="datetime1">
              <a:rPr lang="en-US" smtClean="0"/>
              <a:t>3/18/2026</a:t>
            </a:fld>
            <a:endParaRPr lang="en-US"/>
          </a:p>
        </p:txBody>
      </p:sp>
      <p:sp>
        <p:nvSpPr>
          <p:cNvPr id="6" name="Footer Placeholder 5">
            <a:extLst>
              <a:ext uri="{FF2B5EF4-FFF2-40B4-BE49-F238E27FC236}">
                <a16:creationId xmlns:a16="http://schemas.microsoft.com/office/drawing/2014/main" id="{D3B86359-4455-47A5-BBB1-19C232CA65F9}"/>
              </a:ext>
            </a:extLst>
          </p:cNvPr>
          <p:cNvSpPr>
            <a:spLocks noGrp="1"/>
          </p:cNvSpPr>
          <p:nvPr>
            <p:ph type="ftr" sz="quarter" idx="11"/>
          </p:nvPr>
        </p:nvSpPr>
        <p:spPr/>
        <p:txBody>
          <a:bodyPr/>
          <a:lstStyle/>
          <a:p>
            <a:r>
              <a:rPr lang="en-US"/>
              <a:t>The Orbiting Carbon Observatory 3</a:t>
            </a:r>
          </a:p>
        </p:txBody>
      </p:sp>
      <p:sp>
        <p:nvSpPr>
          <p:cNvPr id="7" name="Slide Number Placeholder 6">
            <a:extLst>
              <a:ext uri="{FF2B5EF4-FFF2-40B4-BE49-F238E27FC236}">
                <a16:creationId xmlns:a16="http://schemas.microsoft.com/office/drawing/2014/main" id="{E05E2F5D-5DFF-4FC7-A432-B50A09A378D0}"/>
              </a:ext>
            </a:extLst>
          </p:cNvPr>
          <p:cNvSpPr>
            <a:spLocks noGrp="1"/>
          </p:cNvSpPr>
          <p:nvPr>
            <p:ph type="sldNum" sz="quarter" idx="12"/>
          </p:nvPr>
        </p:nvSpPr>
        <p:spPr/>
        <p:txBody>
          <a:bodyPr/>
          <a:lstStyle/>
          <a:p>
            <a:fld id="{E530A410-F8CD-4575-B449-309C44A4FFBF}" type="slidenum">
              <a:rPr lang="en-US" smtClean="0"/>
              <a:t>‹#›</a:t>
            </a:fld>
            <a:endParaRPr lang="en-US"/>
          </a:p>
        </p:txBody>
      </p:sp>
    </p:spTree>
    <p:extLst>
      <p:ext uri="{BB962C8B-B14F-4D97-AF65-F5344CB8AC3E}">
        <p14:creationId xmlns:p14="http://schemas.microsoft.com/office/powerpoint/2010/main" val="3022110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9F4D5-32A1-4E36-8D60-23C61E764C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B8C16C-F94C-4EA6-B553-98A5F9024C4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0D621F-CB0A-4AC0-92DD-44803520186A}"/>
              </a:ext>
            </a:extLst>
          </p:cNvPr>
          <p:cNvSpPr>
            <a:spLocks noGrp="1"/>
          </p:cNvSpPr>
          <p:nvPr>
            <p:ph type="dt" sz="half" idx="10"/>
          </p:nvPr>
        </p:nvSpPr>
        <p:spPr/>
        <p:txBody>
          <a:bodyPr/>
          <a:lstStyle/>
          <a:p>
            <a:fld id="{E6D9D497-E6AD-4A42-9F31-EC069390D6D3}" type="datetime1">
              <a:rPr lang="en-US" smtClean="0"/>
              <a:t>3/18/2026</a:t>
            </a:fld>
            <a:endParaRPr lang="en-US"/>
          </a:p>
        </p:txBody>
      </p:sp>
      <p:sp>
        <p:nvSpPr>
          <p:cNvPr id="5" name="Footer Placeholder 4">
            <a:extLst>
              <a:ext uri="{FF2B5EF4-FFF2-40B4-BE49-F238E27FC236}">
                <a16:creationId xmlns:a16="http://schemas.microsoft.com/office/drawing/2014/main" id="{1F5FCEFA-60E1-4469-8D8B-5AC4127851B1}"/>
              </a:ext>
            </a:extLst>
          </p:cNvPr>
          <p:cNvSpPr>
            <a:spLocks noGrp="1"/>
          </p:cNvSpPr>
          <p:nvPr>
            <p:ph type="ftr" sz="quarter" idx="11"/>
          </p:nvPr>
        </p:nvSpPr>
        <p:spPr/>
        <p:txBody>
          <a:bodyPr/>
          <a:lstStyle/>
          <a:p>
            <a:r>
              <a:rPr lang="en-US"/>
              <a:t>The Orbiting Carbon Observatory 3</a:t>
            </a:r>
          </a:p>
        </p:txBody>
      </p:sp>
      <p:sp>
        <p:nvSpPr>
          <p:cNvPr id="6" name="Slide Number Placeholder 5">
            <a:extLst>
              <a:ext uri="{FF2B5EF4-FFF2-40B4-BE49-F238E27FC236}">
                <a16:creationId xmlns:a16="http://schemas.microsoft.com/office/drawing/2014/main" id="{9ED54B4D-ABA4-41FD-A1BB-CC2938EA9114}"/>
              </a:ext>
            </a:extLst>
          </p:cNvPr>
          <p:cNvSpPr>
            <a:spLocks noGrp="1"/>
          </p:cNvSpPr>
          <p:nvPr>
            <p:ph type="sldNum" sz="quarter" idx="12"/>
          </p:nvPr>
        </p:nvSpPr>
        <p:spPr/>
        <p:txBody>
          <a:bodyPr/>
          <a:lstStyle/>
          <a:p>
            <a:fld id="{E530A410-F8CD-4575-B449-309C44A4FFBF}" type="slidenum">
              <a:rPr lang="en-US" smtClean="0"/>
              <a:t>‹#›</a:t>
            </a:fld>
            <a:endParaRPr lang="en-US"/>
          </a:p>
        </p:txBody>
      </p:sp>
    </p:spTree>
    <p:extLst>
      <p:ext uri="{BB962C8B-B14F-4D97-AF65-F5344CB8AC3E}">
        <p14:creationId xmlns:p14="http://schemas.microsoft.com/office/powerpoint/2010/main" val="119343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C8B219-7A6E-467C-BD2D-651A0B452B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13DD3F-94B3-4718-ABD7-BBAEF81FE38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676269-9FBA-4DCA-9F1A-CBC04915A81D}"/>
              </a:ext>
            </a:extLst>
          </p:cNvPr>
          <p:cNvSpPr>
            <a:spLocks noGrp="1"/>
          </p:cNvSpPr>
          <p:nvPr>
            <p:ph type="dt" sz="half" idx="10"/>
          </p:nvPr>
        </p:nvSpPr>
        <p:spPr/>
        <p:txBody>
          <a:bodyPr/>
          <a:lstStyle/>
          <a:p>
            <a:fld id="{CE3CFDD4-6D84-4702-BB9B-B64CD73DB3E4}" type="datetime1">
              <a:rPr lang="en-US" smtClean="0"/>
              <a:t>3/18/2026</a:t>
            </a:fld>
            <a:endParaRPr lang="en-US"/>
          </a:p>
        </p:txBody>
      </p:sp>
      <p:sp>
        <p:nvSpPr>
          <p:cNvPr id="5" name="Footer Placeholder 4">
            <a:extLst>
              <a:ext uri="{FF2B5EF4-FFF2-40B4-BE49-F238E27FC236}">
                <a16:creationId xmlns:a16="http://schemas.microsoft.com/office/drawing/2014/main" id="{9338466B-68C0-4ED6-BCBF-FCD2C25688D6}"/>
              </a:ext>
            </a:extLst>
          </p:cNvPr>
          <p:cNvSpPr>
            <a:spLocks noGrp="1"/>
          </p:cNvSpPr>
          <p:nvPr>
            <p:ph type="ftr" sz="quarter" idx="11"/>
          </p:nvPr>
        </p:nvSpPr>
        <p:spPr/>
        <p:txBody>
          <a:bodyPr/>
          <a:lstStyle/>
          <a:p>
            <a:r>
              <a:rPr lang="en-US"/>
              <a:t>The Orbiting Carbon Observatory 3</a:t>
            </a:r>
          </a:p>
        </p:txBody>
      </p:sp>
      <p:sp>
        <p:nvSpPr>
          <p:cNvPr id="6" name="Slide Number Placeholder 5">
            <a:extLst>
              <a:ext uri="{FF2B5EF4-FFF2-40B4-BE49-F238E27FC236}">
                <a16:creationId xmlns:a16="http://schemas.microsoft.com/office/drawing/2014/main" id="{2A72EA99-B6D1-4AEB-8E87-7B1D54FC5115}"/>
              </a:ext>
            </a:extLst>
          </p:cNvPr>
          <p:cNvSpPr>
            <a:spLocks noGrp="1"/>
          </p:cNvSpPr>
          <p:nvPr>
            <p:ph type="sldNum" sz="quarter" idx="12"/>
          </p:nvPr>
        </p:nvSpPr>
        <p:spPr/>
        <p:txBody>
          <a:bodyPr/>
          <a:lstStyle/>
          <a:p>
            <a:fld id="{E530A410-F8CD-4575-B449-309C44A4FFBF}" type="slidenum">
              <a:rPr lang="en-US" smtClean="0"/>
              <a:t>‹#›</a:t>
            </a:fld>
            <a:endParaRPr lang="en-US"/>
          </a:p>
        </p:txBody>
      </p:sp>
    </p:spTree>
    <p:extLst>
      <p:ext uri="{BB962C8B-B14F-4D97-AF65-F5344CB8AC3E}">
        <p14:creationId xmlns:p14="http://schemas.microsoft.com/office/powerpoint/2010/main" val="3747775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w Square Imag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6933" y="0"/>
            <a:ext cx="6853767" cy="6858000"/>
          </a:xfrm>
          <a:prstGeom prst="rect">
            <a:avLst/>
          </a:prstGeom>
        </p:spPr>
        <p:txBody>
          <a:bodyPr vert="horz" anchor="ctr"/>
          <a:lstStyle>
            <a:lvl1pPr marL="0" indent="0" algn="ctr">
              <a:buNone/>
              <a:defRPr sz="1867"/>
            </a:lvl1pPr>
          </a:lstStyle>
          <a:p>
            <a:r>
              <a:rPr lang="en-US" dirty="0"/>
              <a:t>Click icon to add picture</a:t>
            </a:r>
          </a:p>
        </p:txBody>
      </p:sp>
      <p:sp>
        <p:nvSpPr>
          <p:cNvPr id="7" name="Text Placeholder 4"/>
          <p:cNvSpPr>
            <a:spLocks noGrp="1"/>
          </p:cNvSpPr>
          <p:nvPr>
            <p:ph type="body" sz="quarter" idx="3" hasCustomPrompt="1"/>
          </p:nvPr>
        </p:nvSpPr>
        <p:spPr>
          <a:xfrm>
            <a:off x="6836833" y="1614312"/>
            <a:ext cx="5355167" cy="661529"/>
          </a:xfrm>
          <a:prstGeom prst="rect">
            <a:avLst/>
          </a:prstGeom>
        </p:spPr>
        <p:txBody>
          <a:bodyPr anchor="t"/>
          <a:lstStyle>
            <a:lvl1pPr marL="0" indent="0" algn="ctr">
              <a:lnSpc>
                <a:spcPct val="100000"/>
              </a:lnSpc>
              <a:buNone/>
              <a:defRPr sz="3200" b="1" baseline="0">
                <a:solidFill>
                  <a:srgbClr val="000000"/>
                </a:solidFill>
                <a:latin typeface="Arial"/>
                <a:cs typeface="Aria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Presentation Title</a:t>
            </a:r>
          </a:p>
        </p:txBody>
      </p:sp>
      <p:sp>
        <p:nvSpPr>
          <p:cNvPr id="9" name="Text Placeholder 20"/>
          <p:cNvSpPr>
            <a:spLocks noGrp="1"/>
          </p:cNvSpPr>
          <p:nvPr>
            <p:ph type="body" sz="quarter" idx="19" hasCustomPrompt="1"/>
          </p:nvPr>
        </p:nvSpPr>
        <p:spPr>
          <a:xfrm>
            <a:off x="6836831" y="2314604"/>
            <a:ext cx="5355167" cy="1333505"/>
          </a:xfrm>
          <a:prstGeom prst="rect">
            <a:avLst/>
          </a:prstGeom>
        </p:spPr>
        <p:txBody>
          <a:bodyPr>
            <a:noAutofit/>
          </a:bodyPr>
          <a:lstStyle>
            <a:lvl1pPr marL="0" marR="0" indent="0" algn="ctr" defTabSz="609585" rtl="0" eaLnBrk="1" fontAlgn="auto" latinLnBrk="0" hangingPunct="1">
              <a:lnSpc>
                <a:spcPct val="100000"/>
              </a:lnSpc>
              <a:spcBef>
                <a:spcPct val="20000"/>
              </a:spcBef>
              <a:spcAft>
                <a:spcPts val="0"/>
              </a:spcAft>
              <a:buClrTx/>
              <a:buSzTx/>
              <a:buFontTx/>
              <a:buNone/>
              <a:tabLst/>
              <a:defRPr sz="1600" baseline="0">
                <a:solidFill>
                  <a:srgbClr val="000000"/>
                </a:solidFill>
                <a:latin typeface="Arial"/>
                <a:cs typeface="Arial"/>
              </a:defRPr>
            </a:lvl1pPr>
          </a:lstStyle>
          <a:p>
            <a:pPr lvl="0"/>
            <a:r>
              <a:rPr lang="en-US" dirty="0"/>
              <a:t>Click to Edit Name(s) of Presenter(s)</a:t>
            </a:r>
          </a:p>
          <a:p>
            <a:pPr lvl="0"/>
            <a:r>
              <a:rPr lang="en-US" dirty="0"/>
              <a:t>Click to Edit Directorate, Division or Group</a:t>
            </a:r>
          </a:p>
          <a:p>
            <a:pPr marL="0" marR="0" lvl="0" indent="0" algn="ctr" defTabSz="609585" rtl="0" eaLnBrk="1" fontAlgn="auto" latinLnBrk="0" hangingPunct="1">
              <a:lnSpc>
                <a:spcPct val="100000"/>
              </a:lnSpc>
              <a:spcBef>
                <a:spcPct val="20000"/>
              </a:spcBef>
              <a:spcAft>
                <a:spcPts val="0"/>
              </a:spcAft>
              <a:buClrTx/>
              <a:buSzTx/>
              <a:buFontTx/>
              <a:buNone/>
              <a:tabLst/>
              <a:defRPr/>
            </a:pPr>
            <a:r>
              <a:rPr lang="en-US" dirty="0"/>
              <a:t>Click to Edit Date</a:t>
            </a:r>
          </a:p>
        </p:txBody>
      </p:sp>
      <p:pic>
        <p:nvPicPr>
          <p:cNvPr id="8" name="Picture 7" descr="JPL-logo_Stacked_RedBlack-RGB_small_040615.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308077" y="5387371"/>
            <a:ext cx="2426180" cy="1323371"/>
          </a:xfrm>
          <a:prstGeom prst="rect">
            <a:avLst/>
          </a:prstGeom>
        </p:spPr>
      </p:pic>
    </p:spTree>
    <p:extLst>
      <p:ext uri="{BB962C8B-B14F-4D97-AF65-F5344CB8AC3E}">
        <p14:creationId xmlns:p14="http://schemas.microsoft.com/office/powerpoint/2010/main" val="3785622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12366B-8B1E-4085-8D5C-686B34AC72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DF78AC-FCE1-4DA4-BEE8-8D22E54319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B4E88B-4E45-4729-A5CF-20780802E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166871-A7B1-4C19-AA97-FD5EA8BF110F}" type="datetime1">
              <a:rPr lang="en-US" smtClean="0"/>
              <a:t>3/18/2026</a:t>
            </a:fld>
            <a:endParaRPr lang="en-US"/>
          </a:p>
        </p:txBody>
      </p:sp>
      <p:sp>
        <p:nvSpPr>
          <p:cNvPr id="5" name="Footer Placeholder 4">
            <a:extLst>
              <a:ext uri="{FF2B5EF4-FFF2-40B4-BE49-F238E27FC236}">
                <a16:creationId xmlns:a16="http://schemas.microsoft.com/office/drawing/2014/main" id="{9B068EF6-7E8F-433B-91A4-D76C34D2F1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The Orbiting Carbon Observatory 3</a:t>
            </a:r>
          </a:p>
        </p:txBody>
      </p:sp>
      <p:sp>
        <p:nvSpPr>
          <p:cNvPr id="6" name="Slide Number Placeholder 5">
            <a:extLst>
              <a:ext uri="{FF2B5EF4-FFF2-40B4-BE49-F238E27FC236}">
                <a16:creationId xmlns:a16="http://schemas.microsoft.com/office/drawing/2014/main" id="{FC6A63DA-6A71-44B0-A0A5-EF76EBF2B4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30A410-F8CD-4575-B449-309C44A4FFBF}" type="slidenum">
              <a:rPr lang="en-US" smtClean="0"/>
              <a:t>‹#›</a:t>
            </a:fld>
            <a:endParaRPr lang="en-US"/>
          </a:p>
        </p:txBody>
      </p:sp>
    </p:spTree>
    <p:extLst>
      <p:ext uri="{BB962C8B-B14F-4D97-AF65-F5344CB8AC3E}">
        <p14:creationId xmlns:p14="http://schemas.microsoft.com/office/powerpoint/2010/main" val="1647630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hyperlink" Target="https://www.eorc.jaxa.jp/GOSAT/GHGs_Vical/index.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114E36-E98D-44A8-9B1C-452F3638B7D8}"/>
              </a:ext>
            </a:extLst>
          </p:cNvPr>
          <p:cNvSpPr/>
          <p:nvPr/>
        </p:nvSpPr>
        <p:spPr>
          <a:xfrm>
            <a:off x="7726270" y="5080915"/>
            <a:ext cx="4138527" cy="1589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1"/>
          <p:cNvSpPr>
            <a:spLocks noGrp="1"/>
          </p:cNvSpPr>
          <p:nvPr>
            <p:ph type="body" sz="quarter" idx="3"/>
          </p:nvPr>
        </p:nvSpPr>
        <p:spPr>
          <a:xfrm>
            <a:off x="7189919" y="2896723"/>
            <a:ext cx="4831060" cy="1369983"/>
          </a:xfrm>
        </p:spPr>
        <p:txBody>
          <a:bodyPr>
            <a:normAutofit fontScale="92500" lnSpcReduction="10000"/>
          </a:bodyPr>
          <a:lstStyle/>
          <a:p>
            <a:r>
              <a:rPr lang="en-US" dirty="0"/>
              <a:t>JPL Vicarious Calibration at the Railroad Valley Playa</a:t>
            </a:r>
          </a:p>
        </p:txBody>
      </p:sp>
      <p:cxnSp>
        <p:nvCxnSpPr>
          <p:cNvPr id="8" name="Straight Connector 7">
            <a:extLst>
              <a:ext uri="{FF2B5EF4-FFF2-40B4-BE49-F238E27FC236}">
                <a16:creationId xmlns:a16="http://schemas.microsoft.com/office/drawing/2014/main" id="{BB1FF50F-96E4-4B04-978D-4EF72465E6E6}"/>
              </a:ext>
            </a:extLst>
          </p:cNvPr>
          <p:cNvCxnSpPr/>
          <p:nvPr/>
        </p:nvCxnSpPr>
        <p:spPr>
          <a:xfrm>
            <a:off x="7073296" y="0"/>
            <a:ext cx="0" cy="6858000"/>
          </a:xfrm>
          <a:prstGeom prst="line">
            <a:avLst/>
          </a:prstGeom>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6ECFE622-1BA4-4832-9327-E656A5BBCF5C}"/>
              </a:ext>
            </a:extLst>
          </p:cNvPr>
          <p:cNvPicPr>
            <a:picLocks noChangeAspect="1"/>
          </p:cNvPicPr>
          <p:nvPr/>
        </p:nvPicPr>
        <p:blipFill>
          <a:blip r:embed="rId3"/>
          <a:stretch>
            <a:fillRect/>
          </a:stretch>
        </p:blipFill>
        <p:spPr>
          <a:xfrm>
            <a:off x="8034902" y="0"/>
            <a:ext cx="3141095" cy="3141095"/>
          </a:xfrm>
          <a:prstGeom prst="rect">
            <a:avLst/>
          </a:prstGeom>
        </p:spPr>
      </p:pic>
      <p:sp>
        <p:nvSpPr>
          <p:cNvPr id="11" name="Text Placeholder 9">
            <a:extLst>
              <a:ext uri="{FF2B5EF4-FFF2-40B4-BE49-F238E27FC236}">
                <a16:creationId xmlns:a16="http://schemas.microsoft.com/office/drawing/2014/main" id="{FB2B022C-9A85-4BD3-8E84-5872C39CA19A}"/>
              </a:ext>
            </a:extLst>
          </p:cNvPr>
          <p:cNvSpPr txBox="1">
            <a:spLocks/>
          </p:cNvSpPr>
          <p:nvPr/>
        </p:nvSpPr>
        <p:spPr>
          <a:xfrm>
            <a:off x="7373475" y="4347732"/>
            <a:ext cx="4611502" cy="1792632"/>
          </a:xfrm>
          <a:prstGeom prst="rect">
            <a:avLst/>
          </a:prstGeom>
        </p:spPr>
        <p:txBody>
          <a:bodyPr vert="horz" lIns="91440" tIns="45720" rIns="91440" bIns="45720" rtlCol="0">
            <a:noAutofit/>
          </a:bodyPr>
          <a:lstStyle>
            <a:lvl1pPr marL="0" marR="0" indent="0" algn="ctr" defTabSz="609585" rtl="0" eaLnBrk="1" fontAlgn="auto" latinLnBrk="0" hangingPunct="1">
              <a:lnSpc>
                <a:spcPct val="100000"/>
              </a:lnSpc>
              <a:spcBef>
                <a:spcPct val="20000"/>
              </a:spcBef>
              <a:spcAft>
                <a:spcPts val="0"/>
              </a:spcAft>
              <a:buClrTx/>
              <a:buSzTx/>
              <a:buFontTx/>
              <a:buNone/>
              <a:tabLst/>
              <a:defRPr sz="1600" kern="1200" baseline="0">
                <a:solidFill>
                  <a:srgbClr val="000000"/>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Graziela R. Keller*, Carol J. Bruegge, Dejian Fu, Richard Lee, Thomas Pongetti, Rob A. Rosenberg, Edwin Sarkissian, Marcin L. Witek</a:t>
            </a:r>
          </a:p>
          <a:p>
            <a:r>
              <a:rPr lang="en-US" sz="1200" dirty="0"/>
              <a:t>Jet Propulsion Laboratory, California Institute of Technology, Pasadena, CA</a:t>
            </a:r>
          </a:p>
          <a:p>
            <a:endParaRPr lang="en-US" sz="1200" dirty="0"/>
          </a:p>
          <a:p>
            <a:r>
              <a:rPr lang="en-US" sz="1200" dirty="0"/>
              <a:t>March 2026</a:t>
            </a:r>
          </a:p>
          <a:p>
            <a:endParaRPr lang="en-US" sz="1200" dirty="0"/>
          </a:p>
          <a:p>
            <a:r>
              <a:rPr lang="en-US" sz="1050" dirty="0"/>
              <a:t>  </a:t>
            </a:r>
          </a:p>
        </p:txBody>
      </p:sp>
      <p:pic>
        <p:nvPicPr>
          <p:cNvPr id="3" name="Picture 2" descr="An aerial image looking down at a dry lakebed in Nevada called the Railroad Valley playa.">
            <a:extLst>
              <a:ext uri="{FF2B5EF4-FFF2-40B4-BE49-F238E27FC236}">
                <a16:creationId xmlns:a16="http://schemas.microsoft.com/office/drawing/2014/main" id="{510184D2-ED1F-18E6-B3A5-191CC6882C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26" y="20899"/>
            <a:ext cx="7042390" cy="6837101"/>
          </a:xfrm>
          <a:prstGeom prst="rect">
            <a:avLst/>
          </a:prstGeom>
          <a:noFill/>
          <a:ln w="15875">
            <a:solidFill>
              <a:schemeClr val="accent1"/>
            </a:solidFill>
          </a:ln>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7B36352-5CE6-6D87-3053-A02FD447C6A1}"/>
              </a:ext>
            </a:extLst>
          </p:cNvPr>
          <p:cNvSpPr/>
          <p:nvPr/>
        </p:nvSpPr>
        <p:spPr>
          <a:xfrm>
            <a:off x="7054916" y="0"/>
            <a:ext cx="5137082" cy="215444"/>
          </a:xfrm>
          <a:prstGeom prst="rect">
            <a:avLst/>
          </a:prstGeom>
        </p:spPr>
        <p:txBody>
          <a:bodyPr wrap="square">
            <a:spAutoFit/>
          </a:bodyPr>
          <a:lstStyle/>
          <a:p>
            <a:r>
              <a:rPr lang="en-US" sz="800" dirty="0">
                <a:latin typeface="Calibri" panose="020F0502020204030204" pitchFamily="34" charset="0"/>
                <a:ea typeface="Calibri" panose="020F0502020204030204" pitchFamily="34" charset="0"/>
              </a:rPr>
              <a:t>© 2026. California Institute of Technology. Government sponsorship acknowledged. </a:t>
            </a:r>
            <a:endParaRPr lang="en-US" sz="800" dirty="0"/>
          </a:p>
        </p:txBody>
      </p:sp>
      <p:sp>
        <p:nvSpPr>
          <p:cNvPr id="5" name="Rectangle 4">
            <a:extLst>
              <a:ext uri="{FF2B5EF4-FFF2-40B4-BE49-F238E27FC236}">
                <a16:creationId xmlns:a16="http://schemas.microsoft.com/office/drawing/2014/main" id="{1B57528D-757C-AE76-EF3D-6B295E5BDAEF}"/>
              </a:ext>
            </a:extLst>
          </p:cNvPr>
          <p:cNvSpPr/>
          <p:nvPr/>
        </p:nvSpPr>
        <p:spPr>
          <a:xfrm>
            <a:off x="0" y="6519446"/>
            <a:ext cx="5049046" cy="338554"/>
          </a:xfrm>
          <a:prstGeom prst="rect">
            <a:avLst/>
          </a:prstGeom>
        </p:spPr>
        <p:txBody>
          <a:bodyPr wrap="square">
            <a:spAutoFit/>
          </a:bodyPr>
          <a:lstStyle/>
          <a:p>
            <a:r>
              <a:rPr lang="en-US" sz="800" dirty="0">
                <a:latin typeface="Calibri" panose="020F0502020204030204" pitchFamily="34" charset="0"/>
                <a:ea typeface="Calibri" panose="020F0502020204030204" pitchFamily="34" charset="0"/>
              </a:rPr>
              <a:t>Reviewed and approved for public distribution via the URS. </a:t>
            </a:r>
            <a:r>
              <a:rPr lang="en-US" sz="800" dirty="0"/>
              <a:t>This document has been reviewed and determined not to contain export controlled CUI.</a:t>
            </a:r>
          </a:p>
        </p:txBody>
      </p:sp>
      <p:sp>
        <p:nvSpPr>
          <p:cNvPr id="9" name="TextBox 8">
            <a:extLst>
              <a:ext uri="{FF2B5EF4-FFF2-40B4-BE49-F238E27FC236}">
                <a16:creationId xmlns:a16="http://schemas.microsoft.com/office/drawing/2014/main" id="{F3512A71-DECE-3C8F-ACAB-7DC3F0B3F811}"/>
              </a:ext>
            </a:extLst>
          </p:cNvPr>
          <p:cNvSpPr txBox="1"/>
          <p:nvPr/>
        </p:nvSpPr>
        <p:spPr>
          <a:xfrm>
            <a:off x="7334054" y="6082131"/>
            <a:ext cx="4779390" cy="584775"/>
          </a:xfrm>
          <a:prstGeom prst="rect">
            <a:avLst/>
          </a:prstGeom>
          <a:noFill/>
        </p:spPr>
        <p:txBody>
          <a:bodyPr wrap="square">
            <a:spAutoFit/>
          </a:bodyPr>
          <a:lstStyle/>
          <a:p>
            <a:r>
              <a:rPr lang="en-US" sz="1600" dirty="0"/>
              <a:t>*OCO-3 Calibration Team Lead. Also supporting the calibration teams of OCO-2, MAIA, and MISR.  </a:t>
            </a:r>
          </a:p>
        </p:txBody>
      </p:sp>
    </p:spTree>
    <p:extLst>
      <p:ext uri="{BB962C8B-B14F-4D97-AF65-F5344CB8AC3E}">
        <p14:creationId xmlns:p14="http://schemas.microsoft.com/office/powerpoint/2010/main" val="3686510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3138A-2306-9853-1B35-482730603B7B}"/>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14C78B4A-5974-FF8C-4612-F7A2FD4F23B9}"/>
              </a:ext>
            </a:extLst>
          </p:cNvPr>
          <p:cNvSpPr>
            <a:spLocks noGrp="1"/>
          </p:cNvSpPr>
          <p:nvPr>
            <p:ph type="ftr" sz="quarter" idx="11"/>
          </p:nvPr>
        </p:nvSpPr>
        <p:spPr/>
        <p:txBody>
          <a:bodyPr/>
          <a:lstStyle/>
          <a:p>
            <a:r>
              <a:rPr lang="en-US" dirty="0"/>
              <a:t>Railroad Valley</a:t>
            </a:r>
          </a:p>
        </p:txBody>
      </p:sp>
      <p:sp>
        <p:nvSpPr>
          <p:cNvPr id="3" name="Slide Number Placeholder 2">
            <a:extLst>
              <a:ext uri="{FF2B5EF4-FFF2-40B4-BE49-F238E27FC236}">
                <a16:creationId xmlns:a16="http://schemas.microsoft.com/office/drawing/2014/main" id="{260F98B6-C421-D6F4-5189-6FE43FB60577}"/>
              </a:ext>
            </a:extLst>
          </p:cNvPr>
          <p:cNvSpPr>
            <a:spLocks noGrp="1"/>
          </p:cNvSpPr>
          <p:nvPr>
            <p:ph type="sldNum" sz="quarter" idx="12"/>
          </p:nvPr>
        </p:nvSpPr>
        <p:spPr/>
        <p:txBody>
          <a:bodyPr/>
          <a:lstStyle/>
          <a:p>
            <a:fld id="{E530A410-F8CD-4575-B449-309C44A4FFBF}" type="slidenum">
              <a:rPr lang="en-US" smtClean="0"/>
              <a:t>2</a:t>
            </a:fld>
            <a:endParaRPr lang="en-US"/>
          </a:p>
        </p:txBody>
      </p:sp>
      <p:sp>
        <p:nvSpPr>
          <p:cNvPr id="9" name="TextBox 8">
            <a:extLst>
              <a:ext uri="{FF2B5EF4-FFF2-40B4-BE49-F238E27FC236}">
                <a16:creationId xmlns:a16="http://schemas.microsoft.com/office/drawing/2014/main" id="{2DDBE8D8-CEB1-C4F3-9A03-8EF3468C763F}"/>
              </a:ext>
            </a:extLst>
          </p:cNvPr>
          <p:cNvSpPr txBox="1"/>
          <p:nvPr/>
        </p:nvSpPr>
        <p:spPr>
          <a:xfrm>
            <a:off x="283335" y="321973"/>
            <a:ext cx="3307252" cy="523220"/>
          </a:xfrm>
          <a:prstGeom prst="rect">
            <a:avLst/>
          </a:prstGeom>
          <a:noFill/>
        </p:spPr>
        <p:txBody>
          <a:bodyPr wrap="none" rtlCol="0">
            <a:spAutoFit/>
          </a:bodyPr>
          <a:lstStyle/>
          <a:p>
            <a:r>
              <a:rPr lang="en-US" sz="2800" dirty="0">
                <a:solidFill>
                  <a:schemeClr val="accent1">
                    <a:lumMod val="75000"/>
                  </a:schemeClr>
                </a:solidFill>
              </a:rPr>
              <a:t>Currently Supporting </a:t>
            </a:r>
          </a:p>
        </p:txBody>
      </p:sp>
      <p:sp>
        <p:nvSpPr>
          <p:cNvPr id="10" name="Rectangle 9">
            <a:extLst>
              <a:ext uri="{FF2B5EF4-FFF2-40B4-BE49-F238E27FC236}">
                <a16:creationId xmlns:a16="http://schemas.microsoft.com/office/drawing/2014/main" id="{5342E40B-057A-BD70-7A94-D741EC1D1F75}"/>
              </a:ext>
            </a:extLst>
          </p:cNvPr>
          <p:cNvSpPr/>
          <p:nvPr/>
        </p:nvSpPr>
        <p:spPr>
          <a:xfrm>
            <a:off x="162685" y="162685"/>
            <a:ext cx="11842321" cy="6193665"/>
          </a:xfrm>
          <a:prstGeom prst="rect">
            <a:avLst/>
          </a:prstGeom>
          <a:noFill/>
          <a:ln w="19050" cap="sq" cmpd="sng">
            <a:solidFill>
              <a:schemeClr val="accent1">
                <a:shade val="50000"/>
                <a:alpha val="99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Orbiting Carbon Observatory 2 (OCO-2) data for quantifying power plant carbon dioxide emissions">
            <a:extLst>
              <a:ext uri="{FF2B5EF4-FFF2-40B4-BE49-F238E27FC236}">
                <a16:creationId xmlns:a16="http://schemas.microsoft.com/office/drawing/2014/main" id="{6E1BFD91-04AF-BD72-3029-D2BA05A65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084" y="921059"/>
            <a:ext cx="1220871" cy="122087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MS - the NASA Carbon Monitoring System">
            <a:extLst>
              <a:ext uri="{FF2B5EF4-FFF2-40B4-BE49-F238E27FC236}">
                <a16:creationId xmlns:a16="http://schemas.microsoft.com/office/drawing/2014/main" id="{41B63A16-655C-4879-72CB-2522D50AAA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648" y="2260256"/>
            <a:ext cx="1361328" cy="122087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SDC | Data E-Learning">
            <a:extLst>
              <a:ext uri="{FF2B5EF4-FFF2-40B4-BE49-F238E27FC236}">
                <a16:creationId xmlns:a16="http://schemas.microsoft.com/office/drawing/2014/main" id="{F0F01B16-FC98-BABD-F5B1-9F9A5B2660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769" y="4830894"/>
            <a:ext cx="1401086" cy="140108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SDC | Projects | MISR">
            <a:extLst>
              <a:ext uri="{FF2B5EF4-FFF2-40B4-BE49-F238E27FC236}">
                <a16:creationId xmlns:a16="http://schemas.microsoft.com/office/drawing/2014/main" id="{4AE246C2-503C-8213-F801-303E8AE1FD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122" y="3691178"/>
            <a:ext cx="1176793" cy="67077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99079282-C257-7789-B198-701236E294FC}"/>
              </a:ext>
            </a:extLst>
          </p:cNvPr>
          <p:cNvSpPr txBox="1"/>
          <p:nvPr/>
        </p:nvSpPr>
        <p:spPr>
          <a:xfrm>
            <a:off x="2165220" y="1159554"/>
            <a:ext cx="9307859" cy="923330"/>
          </a:xfrm>
          <a:prstGeom prst="rect">
            <a:avLst/>
          </a:prstGeom>
          <a:noFill/>
        </p:spPr>
        <p:txBody>
          <a:bodyPr wrap="square" rtlCol="0">
            <a:spAutoFit/>
          </a:bodyPr>
          <a:lstStyle/>
          <a:p>
            <a:pPr algn="just"/>
            <a:r>
              <a:rPr lang="en-US" dirty="0"/>
              <a:t>Launched in 2014. Three high-resolution NIR spectrometers (0.765, 1.61, 2.06 </a:t>
            </a:r>
            <a:r>
              <a:rPr lang="en-US" dirty="0">
                <a:latin typeface="Symbol" panose="05050102010706020507" pitchFamily="18" charset="2"/>
              </a:rPr>
              <a:t>m</a:t>
            </a:r>
            <a:r>
              <a:rPr lang="en-US" dirty="0"/>
              <a:t>m) used to measure XCO2, on a dedicated satellite in a sun-synchronous polar orbit, crossing the equator near 1:30pm. Observes the RRV Playa in target mode.  </a:t>
            </a:r>
          </a:p>
        </p:txBody>
      </p:sp>
      <p:sp>
        <p:nvSpPr>
          <p:cNvPr id="20" name="TextBox 19">
            <a:extLst>
              <a:ext uri="{FF2B5EF4-FFF2-40B4-BE49-F238E27FC236}">
                <a16:creationId xmlns:a16="http://schemas.microsoft.com/office/drawing/2014/main" id="{DA17BBA5-F5EA-3127-35A4-69A74C6145F6}"/>
              </a:ext>
            </a:extLst>
          </p:cNvPr>
          <p:cNvSpPr txBox="1"/>
          <p:nvPr/>
        </p:nvSpPr>
        <p:spPr>
          <a:xfrm>
            <a:off x="2165221" y="2397245"/>
            <a:ext cx="9307859" cy="646331"/>
          </a:xfrm>
          <a:prstGeom prst="rect">
            <a:avLst/>
          </a:prstGeom>
          <a:noFill/>
        </p:spPr>
        <p:txBody>
          <a:bodyPr wrap="square" rtlCol="0">
            <a:spAutoFit/>
          </a:bodyPr>
          <a:lstStyle/>
          <a:p>
            <a:pPr algn="just"/>
            <a:r>
              <a:rPr lang="en-US" dirty="0"/>
              <a:t>Launched in 2019. Uses the flight spare spectrometers from OCO-2. Is operated from the ISS, in a non-repeating orbit. Observes the RRV Playa in target mode.</a:t>
            </a:r>
          </a:p>
        </p:txBody>
      </p:sp>
      <p:sp>
        <p:nvSpPr>
          <p:cNvPr id="21" name="TextBox 20">
            <a:extLst>
              <a:ext uri="{FF2B5EF4-FFF2-40B4-BE49-F238E27FC236}">
                <a16:creationId xmlns:a16="http://schemas.microsoft.com/office/drawing/2014/main" id="{5EE22185-9D52-E445-940C-DFC49EA4A835}"/>
              </a:ext>
            </a:extLst>
          </p:cNvPr>
          <p:cNvSpPr txBox="1"/>
          <p:nvPr/>
        </p:nvSpPr>
        <p:spPr>
          <a:xfrm>
            <a:off x="2165221" y="3259517"/>
            <a:ext cx="9307859" cy="1477328"/>
          </a:xfrm>
          <a:prstGeom prst="rect">
            <a:avLst/>
          </a:prstGeom>
          <a:noFill/>
        </p:spPr>
        <p:txBody>
          <a:bodyPr wrap="square" rtlCol="0">
            <a:spAutoFit/>
          </a:bodyPr>
          <a:lstStyle/>
          <a:p>
            <a:pPr algn="just"/>
            <a:r>
              <a:rPr lang="en-US" dirty="0"/>
              <a:t>Launched in 1999 on the Terra satellite, operated in a sun-synchronous orbit with crossing time at 10:30am until 2020. Employs 9 push-broom cameras fixed at different angles (nadir, 26.1</a:t>
            </a:r>
            <a:r>
              <a:rPr lang="en-US" baseline="30000" dirty="0"/>
              <a:t>o</a:t>
            </a:r>
            <a:r>
              <a:rPr lang="en-US" dirty="0"/>
              <a:t>, 45.6</a:t>
            </a:r>
            <a:r>
              <a:rPr lang="en-US" baseline="30000" dirty="0"/>
              <a:t>o</a:t>
            </a:r>
            <a:r>
              <a:rPr lang="en-US" dirty="0"/>
              <a:t>, 60.0</a:t>
            </a:r>
            <a:r>
              <a:rPr lang="en-US" baseline="30000" dirty="0"/>
              <a:t>o</a:t>
            </a:r>
            <a:r>
              <a:rPr lang="en-US" dirty="0"/>
              <a:t>, 70.5</a:t>
            </a:r>
            <a:r>
              <a:rPr lang="en-US" baseline="30000" dirty="0"/>
              <a:t>o</a:t>
            </a:r>
            <a:r>
              <a:rPr lang="en-US" dirty="0"/>
              <a:t>), observing in four spectral bands: blue, green, red, and near-infrared at 446, 558, 672, and 867 nm.  MISR is performing its last data reprocessing which includes vicarious calibration results.</a:t>
            </a:r>
          </a:p>
        </p:txBody>
      </p:sp>
      <p:sp>
        <p:nvSpPr>
          <p:cNvPr id="23" name="TextBox 22">
            <a:extLst>
              <a:ext uri="{FF2B5EF4-FFF2-40B4-BE49-F238E27FC236}">
                <a16:creationId xmlns:a16="http://schemas.microsoft.com/office/drawing/2014/main" id="{DC2FEF75-D1ED-FE0F-005E-5F308A2FFF37}"/>
              </a:ext>
            </a:extLst>
          </p:cNvPr>
          <p:cNvSpPr txBox="1"/>
          <p:nvPr/>
        </p:nvSpPr>
        <p:spPr>
          <a:xfrm>
            <a:off x="2169315" y="4754652"/>
            <a:ext cx="9299667" cy="1477328"/>
          </a:xfrm>
          <a:prstGeom prst="rect">
            <a:avLst/>
          </a:prstGeom>
          <a:noFill/>
        </p:spPr>
        <p:txBody>
          <a:bodyPr wrap="square">
            <a:spAutoFit/>
          </a:bodyPr>
          <a:lstStyle/>
          <a:p>
            <a:pPr algn="just"/>
            <a:r>
              <a:rPr lang="en-US" sz="1800" b="0" i="0" u="none" strike="noStrike" baseline="0" dirty="0">
                <a:solidFill>
                  <a:srgbClr val="000000"/>
                </a:solidFill>
                <a:cs typeface="Arial" panose="020B0604020202020204" pitchFamily="34" charset="0"/>
              </a:rPr>
              <a:t>Launch expected in 2027/2028 on a non-repeating orbit. MAIA’s primary science objective is to study the effects of various compositional makeups of particulate matter air pollution on human health. </a:t>
            </a:r>
            <a:r>
              <a:rPr lang="en-US" dirty="0">
                <a:solidFill>
                  <a:srgbClr val="000000"/>
                </a:solidFill>
                <a:cs typeface="Arial" panose="020B0604020202020204" pitchFamily="34" charset="0"/>
              </a:rPr>
              <a:t>It f</a:t>
            </a:r>
            <a:r>
              <a:rPr lang="en-US" sz="1800" b="0" i="0" u="none" strike="noStrike" baseline="0" dirty="0">
                <a:solidFill>
                  <a:srgbClr val="000000"/>
                </a:solidFill>
                <a:cs typeface="Arial" panose="020B0604020202020204" pitchFamily="34" charset="0"/>
              </a:rPr>
              <a:t>ocuses on specific set of targets and </a:t>
            </a:r>
            <a:r>
              <a:rPr lang="en-US" dirty="0"/>
              <a:t>integrates multi-spectral, multi-angle, and polarimetric data to distinguish between different aerosol types. Unlike MISR, it is equipped with a two-axis gimbal for pointing. </a:t>
            </a:r>
            <a:endParaRPr lang="en-US" dirty="0">
              <a:cs typeface="Arial" panose="020B0604020202020204" pitchFamily="34" charset="0"/>
            </a:endParaRPr>
          </a:p>
        </p:txBody>
      </p:sp>
    </p:spTree>
    <p:extLst>
      <p:ext uri="{BB962C8B-B14F-4D97-AF65-F5344CB8AC3E}">
        <p14:creationId xmlns:p14="http://schemas.microsoft.com/office/powerpoint/2010/main" val="2568872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3065981-B27E-4935-AC35-3C5E4BB9B194}"/>
              </a:ext>
            </a:extLst>
          </p:cNvPr>
          <p:cNvSpPr txBox="1"/>
          <p:nvPr/>
        </p:nvSpPr>
        <p:spPr>
          <a:xfrm>
            <a:off x="264289" y="212051"/>
            <a:ext cx="3788088" cy="523220"/>
          </a:xfrm>
          <a:prstGeom prst="rect">
            <a:avLst/>
          </a:prstGeom>
          <a:noFill/>
        </p:spPr>
        <p:txBody>
          <a:bodyPr wrap="none" rtlCol="0">
            <a:spAutoFit/>
          </a:bodyPr>
          <a:lstStyle/>
          <a:p>
            <a:r>
              <a:rPr lang="en-US" sz="2800" dirty="0">
                <a:solidFill>
                  <a:schemeClr val="accent1">
                    <a:lumMod val="75000"/>
                  </a:schemeClr>
                </a:solidFill>
              </a:rPr>
              <a:t>The Railroad Valley Playa</a:t>
            </a:r>
          </a:p>
        </p:txBody>
      </p:sp>
      <p:sp>
        <p:nvSpPr>
          <p:cNvPr id="5" name="Rectangle 4">
            <a:extLst>
              <a:ext uri="{FF2B5EF4-FFF2-40B4-BE49-F238E27FC236}">
                <a16:creationId xmlns:a16="http://schemas.microsoft.com/office/drawing/2014/main" id="{B047989C-1C42-4503-B911-0D2DC9AF934B}"/>
              </a:ext>
            </a:extLst>
          </p:cNvPr>
          <p:cNvSpPr/>
          <p:nvPr/>
        </p:nvSpPr>
        <p:spPr>
          <a:xfrm>
            <a:off x="162685" y="162685"/>
            <a:ext cx="11842321" cy="6193665"/>
          </a:xfrm>
          <a:prstGeom prst="rect">
            <a:avLst/>
          </a:prstGeom>
          <a:noFill/>
          <a:ln w="19050" cap="sq" cmpd="sng">
            <a:solidFill>
              <a:schemeClr val="accent1">
                <a:shade val="50000"/>
                <a:alpha val="99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02B9EE6F-582F-4AF5-9571-60B1059D1FCC}"/>
              </a:ext>
            </a:extLst>
          </p:cNvPr>
          <p:cNvSpPr>
            <a:spLocks noGrp="1"/>
          </p:cNvSpPr>
          <p:nvPr>
            <p:ph type="ftr" sz="quarter" idx="11"/>
          </p:nvPr>
        </p:nvSpPr>
        <p:spPr/>
        <p:txBody>
          <a:bodyPr/>
          <a:lstStyle/>
          <a:p>
            <a:r>
              <a:rPr lang="en-US"/>
              <a:t>Railroad Valley</a:t>
            </a:r>
          </a:p>
        </p:txBody>
      </p:sp>
      <p:sp>
        <p:nvSpPr>
          <p:cNvPr id="7" name="Slide Number Placeholder 6">
            <a:extLst>
              <a:ext uri="{FF2B5EF4-FFF2-40B4-BE49-F238E27FC236}">
                <a16:creationId xmlns:a16="http://schemas.microsoft.com/office/drawing/2014/main" id="{7BB7AF7D-629D-4C95-A5EF-1DA0986F6EF4}"/>
              </a:ext>
            </a:extLst>
          </p:cNvPr>
          <p:cNvSpPr>
            <a:spLocks noGrp="1"/>
          </p:cNvSpPr>
          <p:nvPr>
            <p:ph type="sldNum" sz="quarter" idx="12"/>
          </p:nvPr>
        </p:nvSpPr>
        <p:spPr/>
        <p:txBody>
          <a:bodyPr/>
          <a:lstStyle/>
          <a:p>
            <a:fld id="{710B311B-1D05-4F14-8E5C-F13B7E90B304}" type="slidenum">
              <a:rPr lang="en-US" smtClean="0"/>
              <a:t>3</a:t>
            </a:fld>
            <a:endParaRPr lang="en-US"/>
          </a:p>
        </p:txBody>
      </p:sp>
      <p:sp>
        <p:nvSpPr>
          <p:cNvPr id="2" name="Rectangle 1">
            <a:extLst>
              <a:ext uri="{FF2B5EF4-FFF2-40B4-BE49-F238E27FC236}">
                <a16:creationId xmlns:a16="http://schemas.microsoft.com/office/drawing/2014/main" id="{2E2E735C-6B58-43C7-B24B-88D583743FBB}"/>
              </a:ext>
            </a:extLst>
          </p:cNvPr>
          <p:cNvSpPr/>
          <p:nvPr/>
        </p:nvSpPr>
        <p:spPr>
          <a:xfrm>
            <a:off x="582138" y="790170"/>
            <a:ext cx="11003413" cy="2072362"/>
          </a:xfrm>
          <a:prstGeom prst="rect">
            <a:avLst/>
          </a:prstGeom>
        </p:spPr>
        <p:txBody>
          <a:bodyPr wrap="square">
            <a:spAutoFit/>
          </a:bodyPr>
          <a:lstStyle/>
          <a:p>
            <a:pPr indent="155575" algn="just">
              <a:spcAft>
                <a:spcPts val="200"/>
              </a:spcAft>
            </a:pPr>
            <a:r>
              <a:rPr lang="en-US" sz="1600" dirty="0"/>
              <a:t>The Railroad Valley (RRV) Playa is a dry lakebed in the desert in Nevada and it is a main vicarious calibration target within the United States. </a:t>
            </a:r>
            <a:r>
              <a:rPr lang="en-US" sz="1600" dirty="0">
                <a:ea typeface="Calibri" panose="020F0502020204030204" pitchFamily="34" charset="0"/>
                <a:cs typeface="Calibri" panose="020F0502020204030204" pitchFamily="34" charset="0"/>
              </a:rPr>
              <a:t> </a:t>
            </a:r>
          </a:p>
          <a:p>
            <a:pPr indent="155575" algn="just">
              <a:spcAft>
                <a:spcPts val="200"/>
              </a:spcAft>
            </a:pPr>
            <a:endParaRPr lang="en-US" sz="500" dirty="0">
              <a:ea typeface="Calibri" panose="020F0502020204030204" pitchFamily="34" charset="0"/>
              <a:cs typeface="Calibri" panose="020F0502020204030204" pitchFamily="34" charset="0"/>
            </a:endParaRPr>
          </a:p>
          <a:p>
            <a:pPr indent="155575" algn="just">
              <a:spcAft>
                <a:spcPts val="200"/>
              </a:spcAft>
            </a:pPr>
            <a:r>
              <a:rPr lang="en-US" sz="1600" dirty="0"/>
              <a:t>RRV is uniquely suited for use in the vicarious calibration of remote sensing satellites. The Playa is the only location in the United States with all the required characteristics due to the lakebed being large, flat, free of vegetation, of a consistent surface color, undisturbed, easy to access (8h drive from JPL), and with few clouds. </a:t>
            </a:r>
          </a:p>
          <a:p>
            <a:pPr indent="155575" algn="just">
              <a:spcAft>
                <a:spcPts val="200"/>
              </a:spcAft>
            </a:pPr>
            <a:endParaRPr lang="en-US" sz="500" dirty="0">
              <a:ea typeface="Calibri" panose="020F0502020204030204" pitchFamily="34" charset="0"/>
            </a:endParaRPr>
          </a:p>
          <a:p>
            <a:pPr indent="155575" algn="just">
              <a:spcAft>
                <a:spcPts val="200"/>
              </a:spcAft>
            </a:pPr>
            <a:r>
              <a:rPr lang="en-US" sz="1600" dirty="0">
                <a:ea typeface="Calibri" panose="020F0502020204030204" pitchFamily="34" charset="0"/>
              </a:rPr>
              <a:t>Currently, the JPL Viccal Team’s measurements of the RRV Playa support </a:t>
            </a:r>
            <a:r>
              <a:rPr lang="en-US" sz="1600" u="sng" dirty="0">
                <a:ea typeface="Calibri" panose="020F0502020204030204" pitchFamily="34" charset="0"/>
              </a:rPr>
              <a:t>absolute calibration </a:t>
            </a:r>
            <a:r>
              <a:rPr lang="en-US" sz="1600" dirty="0">
                <a:ea typeface="Calibri" panose="020F0502020204030204" pitchFamily="34" charset="0"/>
              </a:rPr>
              <a:t>efforts for OCO-2, OCO-3, MISR, and MAIA. </a:t>
            </a:r>
          </a:p>
        </p:txBody>
      </p:sp>
      <p:pic>
        <p:nvPicPr>
          <p:cNvPr id="1026" name="Picture 2" descr="An aerial image looking down at a dry lakebed in Nevada called the Railroad Valley playa.">
            <a:extLst>
              <a:ext uri="{FF2B5EF4-FFF2-40B4-BE49-F238E27FC236}">
                <a16:creationId xmlns:a16="http://schemas.microsoft.com/office/drawing/2014/main" id="{A374530F-A355-4927-9153-2056B21285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4211" y="3028291"/>
            <a:ext cx="3048000" cy="3162300"/>
          </a:xfrm>
          <a:prstGeom prst="rect">
            <a:avLst/>
          </a:prstGeom>
          <a:noFill/>
          <a:ln w="15875">
            <a:solidFill>
              <a:schemeClr val="accent1"/>
            </a:solid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6D51CEE-38E2-42A3-A7F5-2E5521F32412}"/>
              </a:ext>
            </a:extLst>
          </p:cNvPr>
          <p:cNvPicPr>
            <a:picLocks noChangeAspect="1"/>
          </p:cNvPicPr>
          <p:nvPr/>
        </p:nvPicPr>
        <p:blipFill rotWithShape="1">
          <a:blip r:embed="rId3"/>
          <a:srcRect l="52264"/>
          <a:stretch/>
        </p:blipFill>
        <p:spPr>
          <a:xfrm>
            <a:off x="7337970" y="3028291"/>
            <a:ext cx="4248767" cy="3162300"/>
          </a:xfrm>
          <a:prstGeom prst="rect">
            <a:avLst/>
          </a:prstGeom>
          <a:ln w="15875">
            <a:solidFill>
              <a:schemeClr val="accent1"/>
            </a:solidFill>
          </a:ln>
        </p:spPr>
      </p:pic>
      <p:grpSp>
        <p:nvGrpSpPr>
          <p:cNvPr id="15" name="Group 14">
            <a:extLst>
              <a:ext uri="{FF2B5EF4-FFF2-40B4-BE49-F238E27FC236}">
                <a16:creationId xmlns:a16="http://schemas.microsoft.com/office/drawing/2014/main" id="{91585F6A-A643-4A45-BBFC-249C96C96204}"/>
              </a:ext>
            </a:extLst>
          </p:cNvPr>
          <p:cNvGrpSpPr/>
          <p:nvPr/>
        </p:nvGrpSpPr>
        <p:grpSpPr>
          <a:xfrm>
            <a:off x="645818" y="3028291"/>
            <a:ext cx="3112635" cy="3162300"/>
            <a:chOff x="724648" y="2137536"/>
            <a:chExt cx="3112635" cy="3079877"/>
          </a:xfrm>
        </p:grpSpPr>
        <p:pic>
          <p:nvPicPr>
            <p:cNvPr id="13" name="Picture 12">
              <a:extLst>
                <a:ext uri="{FF2B5EF4-FFF2-40B4-BE49-F238E27FC236}">
                  <a16:creationId xmlns:a16="http://schemas.microsoft.com/office/drawing/2014/main" id="{E6DD6F53-6353-471F-A475-1837AD9ED883}"/>
                </a:ext>
              </a:extLst>
            </p:cNvPr>
            <p:cNvPicPr>
              <a:picLocks noChangeAspect="1"/>
            </p:cNvPicPr>
            <p:nvPr/>
          </p:nvPicPr>
          <p:blipFill rotWithShape="1">
            <a:blip r:embed="rId4"/>
            <a:srcRect l="34556"/>
            <a:stretch/>
          </p:blipFill>
          <p:spPr>
            <a:xfrm>
              <a:off x="724648" y="2137536"/>
              <a:ext cx="3112635" cy="3079877"/>
            </a:xfrm>
            <a:prstGeom prst="rect">
              <a:avLst/>
            </a:prstGeom>
            <a:ln w="15875">
              <a:solidFill>
                <a:schemeClr val="accent1"/>
              </a:solidFill>
            </a:ln>
          </p:spPr>
        </p:pic>
        <p:sp>
          <p:nvSpPr>
            <p:cNvPr id="14" name="Star: 5 Points 13">
              <a:extLst>
                <a:ext uri="{FF2B5EF4-FFF2-40B4-BE49-F238E27FC236}">
                  <a16:creationId xmlns:a16="http://schemas.microsoft.com/office/drawing/2014/main" id="{003E0A48-1AB9-4741-B4A1-B5C71D9D268F}"/>
                </a:ext>
              </a:extLst>
            </p:cNvPr>
            <p:cNvSpPr/>
            <p:nvPr/>
          </p:nvSpPr>
          <p:spPr>
            <a:xfrm>
              <a:off x="1638486" y="3718686"/>
              <a:ext cx="315310" cy="269344"/>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ln w="22225">
                  <a:solidFill>
                    <a:schemeClr val="accent2"/>
                  </a:solidFill>
                  <a:prstDash val="solid"/>
                </a:ln>
                <a:solidFill>
                  <a:schemeClr val="accent2">
                    <a:lumMod val="40000"/>
                    <a:lumOff val="60000"/>
                  </a:schemeClr>
                </a:solidFill>
              </a:endParaRPr>
            </a:p>
          </p:txBody>
        </p:sp>
      </p:grpSp>
    </p:spTree>
    <p:extLst>
      <p:ext uri="{BB962C8B-B14F-4D97-AF65-F5344CB8AC3E}">
        <p14:creationId xmlns:p14="http://schemas.microsoft.com/office/powerpoint/2010/main" val="838373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4B747-9BC0-A761-7F42-9D288B06DD4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F03ED4D-4604-A54F-97BE-FEC79D406CDA}"/>
              </a:ext>
            </a:extLst>
          </p:cNvPr>
          <p:cNvSpPr txBox="1"/>
          <p:nvPr/>
        </p:nvSpPr>
        <p:spPr>
          <a:xfrm>
            <a:off x="264289" y="212051"/>
            <a:ext cx="2644250" cy="523220"/>
          </a:xfrm>
          <a:prstGeom prst="rect">
            <a:avLst/>
          </a:prstGeom>
          <a:noFill/>
        </p:spPr>
        <p:txBody>
          <a:bodyPr wrap="none" rtlCol="0">
            <a:spAutoFit/>
          </a:bodyPr>
          <a:lstStyle/>
          <a:p>
            <a:r>
              <a:rPr lang="en-US" sz="2800" dirty="0">
                <a:solidFill>
                  <a:schemeClr val="accent1">
                    <a:lumMod val="75000"/>
                  </a:schemeClr>
                </a:solidFill>
              </a:rPr>
              <a:t>Site Preservation</a:t>
            </a:r>
          </a:p>
        </p:txBody>
      </p:sp>
      <p:sp>
        <p:nvSpPr>
          <p:cNvPr id="5" name="Rectangle 4">
            <a:extLst>
              <a:ext uri="{FF2B5EF4-FFF2-40B4-BE49-F238E27FC236}">
                <a16:creationId xmlns:a16="http://schemas.microsoft.com/office/drawing/2014/main" id="{A94DBC9F-CEBB-A606-5059-CEE6565B8ABC}"/>
              </a:ext>
            </a:extLst>
          </p:cNvPr>
          <p:cNvSpPr/>
          <p:nvPr/>
        </p:nvSpPr>
        <p:spPr>
          <a:xfrm>
            <a:off x="162685" y="162685"/>
            <a:ext cx="11842321" cy="6193665"/>
          </a:xfrm>
          <a:prstGeom prst="rect">
            <a:avLst/>
          </a:prstGeom>
          <a:noFill/>
          <a:ln w="19050" cap="sq" cmpd="sng">
            <a:solidFill>
              <a:schemeClr val="accent1">
                <a:shade val="50000"/>
                <a:alpha val="99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16130FD1-42CE-38BD-1370-C9D0CCB6595F}"/>
              </a:ext>
            </a:extLst>
          </p:cNvPr>
          <p:cNvSpPr>
            <a:spLocks noGrp="1"/>
          </p:cNvSpPr>
          <p:nvPr>
            <p:ph type="ftr" sz="quarter" idx="11"/>
          </p:nvPr>
        </p:nvSpPr>
        <p:spPr/>
        <p:txBody>
          <a:bodyPr/>
          <a:lstStyle/>
          <a:p>
            <a:r>
              <a:rPr lang="en-US"/>
              <a:t>Railroad Valley</a:t>
            </a:r>
          </a:p>
        </p:txBody>
      </p:sp>
      <p:sp>
        <p:nvSpPr>
          <p:cNvPr id="7" name="Slide Number Placeholder 6">
            <a:extLst>
              <a:ext uri="{FF2B5EF4-FFF2-40B4-BE49-F238E27FC236}">
                <a16:creationId xmlns:a16="http://schemas.microsoft.com/office/drawing/2014/main" id="{3684EFDD-4F58-DF3E-3B0C-93990CAE291C}"/>
              </a:ext>
            </a:extLst>
          </p:cNvPr>
          <p:cNvSpPr>
            <a:spLocks noGrp="1"/>
          </p:cNvSpPr>
          <p:nvPr>
            <p:ph type="sldNum" sz="quarter" idx="12"/>
          </p:nvPr>
        </p:nvSpPr>
        <p:spPr/>
        <p:txBody>
          <a:bodyPr/>
          <a:lstStyle/>
          <a:p>
            <a:fld id="{710B311B-1D05-4F14-8E5C-F13B7E90B304}" type="slidenum">
              <a:rPr lang="en-US" smtClean="0"/>
              <a:t>4</a:t>
            </a:fld>
            <a:endParaRPr lang="en-US"/>
          </a:p>
        </p:txBody>
      </p:sp>
      <p:pic>
        <p:nvPicPr>
          <p:cNvPr id="3" name="Picture 2">
            <a:extLst>
              <a:ext uri="{FF2B5EF4-FFF2-40B4-BE49-F238E27FC236}">
                <a16:creationId xmlns:a16="http://schemas.microsoft.com/office/drawing/2014/main" id="{090AF09B-A39D-1DDD-81C6-3E2312BB388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270760" y="316626"/>
            <a:ext cx="4572396" cy="4934378"/>
          </a:xfrm>
          <a:prstGeom prst="rect">
            <a:avLst/>
          </a:prstGeom>
        </p:spPr>
      </p:pic>
      <p:sp>
        <p:nvSpPr>
          <p:cNvPr id="11" name="TextBox 10">
            <a:extLst>
              <a:ext uri="{FF2B5EF4-FFF2-40B4-BE49-F238E27FC236}">
                <a16:creationId xmlns:a16="http://schemas.microsoft.com/office/drawing/2014/main" id="{915069CF-AD77-9261-1A21-54D95CF7039B}"/>
              </a:ext>
            </a:extLst>
          </p:cNvPr>
          <p:cNvSpPr txBox="1"/>
          <p:nvPr/>
        </p:nvSpPr>
        <p:spPr>
          <a:xfrm>
            <a:off x="10954754" y="5976232"/>
            <a:ext cx="996619" cy="307777"/>
          </a:xfrm>
          <a:prstGeom prst="rect">
            <a:avLst/>
          </a:prstGeom>
          <a:noFill/>
        </p:spPr>
        <p:txBody>
          <a:bodyPr wrap="none" rtlCol="0">
            <a:spAutoFit/>
          </a:bodyPr>
          <a:lstStyle/>
          <a:p>
            <a:r>
              <a:rPr lang="en-US" sz="1400" dirty="0"/>
              <a:t>Pongetti, T.</a:t>
            </a:r>
          </a:p>
        </p:txBody>
      </p:sp>
      <p:sp>
        <p:nvSpPr>
          <p:cNvPr id="16" name="TextBox 15">
            <a:extLst>
              <a:ext uri="{FF2B5EF4-FFF2-40B4-BE49-F238E27FC236}">
                <a16:creationId xmlns:a16="http://schemas.microsoft.com/office/drawing/2014/main" id="{1CA07E00-406C-6606-9E7D-887F23108975}"/>
              </a:ext>
            </a:extLst>
          </p:cNvPr>
          <p:cNvSpPr txBox="1"/>
          <p:nvPr/>
        </p:nvSpPr>
        <p:spPr>
          <a:xfrm>
            <a:off x="2496420" y="5590013"/>
            <a:ext cx="7585188" cy="646331"/>
          </a:xfrm>
          <a:prstGeom prst="rect">
            <a:avLst/>
          </a:prstGeom>
          <a:noFill/>
          <a:ln>
            <a:solidFill>
              <a:srgbClr val="FF0000"/>
            </a:solidFill>
          </a:ln>
        </p:spPr>
        <p:txBody>
          <a:bodyPr wrap="square">
            <a:spAutoFit/>
          </a:bodyPr>
          <a:lstStyle/>
          <a:p>
            <a:pPr algn="ctr"/>
            <a:r>
              <a:rPr lang="en-US" b="1" dirty="0"/>
              <a:t>As of </a:t>
            </a:r>
            <a:r>
              <a:rPr lang="en-US" sz="1800" b="1" dirty="0"/>
              <a:t>April of 2023, </a:t>
            </a:r>
            <a:r>
              <a:rPr lang="en-US" b="1" dirty="0"/>
              <a:t>the RRV Playa</a:t>
            </a:r>
            <a:r>
              <a:rPr lang="en-US" sz="1800" b="1" dirty="0"/>
              <a:t> has been withdrawn from private use for a 20-year period for the calibration of Earth observing satellites</a:t>
            </a:r>
            <a:endParaRPr lang="en-US" b="1" dirty="0"/>
          </a:p>
        </p:txBody>
      </p:sp>
      <p:sp>
        <p:nvSpPr>
          <p:cNvPr id="18" name="TextBox 17">
            <a:extLst>
              <a:ext uri="{FF2B5EF4-FFF2-40B4-BE49-F238E27FC236}">
                <a16:creationId xmlns:a16="http://schemas.microsoft.com/office/drawing/2014/main" id="{F1FD6AAD-1EB9-CC08-B4B1-EBAE546308AC}"/>
              </a:ext>
            </a:extLst>
          </p:cNvPr>
          <p:cNvSpPr txBox="1"/>
          <p:nvPr/>
        </p:nvSpPr>
        <p:spPr>
          <a:xfrm>
            <a:off x="348844" y="4181409"/>
            <a:ext cx="6096772" cy="1231106"/>
          </a:xfrm>
          <a:prstGeom prst="rect">
            <a:avLst/>
          </a:prstGeom>
          <a:noFill/>
        </p:spPr>
        <p:txBody>
          <a:bodyPr wrap="square">
            <a:spAutoFit/>
          </a:bodyPr>
          <a:lstStyle/>
          <a:p>
            <a:pPr marL="285750" indent="-285750">
              <a:buFont typeface="Arial" panose="020B0604020202020204" pitchFamily="34" charset="0"/>
              <a:buChar char="•"/>
            </a:pPr>
            <a:r>
              <a:rPr lang="en-US" sz="1600" dirty="0"/>
              <a:t>RRV hosts massive lithium brine deposits, which are currently undergoing active exploration by 3 Proton Lithium (yellow).</a:t>
            </a:r>
          </a:p>
          <a:p>
            <a:pPr marL="285750" indent="-285750">
              <a:buFont typeface="Arial" panose="020B0604020202020204" pitchFamily="34" charset="0"/>
              <a:buChar char="•"/>
            </a:pPr>
            <a:endParaRPr lang="en-US" sz="500" dirty="0"/>
          </a:p>
          <a:p>
            <a:pPr marL="285750" indent="-285750">
              <a:buFont typeface="Arial" panose="020B0604020202020204" pitchFamily="34" charset="0"/>
              <a:buChar char="•"/>
            </a:pPr>
            <a:r>
              <a:rPr lang="en-US" sz="1600" dirty="0"/>
              <a:t>3PL holds mining claims that overlap with the withdrawal area.</a:t>
            </a:r>
          </a:p>
          <a:p>
            <a:pPr marL="285750" indent="-285750">
              <a:buFont typeface="Arial" panose="020B0604020202020204" pitchFamily="34" charset="0"/>
              <a:buChar char="•"/>
            </a:pPr>
            <a:endParaRPr lang="en-US" sz="500" dirty="0"/>
          </a:p>
          <a:p>
            <a:pPr marL="285750" indent="-285750">
              <a:buFont typeface="Arial" panose="020B0604020202020204" pitchFamily="34" charset="0"/>
              <a:buChar char="•"/>
            </a:pPr>
            <a:r>
              <a:rPr lang="en-US" sz="1600" dirty="0"/>
              <a:t>NASA led initiative to preserve the Playa.</a:t>
            </a:r>
          </a:p>
        </p:txBody>
      </p:sp>
      <p:grpSp>
        <p:nvGrpSpPr>
          <p:cNvPr id="21" name="Group 20">
            <a:extLst>
              <a:ext uri="{FF2B5EF4-FFF2-40B4-BE49-F238E27FC236}">
                <a16:creationId xmlns:a16="http://schemas.microsoft.com/office/drawing/2014/main" id="{17DA8A01-18F1-871A-CA9E-5106C30AC128}"/>
              </a:ext>
            </a:extLst>
          </p:cNvPr>
          <p:cNvGrpSpPr/>
          <p:nvPr/>
        </p:nvGrpSpPr>
        <p:grpSpPr>
          <a:xfrm>
            <a:off x="1391695" y="784637"/>
            <a:ext cx="5293810" cy="3303656"/>
            <a:chOff x="1391695" y="784637"/>
            <a:chExt cx="5293810" cy="3303656"/>
          </a:xfrm>
        </p:grpSpPr>
        <p:pic>
          <p:nvPicPr>
            <p:cNvPr id="8" name="Picture 7">
              <a:extLst>
                <a:ext uri="{FF2B5EF4-FFF2-40B4-BE49-F238E27FC236}">
                  <a16:creationId xmlns:a16="http://schemas.microsoft.com/office/drawing/2014/main" id="{1461ED50-F466-E5C5-D0CE-11F84635D96A}"/>
                </a:ext>
              </a:extLst>
            </p:cNvPr>
            <p:cNvPicPr>
              <a:picLocks noChangeAspect="1"/>
            </p:cNvPicPr>
            <p:nvPr/>
          </p:nvPicPr>
          <p:blipFill>
            <a:blip r:embed="rId3"/>
            <a:stretch>
              <a:fillRect/>
            </a:stretch>
          </p:blipFill>
          <p:spPr>
            <a:xfrm>
              <a:off x="1391695" y="784637"/>
              <a:ext cx="5293810" cy="3303656"/>
            </a:xfrm>
            <a:prstGeom prst="rect">
              <a:avLst/>
            </a:prstGeom>
          </p:spPr>
        </p:pic>
        <p:sp>
          <p:nvSpPr>
            <p:cNvPr id="20" name="TextBox 19">
              <a:extLst>
                <a:ext uri="{FF2B5EF4-FFF2-40B4-BE49-F238E27FC236}">
                  <a16:creationId xmlns:a16="http://schemas.microsoft.com/office/drawing/2014/main" id="{5E4E0E91-6CC9-1981-FBD1-EA95959F0A3D}"/>
                </a:ext>
              </a:extLst>
            </p:cNvPr>
            <p:cNvSpPr txBox="1"/>
            <p:nvPr/>
          </p:nvSpPr>
          <p:spPr>
            <a:xfrm>
              <a:off x="2445400" y="828387"/>
              <a:ext cx="2644250" cy="923330"/>
            </a:xfrm>
            <a:prstGeom prst="rect">
              <a:avLst/>
            </a:prstGeom>
            <a:solidFill>
              <a:schemeClr val="bg1"/>
            </a:solidFill>
            <a:ln>
              <a:solidFill>
                <a:schemeClr val="tx1"/>
              </a:solidFill>
            </a:ln>
          </p:spPr>
          <p:txBody>
            <a:bodyPr wrap="square" rtlCol="0">
              <a:spAutoFit/>
            </a:bodyPr>
            <a:lstStyle/>
            <a:p>
              <a:r>
                <a:rPr lang="en-US" dirty="0"/>
                <a:t>3PL sump site Li 11-18</a:t>
              </a:r>
            </a:p>
            <a:p>
              <a:r>
                <a:rPr lang="en-US" dirty="0"/>
                <a:t>(Just outside of the withdrawn land border)</a:t>
              </a:r>
            </a:p>
          </p:txBody>
        </p:sp>
      </p:grpSp>
    </p:spTree>
    <p:extLst>
      <p:ext uri="{BB962C8B-B14F-4D97-AF65-F5344CB8AC3E}">
        <p14:creationId xmlns:p14="http://schemas.microsoft.com/office/powerpoint/2010/main" val="1537235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3065981-B27E-4935-AC35-3C5E4BB9B194}"/>
              </a:ext>
            </a:extLst>
          </p:cNvPr>
          <p:cNvSpPr txBox="1"/>
          <p:nvPr/>
        </p:nvSpPr>
        <p:spPr>
          <a:xfrm>
            <a:off x="264289" y="212051"/>
            <a:ext cx="6503640" cy="523220"/>
          </a:xfrm>
          <a:prstGeom prst="rect">
            <a:avLst/>
          </a:prstGeom>
          <a:noFill/>
        </p:spPr>
        <p:txBody>
          <a:bodyPr wrap="none" rtlCol="0">
            <a:spAutoFit/>
          </a:bodyPr>
          <a:lstStyle/>
          <a:p>
            <a:r>
              <a:rPr lang="en-US" sz="2800" dirty="0">
                <a:solidFill>
                  <a:schemeClr val="accent1">
                    <a:lumMod val="75000"/>
                  </a:schemeClr>
                </a:solidFill>
              </a:rPr>
              <a:t>Manned Campaigns and JPL measurements</a:t>
            </a:r>
          </a:p>
        </p:txBody>
      </p:sp>
      <p:sp>
        <p:nvSpPr>
          <p:cNvPr id="5" name="Rectangle 4">
            <a:extLst>
              <a:ext uri="{FF2B5EF4-FFF2-40B4-BE49-F238E27FC236}">
                <a16:creationId xmlns:a16="http://schemas.microsoft.com/office/drawing/2014/main" id="{B047989C-1C42-4503-B911-0D2DC9AF934B}"/>
              </a:ext>
            </a:extLst>
          </p:cNvPr>
          <p:cNvSpPr/>
          <p:nvPr/>
        </p:nvSpPr>
        <p:spPr>
          <a:xfrm>
            <a:off x="162685" y="162685"/>
            <a:ext cx="11842321" cy="6193665"/>
          </a:xfrm>
          <a:prstGeom prst="rect">
            <a:avLst/>
          </a:prstGeom>
          <a:noFill/>
          <a:ln w="19050" cap="sq" cmpd="sng">
            <a:solidFill>
              <a:schemeClr val="accent1">
                <a:shade val="50000"/>
                <a:alpha val="99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02B9EE6F-582F-4AF5-9571-60B1059D1FCC}"/>
              </a:ext>
            </a:extLst>
          </p:cNvPr>
          <p:cNvSpPr>
            <a:spLocks noGrp="1"/>
          </p:cNvSpPr>
          <p:nvPr>
            <p:ph type="ftr" sz="quarter" idx="11"/>
          </p:nvPr>
        </p:nvSpPr>
        <p:spPr/>
        <p:txBody>
          <a:bodyPr/>
          <a:lstStyle/>
          <a:p>
            <a:r>
              <a:rPr lang="en-US" dirty="0"/>
              <a:t>Railroad Valley</a:t>
            </a:r>
          </a:p>
        </p:txBody>
      </p:sp>
      <p:sp>
        <p:nvSpPr>
          <p:cNvPr id="7" name="Slide Number Placeholder 6">
            <a:extLst>
              <a:ext uri="{FF2B5EF4-FFF2-40B4-BE49-F238E27FC236}">
                <a16:creationId xmlns:a16="http://schemas.microsoft.com/office/drawing/2014/main" id="{7BB7AF7D-629D-4C95-A5EF-1DA0986F6EF4}"/>
              </a:ext>
            </a:extLst>
          </p:cNvPr>
          <p:cNvSpPr>
            <a:spLocks noGrp="1"/>
          </p:cNvSpPr>
          <p:nvPr>
            <p:ph type="sldNum" sz="quarter" idx="12"/>
          </p:nvPr>
        </p:nvSpPr>
        <p:spPr/>
        <p:txBody>
          <a:bodyPr/>
          <a:lstStyle/>
          <a:p>
            <a:fld id="{710B311B-1D05-4F14-8E5C-F13B7E90B304}" type="slidenum">
              <a:rPr lang="en-US" smtClean="0"/>
              <a:t>5</a:t>
            </a:fld>
            <a:endParaRPr lang="en-US"/>
          </a:p>
        </p:txBody>
      </p:sp>
      <p:sp>
        <p:nvSpPr>
          <p:cNvPr id="2" name="Rectangle 1">
            <a:extLst>
              <a:ext uri="{FF2B5EF4-FFF2-40B4-BE49-F238E27FC236}">
                <a16:creationId xmlns:a16="http://schemas.microsoft.com/office/drawing/2014/main" id="{A9CA7462-506E-4D4F-8479-79C1721A6120}"/>
              </a:ext>
            </a:extLst>
          </p:cNvPr>
          <p:cNvSpPr/>
          <p:nvPr/>
        </p:nvSpPr>
        <p:spPr>
          <a:xfrm>
            <a:off x="217618" y="683324"/>
            <a:ext cx="9566672" cy="2292935"/>
          </a:xfrm>
          <a:prstGeom prst="rect">
            <a:avLst/>
          </a:prstGeom>
        </p:spPr>
        <p:txBody>
          <a:bodyPr wrap="square">
            <a:spAutoFit/>
          </a:bodyPr>
          <a:lstStyle/>
          <a:p>
            <a:pPr marL="285750" indent="-285750" algn="just">
              <a:spcBef>
                <a:spcPts val="600"/>
              </a:spcBef>
              <a:buFont typeface="Arial" panose="020B0604020202020204" pitchFamily="34" charset="0"/>
              <a:buChar char="•"/>
            </a:pPr>
            <a:r>
              <a:rPr lang="en-US" sz="1400" dirty="0">
                <a:ea typeface="Calibri" panose="020F0502020204030204" pitchFamily="34" charset="0"/>
                <a:cs typeface="Calibri" panose="020F0502020204030204" pitchFamily="34" charset="0"/>
              </a:rPr>
              <a:t>The Playa, which can be freely accessed, hosts frequent manned campaigns by teams supporting various missions, where mobile field spectrometers are used to take surface reflectance measurements over large areas. </a:t>
            </a:r>
            <a:endParaRPr lang="en-US" sz="1400" dirty="0">
              <a:cs typeface="Calibri" panose="020F0502020204030204" pitchFamily="34" charset="0"/>
            </a:endParaRPr>
          </a:p>
          <a:p>
            <a:pPr marL="285750" indent="-285750" algn="just">
              <a:spcBef>
                <a:spcPts val="600"/>
              </a:spcBef>
              <a:buFont typeface="Arial" panose="020B0604020202020204" pitchFamily="34" charset="0"/>
              <a:buChar char="•"/>
            </a:pPr>
            <a:r>
              <a:rPr lang="en-US" sz="1400" dirty="0">
                <a:ea typeface="Calibri" panose="020F0502020204030204" pitchFamily="34" charset="0"/>
              </a:rPr>
              <a:t>For the past 14 years, NASA’s Jet Propulsion Laboratory has been sending teams to the Railroad Valley Playa each spring, summer, and fall to take in-situ reflectance measurements, supporting vicarious calibration efforts by the OCO-2, OCO-3, and MISR instruments.</a:t>
            </a:r>
            <a:r>
              <a:rPr lang="en-US" sz="1400" dirty="0">
                <a:solidFill>
                  <a:srgbClr val="000000"/>
                </a:solidFill>
                <a:ea typeface="Calibri" panose="020F0502020204030204" pitchFamily="34" charset="0"/>
              </a:rPr>
              <a:t> </a:t>
            </a:r>
          </a:p>
          <a:p>
            <a:pPr marL="285750" indent="-285750" algn="just">
              <a:spcBef>
                <a:spcPts val="600"/>
              </a:spcBef>
              <a:buFont typeface="Arial" panose="020B0604020202020204" pitchFamily="34" charset="0"/>
              <a:buChar char="•"/>
            </a:pPr>
            <a:r>
              <a:rPr lang="en-US" sz="1400" dirty="0">
                <a:latin typeface="Calibri" panose="020F0502020204030204" pitchFamily="34" charset="0"/>
                <a:ea typeface="Times New Roman" panose="02020603050405020304" pitchFamily="18" charset="0"/>
              </a:rPr>
              <a:t>The in-situ data is collected with field spectrometers (ASD-FS4) manufactured by Analytical Spectral Devices </a:t>
            </a:r>
            <a:r>
              <a:rPr lang="en-US" sz="1400" dirty="0"/>
              <a:t>covering from 350 – 2500 nm at 3/10 nm spectral resolution,</a:t>
            </a:r>
            <a:r>
              <a:rPr lang="en-US" sz="1400" dirty="0">
                <a:latin typeface="Calibri" panose="020F0502020204030204" pitchFamily="34" charset="0"/>
                <a:ea typeface="Times New Roman" panose="02020603050405020304" pitchFamily="18" charset="0"/>
              </a:rPr>
              <a:t> at the calibration sites.</a:t>
            </a:r>
            <a:endParaRPr lang="en-US" sz="1400" dirty="0"/>
          </a:p>
          <a:p>
            <a:pPr algn="just">
              <a:spcBef>
                <a:spcPts val="600"/>
              </a:spcBef>
            </a:pPr>
            <a:endParaRPr lang="en-US" sz="1400" dirty="0">
              <a:ea typeface="Calibri" panose="020F0502020204030204" pitchFamily="34" charset="0"/>
            </a:endParaRPr>
          </a:p>
          <a:p>
            <a:endParaRPr lang="en-US" sz="1600" dirty="0"/>
          </a:p>
        </p:txBody>
      </p:sp>
      <p:pic>
        <p:nvPicPr>
          <p:cNvPr id="11" name="Picture 10">
            <a:extLst>
              <a:ext uri="{FF2B5EF4-FFF2-40B4-BE49-F238E27FC236}">
                <a16:creationId xmlns:a16="http://schemas.microsoft.com/office/drawing/2014/main" id="{B59EC8D3-7B2E-4BA1-8A1F-478678802C5B}"/>
              </a:ext>
            </a:extLst>
          </p:cNvPr>
          <p:cNvPicPr>
            <a:picLocks noChangeAspect="1"/>
          </p:cNvPicPr>
          <p:nvPr/>
        </p:nvPicPr>
        <p:blipFill>
          <a:blip r:embed="rId3"/>
          <a:stretch>
            <a:fillRect/>
          </a:stretch>
        </p:blipFill>
        <p:spPr>
          <a:xfrm>
            <a:off x="611220" y="2954447"/>
            <a:ext cx="5231850" cy="2526725"/>
          </a:xfrm>
          <a:prstGeom prst="rect">
            <a:avLst/>
          </a:prstGeom>
          <a:ln w="12700">
            <a:solidFill>
              <a:schemeClr val="accent1"/>
            </a:solidFill>
          </a:ln>
        </p:spPr>
      </p:pic>
      <p:sp>
        <p:nvSpPr>
          <p:cNvPr id="12" name="Text Box 2">
            <a:extLst>
              <a:ext uri="{FF2B5EF4-FFF2-40B4-BE49-F238E27FC236}">
                <a16:creationId xmlns:a16="http://schemas.microsoft.com/office/drawing/2014/main" id="{6EF0308D-DFE3-4E9B-A715-A025087D24FC}"/>
              </a:ext>
            </a:extLst>
          </p:cNvPr>
          <p:cNvSpPr txBox="1">
            <a:spLocks noChangeArrowheads="1"/>
          </p:cNvSpPr>
          <p:nvPr/>
        </p:nvSpPr>
        <p:spPr bwMode="auto">
          <a:xfrm>
            <a:off x="543280" y="5557164"/>
            <a:ext cx="3839228" cy="478849"/>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n-US" sz="12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JPL Viccal team members taking ASD field data at RRV as part of an annual OCO/GOSAT summer campaign.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3" name="Group 12">
            <a:extLst>
              <a:ext uri="{FF2B5EF4-FFF2-40B4-BE49-F238E27FC236}">
                <a16:creationId xmlns:a16="http://schemas.microsoft.com/office/drawing/2014/main" id="{2B99199B-48C6-4404-A5CF-D2D8FE4241B9}"/>
              </a:ext>
            </a:extLst>
          </p:cNvPr>
          <p:cNvGrpSpPr/>
          <p:nvPr/>
        </p:nvGrpSpPr>
        <p:grpSpPr>
          <a:xfrm>
            <a:off x="5898213" y="2523073"/>
            <a:ext cx="5975866" cy="3287525"/>
            <a:chOff x="348734" y="1513075"/>
            <a:chExt cx="5975866" cy="3287525"/>
          </a:xfrm>
        </p:grpSpPr>
        <p:pic>
          <p:nvPicPr>
            <p:cNvPr id="14" name="Picture 13">
              <a:extLst>
                <a:ext uri="{FF2B5EF4-FFF2-40B4-BE49-F238E27FC236}">
                  <a16:creationId xmlns:a16="http://schemas.microsoft.com/office/drawing/2014/main" id="{5715EDB9-B0EB-46A5-9710-8B8BB33CA806}"/>
                </a:ext>
              </a:extLst>
            </p:cNvPr>
            <p:cNvPicPr>
              <a:picLocks noChangeAspect="1"/>
            </p:cNvPicPr>
            <p:nvPr/>
          </p:nvPicPr>
          <p:blipFill rotWithShape="1">
            <a:blip r:embed="rId4">
              <a:extLst>
                <a:ext uri="{28A0092B-C50C-407E-A947-70E740481C1C}">
                  <a14:useLocalDpi xmlns:a14="http://schemas.microsoft.com/office/drawing/2010/main" val="0"/>
                </a:ext>
              </a:extLst>
            </a:blip>
            <a:srcRect l="8190" t="2410" b="9490"/>
            <a:stretch/>
          </p:blipFill>
          <p:spPr>
            <a:xfrm>
              <a:off x="718066" y="1513075"/>
              <a:ext cx="5606534" cy="2975774"/>
            </a:xfrm>
            <a:prstGeom prst="rect">
              <a:avLst/>
            </a:prstGeom>
          </p:spPr>
        </p:pic>
        <p:sp>
          <p:nvSpPr>
            <p:cNvPr id="15" name="TextBox 14">
              <a:extLst>
                <a:ext uri="{FF2B5EF4-FFF2-40B4-BE49-F238E27FC236}">
                  <a16:creationId xmlns:a16="http://schemas.microsoft.com/office/drawing/2014/main" id="{BF11219F-6AC5-43D1-AFBB-0FA60E9C5F6E}"/>
                </a:ext>
              </a:extLst>
            </p:cNvPr>
            <p:cNvSpPr txBox="1"/>
            <p:nvPr/>
          </p:nvSpPr>
          <p:spPr>
            <a:xfrm>
              <a:off x="990600" y="3124200"/>
              <a:ext cx="2743200" cy="1259319"/>
            </a:xfrm>
            <a:prstGeom prst="rect">
              <a:avLst/>
            </a:prstGeom>
            <a:solidFill>
              <a:schemeClr val="bg1"/>
            </a:solidFill>
          </p:spPr>
          <p:txBody>
            <a:bodyPr wrap="square" rtlCol="0">
              <a:spAutoFit/>
            </a:bodyPr>
            <a:lstStyle/>
            <a:p>
              <a:pPr>
                <a:spcBef>
                  <a:spcPts val="200"/>
                </a:spcBef>
                <a:spcAft>
                  <a:spcPts val="200"/>
                </a:spcAft>
              </a:pPr>
              <a:r>
                <a:rPr lang="en-US" sz="1050" dirty="0"/>
                <a:t>ASD:    20200704T2040</a:t>
              </a:r>
            </a:p>
            <a:p>
              <a:pPr>
                <a:spcBef>
                  <a:spcPts val="200"/>
                </a:spcBef>
                <a:spcAft>
                  <a:spcPts val="200"/>
                </a:spcAft>
              </a:pPr>
              <a:r>
                <a:rPr lang="en-US" sz="1050" dirty="0"/>
                <a:t>OCO3: 20200704T1540  </a:t>
              </a:r>
            </a:p>
            <a:p>
              <a:pPr>
                <a:spcBef>
                  <a:spcPts val="200"/>
                </a:spcBef>
                <a:spcAft>
                  <a:spcPts val="200"/>
                </a:spcAft>
              </a:pPr>
              <a:r>
                <a:rPr lang="en-US" sz="1050" dirty="0"/>
                <a:t>Black: ASD measurement</a:t>
              </a:r>
            </a:p>
            <a:p>
              <a:pPr>
                <a:spcBef>
                  <a:spcPts val="200"/>
                </a:spcBef>
                <a:spcAft>
                  <a:spcPts val="200"/>
                </a:spcAft>
              </a:pPr>
              <a:r>
                <a:rPr lang="en-US" sz="1050" dirty="0">
                  <a:solidFill>
                    <a:srgbClr val="FF0000"/>
                  </a:solidFill>
                </a:rPr>
                <a:t>Red: </a:t>
              </a:r>
              <a:r>
                <a:rPr lang="en-US" sz="1050" dirty="0"/>
                <a:t>Scaled to OCO3 overpass time using LSpec measurements at RRV M03 </a:t>
              </a:r>
            </a:p>
            <a:p>
              <a:pPr>
                <a:spcBef>
                  <a:spcPts val="200"/>
                </a:spcBef>
                <a:spcAft>
                  <a:spcPts val="200"/>
                </a:spcAft>
              </a:pPr>
              <a:r>
                <a:rPr lang="en-US" sz="1000" dirty="0"/>
                <a:t>Scaling: 0.91</a:t>
              </a:r>
            </a:p>
          </p:txBody>
        </p:sp>
        <p:sp>
          <p:nvSpPr>
            <p:cNvPr id="16" name="TextBox 15">
              <a:extLst>
                <a:ext uri="{FF2B5EF4-FFF2-40B4-BE49-F238E27FC236}">
                  <a16:creationId xmlns:a16="http://schemas.microsoft.com/office/drawing/2014/main" id="{430CE774-7EE1-4F6B-A3A7-95BBE4F3BCF7}"/>
                </a:ext>
              </a:extLst>
            </p:cNvPr>
            <p:cNvSpPr txBox="1"/>
            <p:nvPr/>
          </p:nvSpPr>
          <p:spPr>
            <a:xfrm>
              <a:off x="348734" y="2630886"/>
              <a:ext cx="184666" cy="901850"/>
            </a:xfrm>
            <a:prstGeom prst="rect">
              <a:avLst/>
            </a:prstGeom>
            <a:solidFill>
              <a:schemeClr val="bg1"/>
            </a:solidFill>
          </p:spPr>
          <p:txBody>
            <a:bodyPr vert="vert270" wrap="none" lIns="0" rIns="0" rtlCol="0" anchor="ctr" anchorCtr="0">
              <a:spAutoFit/>
            </a:bodyPr>
            <a:lstStyle/>
            <a:p>
              <a:r>
                <a:rPr lang="en-US" sz="1200" dirty="0"/>
                <a:t>Reflectance</a:t>
              </a:r>
            </a:p>
          </p:txBody>
        </p:sp>
        <p:sp>
          <p:nvSpPr>
            <p:cNvPr id="17" name="TextBox 16">
              <a:extLst>
                <a:ext uri="{FF2B5EF4-FFF2-40B4-BE49-F238E27FC236}">
                  <a16:creationId xmlns:a16="http://schemas.microsoft.com/office/drawing/2014/main" id="{814D8DD5-AD76-4502-99C3-A2A2FB691D8D}"/>
                </a:ext>
              </a:extLst>
            </p:cNvPr>
            <p:cNvSpPr txBox="1"/>
            <p:nvPr/>
          </p:nvSpPr>
          <p:spPr>
            <a:xfrm>
              <a:off x="1032508" y="4475075"/>
              <a:ext cx="262892" cy="161583"/>
            </a:xfrm>
            <a:prstGeom prst="rect">
              <a:avLst/>
            </a:prstGeom>
            <a:solidFill>
              <a:schemeClr val="bg1"/>
            </a:solidFill>
          </p:spPr>
          <p:txBody>
            <a:bodyPr wrap="none" lIns="0" tIns="0" rIns="0" bIns="0" rtlCol="0" anchor="ctr" anchorCtr="0">
              <a:spAutoFit/>
            </a:bodyPr>
            <a:lstStyle/>
            <a:p>
              <a:r>
                <a:rPr lang="en-US" sz="1050" dirty="0"/>
                <a:t>500 </a:t>
              </a:r>
            </a:p>
          </p:txBody>
        </p:sp>
        <p:sp>
          <p:nvSpPr>
            <p:cNvPr id="18" name="TextBox 17">
              <a:extLst>
                <a:ext uri="{FF2B5EF4-FFF2-40B4-BE49-F238E27FC236}">
                  <a16:creationId xmlns:a16="http://schemas.microsoft.com/office/drawing/2014/main" id="{D8EBBAEE-8ABB-40A6-9559-094E362D617A}"/>
                </a:ext>
              </a:extLst>
            </p:cNvPr>
            <p:cNvSpPr txBox="1"/>
            <p:nvPr/>
          </p:nvSpPr>
          <p:spPr>
            <a:xfrm>
              <a:off x="2252566" y="4475075"/>
              <a:ext cx="338234" cy="161583"/>
            </a:xfrm>
            <a:prstGeom prst="rect">
              <a:avLst/>
            </a:prstGeom>
            <a:solidFill>
              <a:schemeClr val="bg1"/>
            </a:solidFill>
          </p:spPr>
          <p:txBody>
            <a:bodyPr wrap="none" lIns="0" tIns="0" rIns="0" bIns="0" rtlCol="0" anchor="ctr" anchorCtr="0">
              <a:spAutoFit/>
            </a:bodyPr>
            <a:lstStyle/>
            <a:p>
              <a:r>
                <a:rPr lang="en-US" sz="1050" dirty="0"/>
                <a:t>1000 </a:t>
              </a:r>
            </a:p>
          </p:txBody>
        </p:sp>
        <p:sp>
          <p:nvSpPr>
            <p:cNvPr id="19" name="TextBox 18">
              <a:extLst>
                <a:ext uri="{FF2B5EF4-FFF2-40B4-BE49-F238E27FC236}">
                  <a16:creationId xmlns:a16="http://schemas.microsoft.com/office/drawing/2014/main" id="{2EE98EC5-03C3-4BE7-A196-DB50543B4B90}"/>
                </a:ext>
              </a:extLst>
            </p:cNvPr>
            <p:cNvSpPr txBox="1"/>
            <p:nvPr/>
          </p:nvSpPr>
          <p:spPr>
            <a:xfrm>
              <a:off x="3505200" y="4475075"/>
              <a:ext cx="338234" cy="161583"/>
            </a:xfrm>
            <a:prstGeom prst="rect">
              <a:avLst/>
            </a:prstGeom>
            <a:solidFill>
              <a:schemeClr val="bg1"/>
            </a:solidFill>
          </p:spPr>
          <p:txBody>
            <a:bodyPr wrap="none" lIns="0" tIns="0" rIns="0" bIns="0" rtlCol="0" anchor="ctr" anchorCtr="0">
              <a:spAutoFit/>
            </a:bodyPr>
            <a:lstStyle/>
            <a:p>
              <a:r>
                <a:rPr lang="en-US" sz="1050" dirty="0"/>
                <a:t>1500 </a:t>
              </a:r>
            </a:p>
          </p:txBody>
        </p:sp>
        <p:sp>
          <p:nvSpPr>
            <p:cNvPr id="20" name="TextBox 19">
              <a:extLst>
                <a:ext uri="{FF2B5EF4-FFF2-40B4-BE49-F238E27FC236}">
                  <a16:creationId xmlns:a16="http://schemas.microsoft.com/office/drawing/2014/main" id="{E493C9FD-613B-4321-933E-664561B61C87}"/>
                </a:ext>
              </a:extLst>
            </p:cNvPr>
            <p:cNvSpPr txBox="1"/>
            <p:nvPr/>
          </p:nvSpPr>
          <p:spPr>
            <a:xfrm>
              <a:off x="4754880" y="4475075"/>
              <a:ext cx="338234" cy="161583"/>
            </a:xfrm>
            <a:prstGeom prst="rect">
              <a:avLst/>
            </a:prstGeom>
            <a:solidFill>
              <a:schemeClr val="bg1"/>
            </a:solidFill>
          </p:spPr>
          <p:txBody>
            <a:bodyPr wrap="none" lIns="0" tIns="0" rIns="0" bIns="0" rtlCol="0" anchor="ctr" anchorCtr="0">
              <a:spAutoFit/>
            </a:bodyPr>
            <a:lstStyle/>
            <a:p>
              <a:r>
                <a:rPr lang="en-US" sz="1050" dirty="0"/>
                <a:t>2000 </a:t>
              </a:r>
            </a:p>
          </p:txBody>
        </p:sp>
        <p:sp>
          <p:nvSpPr>
            <p:cNvPr id="21" name="TextBox 20">
              <a:extLst>
                <a:ext uri="{FF2B5EF4-FFF2-40B4-BE49-F238E27FC236}">
                  <a16:creationId xmlns:a16="http://schemas.microsoft.com/office/drawing/2014/main" id="{E3EE6D51-970F-40E7-AC02-3F38DE2F9CF9}"/>
                </a:ext>
              </a:extLst>
            </p:cNvPr>
            <p:cNvSpPr txBox="1"/>
            <p:nvPr/>
          </p:nvSpPr>
          <p:spPr>
            <a:xfrm>
              <a:off x="5986366" y="4475075"/>
              <a:ext cx="338234" cy="161583"/>
            </a:xfrm>
            <a:prstGeom prst="rect">
              <a:avLst/>
            </a:prstGeom>
            <a:solidFill>
              <a:schemeClr val="bg1"/>
            </a:solidFill>
          </p:spPr>
          <p:txBody>
            <a:bodyPr wrap="none" lIns="0" tIns="0" rIns="0" bIns="0" rtlCol="0" anchor="ctr" anchorCtr="0">
              <a:spAutoFit/>
            </a:bodyPr>
            <a:lstStyle/>
            <a:p>
              <a:r>
                <a:rPr lang="en-US" sz="1050" dirty="0"/>
                <a:t>2500 </a:t>
              </a:r>
            </a:p>
          </p:txBody>
        </p:sp>
        <p:sp>
          <p:nvSpPr>
            <p:cNvPr id="22" name="TextBox 21">
              <a:extLst>
                <a:ext uri="{FF2B5EF4-FFF2-40B4-BE49-F238E27FC236}">
                  <a16:creationId xmlns:a16="http://schemas.microsoft.com/office/drawing/2014/main" id="{E9BBED17-86FD-4CD0-B2B5-35C9A93C64EE}"/>
                </a:ext>
              </a:extLst>
            </p:cNvPr>
            <p:cNvSpPr txBox="1"/>
            <p:nvPr/>
          </p:nvSpPr>
          <p:spPr>
            <a:xfrm>
              <a:off x="533400" y="4327266"/>
              <a:ext cx="224420" cy="161583"/>
            </a:xfrm>
            <a:prstGeom prst="rect">
              <a:avLst/>
            </a:prstGeom>
            <a:solidFill>
              <a:schemeClr val="bg1"/>
            </a:solidFill>
          </p:spPr>
          <p:txBody>
            <a:bodyPr wrap="none" lIns="0" tIns="0" rIns="0" bIns="0" rtlCol="0" anchor="ctr" anchorCtr="0">
              <a:spAutoFit/>
            </a:bodyPr>
            <a:lstStyle/>
            <a:p>
              <a:r>
                <a:rPr lang="en-US" sz="1050" dirty="0"/>
                <a:t>0.0 </a:t>
              </a:r>
            </a:p>
          </p:txBody>
        </p:sp>
        <p:sp>
          <p:nvSpPr>
            <p:cNvPr id="23" name="TextBox 22">
              <a:extLst>
                <a:ext uri="{FF2B5EF4-FFF2-40B4-BE49-F238E27FC236}">
                  <a16:creationId xmlns:a16="http://schemas.microsoft.com/office/drawing/2014/main" id="{21D13423-E337-444E-960C-A259C3BC2962}"/>
                </a:ext>
              </a:extLst>
            </p:cNvPr>
            <p:cNvSpPr txBox="1"/>
            <p:nvPr/>
          </p:nvSpPr>
          <p:spPr>
            <a:xfrm>
              <a:off x="533400" y="3214746"/>
              <a:ext cx="224420" cy="161583"/>
            </a:xfrm>
            <a:prstGeom prst="rect">
              <a:avLst/>
            </a:prstGeom>
            <a:solidFill>
              <a:schemeClr val="bg1"/>
            </a:solidFill>
          </p:spPr>
          <p:txBody>
            <a:bodyPr wrap="none" lIns="0" tIns="0" rIns="0" bIns="0" rtlCol="0" anchor="ctr" anchorCtr="0">
              <a:spAutoFit/>
            </a:bodyPr>
            <a:lstStyle/>
            <a:p>
              <a:r>
                <a:rPr lang="en-US" sz="1050" dirty="0"/>
                <a:t>0.2 </a:t>
              </a:r>
            </a:p>
          </p:txBody>
        </p:sp>
        <p:sp>
          <p:nvSpPr>
            <p:cNvPr id="24" name="TextBox 23">
              <a:extLst>
                <a:ext uri="{FF2B5EF4-FFF2-40B4-BE49-F238E27FC236}">
                  <a16:creationId xmlns:a16="http://schemas.microsoft.com/office/drawing/2014/main" id="{1A5EEE68-D73E-48BB-A9FE-DEC0FA719A5C}"/>
                </a:ext>
              </a:extLst>
            </p:cNvPr>
            <p:cNvSpPr txBox="1"/>
            <p:nvPr/>
          </p:nvSpPr>
          <p:spPr>
            <a:xfrm>
              <a:off x="533400" y="3781674"/>
              <a:ext cx="224420" cy="161583"/>
            </a:xfrm>
            <a:prstGeom prst="rect">
              <a:avLst/>
            </a:prstGeom>
            <a:solidFill>
              <a:schemeClr val="bg1"/>
            </a:solidFill>
          </p:spPr>
          <p:txBody>
            <a:bodyPr wrap="none" lIns="0" tIns="0" rIns="0" bIns="0" rtlCol="0" anchor="ctr" anchorCtr="0">
              <a:spAutoFit/>
            </a:bodyPr>
            <a:lstStyle/>
            <a:p>
              <a:r>
                <a:rPr lang="en-US" sz="1050" dirty="0"/>
                <a:t>0.1 </a:t>
              </a:r>
            </a:p>
          </p:txBody>
        </p:sp>
        <p:sp>
          <p:nvSpPr>
            <p:cNvPr id="25" name="TextBox 24">
              <a:extLst>
                <a:ext uri="{FF2B5EF4-FFF2-40B4-BE49-F238E27FC236}">
                  <a16:creationId xmlns:a16="http://schemas.microsoft.com/office/drawing/2014/main" id="{DD528922-229B-4B33-AF03-50F78A457193}"/>
                </a:ext>
              </a:extLst>
            </p:cNvPr>
            <p:cNvSpPr txBox="1"/>
            <p:nvPr/>
          </p:nvSpPr>
          <p:spPr>
            <a:xfrm>
              <a:off x="533400" y="2656962"/>
              <a:ext cx="224420" cy="161583"/>
            </a:xfrm>
            <a:prstGeom prst="rect">
              <a:avLst/>
            </a:prstGeom>
            <a:solidFill>
              <a:schemeClr val="bg1"/>
            </a:solidFill>
          </p:spPr>
          <p:txBody>
            <a:bodyPr wrap="none" lIns="0" tIns="0" rIns="0" bIns="0" rtlCol="0" anchor="ctr" anchorCtr="0">
              <a:spAutoFit/>
            </a:bodyPr>
            <a:lstStyle/>
            <a:p>
              <a:r>
                <a:rPr lang="en-US" sz="1050" dirty="0"/>
                <a:t>0.3 </a:t>
              </a:r>
            </a:p>
          </p:txBody>
        </p:sp>
        <p:sp>
          <p:nvSpPr>
            <p:cNvPr id="26" name="TextBox 25">
              <a:extLst>
                <a:ext uri="{FF2B5EF4-FFF2-40B4-BE49-F238E27FC236}">
                  <a16:creationId xmlns:a16="http://schemas.microsoft.com/office/drawing/2014/main" id="{04854F7F-2885-4B30-8EB7-C42A45336EE7}"/>
                </a:ext>
              </a:extLst>
            </p:cNvPr>
            <p:cNvSpPr txBox="1"/>
            <p:nvPr/>
          </p:nvSpPr>
          <p:spPr>
            <a:xfrm>
              <a:off x="530352" y="2099178"/>
              <a:ext cx="224420" cy="161583"/>
            </a:xfrm>
            <a:prstGeom prst="rect">
              <a:avLst/>
            </a:prstGeom>
            <a:solidFill>
              <a:schemeClr val="bg1"/>
            </a:solidFill>
          </p:spPr>
          <p:txBody>
            <a:bodyPr wrap="none" lIns="0" tIns="0" rIns="0" bIns="0" rtlCol="0" anchor="ctr" anchorCtr="0">
              <a:spAutoFit/>
            </a:bodyPr>
            <a:lstStyle/>
            <a:p>
              <a:r>
                <a:rPr lang="en-US" sz="1050" dirty="0"/>
                <a:t>0.4 </a:t>
              </a:r>
            </a:p>
          </p:txBody>
        </p:sp>
        <p:sp>
          <p:nvSpPr>
            <p:cNvPr id="27" name="TextBox 26">
              <a:extLst>
                <a:ext uri="{FF2B5EF4-FFF2-40B4-BE49-F238E27FC236}">
                  <a16:creationId xmlns:a16="http://schemas.microsoft.com/office/drawing/2014/main" id="{20F3D3A5-DE14-420D-B6D0-E6CD36ACF63A}"/>
                </a:ext>
              </a:extLst>
            </p:cNvPr>
            <p:cNvSpPr txBox="1"/>
            <p:nvPr/>
          </p:nvSpPr>
          <p:spPr>
            <a:xfrm>
              <a:off x="533400" y="1584066"/>
              <a:ext cx="224420" cy="161583"/>
            </a:xfrm>
            <a:prstGeom prst="rect">
              <a:avLst/>
            </a:prstGeom>
            <a:solidFill>
              <a:schemeClr val="bg1"/>
            </a:solidFill>
          </p:spPr>
          <p:txBody>
            <a:bodyPr wrap="none" lIns="0" tIns="0" rIns="0" bIns="0" rtlCol="0" anchor="ctr" anchorCtr="0">
              <a:spAutoFit/>
            </a:bodyPr>
            <a:lstStyle/>
            <a:p>
              <a:r>
                <a:rPr lang="en-US" sz="1050" dirty="0"/>
                <a:t>0.5 </a:t>
              </a:r>
            </a:p>
          </p:txBody>
        </p:sp>
        <p:sp>
          <p:nvSpPr>
            <p:cNvPr id="28" name="TextBox 27">
              <a:extLst>
                <a:ext uri="{FF2B5EF4-FFF2-40B4-BE49-F238E27FC236}">
                  <a16:creationId xmlns:a16="http://schemas.microsoft.com/office/drawing/2014/main" id="{388997B6-F934-4089-8CEB-57387EE0EB58}"/>
                </a:ext>
              </a:extLst>
            </p:cNvPr>
            <p:cNvSpPr txBox="1"/>
            <p:nvPr/>
          </p:nvSpPr>
          <p:spPr>
            <a:xfrm>
              <a:off x="3108960" y="4615934"/>
              <a:ext cx="1206164" cy="184666"/>
            </a:xfrm>
            <a:prstGeom prst="rect">
              <a:avLst/>
            </a:prstGeom>
            <a:solidFill>
              <a:schemeClr val="bg1"/>
            </a:solidFill>
          </p:spPr>
          <p:txBody>
            <a:bodyPr wrap="none" lIns="0" tIns="0" rIns="0" bIns="0" rtlCol="0" anchor="ctr" anchorCtr="0">
              <a:spAutoFit/>
            </a:bodyPr>
            <a:lstStyle/>
            <a:p>
              <a:r>
                <a:rPr lang="en-US" sz="1200" dirty="0"/>
                <a:t>Wavelength (nm) </a:t>
              </a:r>
            </a:p>
          </p:txBody>
        </p:sp>
      </p:grpSp>
      <p:sp>
        <p:nvSpPr>
          <p:cNvPr id="30" name="Text Box 2">
            <a:extLst>
              <a:ext uri="{FF2B5EF4-FFF2-40B4-BE49-F238E27FC236}">
                <a16:creationId xmlns:a16="http://schemas.microsoft.com/office/drawing/2014/main" id="{2C123067-293B-4455-A46F-A56A2C23967E}"/>
              </a:ext>
            </a:extLst>
          </p:cNvPr>
          <p:cNvSpPr txBox="1">
            <a:spLocks noChangeArrowheads="1"/>
          </p:cNvSpPr>
          <p:nvPr/>
        </p:nvSpPr>
        <p:spPr bwMode="auto">
          <a:xfrm>
            <a:off x="8591695" y="5805174"/>
            <a:ext cx="3113267" cy="478849"/>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n-US" sz="12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ASD spectrum with and without </a:t>
            </a:r>
            <a:r>
              <a:rPr lang="en-US" sz="12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Lspec</a:t>
            </a:r>
            <a:r>
              <a:rPr lang="en-US" sz="12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scaling for difference in time of day correction.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5357810B-CAA3-D838-D8AE-4D1C61B09EBE}"/>
              </a:ext>
            </a:extLst>
          </p:cNvPr>
          <p:cNvPicPr>
            <a:picLocks noChangeAspect="1"/>
          </p:cNvPicPr>
          <p:nvPr/>
        </p:nvPicPr>
        <p:blipFill>
          <a:blip r:embed="rId5"/>
          <a:stretch>
            <a:fillRect/>
          </a:stretch>
        </p:blipFill>
        <p:spPr>
          <a:xfrm>
            <a:off x="4428613" y="4537224"/>
            <a:ext cx="1144683" cy="1719076"/>
          </a:xfrm>
          <a:prstGeom prst="rect">
            <a:avLst/>
          </a:prstGeom>
          <a:ln w="12700">
            <a:solidFill>
              <a:schemeClr val="accent1"/>
            </a:solidFill>
          </a:ln>
        </p:spPr>
      </p:pic>
      <p:sp>
        <p:nvSpPr>
          <p:cNvPr id="9" name="TextBox 8">
            <a:extLst>
              <a:ext uri="{FF2B5EF4-FFF2-40B4-BE49-F238E27FC236}">
                <a16:creationId xmlns:a16="http://schemas.microsoft.com/office/drawing/2014/main" id="{7394DCA0-EB2E-E623-F381-84FB306A84B1}"/>
              </a:ext>
            </a:extLst>
          </p:cNvPr>
          <p:cNvSpPr txBox="1"/>
          <p:nvPr/>
        </p:nvSpPr>
        <p:spPr>
          <a:xfrm>
            <a:off x="5619401" y="5713854"/>
            <a:ext cx="2551443" cy="600164"/>
          </a:xfrm>
          <a:prstGeom prst="rect">
            <a:avLst/>
          </a:prstGeom>
          <a:noFill/>
        </p:spPr>
        <p:txBody>
          <a:bodyPr wrap="square">
            <a:spAutoFit/>
          </a:bodyPr>
          <a:lstStyle/>
          <a:p>
            <a:r>
              <a:rPr lang="en-US" sz="1100" dirty="0">
                <a:solidFill>
                  <a:srgbClr val="4472C4"/>
                </a:solidFill>
                <a:latin typeface="Calibri" panose="020F0502020204030204" pitchFamily="34" charset="0"/>
                <a:ea typeface="Calibri" panose="020F0502020204030204" pitchFamily="34" charset="0"/>
                <a:cs typeface="Times New Roman" panose="02020603050405020304" pitchFamily="18" charset="0"/>
              </a:rPr>
              <a:t>JPL </a:t>
            </a:r>
            <a:r>
              <a:rPr lang="en-US" sz="1100" dirty="0" err="1">
                <a:solidFill>
                  <a:srgbClr val="4472C4"/>
                </a:solidFill>
                <a:latin typeface="Calibri" panose="020F0502020204030204" pitchFamily="34" charset="0"/>
                <a:ea typeface="Calibri" panose="020F0502020204030204" pitchFamily="34" charset="0"/>
                <a:cs typeface="Times New Roman" panose="02020603050405020304" pitchFamily="18" charset="0"/>
              </a:rPr>
              <a:t>Lspec</a:t>
            </a:r>
            <a:r>
              <a:rPr lang="en-US" sz="1100" dirty="0">
                <a:solidFill>
                  <a:srgbClr val="4472C4"/>
                </a:solidFill>
                <a:latin typeface="Calibri" panose="020F0502020204030204" pitchFamily="34" charset="0"/>
                <a:ea typeface="Calibri" panose="020F0502020204030204" pitchFamily="34" charset="0"/>
                <a:cs typeface="Times New Roman" panose="02020603050405020304" pitchFamily="18" charset="0"/>
              </a:rPr>
              <a:t> – Multiple LED automated spectrometers on the various calibration sites used for time of day corrections. </a:t>
            </a:r>
            <a:endParaRPr lang="en-US" sz="1100" dirty="0">
              <a:solidFill>
                <a:schemeClr val="accent1">
                  <a:lumMod val="75000"/>
                </a:schemeClr>
              </a:solidFill>
            </a:endParaRPr>
          </a:p>
        </p:txBody>
      </p:sp>
      <p:pic>
        <p:nvPicPr>
          <p:cNvPr id="10" name="Picture 9">
            <a:extLst>
              <a:ext uri="{FF2B5EF4-FFF2-40B4-BE49-F238E27FC236}">
                <a16:creationId xmlns:a16="http://schemas.microsoft.com/office/drawing/2014/main" id="{B9B1C736-90D7-214E-698A-DE3D9C4F9C3E}"/>
              </a:ext>
            </a:extLst>
          </p:cNvPr>
          <p:cNvPicPr/>
          <p:nvPr/>
        </p:nvPicPr>
        <p:blipFill rotWithShape="1">
          <a:blip r:embed="rId6" cstate="print">
            <a:extLst>
              <a:ext uri="{28A0092B-C50C-407E-A947-70E740481C1C}">
                <a14:useLocalDpi xmlns:a14="http://schemas.microsoft.com/office/drawing/2010/main" val="0"/>
              </a:ext>
            </a:extLst>
          </a:blip>
          <a:srcRect l="14978" t="14469" r="4594" b="8810"/>
          <a:stretch/>
        </p:blipFill>
        <p:spPr bwMode="auto">
          <a:xfrm>
            <a:off x="9864604" y="226361"/>
            <a:ext cx="2063108" cy="2256908"/>
          </a:xfrm>
          <a:prstGeom prst="rect">
            <a:avLst/>
          </a:prstGeom>
          <a:noFill/>
          <a:ln>
            <a:noFill/>
          </a:ln>
          <a:extLst>
            <a:ext uri="{53640926-AAD7-44D8-BBD7-CCE9431645EC}">
              <a14:shadowObscured xmlns:a14="http://schemas.microsoft.com/office/drawing/2010/main"/>
            </a:ext>
          </a:extLst>
        </p:spPr>
      </p:pic>
      <p:pic>
        <p:nvPicPr>
          <p:cNvPr id="29" name="Picture 28">
            <a:extLst>
              <a:ext uri="{FF2B5EF4-FFF2-40B4-BE49-F238E27FC236}">
                <a16:creationId xmlns:a16="http://schemas.microsoft.com/office/drawing/2014/main" id="{7DE4CDC0-332E-5594-4D29-B81E7392EB94}"/>
              </a:ext>
            </a:extLst>
          </p:cNvPr>
          <p:cNvPicPr>
            <a:picLocks noChangeAspect="1"/>
          </p:cNvPicPr>
          <p:nvPr/>
        </p:nvPicPr>
        <p:blipFill rotWithShape="1">
          <a:blip r:embed="rId7"/>
          <a:srcRect l="52264" t="61702" r="34184" b="15076"/>
          <a:stretch>
            <a:fillRect/>
          </a:stretch>
        </p:blipFill>
        <p:spPr>
          <a:xfrm>
            <a:off x="4246172" y="3065412"/>
            <a:ext cx="1467375" cy="893382"/>
          </a:xfrm>
          <a:prstGeom prst="rect">
            <a:avLst/>
          </a:prstGeom>
          <a:ln w="15875">
            <a:solidFill>
              <a:schemeClr val="accent1"/>
            </a:solidFill>
          </a:ln>
        </p:spPr>
      </p:pic>
      <p:sp>
        <p:nvSpPr>
          <p:cNvPr id="31" name="TextBox 30">
            <a:extLst>
              <a:ext uri="{FF2B5EF4-FFF2-40B4-BE49-F238E27FC236}">
                <a16:creationId xmlns:a16="http://schemas.microsoft.com/office/drawing/2014/main" id="{F9388DFB-FA3F-2198-4CC7-50D94DCA7807}"/>
              </a:ext>
            </a:extLst>
          </p:cNvPr>
          <p:cNvSpPr txBox="1"/>
          <p:nvPr/>
        </p:nvSpPr>
        <p:spPr>
          <a:xfrm>
            <a:off x="687481" y="4091809"/>
            <a:ext cx="996619" cy="307777"/>
          </a:xfrm>
          <a:prstGeom prst="rect">
            <a:avLst/>
          </a:prstGeom>
          <a:noFill/>
        </p:spPr>
        <p:txBody>
          <a:bodyPr wrap="none" rtlCol="0">
            <a:spAutoFit/>
          </a:bodyPr>
          <a:lstStyle/>
          <a:p>
            <a:r>
              <a:rPr lang="en-US" sz="1400" dirty="0"/>
              <a:t>Pongetti, T.</a:t>
            </a:r>
          </a:p>
        </p:txBody>
      </p:sp>
    </p:spTree>
    <p:extLst>
      <p:ext uri="{BB962C8B-B14F-4D97-AF65-F5344CB8AC3E}">
        <p14:creationId xmlns:p14="http://schemas.microsoft.com/office/powerpoint/2010/main" val="4202069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0F41C-FBB8-564E-AD8C-4EEBDBE76414}"/>
            </a:ext>
          </a:extLst>
        </p:cNvPr>
        <p:cNvGrpSpPr/>
        <p:nvPr/>
      </p:nvGrpSpPr>
      <p:grpSpPr>
        <a:xfrm>
          <a:off x="0" y="0"/>
          <a:ext cx="0" cy="0"/>
          <a:chOff x="0" y="0"/>
          <a:chExt cx="0" cy="0"/>
        </a:xfrm>
      </p:grpSpPr>
      <p:pic>
        <p:nvPicPr>
          <p:cNvPr id="41" name="Content Placeholder 6" descr="A group of people standing in a circle pointing up&#10;&#10;Description automatically generated">
            <a:extLst>
              <a:ext uri="{FF2B5EF4-FFF2-40B4-BE49-F238E27FC236}">
                <a16:creationId xmlns:a16="http://schemas.microsoft.com/office/drawing/2014/main" id="{965335EA-5BC7-2069-6265-D8CCE7352A6C}"/>
              </a:ext>
            </a:extLst>
          </p:cNvPr>
          <p:cNvPicPr>
            <a:picLocks noChangeAspect="1"/>
          </p:cNvPicPr>
          <p:nvPr/>
        </p:nvPicPr>
        <p:blipFill>
          <a:blip r:embed="rId3"/>
          <a:srcRect l="7954" r="6434"/>
          <a:stretch>
            <a:fillRect/>
          </a:stretch>
        </p:blipFill>
        <p:spPr>
          <a:xfrm>
            <a:off x="8062585" y="223649"/>
            <a:ext cx="3839229" cy="2988478"/>
          </a:xfrm>
          <a:prstGeom prst="rect">
            <a:avLst/>
          </a:prstGeom>
          <a:ln>
            <a:solidFill>
              <a:schemeClr val="accent1"/>
            </a:solidFill>
          </a:ln>
        </p:spPr>
      </p:pic>
      <p:sp>
        <p:nvSpPr>
          <p:cNvPr id="4" name="TextBox 3">
            <a:extLst>
              <a:ext uri="{FF2B5EF4-FFF2-40B4-BE49-F238E27FC236}">
                <a16:creationId xmlns:a16="http://schemas.microsoft.com/office/drawing/2014/main" id="{AEC1B4E2-12D1-1AE1-7E90-34FF5932B745}"/>
              </a:ext>
            </a:extLst>
          </p:cNvPr>
          <p:cNvSpPr txBox="1"/>
          <p:nvPr/>
        </p:nvSpPr>
        <p:spPr>
          <a:xfrm>
            <a:off x="264289" y="212051"/>
            <a:ext cx="6503640" cy="523220"/>
          </a:xfrm>
          <a:prstGeom prst="rect">
            <a:avLst/>
          </a:prstGeom>
          <a:noFill/>
        </p:spPr>
        <p:txBody>
          <a:bodyPr wrap="none" rtlCol="0">
            <a:spAutoFit/>
          </a:bodyPr>
          <a:lstStyle/>
          <a:p>
            <a:r>
              <a:rPr lang="en-US" sz="2800" dirty="0">
                <a:solidFill>
                  <a:schemeClr val="accent1">
                    <a:lumMod val="75000"/>
                  </a:schemeClr>
                </a:solidFill>
              </a:rPr>
              <a:t>Manned Campaigns and JPL measurements</a:t>
            </a:r>
          </a:p>
        </p:txBody>
      </p:sp>
      <p:sp>
        <p:nvSpPr>
          <p:cNvPr id="5" name="Rectangle 4">
            <a:extLst>
              <a:ext uri="{FF2B5EF4-FFF2-40B4-BE49-F238E27FC236}">
                <a16:creationId xmlns:a16="http://schemas.microsoft.com/office/drawing/2014/main" id="{32EFBF1A-7093-BDFC-5ABF-5D5E1FBB6FFF}"/>
              </a:ext>
            </a:extLst>
          </p:cNvPr>
          <p:cNvSpPr/>
          <p:nvPr/>
        </p:nvSpPr>
        <p:spPr>
          <a:xfrm>
            <a:off x="162685" y="162685"/>
            <a:ext cx="11842321" cy="6193665"/>
          </a:xfrm>
          <a:prstGeom prst="rect">
            <a:avLst/>
          </a:prstGeom>
          <a:noFill/>
          <a:ln w="19050" cap="sq" cmpd="sng">
            <a:solidFill>
              <a:schemeClr val="accent1">
                <a:shade val="50000"/>
                <a:alpha val="99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5ABCFE98-B971-2C83-04CE-0E2C55E2B336}"/>
              </a:ext>
            </a:extLst>
          </p:cNvPr>
          <p:cNvSpPr>
            <a:spLocks noGrp="1"/>
          </p:cNvSpPr>
          <p:nvPr>
            <p:ph type="ftr" sz="quarter" idx="11"/>
          </p:nvPr>
        </p:nvSpPr>
        <p:spPr/>
        <p:txBody>
          <a:bodyPr/>
          <a:lstStyle/>
          <a:p>
            <a:r>
              <a:rPr lang="en-US" dirty="0"/>
              <a:t>Railroad Valley</a:t>
            </a:r>
          </a:p>
        </p:txBody>
      </p:sp>
      <p:sp>
        <p:nvSpPr>
          <p:cNvPr id="7" name="Slide Number Placeholder 6">
            <a:extLst>
              <a:ext uri="{FF2B5EF4-FFF2-40B4-BE49-F238E27FC236}">
                <a16:creationId xmlns:a16="http://schemas.microsoft.com/office/drawing/2014/main" id="{84535614-E1F4-E71B-6EA9-B6620FF65A72}"/>
              </a:ext>
            </a:extLst>
          </p:cNvPr>
          <p:cNvSpPr>
            <a:spLocks noGrp="1"/>
          </p:cNvSpPr>
          <p:nvPr>
            <p:ph type="sldNum" sz="quarter" idx="12"/>
          </p:nvPr>
        </p:nvSpPr>
        <p:spPr/>
        <p:txBody>
          <a:bodyPr/>
          <a:lstStyle/>
          <a:p>
            <a:fld id="{710B311B-1D05-4F14-8E5C-F13B7E90B304}" type="slidenum">
              <a:rPr lang="en-US" smtClean="0"/>
              <a:t>6</a:t>
            </a:fld>
            <a:endParaRPr lang="en-US"/>
          </a:p>
        </p:txBody>
      </p:sp>
      <p:sp>
        <p:nvSpPr>
          <p:cNvPr id="12" name="Text Box 2">
            <a:extLst>
              <a:ext uri="{FF2B5EF4-FFF2-40B4-BE49-F238E27FC236}">
                <a16:creationId xmlns:a16="http://schemas.microsoft.com/office/drawing/2014/main" id="{B258468C-43B6-6073-F13A-E791B25B02ED}"/>
              </a:ext>
            </a:extLst>
          </p:cNvPr>
          <p:cNvSpPr txBox="1">
            <a:spLocks noChangeArrowheads="1"/>
          </p:cNvSpPr>
          <p:nvPr/>
        </p:nvSpPr>
        <p:spPr bwMode="auto">
          <a:xfrm>
            <a:off x="362256" y="5796588"/>
            <a:ext cx="4335068" cy="478849"/>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n-US" sz="12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Outer square is the walking pattern for the ASD measurements on site MO3. Inner square is the </a:t>
            </a:r>
            <a:r>
              <a:rPr lang="en-US" sz="12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LSpec</a:t>
            </a:r>
            <a:r>
              <a:rPr lang="en-US" sz="12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array.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 Box 2">
            <a:extLst>
              <a:ext uri="{FF2B5EF4-FFF2-40B4-BE49-F238E27FC236}">
                <a16:creationId xmlns:a16="http://schemas.microsoft.com/office/drawing/2014/main" id="{C7E56091-7E88-EB80-B818-4D359139CC34}"/>
              </a:ext>
            </a:extLst>
          </p:cNvPr>
          <p:cNvSpPr txBox="1">
            <a:spLocks noChangeArrowheads="1"/>
          </p:cNvSpPr>
          <p:nvPr/>
        </p:nvSpPr>
        <p:spPr bwMode="auto">
          <a:xfrm>
            <a:off x="8345024" y="3273091"/>
            <a:ext cx="3441112" cy="858312"/>
          </a:xfrm>
          <a:prstGeom prst="rect">
            <a:avLst/>
          </a:prstGeom>
          <a:noFill/>
          <a:ln w="9525">
            <a:noFill/>
            <a:miter lim="800000"/>
            <a:headEnd/>
            <a:tailEnd/>
          </a:ln>
        </p:spPr>
        <p:txBody>
          <a:bodyPr rot="0" vert="horz" wrap="square" lIns="91440" tIns="45720" rIns="91440" bIns="45720" anchor="t" anchorCtr="0">
            <a:spAutoFit/>
          </a:bodyPr>
          <a:lstStyle/>
          <a:p>
            <a:pPr algn="just">
              <a:lnSpc>
                <a:spcPct val="107000"/>
              </a:lnSpc>
            </a:pPr>
            <a:r>
              <a:rPr lang="en-US" sz="1200" dirty="0">
                <a:solidFill>
                  <a:srgbClr val="4472C4"/>
                </a:solidFill>
                <a:latin typeface="Calibri" panose="020F0502020204030204" pitchFamily="34" charset="0"/>
                <a:ea typeface="Calibri" panose="020F0502020204030204" pitchFamily="34" charset="0"/>
                <a:cs typeface="Times New Roman" panose="02020603050405020304" pitchFamily="18" charset="0"/>
              </a:rPr>
              <a:t>International partnership: every summer the JPL team is joined by the GOSAT team. Reflectance data available at </a:t>
            </a:r>
            <a:r>
              <a:rPr lang="en-US" sz="1200" dirty="0" err="1">
                <a:solidFill>
                  <a:srgbClr val="4472C4"/>
                </a:solidFill>
                <a:latin typeface="Calibri" panose="020F0502020204030204" pitchFamily="34" charset="0"/>
                <a:ea typeface="Calibri" panose="020F0502020204030204" pitchFamily="34" charset="0"/>
                <a:cs typeface="Times New Roman" panose="02020603050405020304" pitchFamily="18" charset="0"/>
              </a:rPr>
              <a:t>JAXA’swebsite</a:t>
            </a:r>
            <a:r>
              <a:rPr lang="en-US" sz="1200" dirty="0">
                <a:solidFill>
                  <a:srgbClr val="4472C4"/>
                </a:solidFill>
                <a:latin typeface="Calibri" panose="020F0502020204030204" pitchFamily="34" charset="0"/>
                <a:ea typeface="Calibri" panose="020F0502020204030204" pitchFamily="34" charset="0"/>
                <a:cs typeface="Times New Roman" panose="02020603050405020304" pitchFamily="18" charset="0"/>
              </a:rPr>
              <a:t> </a:t>
            </a:r>
            <a:r>
              <a:rPr lang="en-US" sz="1100" dirty="0">
                <a:hlinkClick r:id="rId4"/>
              </a:rPr>
              <a:t>https://www.eorc.jaxa.jp/GOSAT/GHGs_Vical/index.html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9" name="Picture 28">
            <a:extLst>
              <a:ext uri="{FF2B5EF4-FFF2-40B4-BE49-F238E27FC236}">
                <a16:creationId xmlns:a16="http://schemas.microsoft.com/office/drawing/2014/main" id="{2C216CD8-BA8E-1F89-3C79-851C601C6BEE}"/>
              </a:ext>
            </a:extLst>
          </p:cNvPr>
          <p:cNvPicPr>
            <a:picLocks noChangeAspect="1"/>
          </p:cNvPicPr>
          <p:nvPr/>
        </p:nvPicPr>
        <p:blipFill>
          <a:blip r:embed="rId5" cstate="print">
            <a:extLst>
              <a:ext uri="{28A0092B-C50C-407E-A947-70E740481C1C}">
                <a14:useLocalDpi xmlns:a14="http://schemas.microsoft.com/office/drawing/2010/main"/>
              </a:ext>
            </a:extLst>
          </a:blip>
          <a:srcRect l="13206" r="12194"/>
          <a:stretch>
            <a:fillRect/>
          </a:stretch>
        </p:blipFill>
        <p:spPr>
          <a:xfrm>
            <a:off x="552816" y="2968237"/>
            <a:ext cx="2603489" cy="2763746"/>
          </a:xfrm>
          <a:prstGeom prst="rect">
            <a:avLst/>
          </a:prstGeom>
          <a:ln>
            <a:solidFill>
              <a:srgbClr val="0070C0"/>
            </a:solidFill>
          </a:ln>
        </p:spPr>
      </p:pic>
      <p:pic>
        <p:nvPicPr>
          <p:cNvPr id="31" name="Picture 30">
            <a:extLst>
              <a:ext uri="{FF2B5EF4-FFF2-40B4-BE49-F238E27FC236}">
                <a16:creationId xmlns:a16="http://schemas.microsoft.com/office/drawing/2014/main" id="{E535AA07-D1C9-4903-3D3F-5B7E4D1C2C2B}"/>
              </a:ext>
            </a:extLst>
          </p:cNvPr>
          <p:cNvPicPr>
            <a:picLocks noChangeAspect="1"/>
          </p:cNvPicPr>
          <p:nvPr/>
        </p:nvPicPr>
        <p:blipFill>
          <a:blip r:embed="rId6" cstate="print">
            <a:extLst>
              <a:ext uri="{28A0092B-C50C-407E-A947-70E740481C1C}">
                <a14:useLocalDpi xmlns:a14="http://schemas.microsoft.com/office/drawing/2010/main"/>
              </a:ext>
            </a:extLst>
          </a:blip>
          <a:srcRect l="34609" t="12312" r="31823" b="33004"/>
          <a:stretch>
            <a:fillRect/>
          </a:stretch>
        </p:blipFill>
        <p:spPr>
          <a:xfrm>
            <a:off x="2954226" y="3781959"/>
            <a:ext cx="2318659" cy="1763970"/>
          </a:xfrm>
          <a:prstGeom prst="rect">
            <a:avLst/>
          </a:prstGeom>
          <a:ln>
            <a:solidFill>
              <a:srgbClr val="0070C0"/>
            </a:solidFill>
          </a:ln>
        </p:spPr>
      </p:pic>
      <p:sp>
        <p:nvSpPr>
          <p:cNvPr id="35" name="TextBox 34">
            <a:extLst>
              <a:ext uri="{FF2B5EF4-FFF2-40B4-BE49-F238E27FC236}">
                <a16:creationId xmlns:a16="http://schemas.microsoft.com/office/drawing/2014/main" id="{6D1CFE74-7077-37F8-FB79-4F8AEC0E7B07}"/>
              </a:ext>
            </a:extLst>
          </p:cNvPr>
          <p:cNvSpPr txBox="1"/>
          <p:nvPr/>
        </p:nvSpPr>
        <p:spPr>
          <a:xfrm>
            <a:off x="8294583" y="444960"/>
            <a:ext cx="3492170" cy="830997"/>
          </a:xfrm>
          <a:prstGeom prst="rect">
            <a:avLst/>
          </a:prstGeom>
          <a:noFill/>
        </p:spPr>
        <p:txBody>
          <a:bodyPr wrap="square">
            <a:spAutoFit/>
          </a:bodyPr>
          <a:lstStyle/>
          <a:p>
            <a:pPr algn="ctr"/>
            <a:r>
              <a:rPr lang="en-US" sz="2400" b="1" dirty="0"/>
              <a:t>JPL/JAXA </a:t>
            </a:r>
          </a:p>
          <a:p>
            <a:pPr algn="ctr"/>
            <a:r>
              <a:rPr lang="en-US" sz="2400" b="1" dirty="0"/>
              <a:t>Summer Campaign</a:t>
            </a:r>
          </a:p>
        </p:txBody>
      </p:sp>
      <p:pic>
        <p:nvPicPr>
          <p:cNvPr id="8" name="Picture 7" descr="A board with white paper and wood pieces&#10;&#10;AI-generated content may be incorrect.">
            <a:extLst>
              <a:ext uri="{FF2B5EF4-FFF2-40B4-BE49-F238E27FC236}">
                <a16:creationId xmlns:a16="http://schemas.microsoft.com/office/drawing/2014/main" id="{37299135-93E3-63C4-C6AB-2A0135B97934}"/>
              </a:ext>
            </a:extLst>
          </p:cNvPr>
          <p:cNvPicPr>
            <a:picLocks noChangeAspect="1"/>
          </p:cNvPicPr>
          <p:nvPr/>
        </p:nvPicPr>
        <p:blipFill>
          <a:blip r:embed="rId7" cstate="print">
            <a:extLst>
              <a:ext uri="{28A0092B-C50C-407E-A947-70E740481C1C}">
                <a14:useLocalDpi xmlns:a14="http://schemas.microsoft.com/office/drawing/2010/main"/>
              </a:ext>
            </a:extLst>
          </a:blip>
          <a:srcRect r="23425"/>
          <a:stretch>
            <a:fillRect/>
          </a:stretch>
        </p:blipFill>
        <p:spPr>
          <a:xfrm rot="5400000">
            <a:off x="5628080" y="2572829"/>
            <a:ext cx="3137319" cy="1913321"/>
          </a:xfrm>
          <a:prstGeom prst="rect">
            <a:avLst/>
          </a:prstGeom>
          <a:ln>
            <a:solidFill>
              <a:schemeClr val="accent1"/>
            </a:solidFill>
          </a:ln>
        </p:spPr>
      </p:pic>
      <p:sp>
        <p:nvSpPr>
          <p:cNvPr id="36" name="Text Box 2">
            <a:extLst>
              <a:ext uri="{FF2B5EF4-FFF2-40B4-BE49-F238E27FC236}">
                <a16:creationId xmlns:a16="http://schemas.microsoft.com/office/drawing/2014/main" id="{390EB142-7D92-D64B-403F-452E12A40F86}"/>
              </a:ext>
            </a:extLst>
          </p:cNvPr>
          <p:cNvSpPr txBox="1">
            <a:spLocks noChangeArrowheads="1"/>
          </p:cNvSpPr>
          <p:nvPr/>
        </p:nvSpPr>
        <p:spPr bwMode="auto">
          <a:xfrm>
            <a:off x="8233802" y="4816918"/>
            <a:ext cx="3441112" cy="281231"/>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n-US" sz="1200" dirty="0" err="1">
                <a:solidFill>
                  <a:srgbClr val="4472C4"/>
                </a:solidFill>
                <a:latin typeface="Calibri" panose="020F0502020204030204" pitchFamily="34" charset="0"/>
                <a:ea typeface="Calibri" panose="020F0502020204030204" pitchFamily="34" charset="0"/>
                <a:cs typeface="Times New Roman" panose="02020603050405020304" pitchFamily="18" charset="0"/>
              </a:rPr>
              <a:t>S</a:t>
            </a:r>
            <a:r>
              <a:rPr lang="en-US" sz="12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pectralon</a:t>
            </a:r>
            <a:r>
              <a:rPr lang="en-US" sz="12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panel intercomparison.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7" name="Text Box 2">
            <a:extLst>
              <a:ext uri="{FF2B5EF4-FFF2-40B4-BE49-F238E27FC236}">
                <a16:creationId xmlns:a16="http://schemas.microsoft.com/office/drawing/2014/main" id="{578E5950-48E1-EB95-A44A-816AB1D58F3F}"/>
              </a:ext>
            </a:extLst>
          </p:cNvPr>
          <p:cNvSpPr txBox="1">
            <a:spLocks noChangeArrowheads="1"/>
          </p:cNvSpPr>
          <p:nvPr/>
        </p:nvSpPr>
        <p:spPr bwMode="auto">
          <a:xfrm>
            <a:off x="3933306" y="5506365"/>
            <a:ext cx="3839228" cy="281231"/>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n-US" sz="1200" dirty="0" err="1">
                <a:solidFill>
                  <a:srgbClr val="4472C4"/>
                </a:solidFill>
                <a:latin typeface="Calibri" panose="020F0502020204030204" pitchFamily="34" charset="0"/>
                <a:ea typeface="Calibri" panose="020F0502020204030204" pitchFamily="34" charset="0"/>
                <a:cs typeface="Times New Roman" panose="02020603050405020304" pitchFamily="18" charset="0"/>
              </a:rPr>
              <a:t>Spectralon</a:t>
            </a:r>
            <a:r>
              <a:rPr lang="en-US" sz="1200" dirty="0">
                <a:solidFill>
                  <a:srgbClr val="4472C4"/>
                </a:solidFill>
                <a:latin typeface="Calibri" panose="020F0502020204030204" pitchFamily="34" charset="0"/>
                <a:ea typeface="Calibri" panose="020F0502020204030204" pitchFamily="34" charset="0"/>
                <a:cs typeface="Times New Roman" panose="02020603050405020304" pitchFamily="18" charset="0"/>
              </a:rPr>
              <a:t> panel is a portable calibration target.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9" name="Content Placeholder 2">
            <a:extLst>
              <a:ext uri="{FF2B5EF4-FFF2-40B4-BE49-F238E27FC236}">
                <a16:creationId xmlns:a16="http://schemas.microsoft.com/office/drawing/2014/main" id="{D75B4134-2A49-902D-589C-E94835E2ACDE}"/>
              </a:ext>
            </a:extLst>
          </p:cNvPr>
          <p:cNvSpPr txBox="1">
            <a:spLocks/>
          </p:cNvSpPr>
          <p:nvPr/>
        </p:nvSpPr>
        <p:spPr>
          <a:xfrm>
            <a:off x="118253" y="731268"/>
            <a:ext cx="6041424" cy="223696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1600" dirty="0"/>
              <a:t>~400 ASD measurements taken while traversing the playa near the </a:t>
            </a:r>
            <a:r>
              <a:rPr lang="en-US" sz="1600" dirty="0" err="1"/>
              <a:t>LSpec</a:t>
            </a:r>
            <a:r>
              <a:rPr lang="en-US" sz="1600" dirty="0"/>
              <a:t> sites, within 30 min window.</a:t>
            </a:r>
          </a:p>
          <a:p>
            <a:pPr marL="342900" indent="-342900" algn="l">
              <a:buFont typeface="Arial" panose="020B0604020202020204" pitchFamily="34" charset="0"/>
              <a:buChar char="•"/>
            </a:pPr>
            <a:r>
              <a:rPr lang="en-US" sz="1600" dirty="0"/>
              <a:t>Alternate measurement between playa surface and </a:t>
            </a:r>
            <a:r>
              <a:rPr lang="en-US" sz="1600" dirty="0" err="1"/>
              <a:t>Spectralon</a:t>
            </a:r>
            <a:r>
              <a:rPr lang="en-US" sz="1600" dirty="0"/>
              <a:t> reference – </a:t>
            </a:r>
            <a:r>
              <a:rPr lang="en-US" sz="1600" b="1" u="sng" dirty="0"/>
              <a:t>Our surface </a:t>
            </a:r>
            <a:r>
              <a:rPr lang="en-US" sz="1600" b="1" u="sng" dirty="0" err="1"/>
              <a:t>reflectances</a:t>
            </a:r>
            <a:r>
              <a:rPr lang="en-US" sz="1600" b="1" u="sng" dirty="0"/>
              <a:t> are independent of solar model and atmospheric models</a:t>
            </a:r>
            <a:r>
              <a:rPr lang="en-US" sz="1600" dirty="0"/>
              <a:t>.</a:t>
            </a:r>
          </a:p>
          <a:p>
            <a:pPr marL="342900" indent="-342900" algn="l">
              <a:buFont typeface="Arial" panose="020B0604020202020204" pitchFamily="34" charset="0"/>
              <a:buChar char="•"/>
            </a:pPr>
            <a:r>
              <a:rPr lang="en-US" sz="1600" dirty="0"/>
              <a:t>Time measurement to center around satellite overpass time to get direct coincidence when possible. Otherwise </a:t>
            </a:r>
            <a:r>
              <a:rPr lang="en-US" sz="1600" dirty="0" err="1"/>
              <a:t>LSpec</a:t>
            </a:r>
            <a:r>
              <a:rPr lang="en-US" sz="1600" dirty="0"/>
              <a:t> can be used to reconcile observations and in-situ measurements.</a:t>
            </a:r>
          </a:p>
        </p:txBody>
      </p:sp>
      <p:sp>
        <p:nvSpPr>
          <p:cNvPr id="40" name="TextBox 39">
            <a:extLst>
              <a:ext uri="{FF2B5EF4-FFF2-40B4-BE49-F238E27FC236}">
                <a16:creationId xmlns:a16="http://schemas.microsoft.com/office/drawing/2014/main" id="{99E82AC7-6BFE-6D7D-CB73-51757E7D5670}"/>
              </a:ext>
            </a:extLst>
          </p:cNvPr>
          <p:cNvSpPr txBox="1"/>
          <p:nvPr/>
        </p:nvSpPr>
        <p:spPr>
          <a:xfrm>
            <a:off x="10954754" y="5976232"/>
            <a:ext cx="996619" cy="307777"/>
          </a:xfrm>
          <a:prstGeom prst="rect">
            <a:avLst/>
          </a:prstGeom>
          <a:noFill/>
        </p:spPr>
        <p:txBody>
          <a:bodyPr wrap="none" rtlCol="0">
            <a:spAutoFit/>
          </a:bodyPr>
          <a:lstStyle/>
          <a:p>
            <a:r>
              <a:rPr lang="en-US" sz="1400" dirty="0"/>
              <a:t>Pongetti, T.</a:t>
            </a:r>
          </a:p>
        </p:txBody>
      </p:sp>
    </p:spTree>
    <p:extLst>
      <p:ext uri="{BB962C8B-B14F-4D97-AF65-F5344CB8AC3E}">
        <p14:creationId xmlns:p14="http://schemas.microsoft.com/office/powerpoint/2010/main" val="1514070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728169A-9937-4838-A466-2DF9AF3DA877}"/>
              </a:ext>
            </a:extLst>
          </p:cNvPr>
          <p:cNvSpPr>
            <a:spLocks noGrp="1"/>
          </p:cNvSpPr>
          <p:nvPr>
            <p:ph type="ftr" sz="quarter" idx="11"/>
          </p:nvPr>
        </p:nvSpPr>
        <p:spPr>
          <a:ln w="12700">
            <a:noFill/>
          </a:ln>
        </p:spPr>
        <p:txBody>
          <a:bodyPr/>
          <a:lstStyle/>
          <a:p>
            <a:r>
              <a:rPr lang="en-US" dirty="0"/>
              <a:t>Railroad Valley</a:t>
            </a:r>
          </a:p>
        </p:txBody>
      </p:sp>
      <p:sp>
        <p:nvSpPr>
          <p:cNvPr id="3" name="Slide Number Placeholder 2">
            <a:extLst>
              <a:ext uri="{FF2B5EF4-FFF2-40B4-BE49-F238E27FC236}">
                <a16:creationId xmlns:a16="http://schemas.microsoft.com/office/drawing/2014/main" id="{EC41B63D-2A6B-4656-B511-6038EB037E90}"/>
              </a:ext>
            </a:extLst>
          </p:cNvPr>
          <p:cNvSpPr>
            <a:spLocks noGrp="1"/>
          </p:cNvSpPr>
          <p:nvPr>
            <p:ph type="sldNum" sz="quarter" idx="12"/>
          </p:nvPr>
        </p:nvSpPr>
        <p:spPr>
          <a:ln w="12700">
            <a:noFill/>
          </a:ln>
        </p:spPr>
        <p:txBody>
          <a:bodyPr/>
          <a:lstStyle/>
          <a:p>
            <a:fld id="{E530A410-F8CD-4575-B449-309C44A4FFBF}" type="slidenum">
              <a:rPr lang="en-US" smtClean="0"/>
              <a:t>7</a:t>
            </a:fld>
            <a:endParaRPr lang="en-US"/>
          </a:p>
        </p:txBody>
      </p:sp>
      <p:sp>
        <p:nvSpPr>
          <p:cNvPr id="5" name="Rectangle 4">
            <a:extLst>
              <a:ext uri="{FF2B5EF4-FFF2-40B4-BE49-F238E27FC236}">
                <a16:creationId xmlns:a16="http://schemas.microsoft.com/office/drawing/2014/main" id="{AA95E028-22D6-4BD6-9F9A-E6605AAEFED3}"/>
              </a:ext>
            </a:extLst>
          </p:cNvPr>
          <p:cNvSpPr/>
          <p:nvPr/>
        </p:nvSpPr>
        <p:spPr>
          <a:xfrm>
            <a:off x="873605" y="924505"/>
            <a:ext cx="9814775" cy="1200329"/>
          </a:xfrm>
          <a:prstGeom prst="rect">
            <a:avLst/>
          </a:prstGeom>
        </p:spPr>
        <p:txBody>
          <a:bodyPr wrap="square">
            <a:spAutoFit/>
          </a:bodyPr>
          <a:lstStyle/>
          <a:p>
            <a:pPr marL="285750" indent="-285750" algn="just">
              <a:buFont typeface="Courier New" panose="02070309020205020404" pitchFamily="49" charset="0"/>
              <a:buChar char="o"/>
            </a:pPr>
            <a:r>
              <a:rPr lang="en-US" dirty="0">
                <a:solidFill>
                  <a:srgbClr val="000000"/>
                </a:solidFill>
              </a:rPr>
              <a:t>Current framework can be adapted for other sensors, with modifications to match and ingest sensor data and instrument related parameters are required, as well as changing the BRF product used or the radiative transfer software. </a:t>
            </a:r>
          </a:p>
          <a:p>
            <a:pPr marL="285750" indent="-285750">
              <a:buFont typeface="Courier New" panose="02070309020205020404" pitchFamily="49" charset="0"/>
              <a:buChar char="o"/>
            </a:pPr>
            <a:endParaRPr lang="en-US" dirty="0"/>
          </a:p>
        </p:txBody>
      </p:sp>
      <p:sp>
        <p:nvSpPr>
          <p:cNvPr id="9" name="TextBox 8">
            <a:extLst>
              <a:ext uri="{FF2B5EF4-FFF2-40B4-BE49-F238E27FC236}">
                <a16:creationId xmlns:a16="http://schemas.microsoft.com/office/drawing/2014/main" id="{FE90AB79-0FBA-403A-A48F-69F5ECACF7D8}"/>
              </a:ext>
            </a:extLst>
          </p:cNvPr>
          <p:cNvSpPr txBox="1"/>
          <p:nvPr/>
        </p:nvSpPr>
        <p:spPr>
          <a:xfrm>
            <a:off x="283335" y="321973"/>
            <a:ext cx="6583982" cy="523220"/>
          </a:xfrm>
          <a:prstGeom prst="rect">
            <a:avLst/>
          </a:prstGeom>
          <a:noFill/>
        </p:spPr>
        <p:txBody>
          <a:bodyPr wrap="none" rtlCol="0">
            <a:spAutoFit/>
          </a:bodyPr>
          <a:lstStyle/>
          <a:p>
            <a:r>
              <a:rPr lang="en-US" sz="2800" dirty="0">
                <a:solidFill>
                  <a:schemeClr val="accent1">
                    <a:lumMod val="75000"/>
                  </a:schemeClr>
                </a:solidFill>
              </a:rPr>
              <a:t>Summary of Capabilities and Datasets Used</a:t>
            </a:r>
          </a:p>
        </p:txBody>
      </p:sp>
      <p:sp>
        <p:nvSpPr>
          <p:cNvPr id="10" name="Rectangle 9">
            <a:extLst>
              <a:ext uri="{FF2B5EF4-FFF2-40B4-BE49-F238E27FC236}">
                <a16:creationId xmlns:a16="http://schemas.microsoft.com/office/drawing/2014/main" id="{C2B3A3E4-4C56-4C09-B47A-FE742BFF5CBC}"/>
              </a:ext>
            </a:extLst>
          </p:cNvPr>
          <p:cNvSpPr/>
          <p:nvPr/>
        </p:nvSpPr>
        <p:spPr>
          <a:xfrm>
            <a:off x="162685" y="162685"/>
            <a:ext cx="11842321" cy="6193665"/>
          </a:xfrm>
          <a:prstGeom prst="rect">
            <a:avLst/>
          </a:prstGeom>
          <a:noFill/>
          <a:ln w="19050" cap="sq" cmpd="sng">
            <a:solidFill>
              <a:schemeClr val="accent1">
                <a:shade val="50000"/>
                <a:alpha val="99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07CB708-F9B8-44EF-8585-F56130EDAF45}"/>
              </a:ext>
            </a:extLst>
          </p:cNvPr>
          <p:cNvSpPr txBox="1"/>
          <p:nvPr/>
        </p:nvSpPr>
        <p:spPr>
          <a:xfrm>
            <a:off x="1293161" y="3084394"/>
            <a:ext cx="2068333" cy="1384995"/>
          </a:xfrm>
          <a:prstGeom prst="rect">
            <a:avLst/>
          </a:prstGeom>
          <a:noFill/>
          <a:ln w="12700" cap="rnd">
            <a:solidFill>
              <a:srgbClr val="00B0F0"/>
            </a:solidFill>
          </a:ln>
        </p:spPr>
        <p:txBody>
          <a:bodyPr wrap="square" rtlCol="0">
            <a:spAutoFit/>
          </a:bodyPr>
          <a:lstStyle/>
          <a:p>
            <a:pPr algn="ctr"/>
            <a:r>
              <a:rPr lang="en-US" sz="1400" dirty="0"/>
              <a:t>Ingest calibrated in-situ ASD surface </a:t>
            </a:r>
            <a:r>
              <a:rPr lang="en-US" sz="1400" dirty="0" err="1"/>
              <a:t>reflectances</a:t>
            </a:r>
            <a:r>
              <a:rPr lang="en-US" sz="1400" dirty="0"/>
              <a:t> that are independent of solar and atmospheric models, taken at a nadir view geometry</a:t>
            </a:r>
          </a:p>
        </p:txBody>
      </p:sp>
      <p:sp>
        <p:nvSpPr>
          <p:cNvPr id="8" name="TextBox 7">
            <a:extLst>
              <a:ext uri="{FF2B5EF4-FFF2-40B4-BE49-F238E27FC236}">
                <a16:creationId xmlns:a16="http://schemas.microsoft.com/office/drawing/2014/main" id="{83A79C59-098C-49E8-9851-CD04320491FB}"/>
              </a:ext>
            </a:extLst>
          </p:cNvPr>
          <p:cNvSpPr txBox="1"/>
          <p:nvPr/>
        </p:nvSpPr>
        <p:spPr>
          <a:xfrm>
            <a:off x="4191448" y="2507748"/>
            <a:ext cx="1331537" cy="523220"/>
          </a:xfrm>
          <a:prstGeom prst="rect">
            <a:avLst/>
          </a:prstGeom>
          <a:noFill/>
          <a:ln w="12700">
            <a:solidFill>
              <a:srgbClr val="00B0F0"/>
            </a:solidFill>
          </a:ln>
        </p:spPr>
        <p:txBody>
          <a:bodyPr wrap="square" rtlCol="0">
            <a:spAutoFit/>
          </a:bodyPr>
          <a:lstStyle/>
          <a:p>
            <a:r>
              <a:rPr lang="en-US" sz="1400" dirty="0"/>
              <a:t>Ingest aerosol measurements </a:t>
            </a:r>
          </a:p>
        </p:txBody>
      </p:sp>
      <p:sp>
        <p:nvSpPr>
          <p:cNvPr id="11" name="TextBox 10">
            <a:extLst>
              <a:ext uri="{FF2B5EF4-FFF2-40B4-BE49-F238E27FC236}">
                <a16:creationId xmlns:a16="http://schemas.microsoft.com/office/drawing/2014/main" id="{6A75338E-94D4-4658-93EE-2A1E2593804A}"/>
              </a:ext>
            </a:extLst>
          </p:cNvPr>
          <p:cNvSpPr txBox="1"/>
          <p:nvPr/>
        </p:nvSpPr>
        <p:spPr>
          <a:xfrm>
            <a:off x="5086956" y="3383133"/>
            <a:ext cx="1821732" cy="523220"/>
          </a:xfrm>
          <a:prstGeom prst="rect">
            <a:avLst/>
          </a:prstGeom>
          <a:noFill/>
          <a:ln w="12700">
            <a:solidFill>
              <a:srgbClr val="FFC000"/>
            </a:solidFill>
          </a:ln>
        </p:spPr>
        <p:txBody>
          <a:bodyPr wrap="square" rtlCol="0">
            <a:spAutoFit/>
          </a:bodyPr>
          <a:lstStyle/>
          <a:p>
            <a:pPr algn="ctr"/>
            <a:r>
              <a:rPr lang="en-US" sz="1400" dirty="0"/>
              <a:t>Radiative transfer code: MODTRAN6 *</a:t>
            </a:r>
          </a:p>
        </p:txBody>
      </p:sp>
      <p:sp>
        <p:nvSpPr>
          <p:cNvPr id="12" name="TextBox 11">
            <a:extLst>
              <a:ext uri="{FF2B5EF4-FFF2-40B4-BE49-F238E27FC236}">
                <a16:creationId xmlns:a16="http://schemas.microsoft.com/office/drawing/2014/main" id="{C757B6CC-235E-4693-AAEC-B90BBB16869E}"/>
              </a:ext>
            </a:extLst>
          </p:cNvPr>
          <p:cNvSpPr txBox="1"/>
          <p:nvPr/>
        </p:nvSpPr>
        <p:spPr>
          <a:xfrm>
            <a:off x="1762816" y="4532048"/>
            <a:ext cx="2622276" cy="738664"/>
          </a:xfrm>
          <a:prstGeom prst="rect">
            <a:avLst/>
          </a:prstGeom>
          <a:noFill/>
          <a:ln w="12700">
            <a:solidFill>
              <a:srgbClr val="FFC000"/>
            </a:solidFill>
          </a:ln>
        </p:spPr>
        <p:txBody>
          <a:bodyPr wrap="square" rtlCol="0">
            <a:spAutoFit/>
          </a:bodyPr>
          <a:lstStyle/>
          <a:p>
            <a:pPr algn="ctr"/>
            <a:r>
              <a:rPr lang="en-US" sz="1400" dirty="0"/>
              <a:t>Match and ingest BRF Products to correct for view geometry, difference in time of day.</a:t>
            </a:r>
          </a:p>
        </p:txBody>
      </p:sp>
      <p:sp>
        <p:nvSpPr>
          <p:cNvPr id="13" name="TextBox 12">
            <a:extLst>
              <a:ext uri="{FF2B5EF4-FFF2-40B4-BE49-F238E27FC236}">
                <a16:creationId xmlns:a16="http://schemas.microsoft.com/office/drawing/2014/main" id="{A5FC8AA5-A54C-462B-9AD2-378E9B7CE2E1}"/>
              </a:ext>
            </a:extLst>
          </p:cNvPr>
          <p:cNvSpPr txBox="1"/>
          <p:nvPr/>
        </p:nvSpPr>
        <p:spPr>
          <a:xfrm>
            <a:off x="7527301" y="3383133"/>
            <a:ext cx="1331537" cy="523220"/>
          </a:xfrm>
          <a:prstGeom prst="rect">
            <a:avLst/>
          </a:prstGeom>
          <a:noFill/>
          <a:ln w="12700">
            <a:solidFill>
              <a:srgbClr val="00B0F0"/>
            </a:solidFill>
          </a:ln>
        </p:spPr>
        <p:txBody>
          <a:bodyPr wrap="square" rtlCol="0">
            <a:spAutoFit/>
          </a:bodyPr>
          <a:lstStyle/>
          <a:p>
            <a:pPr algn="ctr"/>
            <a:r>
              <a:rPr lang="en-US" sz="1400" dirty="0" err="1"/>
              <a:t>Viccal</a:t>
            </a:r>
            <a:r>
              <a:rPr lang="en-US" sz="1400" dirty="0"/>
              <a:t> </a:t>
            </a:r>
            <a:r>
              <a:rPr lang="en-US" sz="1400" dirty="0" err="1"/>
              <a:t>ToA</a:t>
            </a:r>
            <a:r>
              <a:rPr lang="en-US" sz="1400" dirty="0"/>
              <a:t> Radiances</a:t>
            </a:r>
          </a:p>
        </p:txBody>
      </p:sp>
      <p:sp>
        <p:nvSpPr>
          <p:cNvPr id="14" name="TextBox 13">
            <a:extLst>
              <a:ext uri="{FF2B5EF4-FFF2-40B4-BE49-F238E27FC236}">
                <a16:creationId xmlns:a16="http://schemas.microsoft.com/office/drawing/2014/main" id="{6090F207-19BB-47CD-B1C0-450F8F8879F1}"/>
              </a:ext>
            </a:extLst>
          </p:cNvPr>
          <p:cNvSpPr txBox="1"/>
          <p:nvPr/>
        </p:nvSpPr>
        <p:spPr>
          <a:xfrm>
            <a:off x="2374636" y="2513975"/>
            <a:ext cx="1751815" cy="523220"/>
          </a:xfrm>
          <a:prstGeom prst="rect">
            <a:avLst/>
          </a:prstGeom>
          <a:noFill/>
          <a:ln w="12700">
            <a:solidFill>
              <a:srgbClr val="00B0F0"/>
            </a:solidFill>
          </a:ln>
        </p:spPr>
        <p:txBody>
          <a:bodyPr wrap="square" rtlCol="0">
            <a:spAutoFit/>
          </a:bodyPr>
          <a:lstStyle/>
          <a:p>
            <a:r>
              <a:rPr lang="en-US" sz="1400" dirty="0"/>
              <a:t>Ingest meteorological data.</a:t>
            </a:r>
          </a:p>
        </p:txBody>
      </p:sp>
      <p:sp>
        <p:nvSpPr>
          <p:cNvPr id="15" name="TextBox 14">
            <a:extLst>
              <a:ext uri="{FF2B5EF4-FFF2-40B4-BE49-F238E27FC236}">
                <a16:creationId xmlns:a16="http://schemas.microsoft.com/office/drawing/2014/main" id="{9F21D076-9CD6-49EA-B31E-2E40A728D908}"/>
              </a:ext>
            </a:extLst>
          </p:cNvPr>
          <p:cNvSpPr txBox="1"/>
          <p:nvPr/>
        </p:nvSpPr>
        <p:spPr>
          <a:xfrm>
            <a:off x="9102156" y="2507746"/>
            <a:ext cx="1331537" cy="523220"/>
          </a:xfrm>
          <a:prstGeom prst="rect">
            <a:avLst/>
          </a:prstGeom>
          <a:noFill/>
          <a:ln w="12700">
            <a:solidFill>
              <a:srgbClr val="FF0000"/>
            </a:solidFill>
          </a:ln>
        </p:spPr>
        <p:txBody>
          <a:bodyPr wrap="square" rtlCol="0">
            <a:spAutoFit/>
          </a:bodyPr>
          <a:lstStyle/>
          <a:p>
            <a:pPr algn="ctr"/>
            <a:r>
              <a:rPr lang="en-US" sz="1400" dirty="0"/>
              <a:t>Ingest Sensor </a:t>
            </a:r>
            <a:r>
              <a:rPr lang="en-US" sz="1400" dirty="0" err="1"/>
              <a:t>ToA</a:t>
            </a:r>
            <a:r>
              <a:rPr lang="en-US" sz="1400" dirty="0"/>
              <a:t> Radiances</a:t>
            </a:r>
          </a:p>
        </p:txBody>
      </p:sp>
      <p:cxnSp>
        <p:nvCxnSpPr>
          <p:cNvPr id="30" name="Straight Connector 29">
            <a:extLst>
              <a:ext uri="{FF2B5EF4-FFF2-40B4-BE49-F238E27FC236}">
                <a16:creationId xmlns:a16="http://schemas.microsoft.com/office/drawing/2014/main" id="{1D28EA40-BFBB-4DE5-81B5-7AE940400B2C}"/>
              </a:ext>
            </a:extLst>
          </p:cNvPr>
          <p:cNvCxnSpPr>
            <a:endCxn id="11" idx="1"/>
          </p:cNvCxnSpPr>
          <p:nvPr/>
        </p:nvCxnSpPr>
        <p:spPr>
          <a:xfrm>
            <a:off x="3361494" y="3644743"/>
            <a:ext cx="1725462" cy="0"/>
          </a:xfrm>
          <a:prstGeom prst="line">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1F6C8F4-097B-4069-B5DD-C1042DEA4EC1}"/>
              </a:ext>
            </a:extLst>
          </p:cNvPr>
          <p:cNvCxnSpPr/>
          <p:nvPr/>
        </p:nvCxnSpPr>
        <p:spPr>
          <a:xfrm>
            <a:off x="3855561" y="3030968"/>
            <a:ext cx="0" cy="613775"/>
          </a:xfrm>
          <a:prstGeom prst="line">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B60F885-FEC9-48BB-B703-F7C5B774EB08}"/>
              </a:ext>
            </a:extLst>
          </p:cNvPr>
          <p:cNvCxnSpPr>
            <a:cxnSpLocks/>
          </p:cNvCxnSpPr>
          <p:nvPr/>
        </p:nvCxnSpPr>
        <p:spPr>
          <a:xfrm>
            <a:off x="3658617" y="3644742"/>
            <a:ext cx="0" cy="887306"/>
          </a:xfrm>
          <a:prstGeom prst="line">
            <a:avLst/>
          </a:prstGeom>
          <a:ln w="12700">
            <a:solidFill>
              <a:schemeClr val="tx1"/>
            </a:solidFill>
            <a:headEnd type="stealth"/>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DEF3CCF3-30A9-4733-8B6F-C8B757C6DE64}"/>
              </a:ext>
            </a:extLst>
          </p:cNvPr>
          <p:cNvCxnSpPr>
            <a:stCxn id="11" idx="3"/>
          </p:cNvCxnSpPr>
          <p:nvPr/>
        </p:nvCxnSpPr>
        <p:spPr>
          <a:xfrm flipV="1">
            <a:off x="6908688" y="3638516"/>
            <a:ext cx="618613" cy="6227"/>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F7984A0-A7DF-46A3-8DDC-D732EB268C3A}"/>
              </a:ext>
            </a:extLst>
          </p:cNvPr>
          <p:cNvCxnSpPr/>
          <p:nvPr/>
        </p:nvCxnSpPr>
        <p:spPr>
          <a:xfrm flipV="1">
            <a:off x="8858838" y="3635402"/>
            <a:ext cx="618613" cy="6227"/>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C90F6B2-9D75-429E-993C-2976DF1E400E}"/>
              </a:ext>
            </a:extLst>
          </p:cNvPr>
          <p:cNvCxnSpPr>
            <a:cxnSpLocks/>
          </p:cNvCxnSpPr>
          <p:nvPr/>
        </p:nvCxnSpPr>
        <p:spPr>
          <a:xfrm>
            <a:off x="9767924" y="3019382"/>
            <a:ext cx="0" cy="342826"/>
          </a:xfrm>
          <a:prstGeom prst="straightConnector1">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EE0E5BC-32D8-4075-AF67-F639F593DBAD}"/>
              </a:ext>
            </a:extLst>
          </p:cNvPr>
          <p:cNvCxnSpPr>
            <a:cxnSpLocks/>
          </p:cNvCxnSpPr>
          <p:nvPr/>
        </p:nvCxnSpPr>
        <p:spPr>
          <a:xfrm>
            <a:off x="4078662" y="3644742"/>
            <a:ext cx="0" cy="448366"/>
          </a:xfrm>
          <a:prstGeom prst="line">
            <a:avLst/>
          </a:prstGeom>
          <a:ln w="12700">
            <a:solidFill>
              <a:schemeClr val="tx1"/>
            </a:solidFill>
            <a:headEnd type="stealth"/>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F6A7080-D101-43AE-973E-4B840B44A435}"/>
              </a:ext>
            </a:extLst>
          </p:cNvPr>
          <p:cNvCxnSpPr>
            <a:cxnSpLocks/>
          </p:cNvCxnSpPr>
          <p:nvPr/>
        </p:nvCxnSpPr>
        <p:spPr>
          <a:xfrm>
            <a:off x="4890936" y="3643051"/>
            <a:ext cx="0" cy="988534"/>
          </a:xfrm>
          <a:prstGeom prst="line">
            <a:avLst/>
          </a:prstGeom>
          <a:ln w="12700">
            <a:solidFill>
              <a:schemeClr val="tx1"/>
            </a:solidFill>
            <a:headEnd type="stealth"/>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CD5705D7-BE7A-407C-AEFC-68C24F860C2A}"/>
              </a:ext>
            </a:extLst>
          </p:cNvPr>
          <p:cNvSpPr txBox="1"/>
          <p:nvPr/>
        </p:nvSpPr>
        <p:spPr>
          <a:xfrm>
            <a:off x="3774428" y="3752054"/>
            <a:ext cx="1032235" cy="738664"/>
          </a:xfrm>
          <a:prstGeom prst="rect">
            <a:avLst/>
          </a:prstGeom>
          <a:solidFill>
            <a:schemeClr val="bg1"/>
          </a:solidFill>
          <a:ln w="12700">
            <a:solidFill>
              <a:srgbClr val="FF0000"/>
            </a:solidFill>
          </a:ln>
        </p:spPr>
        <p:txBody>
          <a:bodyPr wrap="square" rtlCol="0">
            <a:spAutoFit/>
          </a:bodyPr>
          <a:lstStyle/>
          <a:p>
            <a:pPr algn="ctr"/>
            <a:r>
              <a:rPr lang="en-US" sz="1400" dirty="0"/>
              <a:t>Spectral Response Function</a:t>
            </a:r>
          </a:p>
        </p:txBody>
      </p:sp>
      <p:sp>
        <p:nvSpPr>
          <p:cNvPr id="58" name="TextBox 57">
            <a:extLst>
              <a:ext uri="{FF2B5EF4-FFF2-40B4-BE49-F238E27FC236}">
                <a16:creationId xmlns:a16="http://schemas.microsoft.com/office/drawing/2014/main" id="{2BD09026-1836-465E-A739-2DFC46DACDD1}"/>
              </a:ext>
            </a:extLst>
          </p:cNvPr>
          <p:cNvSpPr txBox="1"/>
          <p:nvPr/>
        </p:nvSpPr>
        <p:spPr>
          <a:xfrm>
            <a:off x="7160407" y="1696951"/>
            <a:ext cx="1751814" cy="738664"/>
          </a:xfrm>
          <a:prstGeom prst="rect">
            <a:avLst/>
          </a:prstGeom>
          <a:noFill/>
          <a:ln w="12700">
            <a:solidFill>
              <a:srgbClr val="FF0000"/>
            </a:solidFill>
          </a:ln>
        </p:spPr>
        <p:txBody>
          <a:bodyPr wrap="square" rtlCol="0">
            <a:spAutoFit/>
          </a:bodyPr>
          <a:lstStyle/>
          <a:p>
            <a:pPr algn="ctr"/>
            <a:r>
              <a:rPr lang="en-US" sz="1400" dirty="0"/>
              <a:t>Match in-situ measurements with Sensor overpasses</a:t>
            </a:r>
          </a:p>
        </p:txBody>
      </p:sp>
      <p:cxnSp>
        <p:nvCxnSpPr>
          <p:cNvPr id="60" name="Connector: Elbow 59">
            <a:extLst>
              <a:ext uri="{FF2B5EF4-FFF2-40B4-BE49-F238E27FC236}">
                <a16:creationId xmlns:a16="http://schemas.microsoft.com/office/drawing/2014/main" id="{DC38E566-D95D-418D-882A-2BBE971B9573}"/>
              </a:ext>
            </a:extLst>
          </p:cNvPr>
          <p:cNvCxnSpPr>
            <a:cxnSpLocks/>
            <a:endCxn id="15" idx="0"/>
          </p:cNvCxnSpPr>
          <p:nvPr/>
        </p:nvCxnSpPr>
        <p:spPr>
          <a:xfrm>
            <a:off x="8913042" y="2181158"/>
            <a:ext cx="854883" cy="326588"/>
          </a:xfrm>
          <a:prstGeom prst="bentConnector2">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1A5C262A-5DCB-495F-A672-95F044EC9A3C}"/>
              </a:ext>
            </a:extLst>
          </p:cNvPr>
          <p:cNvSpPr txBox="1"/>
          <p:nvPr/>
        </p:nvSpPr>
        <p:spPr>
          <a:xfrm>
            <a:off x="7574437" y="4511156"/>
            <a:ext cx="3709446" cy="923330"/>
          </a:xfrm>
          <a:prstGeom prst="rect">
            <a:avLst/>
          </a:prstGeom>
          <a:noFill/>
          <a:ln w="12700">
            <a:noFill/>
          </a:ln>
        </p:spPr>
        <p:txBody>
          <a:bodyPr wrap="square" rtlCol="0">
            <a:spAutoFit/>
          </a:bodyPr>
          <a:lstStyle/>
          <a:p>
            <a:pPr marL="285750" indent="-285750">
              <a:buFont typeface="Wingdings" panose="05000000000000000000" pitchFamily="2" charset="2"/>
              <a:buChar char="§"/>
            </a:pPr>
            <a:r>
              <a:rPr lang="en-US" dirty="0">
                <a:solidFill>
                  <a:schemeClr val="accent1">
                    <a:lumMod val="75000"/>
                  </a:schemeClr>
                </a:solidFill>
              </a:rPr>
              <a:t>Keep;</a:t>
            </a:r>
          </a:p>
          <a:p>
            <a:pPr marL="285750" indent="-285750">
              <a:buFont typeface="Wingdings" panose="05000000000000000000" pitchFamily="2" charset="2"/>
              <a:buChar char="§"/>
            </a:pPr>
            <a:r>
              <a:rPr lang="en-US" dirty="0">
                <a:solidFill>
                  <a:srgbClr val="FF0000"/>
                </a:solidFill>
              </a:rPr>
              <a:t>Replace;</a:t>
            </a:r>
          </a:p>
          <a:p>
            <a:pPr marL="285750" indent="-285750">
              <a:buFont typeface="Wingdings" panose="05000000000000000000" pitchFamily="2" charset="2"/>
              <a:buChar char="§"/>
            </a:pPr>
            <a:r>
              <a:rPr lang="en-US" dirty="0">
                <a:solidFill>
                  <a:srgbClr val="FFC000"/>
                </a:solidFill>
              </a:rPr>
              <a:t>May want to replace.</a:t>
            </a:r>
          </a:p>
        </p:txBody>
      </p:sp>
      <p:cxnSp>
        <p:nvCxnSpPr>
          <p:cNvPr id="67" name="Straight Connector 66">
            <a:extLst>
              <a:ext uri="{FF2B5EF4-FFF2-40B4-BE49-F238E27FC236}">
                <a16:creationId xmlns:a16="http://schemas.microsoft.com/office/drawing/2014/main" id="{2E35A6D9-B7AC-44E1-9647-349EBCDD2C1B}"/>
              </a:ext>
            </a:extLst>
          </p:cNvPr>
          <p:cNvCxnSpPr/>
          <p:nvPr/>
        </p:nvCxnSpPr>
        <p:spPr>
          <a:xfrm>
            <a:off x="4540576" y="3033989"/>
            <a:ext cx="0" cy="613775"/>
          </a:xfrm>
          <a:prstGeom prst="line">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4BD339D7-649E-474C-8D00-EB4BCEB4EB3A}"/>
              </a:ext>
            </a:extLst>
          </p:cNvPr>
          <p:cNvSpPr txBox="1"/>
          <p:nvPr/>
        </p:nvSpPr>
        <p:spPr>
          <a:xfrm>
            <a:off x="4730739" y="5191934"/>
            <a:ext cx="1751815" cy="307777"/>
          </a:xfrm>
          <a:prstGeom prst="rect">
            <a:avLst/>
          </a:prstGeom>
          <a:noFill/>
          <a:ln w="12700">
            <a:solidFill>
              <a:srgbClr val="00B0F0"/>
            </a:solidFill>
          </a:ln>
        </p:spPr>
        <p:txBody>
          <a:bodyPr wrap="square" rtlCol="0">
            <a:spAutoFit/>
          </a:bodyPr>
          <a:lstStyle/>
          <a:p>
            <a:pPr algn="ctr"/>
            <a:r>
              <a:rPr lang="en-US" sz="1400" dirty="0"/>
              <a:t>Atmospheric Model</a:t>
            </a:r>
          </a:p>
        </p:txBody>
      </p:sp>
      <p:cxnSp>
        <p:nvCxnSpPr>
          <p:cNvPr id="69" name="Straight Connector 68">
            <a:extLst>
              <a:ext uri="{FF2B5EF4-FFF2-40B4-BE49-F238E27FC236}">
                <a16:creationId xmlns:a16="http://schemas.microsoft.com/office/drawing/2014/main" id="{6D1DA8BB-0607-4376-885D-A70ADADE9CB2}"/>
              </a:ext>
            </a:extLst>
          </p:cNvPr>
          <p:cNvCxnSpPr>
            <a:cxnSpLocks/>
          </p:cNvCxnSpPr>
          <p:nvPr/>
        </p:nvCxnSpPr>
        <p:spPr>
          <a:xfrm>
            <a:off x="4982062" y="3643051"/>
            <a:ext cx="0" cy="1548883"/>
          </a:xfrm>
          <a:prstGeom prst="line">
            <a:avLst/>
          </a:prstGeom>
          <a:ln w="12700">
            <a:solidFill>
              <a:schemeClr val="tx1"/>
            </a:solidFill>
            <a:headEnd type="stealth"/>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FF9AE079-5DD8-4FAB-9E05-4ABC39F50DC8}"/>
              </a:ext>
            </a:extLst>
          </p:cNvPr>
          <p:cNvSpPr txBox="1"/>
          <p:nvPr/>
        </p:nvSpPr>
        <p:spPr>
          <a:xfrm>
            <a:off x="4540576" y="4631585"/>
            <a:ext cx="1751815" cy="307777"/>
          </a:xfrm>
          <a:prstGeom prst="rect">
            <a:avLst/>
          </a:prstGeom>
          <a:solidFill>
            <a:schemeClr val="bg1"/>
          </a:solidFill>
          <a:ln w="12700">
            <a:solidFill>
              <a:srgbClr val="00B0F0"/>
            </a:solidFill>
          </a:ln>
        </p:spPr>
        <p:txBody>
          <a:bodyPr wrap="square" rtlCol="0">
            <a:spAutoFit/>
          </a:bodyPr>
          <a:lstStyle/>
          <a:p>
            <a:pPr algn="ctr"/>
            <a:r>
              <a:rPr lang="en-US" sz="1400" dirty="0"/>
              <a:t>TSIS Solar Model</a:t>
            </a:r>
          </a:p>
        </p:txBody>
      </p:sp>
      <p:sp>
        <p:nvSpPr>
          <p:cNvPr id="7" name="TextBox 6">
            <a:extLst>
              <a:ext uri="{FF2B5EF4-FFF2-40B4-BE49-F238E27FC236}">
                <a16:creationId xmlns:a16="http://schemas.microsoft.com/office/drawing/2014/main" id="{F9C9F8AF-4A31-D80C-8468-3A387B9F1B27}"/>
              </a:ext>
            </a:extLst>
          </p:cNvPr>
          <p:cNvSpPr txBox="1"/>
          <p:nvPr/>
        </p:nvSpPr>
        <p:spPr>
          <a:xfrm>
            <a:off x="9144000" y="6100532"/>
            <a:ext cx="3048000" cy="261610"/>
          </a:xfrm>
          <a:prstGeom prst="rect">
            <a:avLst/>
          </a:prstGeom>
          <a:noFill/>
        </p:spPr>
        <p:txBody>
          <a:bodyPr wrap="square">
            <a:spAutoFit/>
          </a:bodyPr>
          <a:lstStyle/>
          <a:p>
            <a:r>
              <a:rPr lang="en-US" sz="1100" dirty="0">
                <a:latin typeface="Arial Narrow" panose="020B0604020202020204" pitchFamily="34" charset="0"/>
                <a:cs typeface="Arial Narrow" panose="020B0604020202020204" pitchFamily="34" charset="0"/>
              </a:rPr>
              <a:t>* OCO-2/3 - ACOS full physics retrieval algorithm</a:t>
            </a:r>
            <a:endParaRPr lang="en-US" sz="1100" dirty="0"/>
          </a:p>
        </p:txBody>
      </p:sp>
      <p:sp>
        <p:nvSpPr>
          <p:cNvPr id="6" name="TextBox 5">
            <a:extLst>
              <a:ext uri="{FF2B5EF4-FFF2-40B4-BE49-F238E27FC236}">
                <a16:creationId xmlns:a16="http://schemas.microsoft.com/office/drawing/2014/main" id="{9EC44523-6B93-2864-BA70-4C4DF986D12B}"/>
              </a:ext>
            </a:extLst>
          </p:cNvPr>
          <p:cNvSpPr txBox="1"/>
          <p:nvPr/>
        </p:nvSpPr>
        <p:spPr>
          <a:xfrm>
            <a:off x="9519964" y="3378434"/>
            <a:ext cx="1331537" cy="523220"/>
          </a:xfrm>
          <a:prstGeom prst="rect">
            <a:avLst/>
          </a:prstGeom>
          <a:noFill/>
          <a:ln w="12700">
            <a:solidFill>
              <a:srgbClr val="00B0F0"/>
            </a:solidFill>
          </a:ln>
        </p:spPr>
        <p:txBody>
          <a:bodyPr wrap="square" rtlCol="0">
            <a:spAutoFit/>
          </a:bodyPr>
          <a:lstStyle/>
          <a:p>
            <a:r>
              <a:rPr lang="en-US" sz="1400" dirty="0"/>
              <a:t>Results: Sensor to </a:t>
            </a:r>
            <a:r>
              <a:rPr lang="en-US" sz="1400" dirty="0" err="1"/>
              <a:t>Viccal</a:t>
            </a:r>
            <a:r>
              <a:rPr lang="en-US" sz="1400" dirty="0"/>
              <a:t> ratios</a:t>
            </a:r>
          </a:p>
        </p:txBody>
      </p:sp>
    </p:spTree>
    <p:extLst>
      <p:ext uri="{BB962C8B-B14F-4D97-AF65-F5344CB8AC3E}">
        <p14:creationId xmlns:p14="http://schemas.microsoft.com/office/powerpoint/2010/main" val="3696450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A82A08-2EFB-21B9-C899-A0C34118A9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278" y="1499761"/>
            <a:ext cx="4524244" cy="4463919"/>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FB2F4287-DDB7-4D33-A5B6-2B5C3D8D4F68}"/>
              </a:ext>
            </a:extLst>
          </p:cNvPr>
          <p:cNvPicPr>
            <a:picLocks noChangeAspect="1"/>
          </p:cNvPicPr>
          <p:nvPr/>
        </p:nvPicPr>
        <p:blipFill>
          <a:blip r:embed="rId4"/>
          <a:stretch>
            <a:fillRect/>
          </a:stretch>
        </p:blipFill>
        <p:spPr>
          <a:xfrm>
            <a:off x="7181949" y="1115070"/>
            <a:ext cx="4229690" cy="2000529"/>
          </a:xfrm>
          <a:prstGeom prst="rect">
            <a:avLst/>
          </a:prstGeom>
        </p:spPr>
      </p:pic>
      <p:sp>
        <p:nvSpPr>
          <p:cNvPr id="4" name="TextBox 3">
            <a:extLst>
              <a:ext uri="{FF2B5EF4-FFF2-40B4-BE49-F238E27FC236}">
                <a16:creationId xmlns:a16="http://schemas.microsoft.com/office/drawing/2014/main" id="{C3065981-B27E-4935-AC35-3C5E4BB9B194}"/>
              </a:ext>
            </a:extLst>
          </p:cNvPr>
          <p:cNvSpPr txBox="1"/>
          <p:nvPr/>
        </p:nvSpPr>
        <p:spPr>
          <a:xfrm>
            <a:off x="264289" y="212051"/>
            <a:ext cx="5726203" cy="523220"/>
          </a:xfrm>
          <a:prstGeom prst="rect">
            <a:avLst/>
          </a:prstGeom>
          <a:noFill/>
        </p:spPr>
        <p:txBody>
          <a:bodyPr wrap="square" rtlCol="0">
            <a:spAutoFit/>
          </a:bodyPr>
          <a:lstStyle/>
          <a:p>
            <a:r>
              <a:rPr lang="en-US" sz="2800" dirty="0">
                <a:solidFill>
                  <a:schemeClr val="accent1">
                    <a:lumMod val="75000"/>
                  </a:schemeClr>
                </a:solidFill>
              </a:rPr>
              <a:t>Orbiting Carbon Observatory 2/3</a:t>
            </a:r>
          </a:p>
        </p:txBody>
      </p:sp>
      <p:sp>
        <p:nvSpPr>
          <p:cNvPr id="5" name="Rectangle 4">
            <a:extLst>
              <a:ext uri="{FF2B5EF4-FFF2-40B4-BE49-F238E27FC236}">
                <a16:creationId xmlns:a16="http://schemas.microsoft.com/office/drawing/2014/main" id="{B047989C-1C42-4503-B911-0D2DC9AF934B}"/>
              </a:ext>
            </a:extLst>
          </p:cNvPr>
          <p:cNvSpPr/>
          <p:nvPr/>
        </p:nvSpPr>
        <p:spPr>
          <a:xfrm>
            <a:off x="162685" y="162685"/>
            <a:ext cx="11842321" cy="6193665"/>
          </a:xfrm>
          <a:prstGeom prst="rect">
            <a:avLst/>
          </a:prstGeom>
          <a:noFill/>
          <a:ln w="19050" cap="sq" cmpd="sng">
            <a:solidFill>
              <a:schemeClr val="accent1">
                <a:shade val="50000"/>
                <a:alpha val="99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02B9EE6F-582F-4AF5-9571-60B1059D1FCC}"/>
              </a:ext>
            </a:extLst>
          </p:cNvPr>
          <p:cNvSpPr>
            <a:spLocks noGrp="1"/>
          </p:cNvSpPr>
          <p:nvPr>
            <p:ph type="ftr" sz="quarter" idx="11"/>
          </p:nvPr>
        </p:nvSpPr>
        <p:spPr/>
        <p:txBody>
          <a:bodyPr/>
          <a:lstStyle/>
          <a:p>
            <a:r>
              <a:rPr lang="en-US" dirty="0"/>
              <a:t>Railroad Valley</a:t>
            </a:r>
          </a:p>
        </p:txBody>
      </p:sp>
      <p:sp>
        <p:nvSpPr>
          <p:cNvPr id="7" name="Slide Number Placeholder 6">
            <a:extLst>
              <a:ext uri="{FF2B5EF4-FFF2-40B4-BE49-F238E27FC236}">
                <a16:creationId xmlns:a16="http://schemas.microsoft.com/office/drawing/2014/main" id="{7BB7AF7D-629D-4C95-A5EF-1DA0986F6EF4}"/>
              </a:ext>
            </a:extLst>
          </p:cNvPr>
          <p:cNvSpPr>
            <a:spLocks noGrp="1"/>
          </p:cNvSpPr>
          <p:nvPr>
            <p:ph type="sldNum" sz="quarter" idx="12"/>
          </p:nvPr>
        </p:nvSpPr>
        <p:spPr/>
        <p:txBody>
          <a:bodyPr/>
          <a:lstStyle/>
          <a:p>
            <a:fld id="{710B311B-1D05-4F14-8E5C-F13B7E90B304}" type="slidenum">
              <a:rPr lang="en-US" smtClean="0"/>
              <a:t>8</a:t>
            </a:fld>
            <a:endParaRPr lang="en-US" dirty="0"/>
          </a:p>
        </p:txBody>
      </p:sp>
      <p:sp>
        <p:nvSpPr>
          <p:cNvPr id="29" name="Rectangle 28">
            <a:extLst>
              <a:ext uri="{FF2B5EF4-FFF2-40B4-BE49-F238E27FC236}">
                <a16:creationId xmlns:a16="http://schemas.microsoft.com/office/drawing/2014/main" id="{8AD9F067-5695-4D14-98EB-E6D60D96DDBC}"/>
              </a:ext>
            </a:extLst>
          </p:cNvPr>
          <p:cNvSpPr/>
          <p:nvPr/>
        </p:nvSpPr>
        <p:spPr>
          <a:xfrm>
            <a:off x="6746806" y="2687246"/>
            <a:ext cx="5224587" cy="3323987"/>
          </a:xfrm>
          <a:prstGeom prst="rect">
            <a:avLst/>
          </a:prstGeom>
          <a:ln>
            <a:noFill/>
          </a:ln>
        </p:spPr>
        <p:txBody>
          <a:bodyPr wrap="square">
            <a:spAutoFit/>
          </a:bodyPr>
          <a:lstStyle/>
          <a:p>
            <a:pPr algn="just"/>
            <a:r>
              <a:rPr lang="en-US" u="sng" dirty="0">
                <a:latin typeface="Calibri" panose="020F0502020204030204" pitchFamily="34" charset="0"/>
                <a:ea typeface="Times New Roman" panose="02020603050405020304" pitchFamily="18" charset="0"/>
              </a:rPr>
              <a:t>LIMITATIONS</a:t>
            </a:r>
          </a:p>
          <a:p>
            <a:pPr marL="285750" indent="-285750" algn="just">
              <a:buFont typeface="Arial" panose="020B0604020202020204" pitchFamily="34" charset="0"/>
              <a:buChar char="•"/>
            </a:pPr>
            <a:r>
              <a:rPr lang="en-US" dirty="0">
                <a:latin typeface="Calibri" panose="020F0502020204030204" pitchFamily="34" charset="0"/>
                <a:ea typeface="Times New Roman" panose="02020603050405020304" pitchFamily="18" charset="0"/>
              </a:rPr>
              <a:t>NADIR ASD MEASUREMENTS AND LARGE SATELLITE VIEW ANGLES: View geometry corrections are applied using BRF/BRDF products.</a:t>
            </a:r>
            <a:endParaRPr lang="en-US" sz="1200" dirty="0">
              <a:latin typeface="Calibri" panose="020F0502020204030204" pitchFamily="34" charset="0"/>
            </a:endParaRPr>
          </a:p>
          <a:p>
            <a:pPr algn="just"/>
            <a:endParaRPr lang="en-US" sz="1200" dirty="0">
              <a:latin typeface="Calibri" panose="020F0502020204030204" pitchFamily="34" charset="0"/>
            </a:endParaRPr>
          </a:p>
          <a:p>
            <a:pPr marL="285750" indent="-285750" algn="just">
              <a:buFont typeface="Arial" panose="020B0604020202020204" pitchFamily="34" charset="0"/>
              <a:buChar char="•"/>
            </a:pPr>
            <a:r>
              <a:rPr lang="en-US" dirty="0">
                <a:latin typeface="Calibri" panose="020F0502020204030204" pitchFamily="34" charset="0"/>
              </a:rPr>
              <a:t>NOT ALWAYS CONCOMITANT for OCO-3: </a:t>
            </a:r>
          </a:p>
          <a:p>
            <a:pPr algn="just"/>
            <a:r>
              <a:rPr lang="en-US" dirty="0">
                <a:latin typeface="Calibri" panose="020F0502020204030204" pitchFamily="34" charset="0"/>
              </a:rPr>
              <a:t>Time of day corrections can be derived from </a:t>
            </a:r>
            <a:r>
              <a:rPr lang="en-US" dirty="0" err="1">
                <a:latin typeface="Calibri" panose="020F0502020204030204" pitchFamily="34" charset="0"/>
              </a:rPr>
              <a:t>Lspec</a:t>
            </a:r>
            <a:r>
              <a:rPr lang="en-US" dirty="0">
                <a:latin typeface="Calibri" panose="020F0502020204030204" pitchFamily="34" charset="0"/>
              </a:rPr>
              <a:t> data or BRF/BRDF products.</a:t>
            </a: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p:txBody>
      </p:sp>
      <p:sp>
        <p:nvSpPr>
          <p:cNvPr id="31" name="TextBox 30">
            <a:extLst>
              <a:ext uri="{FF2B5EF4-FFF2-40B4-BE49-F238E27FC236}">
                <a16:creationId xmlns:a16="http://schemas.microsoft.com/office/drawing/2014/main" id="{79E90524-9B4F-4118-BC01-181C42F80DBF}"/>
              </a:ext>
            </a:extLst>
          </p:cNvPr>
          <p:cNvSpPr txBox="1"/>
          <p:nvPr/>
        </p:nvSpPr>
        <p:spPr>
          <a:xfrm>
            <a:off x="7107804" y="229664"/>
            <a:ext cx="4709786" cy="923330"/>
          </a:xfrm>
          <a:prstGeom prst="rect">
            <a:avLst/>
          </a:prstGeom>
          <a:noFill/>
        </p:spPr>
        <p:txBody>
          <a:bodyPr wrap="square" rtlCol="0">
            <a:spAutoFit/>
          </a:bodyPr>
          <a:lstStyle/>
          <a:p>
            <a:r>
              <a:rPr lang="en-US" u="sng" dirty="0"/>
              <a:t>OCO-2 results for WCO2 band (1.61</a:t>
            </a:r>
            <a:r>
              <a:rPr lang="en-US" u="sng" dirty="0">
                <a:latin typeface="Symbol" panose="05050102010706020507" pitchFamily="18" charset="2"/>
              </a:rPr>
              <a:t>m</a:t>
            </a:r>
            <a:r>
              <a:rPr lang="en-US" u="sng" dirty="0"/>
              <a:t>m)</a:t>
            </a:r>
            <a:r>
              <a:rPr lang="en-US" dirty="0"/>
              <a:t>: B11 </a:t>
            </a:r>
            <a:r>
              <a:rPr lang="en-US" dirty="0" err="1"/>
              <a:t>VicCal</a:t>
            </a:r>
            <a:r>
              <a:rPr lang="en-US" dirty="0"/>
              <a:t> results indicate ~6% offset in absolute scaling, confirmed through other studies.</a:t>
            </a:r>
          </a:p>
        </p:txBody>
      </p:sp>
      <p:grpSp>
        <p:nvGrpSpPr>
          <p:cNvPr id="28" name="Group 27">
            <a:extLst>
              <a:ext uri="{FF2B5EF4-FFF2-40B4-BE49-F238E27FC236}">
                <a16:creationId xmlns:a16="http://schemas.microsoft.com/office/drawing/2014/main" id="{FA564056-BC3B-423B-AC1A-433BFF8003CC}"/>
              </a:ext>
            </a:extLst>
          </p:cNvPr>
          <p:cNvGrpSpPr/>
          <p:nvPr/>
        </p:nvGrpSpPr>
        <p:grpSpPr>
          <a:xfrm>
            <a:off x="6943723" y="5057837"/>
            <a:ext cx="4273690" cy="1103366"/>
            <a:chOff x="6581121" y="3944321"/>
            <a:chExt cx="4273690" cy="1103366"/>
          </a:xfrm>
        </p:grpSpPr>
        <p:pic>
          <p:nvPicPr>
            <p:cNvPr id="8" name="Picture 7">
              <a:extLst>
                <a:ext uri="{FF2B5EF4-FFF2-40B4-BE49-F238E27FC236}">
                  <a16:creationId xmlns:a16="http://schemas.microsoft.com/office/drawing/2014/main" id="{D07BA9E7-6021-41A6-AA6F-B11D726545C1}"/>
                </a:ext>
              </a:extLst>
            </p:cNvPr>
            <p:cNvPicPr>
              <a:picLocks noChangeAspect="1"/>
            </p:cNvPicPr>
            <p:nvPr/>
          </p:nvPicPr>
          <p:blipFill rotWithShape="1">
            <a:blip r:embed="rId5"/>
            <a:srcRect b="32739"/>
            <a:stretch/>
          </p:blipFill>
          <p:spPr>
            <a:xfrm>
              <a:off x="7202843" y="3944321"/>
              <a:ext cx="3651968" cy="580146"/>
            </a:xfrm>
            <a:prstGeom prst="rect">
              <a:avLst/>
            </a:prstGeom>
          </p:spPr>
        </p:pic>
        <p:sp>
          <p:nvSpPr>
            <p:cNvPr id="11" name="TextBox 10">
              <a:extLst>
                <a:ext uri="{FF2B5EF4-FFF2-40B4-BE49-F238E27FC236}">
                  <a16:creationId xmlns:a16="http://schemas.microsoft.com/office/drawing/2014/main" id="{5DDF012B-23CF-49D5-BC6A-588289E6B92E}"/>
                </a:ext>
              </a:extLst>
            </p:cNvPr>
            <p:cNvSpPr txBox="1"/>
            <p:nvPr/>
          </p:nvSpPr>
          <p:spPr>
            <a:xfrm>
              <a:off x="6581121" y="4524467"/>
              <a:ext cx="1823231" cy="523220"/>
            </a:xfrm>
            <a:prstGeom prst="rect">
              <a:avLst/>
            </a:prstGeom>
            <a:noFill/>
          </p:spPr>
          <p:txBody>
            <a:bodyPr wrap="square" rtlCol="0">
              <a:spAutoFit/>
            </a:bodyPr>
            <a:lstStyle/>
            <a:p>
              <a:pPr algn="ctr"/>
              <a:r>
                <a:rPr lang="en-US" sz="1400" dirty="0"/>
                <a:t>Reflectance at overpass geometry</a:t>
              </a:r>
            </a:p>
          </p:txBody>
        </p:sp>
        <p:sp>
          <p:nvSpPr>
            <p:cNvPr id="34" name="TextBox 33">
              <a:extLst>
                <a:ext uri="{FF2B5EF4-FFF2-40B4-BE49-F238E27FC236}">
                  <a16:creationId xmlns:a16="http://schemas.microsoft.com/office/drawing/2014/main" id="{6E7CD627-604A-4035-8253-994016F68061}"/>
                </a:ext>
              </a:extLst>
            </p:cNvPr>
            <p:cNvSpPr txBox="1"/>
            <p:nvPr/>
          </p:nvSpPr>
          <p:spPr>
            <a:xfrm>
              <a:off x="8380840" y="4524467"/>
              <a:ext cx="1823231" cy="523220"/>
            </a:xfrm>
            <a:prstGeom prst="rect">
              <a:avLst/>
            </a:prstGeom>
            <a:noFill/>
          </p:spPr>
          <p:txBody>
            <a:bodyPr wrap="square" rtlCol="0">
              <a:spAutoFit/>
            </a:bodyPr>
            <a:lstStyle/>
            <a:p>
              <a:pPr algn="ctr"/>
              <a:r>
                <a:rPr lang="en-US" sz="1400" dirty="0"/>
                <a:t>Reflectance at ASD geometry</a:t>
              </a:r>
            </a:p>
          </p:txBody>
        </p:sp>
        <p:cxnSp>
          <p:nvCxnSpPr>
            <p:cNvPr id="13" name="Straight Arrow Connector 12">
              <a:extLst>
                <a:ext uri="{FF2B5EF4-FFF2-40B4-BE49-F238E27FC236}">
                  <a16:creationId xmlns:a16="http://schemas.microsoft.com/office/drawing/2014/main" id="{4AA7DE84-0BCF-491E-ACA9-2F0044F46732}"/>
                </a:ext>
              </a:extLst>
            </p:cNvPr>
            <p:cNvCxnSpPr/>
            <p:nvPr/>
          </p:nvCxnSpPr>
          <p:spPr>
            <a:xfrm flipH="1">
              <a:off x="7737231" y="4395977"/>
              <a:ext cx="152400" cy="176023"/>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35" name="Straight Arrow Connector 34">
              <a:extLst>
                <a:ext uri="{FF2B5EF4-FFF2-40B4-BE49-F238E27FC236}">
                  <a16:creationId xmlns:a16="http://schemas.microsoft.com/office/drawing/2014/main" id="{D390D0EA-0022-451D-81AE-E179355239B1}"/>
                </a:ext>
              </a:extLst>
            </p:cNvPr>
            <p:cNvCxnSpPr>
              <a:cxnSpLocks/>
            </p:cNvCxnSpPr>
            <p:nvPr/>
          </p:nvCxnSpPr>
          <p:spPr>
            <a:xfrm>
              <a:off x="9031915" y="4384159"/>
              <a:ext cx="144323" cy="211192"/>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grpSp>
      <p:sp>
        <p:nvSpPr>
          <p:cNvPr id="36" name="TextBox 35">
            <a:extLst>
              <a:ext uri="{FF2B5EF4-FFF2-40B4-BE49-F238E27FC236}">
                <a16:creationId xmlns:a16="http://schemas.microsoft.com/office/drawing/2014/main" id="{8136A7C5-360C-4D90-8987-C7D7F2235841}"/>
              </a:ext>
            </a:extLst>
          </p:cNvPr>
          <p:cNvSpPr txBox="1"/>
          <p:nvPr/>
        </p:nvSpPr>
        <p:spPr>
          <a:xfrm>
            <a:off x="8007288" y="2006817"/>
            <a:ext cx="2703621" cy="307777"/>
          </a:xfrm>
          <a:prstGeom prst="rect">
            <a:avLst/>
          </a:prstGeom>
          <a:noFill/>
        </p:spPr>
        <p:txBody>
          <a:bodyPr wrap="square" rtlCol="0">
            <a:spAutoFit/>
          </a:bodyPr>
          <a:lstStyle/>
          <a:p>
            <a:r>
              <a:rPr lang="en-US" sz="1400" dirty="0"/>
              <a:t>Fu, D., Bruegge, C., Rosenberg, R.</a:t>
            </a:r>
          </a:p>
        </p:txBody>
      </p:sp>
      <p:sp>
        <p:nvSpPr>
          <p:cNvPr id="40" name="TextBox 39">
            <a:extLst>
              <a:ext uri="{FF2B5EF4-FFF2-40B4-BE49-F238E27FC236}">
                <a16:creationId xmlns:a16="http://schemas.microsoft.com/office/drawing/2014/main" id="{93F799E9-B2EC-4539-BFF4-A6A9E326927B}"/>
              </a:ext>
            </a:extLst>
          </p:cNvPr>
          <p:cNvSpPr txBox="1"/>
          <p:nvPr/>
        </p:nvSpPr>
        <p:spPr>
          <a:xfrm>
            <a:off x="892278" y="5637983"/>
            <a:ext cx="4114801" cy="307777"/>
          </a:xfrm>
          <a:prstGeom prst="rect">
            <a:avLst/>
          </a:prstGeom>
          <a:noFill/>
        </p:spPr>
        <p:txBody>
          <a:bodyPr wrap="square" rtlCol="0">
            <a:spAutoFit/>
          </a:bodyPr>
          <a:lstStyle/>
          <a:p>
            <a:r>
              <a:rPr lang="en-US" sz="1400" dirty="0"/>
              <a:t>Edwin Sarkissian</a:t>
            </a:r>
          </a:p>
        </p:txBody>
      </p:sp>
      <p:sp>
        <p:nvSpPr>
          <p:cNvPr id="9" name="TextBox 8">
            <a:extLst>
              <a:ext uri="{FF2B5EF4-FFF2-40B4-BE49-F238E27FC236}">
                <a16:creationId xmlns:a16="http://schemas.microsoft.com/office/drawing/2014/main" id="{6A618D9C-6A18-3BFE-573A-80B05595BBA9}"/>
              </a:ext>
            </a:extLst>
          </p:cNvPr>
          <p:cNvSpPr txBox="1"/>
          <p:nvPr/>
        </p:nvSpPr>
        <p:spPr>
          <a:xfrm>
            <a:off x="225906" y="699541"/>
            <a:ext cx="6733394" cy="646331"/>
          </a:xfrm>
          <a:prstGeom prst="rect">
            <a:avLst/>
          </a:prstGeom>
          <a:noFill/>
        </p:spPr>
        <p:txBody>
          <a:bodyPr wrap="square">
            <a:spAutoFit/>
          </a:bodyPr>
          <a:lstStyle/>
          <a:p>
            <a:pPr algn="l"/>
            <a:r>
              <a:rPr lang="en-US" sz="1800" b="0" i="0" u="none" strike="noStrike" baseline="0" dirty="0">
                <a:latin typeface="NimbusRomNo9L-Regu"/>
              </a:rPr>
              <a:t>OCO-2 and OCO-3 view the Playa in target mode, where the site is covered in segments of different view angles (analysis limited to &lt;30</a:t>
            </a:r>
            <a:r>
              <a:rPr lang="en-US" sz="1800" b="0" i="0" u="none" strike="noStrike" baseline="30000" dirty="0">
                <a:latin typeface="NimbusRomNo9L-Regu"/>
              </a:rPr>
              <a:t>o</a:t>
            </a:r>
            <a:r>
              <a:rPr lang="en-US" sz="1800" b="0" i="0" u="none" strike="noStrike" baseline="0" dirty="0">
                <a:latin typeface="NimbusRomNo9L-Regu"/>
              </a:rPr>
              <a:t>).</a:t>
            </a:r>
            <a:endParaRPr lang="en-US" dirty="0"/>
          </a:p>
        </p:txBody>
      </p:sp>
      <p:sp>
        <p:nvSpPr>
          <p:cNvPr id="3" name="Rectangle 2">
            <a:extLst>
              <a:ext uri="{FF2B5EF4-FFF2-40B4-BE49-F238E27FC236}">
                <a16:creationId xmlns:a16="http://schemas.microsoft.com/office/drawing/2014/main" id="{7321D6BA-6A88-315F-953B-6E25B8EF6E9E}"/>
              </a:ext>
            </a:extLst>
          </p:cNvPr>
          <p:cNvSpPr/>
          <p:nvPr/>
        </p:nvSpPr>
        <p:spPr>
          <a:xfrm>
            <a:off x="7035800" y="4882989"/>
            <a:ext cx="4181613" cy="1354072"/>
          </a:xfrm>
          <a:prstGeom prst="rect">
            <a:avLst/>
          </a:prstGeom>
          <a:solidFill>
            <a:schemeClr val="accent2">
              <a:lumMod val="40000"/>
              <a:lumOff val="60000"/>
              <a:alpha val="1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7082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0887192-4F84-49D1-AF74-D06D28E81487}"/>
              </a:ext>
            </a:extLst>
          </p:cNvPr>
          <p:cNvSpPr>
            <a:spLocks noGrp="1"/>
          </p:cNvSpPr>
          <p:nvPr>
            <p:ph type="ftr" sz="quarter" idx="11"/>
          </p:nvPr>
        </p:nvSpPr>
        <p:spPr/>
        <p:txBody>
          <a:bodyPr/>
          <a:lstStyle/>
          <a:p>
            <a:r>
              <a:rPr lang="en-US" dirty="0"/>
              <a:t>Railroad Valley</a:t>
            </a:r>
          </a:p>
        </p:txBody>
      </p:sp>
      <p:sp>
        <p:nvSpPr>
          <p:cNvPr id="3" name="Slide Number Placeholder 2">
            <a:extLst>
              <a:ext uri="{FF2B5EF4-FFF2-40B4-BE49-F238E27FC236}">
                <a16:creationId xmlns:a16="http://schemas.microsoft.com/office/drawing/2014/main" id="{A129C53D-07C9-438C-85EE-FFC948843E07}"/>
              </a:ext>
            </a:extLst>
          </p:cNvPr>
          <p:cNvSpPr>
            <a:spLocks noGrp="1"/>
          </p:cNvSpPr>
          <p:nvPr>
            <p:ph type="sldNum" sz="quarter" idx="12"/>
          </p:nvPr>
        </p:nvSpPr>
        <p:spPr/>
        <p:txBody>
          <a:bodyPr/>
          <a:lstStyle/>
          <a:p>
            <a:fld id="{E530A410-F8CD-4575-B449-309C44A4FFBF}" type="slidenum">
              <a:rPr lang="en-US" smtClean="0"/>
              <a:t>9</a:t>
            </a:fld>
            <a:endParaRPr lang="en-US" dirty="0"/>
          </a:p>
        </p:txBody>
      </p:sp>
      <p:sp>
        <p:nvSpPr>
          <p:cNvPr id="4" name="Rectangle 3">
            <a:extLst>
              <a:ext uri="{FF2B5EF4-FFF2-40B4-BE49-F238E27FC236}">
                <a16:creationId xmlns:a16="http://schemas.microsoft.com/office/drawing/2014/main" id="{C289EAD8-D550-4CDF-BCA4-7606D1D1C4C0}"/>
              </a:ext>
            </a:extLst>
          </p:cNvPr>
          <p:cNvSpPr/>
          <p:nvPr/>
        </p:nvSpPr>
        <p:spPr>
          <a:xfrm>
            <a:off x="162685" y="162685"/>
            <a:ext cx="11842321" cy="6193665"/>
          </a:xfrm>
          <a:prstGeom prst="rect">
            <a:avLst/>
          </a:prstGeom>
          <a:noFill/>
          <a:ln w="19050" cap="sq" cmpd="sng">
            <a:solidFill>
              <a:schemeClr val="accent1">
                <a:shade val="50000"/>
                <a:alpha val="99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BC6D564-4E06-4A53-B729-C984D686563A}"/>
              </a:ext>
            </a:extLst>
          </p:cNvPr>
          <p:cNvPicPr>
            <a:picLocks noChangeAspect="1"/>
          </p:cNvPicPr>
          <p:nvPr/>
        </p:nvPicPr>
        <p:blipFill rotWithShape="1">
          <a:blip r:embed="rId2"/>
          <a:srcRect t="4005" r="1515"/>
          <a:stretch/>
        </p:blipFill>
        <p:spPr>
          <a:xfrm>
            <a:off x="552012" y="1753300"/>
            <a:ext cx="7664209" cy="4386845"/>
          </a:xfrm>
          <a:prstGeom prst="rect">
            <a:avLst/>
          </a:prstGeom>
        </p:spPr>
      </p:pic>
      <p:graphicFrame>
        <p:nvGraphicFramePr>
          <p:cNvPr id="8" name="Table 7">
            <a:extLst>
              <a:ext uri="{FF2B5EF4-FFF2-40B4-BE49-F238E27FC236}">
                <a16:creationId xmlns:a16="http://schemas.microsoft.com/office/drawing/2014/main" id="{CD6852BB-9A38-40F9-BAFF-F67F97859762}"/>
              </a:ext>
            </a:extLst>
          </p:cNvPr>
          <p:cNvGraphicFramePr>
            <a:graphicFrameLocks noGrp="1"/>
          </p:cNvGraphicFramePr>
          <p:nvPr>
            <p:extLst>
              <p:ext uri="{D42A27DB-BD31-4B8C-83A1-F6EECF244321}">
                <p14:modId xmlns:p14="http://schemas.microsoft.com/office/powerpoint/2010/main" val="1563390554"/>
              </p:ext>
            </p:extLst>
          </p:nvPr>
        </p:nvGraphicFramePr>
        <p:xfrm>
          <a:off x="8447574" y="5289838"/>
          <a:ext cx="3200400" cy="812250"/>
        </p:xfrm>
        <a:graphic>
          <a:graphicData uri="http://schemas.openxmlformats.org/drawingml/2006/table">
            <a:tbl>
              <a:tblPr firstRow="1" bandRow="1">
                <a:tableStyleId>{5C22544A-7EE6-4342-B048-85BDC9FD1C3A}</a:tableStyleId>
              </a:tblPr>
              <a:tblGrid>
                <a:gridCol w="800100">
                  <a:extLst>
                    <a:ext uri="{9D8B030D-6E8A-4147-A177-3AD203B41FA5}">
                      <a16:colId xmlns:a16="http://schemas.microsoft.com/office/drawing/2014/main" val="1547172496"/>
                    </a:ext>
                  </a:extLst>
                </a:gridCol>
                <a:gridCol w="800100">
                  <a:extLst>
                    <a:ext uri="{9D8B030D-6E8A-4147-A177-3AD203B41FA5}">
                      <a16:colId xmlns:a16="http://schemas.microsoft.com/office/drawing/2014/main" val="1678304283"/>
                    </a:ext>
                  </a:extLst>
                </a:gridCol>
                <a:gridCol w="800100">
                  <a:extLst>
                    <a:ext uri="{9D8B030D-6E8A-4147-A177-3AD203B41FA5}">
                      <a16:colId xmlns:a16="http://schemas.microsoft.com/office/drawing/2014/main" val="2592832249"/>
                    </a:ext>
                  </a:extLst>
                </a:gridCol>
                <a:gridCol w="800100">
                  <a:extLst>
                    <a:ext uri="{9D8B030D-6E8A-4147-A177-3AD203B41FA5}">
                      <a16:colId xmlns:a16="http://schemas.microsoft.com/office/drawing/2014/main" val="3355382637"/>
                    </a:ext>
                  </a:extLst>
                </a:gridCol>
              </a:tblGrid>
              <a:tr h="446490">
                <a:tc>
                  <a:txBody>
                    <a:bodyPr/>
                    <a:lstStyle/>
                    <a:p>
                      <a:r>
                        <a:rPr lang="en-US" dirty="0"/>
                        <a:t>Blue</a:t>
                      </a:r>
                    </a:p>
                  </a:txBody>
                  <a:tcPr/>
                </a:tc>
                <a:tc>
                  <a:txBody>
                    <a:bodyPr/>
                    <a:lstStyle/>
                    <a:p>
                      <a:r>
                        <a:rPr lang="en-US" dirty="0"/>
                        <a:t>Green</a:t>
                      </a:r>
                    </a:p>
                  </a:txBody>
                  <a:tcPr/>
                </a:tc>
                <a:tc>
                  <a:txBody>
                    <a:bodyPr/>
                    <a:lstStyle/>
                    <a:p>
                      <a:r>
                        <a:rPr lang="en-US" dirty="0"/>
                        <a:t>Red</a:t>
                      </a:r>
                    </a:p>
                  </a:txBody>
                  <a:tcPr/>
                </a:tc>
                <a:tc>
                  <a:txBody>
                    <a:bodyPr/>
                    <a:lstStyle/>
                    <a:p>
                      <a:r>
                        <a:rPr lang="en-US" dirty="0"/>
                        <a:t>NIR</a:t>
                      </a:r>
                    </a:p>
                  </a:txBody>
                  <a:tcPr/>
                </a:tc>
                <a:extLst>
                  <a:ext uri="{0D108BD9-81ED-4DB2-BD59-A6C34878D82A}">
                    <a16:rowId xmlns:a16="http://schemas.microsoft.com/office/drawing/2014/main" val="2750894761"/>
                  </a:ext>
                </a:extLst>
              </a:tr>
              <a:tr h="316534">
                <a:tc>
                  <a:txBody>
                    <a:bodyPr/>
                    <a:lstStyle/>
                    <a:p>
                      <a:r>
                        <a:rPr lang="en-US" sz="1800" kern="1200" dirty="0">
                          <a:solidFill>
                            <a:schemeClr val="dk1"/>
                          </a:solidFill>
                          <a:effectLst/>
                          <a:latin typeface="+mn-lt"/>
                          <a:ea typeface="+mn-ea"/>
                          <a:cs typeface="+mn-cs"/>
                        </a:rPr>
                        <a:t>1.002</a:t>
                      </a:r>
                      <a:endParaRPr lang="en-US" dirty="0"/>
                    </a:p>
                  </a:txBody>
                  <a:tcPr/>
                </a:tc>
                <a:tc>
                  <a:txBody>
                    <a:bodyPr/>
                    <a:lstStyle/>
                    <a:p>
                      <a:r>
                        <a:rPr lang="en-US" sz="1800" kern="1200" dirty="0">
                          <a:solidFill>
                            <a:schemeClr val="dk1"/>
                          </a:solidFill>
                          <a:effectLst/>
                          <a:latin typeface="+mn-lt"/>
                          <a:ea typeface="+mn-ea"/>
                          <a:cs typeface="+mn-cs"/>
                        </a:rPr>
                        <a:t>0.999</a:t>
                      </a:r>
                      <a:endParaRPr lang="en-US" dirty="0"/>
                    </a:p>
                  </a:txBody>
                  <a:tcPr/>
                </a:tc>
                <a:tc>
                  <a:txBody>
                    <a:bodyPr/>
                    <a:lstStyle/>
                    <a:p>
                      <a:r>
                        <a:rPr lang="en-US" sz="1800" kern="1200" dirty="0">
                          <a:solidFill>
                            <a:schemeClr val="dk1"/>
                          </a:solidFill>
                          <a:effectLst/>
                          <a:latin typeface="+mn-lt"/>
                          <a:ea typeface="+mn-ea"/>
                          <a:cs typeface="+mn-cs"/>
                        </a:rPr>
                        <a:t>0.975</a:t>
                      </a:r>
                      <a:endParaRPr lang="en-US" dirty="0"/>
                    </a:p>
                  </a:txBody>
                  <a:tcPr/>
                </a:tc>
                <a:tc>
                  <a:txBody>
                    <a:bodyPr/>
                    <a:lstStyle/>
                    <a:p>
                      <a:r>
                        <a:rPr lang="en-US" sz="1800" kern="1200" dirty="0">
                          <a:solidFill>
                            <a:schemeClr val="dk1"/>
                          </a:solidFill>
                          <a:effectLst/>
                          <a:latin typeface="+mn-lt"/>
                          <a:ea typeface="+mn-ea"/>
                          <a:cs typeface="+mn-cs"/>
                        </a:rPr>
                        <a:t>0.986</a:t>
                      </a:r>
                      <a:endParaRPr lang="en-US" dirty="0"/>
                    </a:p>
                  </a:txBody>
                  <a:tcPr/>
                </a:tc>
                <a:extLst>
                  <a:ext uri="{0D108BD9-81ED-4DB2-BD59-A6C34878D82A}">
                    <a16:rowId xmlns:a16="http://schemas.microsoft.com/office/drawing/2014/main" val="6350779"/>
                  </a:ext>
                </a:extLst>
              </a:tr>
            </a:tbl>
          </a:graphicData>
        </a:graphic>
      </p:graphicFrame>
      <p:sp>
        <p:nvSpPr>
          <p:cNvPr id="9" name="TextBox 8">
            <a:extLst>
              <a:ext uri="{FF2B5EF4-FFF2-40B4-BE49-F238E27FC236}">
                <a16:creationId xmlns:a16="http://schemas.microsoft.com/office/drawing/2014/main" id="{A7339C8D-D3F1-479E-BCA2-3AEEC7DA1448}"/>
              </a:ext>
            </a:extLst>
          </p:cNvPr>
          <p:cNvSpPr txBox="1"/>
          <p:nvPr/>
        </p:nvSpPr>
        <p:spPr>
          <a:xfrm>
            <a:off x="264289" y="212051"/>
            <a:ext cx="7951932" cy="523220"/>
          </a:xfrm>
          <a:prstGeom prst="rect">
            <a:avLst/>
          </a:prstGeom>
          <a:noFill/>
        </p:spPr>
        <p:txBody>
          <a:bodyPr wrap="square" rtlCol="0">
            <a:spAutoFit/>
          </a:bodyPr>
          <a:lstStyle/>
          <a:p>
            <a:r>
              <a:rPr lang="en-US" sz="2800" dirty="0">
                <a:solidFill>
                  <a:schemeClr val="accent1">
                    <a:lumMod val="75000"/>
                  </a:schemeClr>
                </a:solidFill>
              </a:rPr>
              <a:t>Multi-angle Imaging </a:t>
            </a:r>
            <a:r>
              <a:rPr lang="en-US" sz="2800" dirty="0" err="1">
                <a:solidFill>
                  <a:schemeClr val="accent1">
                    <a:lumMod val="75000"/>
                  </a:schemeClr>
                </a:solidFill>
              </a:rPr>
              <a:t>SpectroRadiometer</a:t>
            </a:r>
            <a:r>
              <a:rPr lang="en-US" sz="2800" dirty="0">
                <a:solidFill>
                  <a:schemeClr val="accent1">
                    <a:lumMod val="75000"/>
                  </a:schemeClr>
                </a:solidFill>
              </a:rPr>
              <a:t>  - MISR</a:t>
            </a:r>
          </a:p>
        </p:txBody>
      </p:sp>
      <p:sp>
        <p:nvSpPr>
          <p:cNvPr id="10" name="TextBox 9">
            <a:extLst>
              <a:ext uri="{FF2B5EF4-FFF2-40B4-BE49-F238E27FC236}">
                <a16:creationId xmlns:a16="http://schemas.microsoft.com/office/drawing/2014/main" id="{0B76E7C4-8438-4645-AB12-DDDDBC359316}"/>
              </a:ext>
            </a:extLst>
          </p:cNvPr>
          <p:cNvSpPr txBox="1"/>
          <p:nvPr/>
        </p:nvSpPr>
        <p:spPr>
          <a:xfrm>
            <a:off x="8168257" y="4454508"/>
            <a:ext cx="3759034" cy="830997"/>
          </a:xfrm>
          <a:prstGeom prst="rect">
            <a:avLst/>
          </a:prstGeom>
          <a:noFill/>
        </p:spPr>
        <p:txBody>
          <a:bodyPr wrap="square" rtlCol="0">
            <a:spAutoFit/>
          </a:bodyPr>
          <a:lstStyle/>
          <a:p>
            <a:pPr algn="just"/>
            <a:r>
              <a:rPr lang="en-US" sz="1600" dirty="0"/>
              <a:t>Scalers for the upcoming reprocessing of MISR Level 1B2 </a:t>
            </a:r>
            <a:r>
              <a:rPr lang="en-US" sz="1600" dirty="0" err="1"/>
              <a:t>Georectified</a:t>
            </a:r>
            <a:r>
              <a:rPr lang="en-US" sz="1600" dirty="0"/>
              <a:t> Radiance Product.</a:t>
            </a:r>
          </a:p>
        </p:txBody>
      </p:sp>
      <p:sp>
        <p:nvSpPr>
          <p:cNvPr id="11" name="Rectangle 10">
            <a:extLst>
              <a:ext uri="{FF2B5EF4-FFF2-40B4-BE49-F238E27FC236}">
                <a16:creationId xmlns:a16="http://schemas.microsoft.com/office/drawing/2014/main" id="{92AD9D43-5CD5-4252-9AD6-F6F94D254E1B}"/>
              </a:ext>
            </a:extLst>
          </p:cNvPr>
          <p:cNvSpPr/>
          <p:nvPr/>
        </p:nvSpPr>
        <p:spPr>
          <a:xfrm>
            <a:off x="386233" y="951476"/>
            <a:ext cx="7601615" cy="830997"/>
          </a:xfrm>
          <a:prstGeom prst="rect">
            <a:avLst/>
          </a:prstGeom>
        </p:spPr>
        <p:txBody>
          <a:bodyPr wrap="square">
            <a:spAutoFit/>
          </a:bodyPr>
          <a:lstStyle/>
          <a:p>
            <a:pPr algn="just"/>
            <a:r>
              <a:rPr lang="en-US" sz="1600" dirty="0">
                <a:ea typeface="Calibri" panose="020F0502020204030204" pitchFamily="34" charset="0"/>
                <a:cs typeface="Times New Roman" panose="02020603050405020304" pitchFamily="18" charset="0"/>
              </a:rPr>
              <a:t>These are results of MISR’s vicarious calibration for its </a:t>
            </a:r>
            <a:r>
              <a:rPr lang="en-US" sz="1600" dirty="0">
                <a:solidFill>
                  <a:srgbClr val="FF0000"/>
                </a:solidFill>
                <a:ea typeface="Calibri" panose="020F0502020204030204" pitchFamily="34" charset="0"/>
                <a:cs typeface="Times New Roman" panose="02020603050405020304" pitchFamily="18" charset="0"/>
              </a:rPr>
              <a:t>nadir camera (An) </a:t>
            </a:r>
            <a:r>
              <a:rPr lang="en-US" sz="1600" dirty="0">
                <a:ea typeface="Calibri" panose="020F0502020204030204" pitchFamily="34" charset="0"/>
                <a:cs typeface="Times New Roman" panose="02020603050405020304" pitchFamily="18" charset="0"/>
              </a:rPr>
              <a:t>using data </a:t>
            </a:r>
            <a:r>
              <a:rPr lang="en-US" sz="1600" u="sng" dirty="0">
                <a:ea typeface="Calibri" panose="020F0502020204030204" pitchFamily="34" charset="0"/>
                <a:cs typeface="Times New Roman" panose="02020603050405020304" pitchFamily="18" charset="0"/>
              </a:rPr>
              <a:t>between 2012 and 2022</a:t>
            </a:r>
            <a:r>
              <a:rPr lang="en-US" sz="1600" dirty="0">
                <a:ea typeface="Calibri" panose="020F0502020204030204" pitchFamily="34" charset="0"/>
                <a:cs typeface="Times New Roman" panose="02020603050405020304" pitchFamily="18" charset="0"/>
              </a:rPr>
              <a:t>. Small footprint (250m) and small view angles (&lt; 15 degrees, dependent on </a:t>
            </a:r>
            <a:r>
              <a:rPr lang="en-US" sz="1600" u="sng" dirty="0">
                <a:ea typeface="Calibri" panose="020F0502020204030204" pitchFamily="34" charset="0"/>
                <a:cs typeface="Times New Roman" panose="02020603050405020304" pitchFamily="18" charset="0"/>
              </a:rPr>
              <a:t>path – 39, 40, 41 </a:t>
            </a:r>
            <a:r>
              <a:rPr lang="en-US" sz="1600" dirty="0">
                <a:ea typeface="Calibri" panose="020F0502020204030204" pitchFamily="34" charset="0"/>
                <a:cs typeface="Times New Roman" panose="02020603050405020304" pitchFamily="18" charset="0"/>
              </a:rPr>
              <a:t>). Figures show ratios of </a:t>
            </a:r>
            <a:r>
              <a:rPr lang="en-US" sz="1600" dirty="0" err="1">
                <a:ea typeface="Calibri" panose="020F0502020204030204" pitchFamily="34" charset="0"/>
                <a:cs typeface="Times New Roman" panose="02020603050405020304" pitchFamily="18" charset="0"/>
              </a:rPr>
              <a:t>ToA</a:t>
            </a:r>
            <a:r>
              <a:rPr lang="en-US" sz="1600" dirty="0">
                <a:ea typeface="Calibri" panose="020F0502020204030204" pitchFamily="34" charset="0"/>
                <a:cs typeface="Times New Roman" panose="02020603050405020304" pitchFamily="18" charset="0"/>
              </a:rPr>
              <a:t> radiances.</a:t>
            </a:r>
          </a:p>
        </p:txBody>
      </p:sp>
      <p:pic>
        <p:nvPicPr>
          <p:cNvPr id="12" name="Picture 11">
            <a:extLst>
              <a:ext uri="{FF2B5EF4-FFF2-40B4-BE49-F238E27FC236}">
                <a16:creationId xmlns:a16="http://schemas.microsoft.com/office/drawing/2014/main" id="{DE1A8EFC-FE99-40C4-9918-015EF722F579}"/>
              </a:ext>
            </a:extLst>
          </p:cNvPr>
          <p:cNvPicPr/>
          <p:nvPr/>
        </p:nvPicPr>
        <p:blipFill rotWithShape="1">
          <a:blip r:embed="rId3" cstate="print">
            <a:extLst>
              <a:ext uri="{28A0092B-C50C-407E-A947-70E740481C1C}">
                <a14:useLocalDpi xmlns:a14="http://schemas.microsoft.com/office/drawing/2010/main" val="0"/>
              </a:ext>
            </a:extLst>
          </a:blip>
          <a:srcRect l="14978" t="14469" r="4594" b="8810"/>
          <a:stretch/>
        </p:blipFill>
        <p:spPr bwMode="auto">
          <a:xfrm>
            <a:off x="8293937" y="345682"/>
            <a:ext cx="3633353" cy="4074678"/>
          </a:xfrm>
          <a:prstGeom prst="rect">
            <a:avLst/>
          </a:prstGeom>
          <a:noFill/>
          <a:ln>
            <a:noFill/>
          </a:ln>
          <a:extLst>
            <a:ext uri="{53640926-AAD7-44D8-BBD7-CCE9431645EC}">
              <a14:shadowObscured xmlns:a14="http://schemas.microsoft.com/office/drawing/2010/main"/>
            </a:ext>
          </a:extLst>
        </p:spPr>
      </p:pic>
      <p:sp>
        <p:nvSpPr>
          <p:cNvPr id="13" name="TextBox 12">
            <a:extLst>
              <a:ext uri="{FF2B5EF4-FFF2-40B4-BE49-F238E27FC236}">
                <a16:creationId xmlns:a16="http://schemas.microsoft.com/office/drawing/2014/main" id="{8F7B78EF-3237-4B11-8C64-878DB8317C2D}"/>
              </a:ext>
            </a:extLst>
          </p:cNvPr>
          <p:cNvSpPr txBox="1"/>
          <p:nvPr/>
        </p:nvSpPr>
        <p:spPr>
          <a:xfrm>
            <a:off x="129406" y="6040878"/>
            <a:ext cx="3044103" cy="307777"/>
          </a:xfrm>
          <a:prstGeom prst="rect">
            <a:avLst/>
          </a:prstGeom>
          <a:noFill/>
        </p:spPr>
        <p:txBody>
          <a:bodyPr wrap="none" rtlCol="0">
            <a:spAutoFit/>
          </a:bodyPr>
          <a:lstStyle/>
          <a:p>
            <a:r>
              <a:rPr lang="en-US" sz="1400" dirty="0"/>
              <a:t>Keller, G. R., Bruegge, C., and Witek, M.</a:t>
            </a:r>
          </a:p>
        </p:txBody>
      </p:sp>
      <p:sp>
        <p:nvSpPr>
          <p:cNvPr id="14" name="TextBox 13">
            <a:extLst>
              <a:ext uri="{FF2B5EF4-FFF2-40B4-BE49-F238E27FC236}">
                <a16:creationId xmlns:a16="http://schemas.microsoft.com/office/drawing/2014/main" id="{3F5B45C1-B064-5D5B-8D1B-CBDE77FA45A7}"/>
              </a:ext>
            </a:extLst>
          </p:cNvPr>
          <p:cNvSpPr txBox="1"/>
          <p:nvPr/>
        </p:nvSpPr>
        <p:spPr>
          <a:xfrm>
            <a:off x="5435803" y="548502"/>
            <a:ext cx="2552045" cy="369332"/>
          </a:xfrm>
          <a:prstGeom prst="rect">
            <a:avLst/>
          </a:prstGeom>
          <a:noFill/>
        </p:spPr>
        <p:txBody>
          <a:bodyPr wrap="none" rtlCol="0">
            <a:spAutoFit/>
          </a:bodyPr>
          <a:lstStyle/>
          <a:p>
            <a:r>
              <a:rPr lang="en-US" dirty="0">
                <a:solidFill>
                  <a:schemeClr val="accent1">
                    <a:lumMod val="75000"/>
                  </a:schemeClr>
                </a:solidFill>
              </a:rPr>
              <a:t>Aboard the Terra satellite</a:t>
            </a:r>
          </a:p>
        </p:txBody>
      </p:sp>
    </p:spTree>
    <p:extLst>
      <p:ext uri="{BB962C8B-B14F-4D97-AF65-F5344CB8AC3E}">
        <p14:creationId xmlns:p14="http://schemas.microsoft.com/office/powerpoint/2010/main" val="1959482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E41E3B2-70E3-41AE-BEC3-FA30C549D6C1}"/>
              </a:ext>
            </a:extLst>
          </p:cNvPr>
          <p:cNvSpPr>
            <a:spLocks noGrp="1"/>
          </p:cNvSpPr>
          <p:nvPr>
            <p:ph type="ftr" sz="quarter" idx="11"/>
          </p:nvPr>
        </p:nvSpPr>
        <p:spPr/>
        <p:txBody>
          <a:bodyPr/>
          <a:lstStyle/>
          <a:p>
            <a:r>
              <a:rPr lang="en-US" dirty="0"/>
              <a:t>Railroad Valley</a:t>
            </a:r>
          </a:p>
        </p:txBody>
      </p:sp>
      <p:sp>
        <p:nvSpPr>
          <p:cNvPr id="3" name="Slide Number Placeholder 2">
            <a:extLst>
              <a:ext uri="{FF2B5EF4-FFF2-40B4-BE49-F238E27FC236}">
                <a16:creationId xmlns:a16="http://schemas.microsoft.com/office/drawing/2014/main" id="{89062B94-3407-49FD-9489-EC2008C14092}"/>
              </a:ext>
            </a:extLst>
          </p:cNvPr>
          <p:cNvSpPr>
            <a:spLocks noGrp="1"/>
          </p:cNvSpPr>
          <p:nvPr>
            <p:ph type="sldNum" sz="quarter" idx="12"/>
          </p:nvPr>
        </p:nvSpPr>
        <p:spPr/>
        <p:txBody>
          <a:bodyPr/>
          <a:lstStyle/>
          <a:p>
            <a:fld id="{E530A410-F8CD-4575-B449-309C44A4FFBF}" type="slidenum">
              <a:rPr lang="en-US" smtClean="0"/>
              <a:t>10</a:t>
            </a:fld>
            <a:endParaRPr lang="en-US"/>
          </a:p>
        </p:txBody>
      </p:sp>
      <p:sp>
        <p:nvSpPr>
          <p:cNvPr id="7" name="TextBox 6">
            <a:extLst>
              <a:ext uri="{FF2B5EF4-FFF2-40B4-BE49-F238E27FC236}">
                <a16:creationId xmlns:a16="http://schemas.microsoft.com/office/drawing/2014/main" id="{2285FFC9-324F-4D42-B447-540AB2DEE3A1}"/>
              </a:ext>
            </a:extLst>
          </p:cNvPr>
          <p:cNvSpPr txBox="1"/>
          <p:nvPr/>
        </p:nvSpPr>
        <p:spPr>
          <a:xfrm>
            <a:off x="264289" y="212051"/>
            <a:ext cx="3900615" cy="523220"/>
          </a:xfrm>
          <a:prstGeom prst="rect">
            <a:avLst/>
          </a:prstGeom>
          <a:noFill/>
        </p:spPr>
        <p:txBody>
          <a:bodyPr wrap="square" rtlCol="0">
            <a:spAutoFit/>
          </a:bodyPr>
          <a:lstStyle/>
          <a:p>
            <a:r>
              <a:rPr lang="en-US" sz="2800" dirty="0">
                <a:solidFill>
                  <a:schemeClr val="accent1">
                    <a:lumMod val="75000"/>
                  </a:schemeClr>
                </a:solidFill>
              </a:rPr>
              <a:t>MISR </a:t>
            </a:r>
            <a:r>
              <a:rPr lang="en-US" sz="2800" dirty="0" err="1">
                <a:solidFill>
                  <a:schemeClr val="accent1">
                    <a:lumMod val="75000"/>
                  </a:schemeClr>
                </a:solidFill>
              </a:rPr>
              <a:t>Viccal</a:t>
            </a:r>
            <a:r>
              <a:rPr lang="en-US" sz="2800" dirty="0">
                <a:solidFill>
                  <a:schemeClr val="accent1">
                    <a:lumMod val="75000"/>
                  </a:schemeClr>
                </a:solidFill>
              </a:rPr>
              <a:t> – Off Nadir</a:t>
            </a:r>
          </a:p>
        </p:txBody>
      </p:sp>
      <p:sp>
        <p:nvSpPr>
          <p:cNvPr id="8" name="Rectangle 7">
            <a:extLst>
              <a:ext uri="{FF2B5EF4-FFF2-40B4-BE49-F238E27FC236}">
                <a16:creationId xmlns:a16="http://schemas.microsoft.com/office/drawing/2014/main" id="{75BCCBA7-6880-4C98-885B-4C1BED7CA8C9}"/>
              </a:ext>
            </a:extLst>
          </p:cNvPr>
          <p:cNvSpPr/>
          <p:nvPr/>
        </p:nvSpPr>
        <p:spPr>
          <a:xfrm>
            <a:off x="162685" y="162685"/>
            <a:ext cx="11842321" cy="6193665"/>
          </a:xfrm>
          <a:prstGeom prst="rect">
            <a:avLst/>
          </a:prstGeom>
          <a:noFill/>
          <a:ln w="19050" cap="sq" cmpd="sng">
            <a:solidFill>
              <a:schemeClr val="accent1">
                <a:shade val="50000"/>
                <a:alpha val="99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0C0DEBC-E5D2-4B63-8AE4-2DD4DB440516}"/>
              </a:ext>
            </a:extLst>
          </p:cNvPr>
          <p:cNvSpPr/>
          <p:nvPr/>
        </p:nvSpPr>
        <p:spPr>
          <a:xfrm>
            <a:off x="405247" y="821987"/>
            <a:ext cx="11517317" cy="584775"/>
          </a:xfrm>
          <a:prstGeom prst="rect">
            <a:avLst/>
          </a:prstGeom>
        </p:spPr>
        <p:txBody>
          <a:bodyPr wrap="square">
            <a:spAutoFit/>
          </a:bodyPr>
          <a:lstStyle/>
          <a:p>
            <a:pPr algn="just"/>
            <a:r>
              <a:rPr lang="en-US" sz="1600" dirty="0">
                <a:ea typeface="Calibri" panose="020F0502020204030204" pitchFamily="34" charset="0"/>
                <a:cs typeface="Times New Roman" panose="02020603050405020304" pitchFamily="18" charset="0"/>
              </a:rPr>
              <a:t>Of MISR’s 36 channels, 34 were found to be within 5% of vicarious radiances, but a large discrepancy was seen in the C (60</a:t>
            </a:r>
            <a:r>
              <a:rPr lang="en-US" sz="1600" baseline="30000" dirty="0">
                <a:ea typeface="Calibri" panose="020F0502020204030204" pitchFamily="34" charset="0"/>
                <a:cs typeface="Times New Roman" panose="02020603050405020304" pitchFamily="18" charset="0"/>
              </a:rPr>
              <a:t>o</a:t>
            </a:r>
            <a:r>
              <a:rPr lang="en-US" sz="1600" dirty="0">
                <a:ea typeface="Calibri" panose="020F0502020204030204" pitchFamily="34" charset="0"/>
                <a:cs typeface="Times New Roman" panose="02020603050405020304" pitchFamily="18" charset="0"/>
              </a:rPr>
              <a:t>) and D (70.5</a:t>
            </a:r>
            <a:r>
              <a:rPr lang="en-US" sz="1600" baseline="30000" dirty="0">
                <a:ea typeface="Calibri" panose="020F0502020204030204" pitchFamily="34" charset="0"/>
                <a:cs typeface="Times New Roman" panose="02020603050405020304" pitchFamily="18" charset="0"/>
              </a:rPr>
              <a:t>o</a:t>
            </a:r>
            <a:r>
              <a:rPr lang="en-US" sz="1600" dirty="0">
                <a:ea typeface="Calibri" panose="020F0502020204030204" pitchFamily="34" charset="0"/>
                <a:cs typeface="Times New Roman" panose="02020603050405020304" pitchFamily="18" charset="0"/>
              </a:rPr>
              <a:t>) fore cameras.</a:t>
            </a:r>
          </a:p>
        </p:txBody>
      </p:sp>
      <p:pic>
        <p:nvPicPr>
          <p:cNvPr id="10" name="Picture 9">
            <a:extLst>
              <a:ext uri="{FF2B5EF4-FFF2-40B4-BE49-F238E27FC236}">
                <a16:creationId xmlns:a16="http://schemas.microsoft.com/office/drawing/2014/main" id="{8BD8B056-8FA6-4415-95DC-F7B4FA3B8BCE}"/>
              </a:ext>
            </a:extLst>
          </p:cNvPr>
          <p:cNvPicPr>
            <a:picLocks noChangeAspect="1"/>
          </p:cNvPicPr>
          <p:nvPr/>
        </p:nvPicPr>
        <p:blipFill rotWithShape="1">
          <a:blip r:embed="rId3"/>
          <a:srcRect l="33915" r="34115"/>
          <a:stretch/>
        </p:blipFill>
        <p:spPr>
          <a:xfrm>
            <a:off x="7485613" y="1244732"/>
            <a:ext cx="3868187" cy="5018342"/>
          </a:xfrm>
          <a:prstGeom prst="rect">
            <a:avLst/>
          </a:prstGeom>
        </p:spPr>
      </p:pic>
      <p:grpSp>
        <p:nvGrpSpPr>
          <p:cNvPr id="14" name="Group 13">
            <a:extLst>
              <a:ext uri="{FF2B5EF4-FFF2-40B4-BE49-F238E27FC236}">
                <a16:creationId xmlns:a16="http://schemas.microsoft.com/office/drawing/2014/main" id="{F73750AE-0843-F2C4-C2C8-919A34CBBF0A}"/>
              </a:ext>
            </a:extLst>
          </p:cNvPr>
          <p:cNvGrpSpPr/>
          <p:nvPr/>
        </p:nvGrpSpPr>
        <p:grpSpPr>
          <a:xfrm>
            <a:off x="1635219" y="6447216"/>
            <a:ext cx="1567499" cy="0"/>
            <a:chOff x="4164904" y="552353"/>
            <a:chExt cx="1567499" cy="0"/>
          </a:xfrm>
        </p:grpSpPr>
        <p:cxnSp>
          <p:nvCxnSpPr>
            <p:cNvPr id="11" name="Straight Arrow Connector 10">
              <a:extLst>
                <a:ext uri="{FF2B5EF4-FFF2-40B4-BE49-F238E27FC236}">
                  <a16:creationId xmlns:a16="http://schemas.microsoft.com/office/drawing/2014/main" id="{1E59CAC6-52C6-4BA9-05E8-7B4EC2C5C3CB}"/>
                </a:ext>
              </a:extLst>
            </p:cNvPr>
            <p:cNvCxnSpPr/>
            <p:nvPr/>
          </p:nvCxnSpPr>
          <p:spPr>
            <a:xfrm>
              <a:off x="4845853" y="552353"/>
              <a:ext cx="8865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FD9358F-3147-6610-06E0-C8BD3B4A9F4C}"/>
                </a:ext>
              </a:extLst>
            </p:cNvPr>
            <p:cNvCxnSpPr>
              <a:cxnSpLocks/>
            </p:cNvCxnSpPr>
            <p:nvPr/>
          </p:nvCxnSpPr>
          <p:spPr>
            <a:xfrm flipH="1">
              <a:off x="4164904" y="552353"/>
              <a:ext cx="762000" cy="0"/>
            </a:xfrm>
            <a:prstGeom prst="straightConnector1">
              <a:avLst/>
            </a:prstGeom>
            <a:ln>
              <a:headEnd type="oval"/>
              <a:tailEnd type="triangle"/>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CDB4C9B2-7D15-FE26-69EC-61DA25C5E7C7}"/>
              </a:ext>
            </a:extLst>
          </p:cNvPr>
          <p:cNvSpPr txBox="1"/>
          <p:nvPr/>
        </p:nvSpPr>
        <p:spPr>
          <a:xfrm>
            <a:off x="828488" y="6507449"/>
            <a:ext cx="3137462" cy="276999"/>
          </a:xfrm>
          <a:prstGeom prst="rect">
            <a:avLst/>
          </a:prstGeom>
          <a:noFill/>
        </p:spPr>
        <p:txBody>
          <a:bodyPr wrap="none" rtlCol="0">
            <a:spAutoFit/>
          </a:bodyPr>
          <a:lstStyle/>
          <a:p>
            <a:r>
              <a:rPr lang="en-US" sz="1200" dirty="0">
                <a:solidFill>
                  <a:schemeClr val="accent1">
                    <a:lumMod val="75000"/>
                  </a:schemeClr>
                </a:solidFill>
              </a:rPr>
              <a:t>higher view angle        ND        higher view angle</a:t>
            </a:r>
          </a:p>
        </p:txBody>
      </p:sp>
      <p:pic>
        <p:nvPicPr>
          <p:cNvPr id="16" name="Picture 15">
            <a:extLst>
              <a:ext uri="{FF2B5EF4-FFF2-40B4-BE49-F238E27FC236}">
                <a16:creationId xmlns:a16="http://schemas.microsoft.com/office/drawing/2014/main" id="{4834CF33-9069-AE53-BA2C-0854654F8DC1}"/>
              </a:ext>
            </a:extLst>
          </p:cNvPr>
          <p:cNvPicPr>
            <a:picLocks noChangeAspect="1"/>
          </p:cNvPicPr>
          <p:nvPr/>
        </p:nvPicPr>
        <p:blipFill>
          <a:blip r:embed="rId4"/>
          <a:stretch>
            <a:fillRect/>
          </a:stretch>
        </p:blipFill>
        <p:spPr>
          <a:xfrm>
            <a:off x="465912" y="1394573"/>
            <a:ext cx="6996491" cy="4908194"/>
          </a:xfrm>
          <a:prstGeom prst="rect">
            <a:avLst/>
          </a:prstGeom>
        </p:spPr>
      </p:pic>
      <p:sp>
        <p:nvSpPr>
          <p:cNvPr id="17" name="Rectangle 16">
            <a:extLst>
              <a:ext uri="{FF2B5EF4-FFF2-40B4-BE49-F238E27FC236}">
                <a16:creationId xmlns:a16="http://schemas.microsoft.com/office/drawing/2014/main" id="{6CD1AA07-8B33-C664-A7D3-42211C84309D}"/>
              </a:ext>
            </a:extLst>
          </p:cNvPr>
          <p:cNvSpPr/>
          <p:nvPr/>
        </p:nvSpPr>
        <p:spPr>
          <a:xfrm>
            <a:off x="405247" y="1397985"/>
            <a:ext cx="3633353" cy="4898133"/>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6320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FBD0295-6A6D-0A62-72A7-3C3A0DA1E5BA}"/>
              </a:ext>
            </a:extLst>
          </p:cNvPr>
          <p:cNvPicPr>
            <a:picLocks noChangeAspect="1"/>
          </p:cNvPicPr>
          <p:nvPr/>
        </p:nvPicPr>
        <p:blipFill>
          <a:blip r:embed="rId3"/>
          <a:stretch>
            <a:fillRect/>
          </a:stretch>
        </p:blipFill>
        <p:spPr>
          <a:xfrm>
            <a:off x="5797672" y="758548"/>
            <a:ext cx="3782724" cy="1762578"/>
          </a:xfrm>
          <a:prstGeom prst="rect">
            <a:avLst/>
          </a:prstGeom>
          <a:ln>
            <a:solidFill>
              <a:srgbClr val="0070C0"/>
            </a:solidFill>
          </a:ln>
        </p:spPr>
      </p:pic>
      <p:sp>
        <p:nvSpPr>
          <p:cNvPr id="2" name="Footer Placeholder 1">
            <a:extLst>
              <a:ext uri="{FF2B5EF4-FFF2-40B4-BE49-F238E27FC236}">
                <a16:creationId xmlns:a16="http://schemas.microsoft.com/office/drawing/2014/main" id="{E728169A-9937-4838-A466-2DF9AF3DA877}"/>
              </a:ext>
            </a:extLst>
          </p:cNvPr>
          <p:cNvSpPr>
            <a:spLocks noGrp="1"/>
          </p:cNvSpPr>
          <p:nvPr>
            <p:ph type="ftr" sz="quarter" idx="11"/>
          </p:nvPr>
        </p:nvSpPr>
        <p:spPr/>
        <p:txBody>
          <a:bodyPr/>
          <a:lstStyle/>
          <a:p>
            <a:r>
              <a:rPr lang="en-US" dirty="0"/>
              <a:t>Railroad Valley</a:t>
            </a:r>
          </a:p>
        </p:txBody>
      </p:sp>
      <p:sp>
        <p:nvSpPr>
          <p:cNvPr id="3" name="Slide Number Placeholder 2">
            <a:extLst>
              <a:ext uri="{FF2B5EF4-FFF2-40B4-BE49-F238E27FC236}">
                <a16:creationId xmlns:a16="http://schemas.microsoft.com/office/drawing/2014/main" id="{EC41B63D-2A6B-4656-B511-6038EB037E90}"/>
              </a:ext>
            </a:extLst>
          </p:cNvPr>
          <p:cNvSpPr>
            <a:spLocks noGrp="1"/>
          </p:cNvSpPr>
          <p:nvPr>
            <p:ph type="sldNum" sz="quarter" idx="12"/>
          </p:nvPr>
        </p:nvSpPr>
        <p:spPr/>
        <p:txBody>
          <a:bodyPr/>
          <a:lstStyle/>
          <a:p>
            <a:fld id="{E530A410-F8CD-4575-B449-309C44A4FFBF}" type="slidenum">
              <a:rPr lang="en-US" smtClean="0"/>
              <a:t>11</a:t>
            </a:fld>
            <a:endParaRPr lang="en-US"/>
          </a:p>
        </p:txBody>
      </p:sp>
      <p:pic>
        <p:nvPicPr>
          <p:cNvPr id="4" name="Picture 3">
            <a:extLst>
              <a:ext uri="{FF2B5EF4-FFF2-40B4-BE49-F238E27FC236}">
                <a16:creationId xmlns:a16="http://schemas.microsoft.com/office/drawing/2014/main" id="{353B33B3-08A4-47E1-9DFD-BE476A696551}"/>
              </a:ext>
            </a:extLst>
          </p:cNvPr>
          <p:cNvPicPr>
            <a:picLocks noChangeAspect="1"/>
          </p:cNvPicPr>
          <p:nvPr/>
        </p:nvPicPr>
        <p:blipFill>
          <a:blip r:embed="rId4"/>
          <a:stretch>
            <a:fillRect/>
          </a:stretch>
        </p:blipFill>
        <p:spPr>
          <a:xfrm>
            <a:off x="5609855" y="3336831"/>
            <a:ext cx="4133422" cy="1633285"/>
          </a:xfrm>
          <a:prstGeom prst="rect">
            <a:avLst/>
          </a:prstGeom>
        </p:spPr>
      </p:pic>
      <p:sp>
        <p:nvSpPr>
          <p:cNvPr id="6" name="Rectangle 5">
            <a:extLst>
              <a:ext uri="{FF2B5EF4-FFF2-40B4-BE49-F238E27FC236}">
                <a16:creationId xmlns:a16="http://schemas.microsoft.com/office/drawing/2014/main" id="{E8F077E0-10BC-402D-AE34-69CCADD56DA5}"/>
              </a:ext>
            </a:extLst>
          </p:cNvPr>
          <p:cNvSpPr/>
          <p:nvPr/>
        </p:nvSpPr>
        <p:spPr>
          <a:xfrm>
            <a:off x="186994" y="2378077"/>
            <a:ext cx="8138858" cy="1354217"/>
          </a:xfrm>
          <a:prstGeom prst="rect">
            <a:avLst/>
          </a:prstGeom>
        </p:spPr>
        <p:txBody>
          <a:bodyPr wrap="square">
            <a:spAutoFit/>
          </a:bodyPr>
          <a:lstStyle/>
          <a:p>
            <a:pPr marL="285750" indent="-285750">
              <a:buFont typeface="Courier New" panose="02070309020205020404" pitchFamily="49" charset="0"/>
              <a:buChar char="o"/>
            </a:pPr>
            <a:r>
              <a:rPr lang="en-US" sz="1600" dirty="0">
                <a:solidFill>
                  <a:srgbClr val="000000"/>
                </a:solidFill>
              </a:rPr>
              <a:t>UV:</a:t>
            </a:r>
          </a:p>
          <a:p>
            <a:pPr marL="742950" lvl="1" indent="-285750" algn="just">
              <a:buFont typeface="Arial" panose="020B0604020202020204" pitchFamily="34" charset="0"/>
              <a:buChar char="•"/>
            </a:pPr>
            <a:r>
              <a:rPr lang="en-US" sz="1600" dirty="0">
                <a:latin typeface="Calibri" panose="020F0502020204030204" pitchFamily="34" charset="0"/>
                <a:ea typeface="Times New Roman" panose="02020603050405020304" pitchFamily="18" charset="0"/>
              </a:rPr>
              <a:t>The ASD-FS4 field </a:t>
            </a:r>
            <a:r>
              <a:rPr lang="en-US" sz="1600" dirty="0">
                <a:ea typeface="Times New Roman" panose="02020603050405020304" pitchFamily="18" charset="0"/>
              </a:rPr>
              <a:t>spectrometers only observe down to 350nm and the SRF of MAIA’s shortest wavelength band extends down to 335nm.</a:t>
            </a:r>
            <a:r>
              <a:rPr lang="en-US" sz="1600" dirty="0">
                <a:solidFill>
                  <a:srgbClr val="000000"/>
                </a:solidFill>
              </a:rPr>
              <a:t>  </a:t>
            </a:r>
            <a:endParaRPr lang="en-US" dirty="0">
              <a:solidFill>
                <a:srgbClr val="000000"/>
              </a:solidFill>
            </a:endParaRPr>
          </a:p>
          <a:p>
            <a:pPr marL="742950" lvl="1" indent="-285750" algn="just">
              <a:buFont typeface="Arial" panose="020B0604020202020204" pitchFamily="34" charset="0"/>
              <a:buChar char="•"/>
            </a:pPr>
            <a:r>
              <a:rPr lang="en-US" sz="1600" dirty="0">
                <a:solidFill>
                  <a:srgbClr val="000000"/>
                </a:solidFill>
              </a:rPr>
              <a:t>BRF/BRDF products don’t extend to UV.</a:t>
            </a:r>
          </a:p>
          <a:p>
            <a:pPr marL="742950" lvl="1" indent="-285750">
              <a:buFont typeface="Arial" panose="020B0604020202020204" pitchFamily="34" charset="0"/>
              <a:buChar char="•"/>
            </a:pPr>
            <a:endParaRPr lang="en-US" dirty="0">
              <a:solidFill>
                <a:srgbClr val="000000"/>
              </a:solidFill>
            </a:endParaRPr>
          </a:p>
        </p:txBody>
      </p:sp>
      <p:sp>
        <p:nvSpPr>
          <p:cNvPr id="7" name="TextBox 6">
            <a:extLst>
              <a:ext uri="{FF2B5EF4-FFF2-40B4-BE49-F238E27FC236}">
                <a16:creationId xmlns:a16="http://schemas.microsoft.com/office/drawing/2014/main" id="{90E1C70C-869C-4ADC-9611-E434F9E1F1BE}"/>
              </a:ext>
            </a:extLst>
          </p:cNvPr>
          <p:cNvSpPr txBox="1"/>
          <p:nvPr/>
        </p:nvSpPr>
        <p:spPr>
          <a:xfrm>
            <a:off x="186994" y="2002012"/>
            <a:ext cx="1258358" cy="369332"/>
          </a:xfrm>
          <a:prstGeom prst="rect">
            <a:avLst/>
          </a:prstGeom>
          <a:noFill/>
        </p:spPr>
        <p:txBody>
          <a:bodyPr wrap="none" rtlCol="0">
            <a:spAutoFit/>
          </a:bodyPr>
          <a:lstStyle/>
          <a:p>
            <a:r>
              <a:rPr lang="en-US" u="sng" dirty="0"/>
              <a:t>Challenges:</a:t>
            </a:r>
          </a:p>
        </p:txBody>
      </p:sp>
      <p:sp>
        <p:nvSpPr>
          <p:cNvPr id="10" name="Rectangle 9">
            <a:extLst>
              <a:ext uri="{FF2B5EF4-FFF2-40B4-BE49-F238E27FC236}">
                <a16:creationId xmlns:a16="http://schemas.microsoft.com/office/drawing/2014/main" id="{9A9C0D5E-06CD-4E01-896E-7324B2A520F0}"/>
              </a:ext>
            </a:extLst>
          </p:cNvPr>
          <p:cNvSpPr/>
          <p:nvPr/>
        </p:nvSpPr>
        <p:spPr>
          <a:xfrm>
            <a:off x="162685" y="3397872"/>
            <a:ext cx="5318368" cy="1138773"/>
          </a:xfrm>
          <a:prstGeom prst="rect">
            <a:avLst/>
          </a:prstGeom>
        </p:spPr>
        <p:txBody>
          <a:bodyPr wrap="square">
            <a:spAutoFit/>
          </a:bodyPr>
          <a:lstStyle/>
          <a:p>
            <a:pPr marL="285750" indent="-285750" algn="just">
              <a:buFont typeface="Courier New" panose="02070309020205020404" pitchFamily="49" charset="0"/>
              <a:buChar char="o"/>
            </a:pPr>
            <a:r>
              <a:rPr lang="en-US" sz="1600" dirty="0">
                <a:solidFill>
                  <a:srgbClr val="000000"/>
                </a:solidFill>
              </a:rPr>
              <a:t>MODIS and MISR BRDF/BRF products won’t be available for the duration of the MAIA mission.</a:t>
            </a:r>
          </a:p>
          <a:p>
            <a:pPr marL="285750" indent="-285750" algn="just">
              <a:buFont typeface="Courier New" panose="02070309020205020404" pitchFamily="49" charset="0"/>
              <a:buChar char="o"/>
            </a:pPr>
            <a:endParaRPr lang="en-US" sz="400" dirty="0">
              <a:solidFill>
                <a:srgbClr val="000000"/>
              </a:solidFill>
            </a:endParaRPr>
          </a:p>
          <a:p>
            <a:pPr marL="285750" indent="-285750" algn="just">
              <a:buFont typeface="Courier New" panose="02070309020205020404" pitchFamily="49" charset="0"/>
              <a:buChar char="o"/>
            </a:pPr>
            <a:r>
              <a:rPr lang="en-US" sz="1600" dirty="0">
                <a:solidFill>
                  <a:srgbClr val="000000"/>
                </a:solidFill>
              </a:rPr>
              <a:t>Data sparsity (</a:t>
            </a:r>
            <a:r>
              <a:rPr lang="en-US" sz="1600" dirty="0"/>
              <a:t>5 revisits/13 weeks during the prime science mission</a:t>
            </a:r>
            <a:r>
              <a:rPr lang="en-US" sz="1600" dirty="0">
                <a:solidFill>
                  <a:srgbClr val="000000"/>
                </a:solidFill>
              </a:rPr>
              <a:t>) and view angle ~ 12 degrees.</a:t>
            </a:r>
          </a:p>
        </p:txBody>
      </p:sp>
      <p:sp>
        <p:nvSpPr>
          <p:cNvPr id="11" name="TextBox 10">
            <a:extLst>
              <a:ext uri="{FF2B5EF4-FFF2-40B4-BE49-F238E27FC236}">
                <a16:creationId xmlns:a16="http://schemas.microsoft.com/office/drawing/2014/main" id="{901D641C-DFE8-4C4B-9565-7BB24FEE4B3F}"/>
              </a:ext>
            </a:extLst>
          </p:cNvPr>
          <p:cNvSpPr txBox="1"/>
          <p:nvPr/>
        </p:nvSpPr>
        <p:spPr>
          <a:xfrm>
            <a:off x="216619" y="1436013"/>
            <a:ext cx="5527120" cy="830997"/>
          </a:xfrm>
          <a:prstGeom prst="rect">
            <a:avLst/>
          </a:prstGeom>
          <a:noFill/>
        </p:spPr>
        <p:txBody>
          <a:bodyPr wrap="square" rtlCol="0">
            <a:spAutoFit/>
          </a:bodyPr>
          <a:lstStyle/>
          <a:p>
            <a:pPr algn="ctr"/>
            <a:r>
              <a:rPr lang="en-US" sz="1600" dirty="0"/>
              <a:t>The MAIA instrument is a </a:t>
            </a:r>
            <a:r>
              <a:rPr lang="en-US" sz="1600" b="1" dirty="0" err="1"/>
              <a:t>pushbroom</a:t>
            </a:r>
            <a:r>
              <a:rPr lang="en-US" sz="1600" b="1" dirty="0"/>
              <a:t> </a:t>
            </a:r>
            <a:r>
              <a:rPr lang="en-US" sz="1600" b="1" dirty="0" err="1"/>
              <a:t>spectropolarimetric</a:t>
            </a:r>
            <a:r>
              <a:rPr lang="en-US" sz="1600" b="1" dirty="0"/>
              <a:t> camera</a:t>
            </a:r>
            <a:r>
              <a:rPr lang="en-US" sz="1600" dirty="0"/>
              <a:t> mounted on a 2-axis gimbal, providing both along-track and cross-track pointing capabilities.</a:t>
            </a:r>
            <a:endParaRPr lang="en-US" sz="1600" dirty="0">
              <a:solidFill>
                <a:schemeClr val="accent1">
                  <a:lumMod val="75000"/>
                </a:schemeClr>
              </a:solidFill>
            </a:endParaRPr>
          </a:p>
        </p:txBody>
      </p:sp>
      <p:sp>
        <p:nvSpPr>
          <p:cNvPr id="12" name="Rectangle 11">
            <a:extLst>
              <a:ext uri="{FF2B5EF4-FFF2-40B4-BE49-F238E27FC236}">
                <a16:creationId xmlns:a16="http://schemas.microsoft.com/office/drawing/2014/main" id="{4BB02F8A-40B8-4558-BC81-5986B0BA8B4F}"/>
              </a:ext>
            </a:extLst>
          </p:cNvPr>
          <p:cNvSpPr/>
          <p:nvPr/>
        </p:nvSpPr>
        <p:spPr>
          <a:xfrm>
            <a:off x="162685" y="162685"/>
            <a:ext cx="11842321" cy="6193665"/>
          </a:xfrm>
          <a:prstGeom prst="rect">
            <a:avLst/>
          </a:prstGeom>
          <a:noFill/>
          <a:ln w="19050" cap="sq" cmpd="sng">
            <a:solidFill>
              <a:schemeClr val="accent1">
                <a:shade val="50000"/>
                <a:alpha val="99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85351E0-09FC-5A3A-1788-31E3D4332D77}"/>
              </a:ext>
            </a:extLst>
          </p:cNvPr>
          <p:cNvSpPr txBox="1"/>
          <p:nvPr/>
        </p:nvSpPr>
        <p:spPr>
          <a:xfrm>
            <a:off x="162685" y="240040"/>
            <a:ext cx="8629190" cy="523220"/>
          </a:xfrm>
          <a:prstGeom prst="rect">
            <a:avLst/>
          </a:prstGeom>
          <a:noFill/>
        </p:spPr>
        <p:txBody>
          <a:bodyPr wrap="square" rtlCol="0">
            <a:spAutoFit/>
          </a:bodyPr>
          <a:lstStyle/>
          <a:p>
            <a:r>
              <a:rPr lang="en-US" sz="2800" dirty="0">
                <a:solidFill>
                  <a:schemeClr val="accent1">
                    <a:lumMod val="75000"/>
                  </a:schemeClr>
                </a:solidFill>
              </a:rPr>
              <a:t>Multi-Angle Imager for Aerosols - MAIA</a:t>
            </a:r>
          </a:p>
        </p:txBody>
      </p:sp>
      <p:sp>
        <p:nvSpPr>
          <p:cNvPr id="20" name="TextBox 19">
            <a:extLst>
              <a:ext uri="{FF2B5EF4-FFF2-40B4-BE49-F238E27FC236}">
                <a16:creationId xmlns:a16="http://schemas.microsoft.com/office/drawing/2014/main" id="{75F9DA3F-7A3D-F87F-10B8-88ADB5C4CB38}"/>
              </a:ext>
            </a:extLst>
          </p:cNvPr>
          <p:cNvSpPr txBox="1"/>
          <p:nvPr/>
        </p:nvSpPr>
        <p:spPr>
          <a:xfrm>
            <a:off x="162685" y="4528279"/>
            <a:ext cx="1152367" cy="369332"/>
          </a:xfrm>
          <a:prstGeom prst="rect">
            <a:avLst/>
          </a:prstGeom>
          <a:noFill/>
        </p:spPr>
        <p:txBody>
          <a:bodyPr wrap="none" rtlCol="0">
            <a:spAutoFit/>
          </a:bodyPr>
          <a:lstStyle/>
          <a:p>
            <a:r>
              <a:rPr lang="en-US" u="sng" dirty="0"/>
              <a:t>Approach:</a:t>
            </a:r>
          </a:p>
        </p:txBody>
      </p:sp>
      <p:sp>
        <p:nvSpPr>
          <p:cNvPr id="22" name="Rectangle 21">
            <a:extLst>
              <a:ext uri="{FF2B5EF4-FFF2-40B4-BE49-F238E27FC236}">
                <a16:creationId xmlns:a16="http://schemas.microsoft.com/office/drawing/2014/main" id="{09F30EDC-19C8-BC84-2008-C48CA9C74B6B}"/>
              </a:ext>
            </a:extLst>
          </p:cNvPr>
          <p:cNvSpPr/>
          <p:nvPr/>
        </p:nvSpPr>
        <p:spPr>
          <a:xfrm>
            <a:off x="186994" y="4897611"/>
            <a:ext cx="9235069" cy="1754326"/>
          </a:xfrm>
          <a:prstGeom prst="rect">
            <a:avLst/>
          </a:prstGeom>
        </p:spPr>
        <p:txBody>
          <a:bodyPr wrap="square">
            <a:spAutoFit/>
          </a:bodyPr>
          <a:lstStyle/>
          <a:p>
            <a:pPr marL="285750" indent="-285750" algn="just">
              <a:buFont typeface="Courier New" panose="02070309020205020404" pitchFamily="49" charset="0"/>
              <a:buChar char="o"/>
            </a:pPr>
            <a:r>
              <a:rPr lang="en-US" sz="1600" dirty="0">
                <a:solidFill>
                  <a:srgbClr val="000000"/>
                </a:solidFill>
              </a:rPr>
              <a:t>Complement in-situ measurements with ultraviolet BTS2048-UV-S Bi-Tec spectroradiometer covering 190 – 430 nm at 0.13 nm/pixel.  </a:t>
            </a:r>
          </a:p>
          <a:p>
            <a:pPr marL="285750" indent="-285750" algn="just">
              <a:buFont typeface="Courier New" panose="02070309020205020404" pitchFamily="49" charset="0"/>
              <a:buChar char="o"/>
            </a:pPr>
            <a:endParaRPr lang="en-US" sz="600" dirty="0">
              <a:solidFill>
                <a:srgbClr val="000000"/>
              </a:solidFill>
            </a:endParaRPr>
          </a:p>
          <a:p>
            <a:pPr marL="285750" indent="-285750" algn="just">
              <a:buFont typeface="Courier New" panose="02070309020205020404" pitchFamily="49" charset="0"/>
              <a:buChar char="o"/>
            </a:pPr>
            <a:r>
              <a:rPr lang="en-US" sz="1600" dirty="0">
                <a:solidFill>
                  <a:srgbClr val="000000"/>
                </a:solidFill>
              </a:rPr>
              <a:t>Extend in situ measurements to include angle matching ones to forgo and/or validate BRDF corrections which could lead to data at higher angles being used to enhance data availability.</a:t>
            </a:r>
          </a:p>
          <a:p>
            <a:pPr algn="just"/>
            <a:endParaRPr lang="en-US" sz="600" dirty="0">
              <a:solidFill>
                <a:srgbClr val="000000"/>
              </a:solidFill>
            </a:endParaRPr>
          </a:p>
          <a:p>
            <a:pPr marL="285750" indent="-285750" algn="just">
              <a:buFont typeface="Courier New" panose="02070309020205020404" pitchFamily="49" charset="0"/>
              <a:buChar char="o"/>
            </a:pPr>
            <a:r>
              <a:rPr lang="en-US" sz="1600" dirty="0">
                <a:solidFill>
                  <a:srgbClr val="000000"/>
                </a:solidFill>
              </a:rPr>
              <a:t>Use VIIRS BRDF products.</a:t>
            </a:r>
          </a:p>
          <a:p>
            <a:pPr marL="285750" indent="-285750">
              <a:buFont typeface="Courier New" panose="02070309020205020404" pitchFamily="49" charset="0"/>
              <a:buChar char="o"/>
            </a:pPr>
            <a:endParaRPr lang="en-US" sz="1600" dirty="0"/>
          </a:p>
        </p:txBody>
      </p:sp>
      <p:pic>
        <p:nvPicPr>
          <p:cNvPr id="1029" name="id-F443057F-2449-4910-A889-2D5D5B2028CB" descr="image.png">
            <a:extLst>
              <a:ext uri="{FF2B5EF4-FFF2-40B4-BE49-F238E27FC236}">
                <a16:creationId xmlns:a16="http://schemas.microsoft.com/office/drawing/2014/main" id="{E834AB8F-1F49-9F93-4088-8E37E7DDD9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43484" y="240040"/>
            <a:ext cx="3338805" cy="22037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5EBC48E8-EFC6-6AA0-90E1-A4D939580641}"/>
              </a:ext>
            </a:extLst>
          </p:cNvPr>
          <p:cNvSpPr/>
          <p:nvPr/>
        </p:nvSpPr>
        <p:spPr>
          <a:xfrm>
            <a:off x="960651" y="807188"/>
            <a:ext cx="4622002" cy="646331"/>
          </a:xfrm>
          <a:prstGeom prst="rect">
            <a:avLst/>
          </a:prstGeom>
        </p:spPr>
        <p:txBody>
          <a:bodyPr wrap="square">
            <a:spAutoFit/>
          </a:bodyPr>
          <a:lstStyle/>
          <a:p>
            <a:r>
              <a:rPr lang="en-US" dirty="0"/>
              <a:t>MAIA is a human health / air quality mission and a partnership between NASA and ASI.  </a:t>
            </a:r>
            <a:endParaRPr lang="en-US" sz="1600" dirty="0">
              <a:solidFill>
                <a:srgbClr val="000000"/>
              </a:solidFill>
            </a:endParaRPr>
          </a:p>
        </p:txBody>
      </p:sp>
      <p:pic>
        <p:nvPicPr>
          <p:cNvPr id="17" name="Picture 16">
            <a:extLst>
              <a:ext uri="{FF2B5EF4-FFF2-40B4-BE49-F238E27FC236}">
                <a16:creationId xmlns:a16="http://schemas.microsoft.com/office/drawing/2014/main" id="{5348149F-48C0-AF8E-2DDA-E15C62F9DB53}"/>
              </a:ext>
            </a:extLst>
          </p:cNvPr>
          <p:cNvPicPr>
            <a:picLocks noChangeAspect="1"/>
          </p:cNvPicPr>
          <p:nvPr/>
        </p:nvPicPr>
        <p:blipFill>
          <a:blip r:embed="rId6"/>
          <a:stretch>
            <a:fillRect/>
          </a:stretch>
        </p:blipFill>
        <p:spPr>
          <a:xfrm>
            <a:off x="9743277" y="2465148"/>
            <a:ext cx="2039012" cy="3705976"/>
          </a:xfrm>
          <a:prstGeom prst="rect">
            <a:avLst/>
          </a:prstGeom>
        </p:spPr>
      </p:pic>
    </p:spTree>
    <p:extLst>
      <p:ext uri="{BB962C8B-B14F-4D97-AF65-F5344CB8AC3E}">
        <p14:creationId xmlns:p14="http://schemas.microsoft.com/office/powerpoint/2010/main" val="826403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728169A-9937-4838-A466-2DF9AF3DA877}"/>
              </a:ext>
            </a:extLst>
          </p:cNvPr>
          <p:cNvSpPr>
            <a:spLocks noGrp="1"/>
          </p:cNvSpPr>
          <p:nvPr>
            <p:ph type="ftr" sz="quarter" idx="11"/>
          </p:nvPr>
        </p:nvSpPr>
        <p:spPr/>
        <p:txBody>
          <a:bodyPr/>
          <a:lstStyle/>
          <a:p>
            <a:r>
              <a:rPr lang="en-US" dirty="0"/>
              <a:t>Railroad Valley</a:t>
            </a:r>
          </a:p>
        </p:txBody>
      </p:sp>
      <p:sp>
        <p:nvSpPr>
          <p:cNvPr id="3" name="Slide Number Placeholder 2">
            <a:extLst>
              <a:ext uri="{FF2B5EF4-FFF2-40B4-BE49-F238E27FC236}">
                <a16:creationId xmlns:a16="http://schemas.microsoft.com/office/drawing/2014/main" id="{EC41B63D-2A6B-4656-B511-6038EB037E90}"/>
              </a:ext>
            </a:extLst>
          </p:cNvPr>
          <p:cNvSpPr>
            <a:spLocks noGrp="1"/>
          </p:cNvSpPr>
          <p:nvPr>
            <p:ph type="sldNum" sz="quarter" idx="12"/>
          </p:nvPr>
        </p:nvSpPr>
        <p:spPr/>
        <p:txBody>
          <a:bodyPr/>
          <a:lstStyle/>
          <a:p>
            <a:fld id="{E530A410-F8CD-4575-B449-309C44A4FFBF}" type="slidenum">
              <a:rPr lang="en-US" smtClean="0"/>
              <a:t>12</a:t>
            </a:fld>
            <a:endParaRPr lang="en-US"/>
          </a:p>
        </p:txBody>
      </p:sp>
      <p:sp>
        <p:nvSpPr>
          <p:cNvPr id="9" name="TextBox 8">
            <a:extLst>
              <a:ext uri="{FF2B5EF4-FFF2-40B4-BE49-F238E27FC236}">
                <a16:creationId xmlns:a16="http://schemas.microsoft.com/office/drawing/2014/main" id="{FE90AB79-0FBA-403A-A48F-69F5ECACF7D8}"/>
              </a:ext>
            </a:extLst>
          </p:cNvPr>
          <p:cNvSpPr txBox="1"/>
          <p:nvPr/>
        </p:nvSpPr>
        <p:spPr>
          <a:xfrm>
            <a:off x="283335" y="321973"/>
            <a:ext cx="1919115" cy="523220"/>
          </a:xfrm>
          <a:prstGeom prst="rect">
            <a:avLst/>
          </a:prstGeom>
          <a:noFill/>
        </p:spPr>
        <p:txBody>
          <a:bodyPr wrap="none" rtlCol="0">
            <a:spAutoFit/>
          </a:bodyPr>
          <a:lstStyle/>
          <a:p>
            <a:r>
              <a:rPr lang="en-US" sz="2800" dirty="0">
                <a:solidFill>
                  <a:schemeClr val="accent1">
                    <a:lumMod val="75000"/>
                  </a:schemeClr>
                </a:solidFill>
              </a:rPr>
              <a:t>Conclusions</a:t>
            </a:r>
          </a:p>
        </p:txBody>
      </p:sp>
      <p:sp>
        <p:nvSpPr>
          <p:cNvPr id="10" name="Rectangle 9">
            <a:extLst>
              <a:ext uri="{FF2B5EF4-FFF2-40B4-BE49-F238E27FC236}">
                <a16:creationId xmlns:a16="http://schemas.microsoft.com/office/drawing/2014/main" id="{C2B3A3E4-4C56-4C09-B47A-FE742BFF5CBC}"/>
              </a:ext>
            </a:extLst>
          </p:cNvPr>
          <p:cNvSpPr/>
          <p:nvPr/>
        </p:nvSpPr>
        <p:spPr>
          <a:xfrm>
            <a:off x="162685" y="162685"/>
            <a:ext cx="11842321" cy="6193665"/>
          </a:xfrm>
          <a:prstGeom prst="rect">
            <a:avLst/>
          </a:prstGeom>
          <a:noFill/>
          <a:ln w="19050" cap="sq" cmpd="sng">
            <a:solidFill>
              <a:schemeClr val="accent1">
                <a:shade val="50000"/>
                <a:alpha val="99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CE5E85B-01D3-4946-ACAD-30BEB3B831A2}"/>
              </a:ext>
            </a:extLst>
          </p:cNvPr>
          <p:cNvSpPr/>
          <p:nvPr/>
        </p:nvSpPr>
        <p:spPr>
          <a:xfrm>
            <a:off x="771701" y="1076574"/>
            <a:ext cx="10539427" cy="4462760"/>
          </a:xfrm>
          <a:prstGeom prst="rect">
            <a:avLst/>
          </a:prstGeom>
        </p:spPr>
        <p:txBody>
          <a:bodyPr wrap="square">
            <a:spAutoFit/>
          </a:bodyPr>
          <a:lstStyle/>
          <a:p>
            <a:pPr marL="285750" indent="-285750" algn="just">
              <a:spcBef>
                <a:spcPts val="1200"/>
              </a:spcBef>
              <a:buFont typeface="Courier New" panose="02070309020205020404" pitchFamily="49" charset="0"/>
              <a:buChar char="o"/>
            </a:pPr>
            <a:r>
              <a:rPr lang="en-US" dirty="0">
                <a:solidFill>
                  <a:srgbClr val="000000"/>
                </a:solidFill>
              </a:rPr>
              <a:t>The JPL Viccal Team’s measurements of the RRV Playa currently support calibration efforts by various missions: OCO-2, OCO-3, MISR, MAIA.</a:t>
            </a:r>
          </a:p>
          <a:p>
            <a:pPr marL="285750" indent="-285750" algn="just">
              <a:spcBef>
                <a:spcPts val="1200"/>
              </a:spcBef>
              <a:buFont typeface="Courier New" panose="02070309020205020404" pitchFamily="49" charset="0"/>
              <a:buChar char="o"/>
            </a:pPr>
            <a:r>
              <a:rPr lang="en-US" dirty="0">
                <a:solidFill>
                  <a:srgbClr val="000000"/>
                </a:solidFill>
              </a:rPr>
              <a:t>Our unique calibration approach, in which we take ASD measurements of a </a:t>
            </a:r>
            <a:r>
              <a:rPr lang="en-US" dirty="0" err="1">
                <a:solidFill>
                  <a:srgbClr val="000000"/>
                </a:solidFill>
              </a:rPr>
              <a:t>Spectralon</a:t>
            </a:r>
            <a:r>
              <a:rPr lang="en-US" dirty="0">
                <a:solidFill>
                  <a:srgbClr val="000000"/>
                </a:solidFill>
              </a:rPr>
              <a:t> Panel, provides surface </a:t>
            </a:r>
            <a:r>
              <a:rPr lang="en-US" dirty="0" err="1">
                <a:solidFill>
                  <a:srgbClr val="000000"/>
                </a:solidFill>
              </a:rPr>
              <a:t>reflectances</a:t>
            </a:r>
            <a:r>
              <a:rPr lang="en-US" dirty="0">
                <a:solidFill>
                  <a:srgbClr val="000000"/>
                </a:solidFill>
              </a:rPr>
              <a:t> that are independent of solar and atmospheric models.</a:t>
            </a:r>
          </a:p>
          <a:p>
            <a:pPr marL="285750" indent="-285750" algn="just">
              <a:spcBef>
                <a:spcPts val="1200"/>
              </a:spcBef>
              <a:buFont typeface="Courier New" panose="02070309020205020404" pitchFamily="49" charset="0"/>
              <a:buChar char="o"/>
            </a:pPr>
            <a:r>
              <a:rPr lang="en-US" dirty="0">
                <a:solidFill>
                  <a:srgbClr val="000000"/>
                </a:solidFill>
              </a:rPr>
              <a:t>Our measurements, framework, and existing software can be adapted for other missions.</a:t>
            </a:r>
          </a:p>
          <a:p>
            <a:pPr marL="285750" indent="-285750" algn="just">
              <a:spcBef>
                <a:spcPts val="1200"/>
              </a:spcBef>
              <a:buFont typeface="Courier New" panose="02070309020205020404" pitchFamily="49" charset="0"/>
              <a:buChar char="o"/>
            </a:pPr>
            <a:r>
              <a:rPr lang="en-US" dirty="0">
                <a:solidFill>
                  <a:srgbClr val="000000"/>
                </a:solidFill>
              </a:rPr>
              <a:t>We are currently extending our capabilities to include UV in-situ measurements and angle matching measurements. </a:t>
            </a:r>
          </a:p>
          <a:p>
            <a:pPr marL="285750" indent="-285750" algn="just">
              <a:spcBef>
                <a:spcPts val="1200"/>
              </a:spcBef>
              <a:buFont typeface="Courier New" panose="02070309020205020404" pitchFamily="49" charset="0"/>
              <a:buChar char="o"/>
            </a:pPr>
            <a:r>
              <a:rPr lang="en-US" dirty="0">
                <a:solidFill>
                  <a:srgbClr val="000000"/>
                </a:solidFill>
              </a:rPr>
              <a:t>The JPL Viccal Team would like to find new missions to support with, not only in-situ measurements, but also data analysis, in an effort to expand our activities at the RRV Playa.</a:t>
            </a:r>
          </a:p>
          <a:p>
            <a:pPr marL="285750" indent="-285750" algn="just">
              <a:spcBef>
                <a:spcPts val="1200"/>
              </a:spcBef>
              <a:buFont typeface="Courier New" panose="02070309020205020404" pitchFamily="49" charset="0"/>
              <a:buChar char="o"/>
            </a:pPr>
            <a:r>
              <a:rPr lang="en-US" dirty="0">
                <a:solidFill>
                  <a:srgbClr val="000000"/>
                </a:solidFill>
              </a:rPr>
              <a:t>JPL Viccal Team: Graziela R. Keller, Carol Bruegge, Thomas Pongetti, Dejian Fu, Rob Rosenberg, Emily Payne, Edwin Sarkissian, Richard Lee. </a:t>
            </a:r>
          </a:p>
          <a:p>
            <a:pPr algn="just"/>
            <a:endParaRPr lang="en-US" dirty="0">
              <a:solidFill>
                <a:srgbClr val="000000"/>
              </a:solidFill>
            </a:endParaRPr>
          </a:p>
          <a:p>
            <a:pPr marL="285750" indent="-285750">
              <a:buFont typeface="Courier New" panose="02070309020205020404" pitchFamily="49" charset="0"/>
              <a:buChar char="o"/>
            </a:pPr>
            <a:endParaRPr lang="en-US" dirty="0"/>
          </a:p>
        </p:txBody>
      </p:sp>
    </p:spTree>
    <p:extLst>
      <p:ext uri="{BB962C8B-B14F-4D97-AF65-F5344CB8AC3E}">
        <p14:creationId xmlns:p14="http://schemas.microsoft.com/office/powerpoint/2010/main" val="3934452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728169A-9937-4838-A466-2DF9AF3DA877}"/>
              </a:ext>
            </a:extLst>
          </p:cNvPr>
          <p:cNvSpPr>
            <a:spLocks noGrp="1"/>
          </p:cNvSpPr>
          <p:nvPr>
            <p:ph type="ftr" sz="quarter" idx="11"/>
          </p:nvPr>
        </p:nvSpPr>
        <p:spPr/>
        <p:txBody>
          <a:bodyPr/>
          <a:lstStyle/>
          <a:p>
            <a:r>
              <a:rPr lang="en-US" dirty="0"/>
              <a:t>Railroad Valley</a:t>
            </a:r>
          </a:p>
        </p:txBody>
      </p:sp>
      <p:sp>
        <p:nvSpPr>
          <p:cNvPr id="3" name="Slide Number Placeholder 2">
            <a:extLst>
              <a:ext uri="{FF2B5EF4-FFF2-40B4-BE49-F238E27FC236}">
                <a16:creationId xmlns:a16="http://schemas.microsoft.com/office/drawing/2014/main" id="{EC41B63D-2A6B-4656-B511-6038EB037E90}"/>
              </a:ext>
            </a:extLst>
          </p:cNvPr>
          <p:cNvSpPr>
            <a:spLocks noGrp="1"/>
          </p:cNvSpPr>
          <p:nvPr>
            <p:ph type="sldNum" sz="quarter" idx="12"/>
          </p:nvPr>
        </p:nvSpPr>
        <p:spPr/>
        <p:txBody>
          <a:bodyPr/>
          <a:lstStyle/>
          <a:p>
            <a:fld id="{E530A410-F8CD-4575-B449-309C44A4FFBF}" type="slidenum">
              <a:rPr lang="en-US" smtClean="0"/>
              <a:t>13</a:t>
            </a:fld>
            <a:endParaRPr lang="en-US"/>
          </a:p>
        </p:txBody>
      </p:sp>
      <p:sp>
        <p:nvSpPr>
          <p:cNvPr id="9" name="TextBox 8">
            <a:extLst>
              <a:ext uri="{FF2B5EF4-FFF2-40B4-BE49-F238E27FC236}">
                <a16:creationId xmlns:a16="http://schemas.microsoft.com/office/drawing/2014/main" id="{FE90AB79-0FBA-403A-A48F-69F5ECACF7D8}"/>
              </a:ext>
            </a:extLst>
          </p:cNvPr>
          <p:cNvSpPr txBox="1"/>
          <p:nvPr/>
        </p:nvSpPr>
        <p:spPr>
          <a:xfrm>
            <a:off x="283335" y="321973"/>
            <a:ext cx="3333092" cy="523220"/>
          </a:xfrm>
          <a:prstGeom prst="rect">
            <a:avLst/>
          </a:prstGeom>
          <a:noFill/>
        </p:spPr>
        <p:txBody>
          <a:bodyPr wrap="none" rtlCol="0">
            <a:spAutoFit/>
          </a:bodyPr>
          <a:lstStyle/>
          <a:p>
            <a:r>
              <a:rPr lang="en-US" sz="2800" dirty="0">
                <a:solidFill>
                  <a:schemeClr val="accent1">
                    <a:lumMod val="75000"/>
                  </a:schemeClr>
                </a:solidFill>
              </a:rPr>
              <a:t>Capabilities Summary</a:t>
            </a:r>
          </a:p>
        </p:txBody>
      </p:sp>
      <p:sp>
        <p:nvSpPr>
          <p:cNvPr id="10" name="Rectangle 9">
            <a:extLst>
              <a:ext uri="{FF2B5EF4-FFF2-40B4-BE49-F238E27FC236}">
                <a16:creationId xmlns:a16="http://schemas.microsoft.com/office/drawing/2014/main" id="{C2B3A3E4-4C56-4C09-B47A-FE742BFF5CBC}"/>
              </a:ext>
            </a:extLst>
          </p:cNvPr>
          <p:cNvSpPr/>
          <p:nvPr/>
        </p:nvSpPr>
        <p:spPr>
          <a:xfrm>
            <a:off x="162685" y="162685"/>
            <a:ext cx="11842321" cy="6193665"/>
          </a:xfrm>
          <a:prstGeom prst="rect">
            <a:avLst/>
          </a:prstGeom>
          <a:noFill/>
          <a:ln w="19050" cap="sq" cmpd="sng">
            <a:solidFill>
              <a:schemeClr val="accent1">
                <a:shade val="50000"/>
                <a:alpha val="99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A5A03F9C-9864-4E5C-9BEA-B53AF4634FE2}"/>
              </a:ext>
            </a:extLst>
          </p:cNvPr>
          <p:cNvGraphicFramePr>
            <a:graphicFrameLocks noGrp="1"/>
          </p:cNvGraphicFramePr>
          <p:nvPr>
            <p:extLst>
              <p:ext uri="{D42A27DB-BD31-4B8C-83A1-F6EECF244321}">
                <p14:modId xmlns:p14="http://schemas.microsoft.com/office/powerpoint/2010/main" val="2241491487"/>
              </p:ext>
            </p:extLst>
          </p:nvPr>
        </p:nvGraphicFramePr>
        <p:xfrm>
          <a:off x="2579032" y="1080908"/>
          <a:ext cx="5894115" cy="4399607"/>
        </p:xfrm>
        <a:graphic>
          <a:graphicData uri="http://schemas.openxmlformats.org/drawingml/2006/table">
            <a:tbl>
              <a:tblPr firstRow="1" firstCol="1" bandRow="1">
                <a:tableStyleId>{5C22544A-7EE6-4342-B048-85BDC9FD1C3A}</a:tableStyleId>
              </a:tblPr>
              <a:tblGrid>
                <a:gridCol w="908516">
                  <a:extLst>
                    <a:ext uri="{9D8B030D-6E8A-4147-A177-3AD203B41FA5}">
                      <a16:colId xmlns:a16="http://schemas.microsoft.com/office/drawing/2014/main" val="2419410417"/>
                    </a:ext>
                  </a:extLst>
                </a:gridCol>
                <a:gridCol w="1685450">
                  <a:extLst>
                    <a:ext uri="{9D8B030D-6E8A-4147-A177-3AD203B41FA5}">
                      <a16:colId xmlns:a16="http://schemas.microsoft.com/office/drawing/2014/main" val="3485227765"/>
                    </a:ext>
                  </a:extLst>
                </a:gridCol>
                <a:gridCol w="1906958">
                  <a:extLst>
                    <a:ext uri="{9D8B030D-6E8A-4147-A177-3AD203B41FA5}">
                      <a16:colId xmlns:a16="http://schemas.microsoft.com/office/drawing/2014/main" val="1932511485"/>
                    </a:ext>
                  </a:extLst>
                </a:gridCol>
                <a:gridCol w="1393191">
                  <a:extLst>
                    <a:ext uri="{9D8B030D-6E8A-4147-A177-3AD203B41FA5}">
                      <a16:colId xmlns:a16="http://schemas.microsoft.com/office/drawing/2014/main" val="2683206063"/>
                    </a:ext>
                  </a:extLst>
                </a:gridCol>
              </a:tblGrid>
              <a:tr h="360816">
                <a:tc>
                  <a:txBody>
                    <a:bodyPr/>
                    <a:lstStyle/>
                    <a:p>
                      <a:pPr marL="0" marR="0" algn="ctr">
                        <a:lnSpc>
                          <a:spcPct val="107000"/>
                        </a:lnSpc>
                        <a:spcBef>
                          <a:spcPts val="0"/>
                        </a:spcBef>
                        <a:spcAft>
                          <a:spcPts val="0"/>
                        </a:spcAft>
                      </a:pPr>
                      <a:r>
                        <a:rPr lang="en-US" sz="900" dirty="0">
                          <a:effectLst/>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dirty="0">
                          <a:effectLst/>
                        </a:rPr>
                        <a:t>ASD </a:t>
                      </a:r>
                      <a:r>
                        <a:rPr lang="en-US" sz="900" dirty="0" err="1">
                          <a:effectLst/>
                        </a:rPr>
                        <a:t>FieldSpec</a:t>
                      </a:r>
                      <a:r>
                        <a:rPr lang="en-US" sz="900" dirty="0">
                          <a:effectLst/>
                        </a:rPr>
                        <a:t> 4 Standard-Res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a:effectLst/>
                        </a:rPr>
                        <a:t>LSPEC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1000" dirty="0">
                          <a:solidFill>
                            <a:schemeClr val="bg1"/>
                          </a:solidFill>
                        </a:rPr>
                        <a:t>BTS2048-UV-S Bi-Tec </a:t>
                      </a:r>
                      <a:endParaRPr lang="en-US" sz="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extLst>
                  <a:ext uri="{0D108BD9-81ED-4DB2-BD59-A6C34878D82A}">
                    <a16:rowId xmlns:a16="http://schemas.microsoft.com/office/drawing/2014/main" val="1197118197"/>
                  </a:ext>
                </a:extLst>
              </a:tr>
              <a:tr h="360816">
                <a:tc>
                  <a:txBody>
                    <a:bodyPr/>
                    <a:lstStyle/>
                    <a:p>
                      <a:pPr marL="0" marR="0" algn="just">
                        <a:lnSpc>
                          <a:spcPct val="107000"/>
                        </a:lnSpc>
                        <a:spcBef>
                          <a:spcPts val="0"/>
                        </a:spcBef>
                        <a:spcAft>
                          <a:spcPts val="0"/>
                        </a:spcAft>
                      </a:pPr>
                      <a:r>
                        <a:rPr lang="en-US" sz="900">
                          <a:effectLst/>
                        </a:rPr>
                        <a:t>Number of Sensors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a:effectLst/>
                        </a:rPr>
                        <a:t>Individual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Several per site</a:t>
                      </a:r>
                    </a:p>
                  </a:txBody>
                  <a:tcPr marL="42775" marR="42775" marT="0" marB="0" anchor="ctr"/>
                </a:tc>
                <a:tc>
                  <a:txBody>
                    <a:bodyPr/>
                    <a:lstStyle/>
                    <a:p>
                      <a:pPr marL="0" marR="0" algn="ctr">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a:t>
                      </a:r>
                    </a:p>
                  </a:txBody>
                  <a:tcPr marL="42775" marR="42775" marT="0" marB="0" anchor="ctr"/>
                </a:tc>
                <a:extLst>
                  <a:ext uri="{0D108BD9-81ED-4DB2-BD59-A6C34878D82A}">
                    <a16:rowId xmlns:a16="http://schemas.microsoft.com/office/drawing/2014/main" val="3207836182"/>
                  </a:ext>
                </a:extLst>
              </a:tr>
              <a:tr h="238748">
                <a:tc>
                  <a:txBody>
                    <a:bodyPr/>
                    <a:lstStyle/>
                    <a:p>
                      <a:pPr marL="0" marR="0" algn="just">
                        <a:lnSpc>
                          <a:spcPct val="107000"/>
                        </a:lnSpc>
                        <a:spcBef>
                          <a:spcPts val="0"/>
                        </a:spcBef>
                        <a:spcAft>
                          <a:spcPts val="0"/>
                        </a:spcAft>
                      </a:pPr>
                      <a:r>
                        <a:rPr lang="en-US" sz="900">
                          <a:effectLst/>
                        </a:rPr>
                        <a:t>Area Covered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dirty="0">
                          <a:effectLst/>
                        </a:rPr>
                        <a:t>Mobile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dirty="0">
                          <a:effectLst/>
                        </a:rPr>
                        <a:t>Stationary: multiple sites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dirty="0">
                          <a:effectLst/>
                        </a:rPr>
                        <a:t>Mobile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extLst>
                  <a:ext uri="{0D108BD9-81ED-4DB2-BD59-A6C34878D82A}">
                    <a16:rowId xmlns:a16="http://schemas.microsoft.com/office/drawing/2014/main" val="527168556"/>
                  </a:ext>
                </a:extLst>
              </a:tr>
              <a:tr h="1947693">
                <a:tc>
                  <a:txBody>
                    <a:bodyPr/>
                    <a:lstStyle/>
                    <a:p>
                      <a:pPr marL="0" marR="0" algn="just">
                        <a:lnSpc>
                          <a:spcPct val="107000"/>
                        </a:lnSpc>
                        <a:spcBef>
                          <a:spcPts val="0"/>
                        </a:spcBef>
                        <a:spcAft>
                          <a:spcPts val="0"/>
                        </a:spcAft>
                      </a:pPr>
                      <a:r>
                        <a:rPr lang="en-US" sz="900">
                          <a:effectLst/>
                        </a:rPr>
                        <a:t>Spectral Resolution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a:effectLst/>
                        </a:rPr>
                        <a:t>3 nm @ 700 nm, 10 nm @ 1400/2100 nm</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dirty="0">
                          <a:effectLst/>
                        </a:rPr>
                        <a:t>1550nm(HWHM100nm), 850nm(HWHM40nm), 750nm(HWHM30nm), 660nm(HWHM??nm), 639nm(HWHM20nm), 574nm(HWHM11nm), 515nm(HWHM30nm), 468nm(HWHM25nm)</a:t>
                      </a:r>
                    </a:p>
                  </a:txBody>
                  <a:tcPr marL="42775" marR="42775" marT="0" marB="0" anchor="ctr"/>
                </a:tc>
                <a:tc>
                  <a:txBody>
                    <a:bodyPr/>
                    <a:lstStyle/>
                    <a:p>
                      <a:pPr marL="0" marR="0" algn="ctr">
                        <a:lnSpc>
                          <a:spcPct val="107000"/>
                        </a:lnSpc>
                        <a:spcBef>
                          <a:spcPts val="0"/>
                        </a:spcBef>
                        <a:spcAft>
                          <a:spcPts val="0"/>
                        </a:spcAft>
                      </a:pPr>
                      <a:r>
                        <a:rPr lang="en-US" sz="900" dirty="0">
                          <a:solidFill>
                            <a:srgbClr val="000000"/>
                          </a:solidFill>
                        </a:rPr>
                        <a:t>0.13 nm/pixel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extLst>
                  <a:ext uri="{0D108BD9-81ED-4DB2-BD59-A6C34878D82A}">
                    <a16:rowId xmlns:a16="http://schemas.microsoft.com/office/drawing/2014/main" val="158286349"/>
                  </a:ext>
                </a:extLst>
              </a:tr>
              <a:tr h="238748">
                <a:tc>
                  <a:txBody>
                    <a:bodyPr/>
                    <a:lstStyle/>
                    <a:p>
                      <a:pPr marL="0" marR="0" algn="just">
                        <a:lnSpc>
                          <a:spcPct val="107000"/>
                        </a:lnSpc>
                        <a:spcBef>
                          <a:spcPts val="0"/>
                        </a:spcBef>
                        <a:spcAft>
                          <a:spcPts val="0"/>
                        </a:spcAft>
                      </a:pPr>
                      <a:r>
                        <a:rPr lang="en-US" sz="900">
                          <a:effectLst/>
                        </a:rPr>
                        <a:t>Spectral Range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a:effectLst/>
                        </a:rPr>
                        <a:t>350 – 2500 nm</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dirty="0">
                          <a:effectLst/>
                        </a:rPr>
                        <a:t>468 - 1550 nm</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dirty="0">
                          <a:solidFill>
                            <a:srgbClr val="000000"/>
                          </a:solidFill>
                        </a:rPr>
                        <a:t>190 – 430 nm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extLst>
                  <a:ext uri="{0D108BD9-81ED-4DB2-BD59-A6C34878D82A}">
                    <a16:rowId xmlns:a16="http://schemas.microsoft.com/office/drawing/2014/main" val="1698696566"/>
                  </a:ext>
                </a:extLst>
              </a:tr>
              <a:tr h="727018">
                <a:tc>
                  <a:txBody>
                    <a:bodyPr/>
                    <a:lstStyle/>
                    <a:p>
                      <a:pPr marL="0" marR="0" algn="just">
                        <a:lnSpc>
                          <a:spcPct val="107000"/>
                        </a:lnSpc>
                        <a:spcBef>
                          <a:spcPts val="0"/>
                        </a:spcBef>
                        <a:spcAft>
                          <a:spcPts val="0"/>
                        </a:spcAft>
                      </a:pPr>
                      <a:r>
                        <a:rPr lang="en-US" sz="900">
                          <a:effectLst/>
                        </a:rPr>
                        <a:t>Temporal Resolution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dirty="0">
                          <a:effectLst/>
                        </a:rPr>
                        <a:t>Few 30 min measurements a day, for a few days, three times a year.</a:t>
                      </a:r>
                    </a:p>
                  </a:txBody>
                  <a:tcPr marL="42775" marR="42775" marT="0" marB="0" anchor="ctr"/>
                </a:tc>
                <a:tc>
                  <a:txBody>
                    <a:bodyPr/>
                    <a:lstStyle/>
                    <a:p>
                      <a:pPr marL="0" marR="0" algn="ctr">
                        <a:lnSpc>
                          <a:spcPct val="107000"/>
                        </a:lnSpc>
                        <a:spcBef>
                          <a:spcPts val="0"/>
                        </a:spcBef>
                        <a:spcAft>
                          <a:spcPts val="0"/>
                        </a:spcAft>
                      </a:pPr>
                      <a:r>
                        <a:rPr lang="en-US" sz="900">
                          <a:effectLst/>
                        </a:rPr>
                        <a:t>Samples every 10 minutes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Same as ASD</a:t>
                      </a:r>
                    </a:p>
                  </a:txBody>
                  <a:tcPr marL="42775" marR="42775" marT="0" marB="0" anchor="ctr"/>
                </a:tc>
                <a:extLst>
                  <a:ext uri="{0D108BD9-81ED-4DB2-BD59-A6C34878D82A}">
                    <a16:rowId xmlns:a16="http://schemas.microsoft.com/office/drawing/2014/main" val="2949365508"/>
                  </a:ext>
                </a:extLst>
              </a:tr>
              <a:tr h="238748">
                <a:tc>
                  <a:txBody>
                    <a:bodyPr/>
                    <a:lstStyle/>
                    <a:p>
                      <a:pPr marL="0" marR="0" algn="just">
                        <a:lnSpc>
                          <a:spcPct val="107000"/>
                        </a:lnSpc>
                        <a:spcBef>
                          <a:spcPts val="0"/>
                        </a:spcBef>
                        <a:spcAft>
                          <a:spcPts val="0"/>
                        </a:spcAft>
                      </a:pPr>
                      <a:r>
                        <a:rPr lang="en-US" sz="900">
                          <a:effectLst/>
                        </a:rPr>
                        <a:t>Field of view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dirty="0">
                          <a:effectLst/>
                        </a:rPr>
                        <a:t>8 degrees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a:effectLst/>
                        </a:rPr>
                        <a:t>~20 degrees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extLst>
                  <a:ext uri="{0D108BD9-81ED-4DB2-BD59-A6C34878D82A}">
                    <a16:rowId xmlns:a16="http://schemas.microsoft.com/office/drawing/2014/main" val="377154104"/>
                  </a:ext>
                </a:extLst>
              </a:tr>
              <a:tr h="238748">
                <a:tc>
                  <a:txBody>
                    <a:bodyPr/>
                    <a:lstStyle/>
                    <a:p>
                      <a:pPr marL="0" marR="0" algn="just">
                        <a:lnSpc>
                          <a:spcPct val="107000"/>
                        </a:lnSpc>
                        <a:spcBef>
                          <a:spcPts val="0"/>
                        </a:spcBef>
                        <a:spcAft>
                          <a:spcPts val="0"/>
                        </a:spcAft>
                      </a:pPr>
                      <a:r>
                        <a:rPr lang="en-US" sz="900">
                          <a:effectLst/>
                        </a:rPr>
                        <a:t>Polarization capabilities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a:effectLst/>
                        </a:rPr>
                        <a:t>No</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a:effectLst/>
                        </a:rPr>
                        <a:t>No</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2775" marR="42775" marT="0" marB="0" anchor="ctr"/>
                </a:tc>
                <a:tc>
                  <a:txBody>
                    <a:bodyPr/>
                    <a:lstStyle/>
                    <a:p>
                      <a:pPr marL="0" marR="0" algn="ctr">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No</a:t>
                      </a:r>
                    </a:p>
                  </a:txBody>
                  <a:tcPr marL="42775" marR="42775" marT="0" marB="0" anchor="ctr"/>
                </a:tc>
                <a:extLst>
                  <a:ext uri="{0D108BD9-81ED-4DB2-BD59-A6C34878D82A}">
                    <a16:rowId xmlns:a16="http://schemas.microsoft.com/office/drawing/2014/main" val="2779071597"/>
                  </a:ext>
                </a:extLst>
              </a:tr>
            </a:tbl>
          </a:graphicData>
        </a:graphic>
      </p:graphicFrame>
    </p:spTree>
    <p:extLst>
      <p:ext uri="{BB962C8B-B14F-4D97-AF65-F5344CB8AC3E}">
        <p14:creationId xmlns:p14="http://schemas.microsoft.com/office/powerpoint/2010/main" val="3186473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cfab5f87-ed30-4dbb-a820-4234a14babf6">X6PPVAVDZMSZ-613157859-13592</_dlc_DocId>
    <WMOWFApprovalStatus xmlns="715fcdb6-58ff-4d84-993c-bb26a5b54815">Not Submitted</WMOWFApprovalStatus>
    <_dlc_DocIdUrl xmlns="cfab5f87-ed30-4dbb-a820-4234a14babf6">
      <Url>https://wmoomm.sharepoint.com/sites/Collaboration/_layouts/15/DocIdRedir.aspx?ID=X6PPVAVDZMSZ-613157859-13592</Url>
      <Description>X6PPVAVDZMSZ-613157859-13592</Description>
    </_dlc_DocIdUrl>
    <TaxCatchAll xmlns="cfab5f87-ed30-4dbb-a820-4234a14babf6" xsi:nil="true"/>
    <lcf76f155ced4ddcb4097134ff3c332f xmlns="b872a7c1-ed7f-4c06-9e7d-9181e1c04fc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05D2E54-DCA2-4014-B643-482BF2305D15}"/>
</file>

<file path=customXml/itemProps2.xml><?xml version="1.0" encoding="utf-8"?>
<ds:datastoreItem xmlns:ds="http://schemas.openxmlformats.org/officeDocument/2006/customXml" ds:itemID="{DE54CC46-DC3C-4C9E-822A-E0E453923DB7}"/>
</file>

<file path=customXml/itemProps3.xml><?xml version="1.0" encoding="utf-8"?>
<ds:datastoreItem xmlns:ds="http://schemas.openxmlformats.org/officeDocument/2006/customXml" ds:itemID="{A77B2A38-A904-487A-BB96-ECD3075CF757}"/>
</file>

<file path=customXml/itemProps4.xml><?xml version="1.0" encoding="utf-8"?>
<ds:datastoreItem xmlns:ds="http://schemas.openxmlformats.org/officeDocument/2006/customXml" ds:itemID="{18DF16A3-7161-44F4-BAE6-DC843F1DF33E}"/>
</file>

<file path=customXml/itemProps5.xml><?xml version="1.0" encoding="utf-8"?>
<ds:datastoreItem xmlns:ds="http://schemas.openxmlformats.org/officeDocument/2006/customXml" ds:itemID="{D7CA271E-AA4B-44AA-9525-FFCCB70393C3}"/>
</file>

<file path=docProps/app.xml><?xml version="1.0" encoding="utf-8"?>
<Properties xmlns="http://schemas.openxmlformats.org/officeDocument/2006/extended-properties" xmlns:vt="http://schemas.openxmlformats.org/officeDocument/2006/docPropsVTypes">
  <TotalTime>64834</TotalTime>
  <Words>1820</Words>
  <Application>Microsoft Office PowerPoint</Application>
  <PresentationFormat>Widescreen</PresentationFormat>
  <Paragraphs>203</Paragraphs>
  <Slides>13</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Arial</vt:lpstr>
      <vt:lpstr>Arial Narrow</vt:lpstr>
      <vt:lpstr>Calibri</vt:lpstr>
      <vt:lpstr>Calibri Light</vt:lpstr>
      <vt:lpstr>Courier New</vt:lpstr>
      <vt:lpstr>NimbusRomNo9L-Regu</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Keller Rodrigues, Graziela R (US 398E)</dc:creator>
  <cp:lastModifiedBy>none</cp:lastModifiedBy>
  <cp:revision>397</cp:revision>
  <dcterms:created xsi:type="dcterms:W3CDTF">2023-02-17T02:29:42Z</dcterms:created>
  <dcterms:modified xsi:type="dcterms:W3CDTF">2026-03-24T14:08:54Z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ac079aac-c10c-48c4-bf78-97b5ba294aeb</vt:lpwstr>
  </property>
</Properties>
</file>