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698" r:id="rId2"/>
    <p:sldMasterId id="2147483710" r:id="rId3"/>
  </p:sldMasterIdLst>
  <p:notesMasterIdLst>
    <p:notesMasterId r:id="rId24"/>
  </p:notesMasterIdLst>
  <p:sldIdLst>
    <p:sldId id="10512" r:id="rId4"/>
    <p:sldId id="10525" r:id="rId5"/>
    <p:sldId id="10502" r:id="rId6"/>
    <p:sldId id="10517" r:id="rId7"/>
    <p:sldId id="10519" r:id="rId8"/>
    <p:sldId id="10518" r:id="rId9"/>
    <p:sldId id="10520" r:id="rId10"/>
    <p:sldId id="10500" r:id="rId11"/>
    <p:sldId id="10513" r:id="rId12"/>
    <p:sldId id="10506" r:id="rId13"/>
    <p:sldId id="10524" r:id="rId14"/>
    <p:sldId id="10507" r:id="rId15"/>
    <p:sldId id="10508" r:id="rId16"/>
    <p:sldId id="10521" r:id="rId17"/>
    <p:sldId id="10522" r:id="rId18"/>
    <p:sldId id="10509" r:id="rId19"/>
    <p:sldId id="10523" r:id="rId20"/>
    <p:sldId id="10510" r:id="rId21"/>
    <p:sldId id="10511" r:id="rId22"/>
    <p:sldId id="4729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F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029" autoAdjust="0"/>
  </p:normalViewPr>
  <p:slideViewPr>
    <p:cSldViewPr snapToGrid="0">
      <p:cViewPr varScale="1">
        <p:scale>
          <a:sx n="103" d="100"/>
          <a:sy n="103" d="100"/>
        </p:scale>
        <p:origin x="9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33" Type="http://schemas.openxmlformats.org/officeDocument/2006/relationships/customXml" Target="../customXml/item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4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8576F-E4FB-4C7B-B2AA-BC2FC373C720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FD349-1E84-430B-97B6-BEBF69E7C3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480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029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A4F08-1682-4080-BD15-3264589CF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B31395C-AA53-5F39-9E2A-5A5A85F529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E350318-714F-ADDE-7872-CAF2901FC1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849C25-8111-46D2-3BD7-31AF3BB837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6149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E8453-B6EC-0040-4559-2D558DF60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93DF2E9-BA84-1076-4175-59F97AF386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1260E44-5A99-60D7-7873-170FA6537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F10708-4710-A186-395C-B5797A30F2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794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9EB65-D8C6-2D60-46CC-0DD16D8A7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E43410C-399C-0266-3633-9E7BFC73C9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E42ACB2-D448-7EB3-71AF-CCEC84264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BA7C05-9A27-E8A4-1948-464B427DB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196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07A1B-887A-0A63-F417-F786A1595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CD22A4A-DCA8-98B3-A99A-C9AE88A4F4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51D87E7-73F0-8DAE-1B89-6A200CEBCA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EBE7A5-8F10-8A3A-50E8-397780B6DD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014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52178-0C3B-33E6-5E6F-2FE572B80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69D3498-1103-3A72-D2FF-347E6721E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1AC0024-9906-9948-6F85-FAB8D42A1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6D6426-CD8A-47B6-3DEB-50A1A94369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902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451E9-9AA1-2583-F7A3-A2181300D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67857CC-66D8-CBCB-C8CE-1651D9295B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BCBC780-DE4A-2C26-4841-3897BDFE6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05D50B-BF74-7DBB-51C0-4FE7722754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955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A67DA-0370-7B0B-5A52-9F43ECA8B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2FB30B3-B3A7-8C30-36D9-0328F12B1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8B38702-CA83-1371-9324-812A875D5D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5F3B27-3680-3868-53C8-781A105C2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5220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BC90D-FBFA-70FF-2999-1E9AD58EC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A58B8CF-E129-13D1-41E4-7875218C17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DF1E18B-C684-475D-DAA3-40390472CB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33F30B-337F-BE2F-62FF-B613A13274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0798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4C6C2-83E0-1725-1C5A-CAAFBB68C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34651EC-F995-11EC-2472-F8DAE03045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BDAD65F-28F2-5DD4-A250-288DF1903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C5C9D9-BA82-4CD7-A9F8-406894D64B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132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9ED7D-2D5B-442A-6C69-01FB017E8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B9DDBD0-10A3-BF5B-76AE-AA4A0CF57A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AE2A204-2459-0F07-CE63-CA18EC7F7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8642D2-1774-DEB5-954C-A826F19970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9293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7DDB9-1BA9-ABF5-97F2-802115B93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E9D4B08-690E-9FA8-4ACD-3D0550FB36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97D5F54-A379-C810-CC53-FC9AFF176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9CE0CD-0B2F-AD95-744F-64D2875EB3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857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FDBA9-609E-3D53-B48E-8804C4156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FF41142-967C-5831-0B14-6D9FCFBF5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2E2563A-D0C3-6E6C-8942-F90057A4B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255E8F-F000-00C3-0FE9-4B0AA6C8CE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0865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B1797-EA87-34A4-0EA7-94CE49E6D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B95E955-3F4F-22CE-99D7-4A18D460F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BFCDEEC-00AC-495A-1DD2-9FFA642B2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03C99C-4D0C-1FE2-7316-AA1AD73CF6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2569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C5C35-DD72-C44F-89C1-F420273FC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E6B2422-27B1-5B7B-481A-5180FF5BBB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19760FA-7EB9-7EAE-3220-84CE076F3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27C2D5-F25D-22E5-0378-CDDEB29AE9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963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0E25E-FC47-F591-CF88-CCBFD26F8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D2DD848-76F2-2AF1-0BAE-07AF780A5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1E739B2-F9C5-14AB-9ECD-13A562F26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C042FD-A5A7-804B-58F3-6DC2F1FCDE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381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CE76B-8915-B89C-DBBD-0F52F731D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105A12B-28D9-2C19-25CF-9DBD9B178B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57CBDA7-F4AF-A665-6022-B9FB7B2ED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803976-7C0E-8AB7-97F2-F934131AB0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06614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BF000-528B-358F-8DC8-BCAED7EE7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0140CC5-859F-0ED1-F1D0-F7BFFDEE5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A9AA188-BBCB-E54B-5159-BA716F2AAA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25EFD5-2B8A-81B6-4E39-8BA2074E6A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0519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D28CB-CD53-5045-C827-B5589C4CD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E9B307D-8B6E-FAD0-4CCC-FE003DDE5A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F385A3B-9F52-D29D-AB39-12E266EA86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244D30-5D52-24FD-0E5B-8C8CBEFCB7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9939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8316A-C1EE-4320-B7BC-2F1D36E7A3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101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F13A-99E6-45AB-9439-1310884403B9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1117C-19F2-41B1-A821-C11E66ADC2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697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EE8CB-4331-4101-96CA-2BE6F9C41547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1117C-19F2-41B1-A821-C11E66ADC2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208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2DDE-ED90-4C04-AA7D-74BE1C6EAA7B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1117C-19F2-41B1-A821-C11E66ADC2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940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58C4-796F-4A5F-9B3C-42064FF4BE0E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1117C-19F2-41B1-A821-C11E66ADC2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620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CE41-E0F3-4695-AC29-A53F2FD34432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1117C-19F2-41B1-A821-C11E66ADC2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931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BCF7B-A1AF-431D-AEBD-16B289C87C2D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1117C-19F2-41B1-A821-C11E66ADC2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20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1534-AC17-4B52-A09B-0D220737C75C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1117C-19F2-41B1-A821-C11E66ADC2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099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E198F-9344-4144-ACCE-8A38FDEACF75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1117C-19F2-41B1-A821-C11E66ADC2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4249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BE00-040C-4E45-BB27-CBE930CC87CE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1117C-19F2-41B1-A821-C11E66ADC2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798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E3D96-BFB9-4FBC-8C1A-0DDD6F14777E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1117C-19F2-41B1-A821-C11E66ADC2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744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ED9EA-3ADC-45DB-83A9-DDF9D3936212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1117C-19F2-41B1-A821-C11E66ADC2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951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 userDrawn="1"/>
        </p:nvSpPr>
        <p:spPr bwMode="auto">
          <a:xfrm>
            <a:off x="8288871" y="981078"/>
            <a:ext cx="3917951" cy="106363"/>
          </a:xfrm>
          <a:prstGeom prst="homePlate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65" tIns="19283" rIns="38565" bIns="19283" anchor="ctr"/>
          <a:lstStyle/>
          <a:p>
            <a:pPr marL="0" marR="0" lvl="0" indent="0" algn="ctr" defTabSz="385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7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 bwMode="auto">
          <a:xfrm>
            <a:off x="14819" y="979491"/>
            <a:ext cx="8242300" cy="1095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565" tIns="19283" rIns="38565" bIns="19283" anchor="ctr"/>
          <a:lstStyle/>
          <a:p>
            <a:pPr marL="0" marR="0" lvl="0" indent="0" algn="ctr" defTabSz="385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76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" y="6558280"/>
            <a:ext cx="828040" cy="299720"/>
          </a:xfrm>
          <a:prstGeom prst="rect">
            <a:avLst/>
          </a:prstGeom>
        </p:spPr>
        <p:txBody>
          <a:bodyPr vert="horz" wrap="square" lIns="91422" tIns="45711" rIns="91422" bIns="45711" numCol="1" anchor="t" anchorCtr="0" compatLnSpc="1"/>
          <a:lstStyle>
            <a:lvl1pPr algn="ctr" eaLnBrk="1" hangingPunct="1">
              <a:defRPr sz="505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defTabSz="386080" fontAlgn="base">
              <a:spcBef>
                <a:spcPct val="0"/>
              </a:spcBef>
              <a:spcAft>
                <a:spcPct val="0"/>
              </a:spcAft>
              <a:defRPr/>
            </a:pPr>
            <a:fld id="{EAFDCF00-EC0A-4376-8221-E3707DCEEF7F}" type="slidenum">
              <a:rPr lang="zh-CN" altLang="en-US" smtClean="0">
                <a:solidFill>
                  <a:prstClr val="black"/>
                </a:solidFill>
                <a:ea typeface="宋体" panose="02010600030101010101" pitchFamily="2" charset="-122"/>
              </a:rPr>
              <a:pPr defTabSz="38608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altLang="zh-CN">
                <a:solidFill>
                  <a:prstClr val="black"/>
                </a:solidFill>
                <a:ea typeface="宋体" panose="02010600030101010101" pitchFamily="2" charset="-122"/>
              </a:rPr>
              <a:t>/85</a:t>
            </a:r>
            <a:endParaRPr lang="zh-CN" altLang="en-US" dirty="0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88912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03C5-6853-4842-85B7-C5C94377DDED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BD8-3A57-4EBA-9188-F663CA46DF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723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856BA-86C4-41B4-B51F-FA28B13037DD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BD8-3A57-4EBA-9188-F663CA46DF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171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7DA5-3B41-49BC-ABE3-AFAF4A4B549C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BD8-3A57-4EBA-9188-F663CA46DF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637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C5FB5-9E9A-4DA7-95AC-9A2B646548F4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BD8-3A57-4EBA-9188-F663CA46DF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544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1D39E-A5C1-419D-BE16-148B669AE693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BD8-3A57-4EBA-9188-F663CA46DF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5835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C325-01D9-4258-ACCA-1B031D0229BB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BD8-3A57-4EBA-9188-F663CA46DF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43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14579-5F2E-4A78-95FD-3DEE620A03FD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BD8-3A57-4EBA-9188-F663CA46DF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374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90183-E405-419C-B3BC-B967F5329941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BD8-3A57-4EBA-9188-F663CA46DF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53145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13DC4-C564-4238-B577-9AB914AB51E2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BD8-3A57-4EBA-9188-F663CA46DF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35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F024B-85DC-43AA-9109-3679880CFAC5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BD8-3A57-4EBA-9188-F663CA46DF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6244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88C4-0347-41BE-A358-43DD38C20946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BD8-3A57-4EBA-9188-F663CA46DF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5728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C8CC-F392-4C82-B058-CF9F75BEB48C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3650-26EF-4B26-97DE-89EE417D17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9483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D0629-CB15-43EC-B378-EB73409EE2E2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3650-26EF-4B26-97DE-89EE417D17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4604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79427-C4A6-4E38-A72F-2BCD4D53C2FE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3650-26EF-4B26-97DE-89EE417D17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2691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9E39B-3A3A-4DF5-B646-842006367D09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3650-26EF-4B26-97DE-89EE417D17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7815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FE2CF-21DE-423D-B530-75187F465DEC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3650-26EF-4B26-97DE-89EE417D17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0655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5DFE-E7A3-4305-BDF1-EEF43AD4C655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3650-26EF-4B26-97DE-89EE417D17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7268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2257F-0103-4EFD-A347-A251EE03FEBB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3650-26EF-4B26-97DE-89EE417D17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23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DB0B-3BAD-4D6D-A0BF-1D89ADC94696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3650-26EF-4B26-97DE-89EE417D17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8145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C1080-C76C-42FB-808F-5E5BA3131E9E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3650-26EF-4B26-97DE-89EE417D17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2144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36BFF-4115-43A9-9DA3-A350FBDA08F2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3650-26EF-4B26-97DE-89EE417D17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7809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FB84D-8028-4C5C-9337-08361E220BC6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3650-26EF-4B26-97DE-89EE417D17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2226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DB1A2-84F1-48C0-A77A-D5141FA19581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3650-26EF-4B26-97DE-89EE417D17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024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B19EB-5817-4FB4-A54F-4ADB4F87DD63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5024B-8702-4019-814B-3222498C2F2A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D26EFE61-412B-4DB3-8A37-C420CBC72334}"/>
              </a:ext>
            </a:extLst>
          </p:cNvPr>
          <p:cNvCxnSpPr/>
          <p:nvPr userDrawn="1"/>
        </p:nvCxnSpPr>
        <p:spPr>
          <a:xfrm>
            <a:off x="0" y="1005628"/>
            <a:ext cx="12192000" cy="0"/>
          </a:xfrm>
          <a:prstGeom prst="line">
            <a:avLst/>
          </a:prstGeom>
          <a:ln w="31750">
            <a:solidFill>
              <a:srgbClr val="CF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023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36638-5D36-4504-96A5-4D915068CF43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5024B-8702-4019-814B-3222498C2F2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B70B6E3-C540-9A43-54B2-8FEDC3C4B5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hq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5113" b="90997" l="2053" r="95797">
                        <a14:foregroundMark x1="6301" y1="50161" x2="7234" y2="50804"/>
                        <a14:foregroundMark x1="5321" y1="49485" x2="6301" y2="50161"/>
                        <a14:foregroundMark x1="4403" y1="48852" x2="4630" y2="49009"/>
                        <a14:foregroundMark x1="12813" y1="49620" x2="13294" y2="49518"/>
                        <a14:foregroundMark x1="10264" y1="50161" x2="11921" y2="49809"/>
                        <a14:foregroundMark x1="7234" y1="50804" x2="10264" y2="50161"/>
                        <a14:foregroundMark x1="1955" y1="53230" x2="1955" y2="72990"/>
                        <a14:foregroundMark x1="1955" y1="72990" x2="6843" y2="86495"/>
                        <a14:foregroundMark x1="41828" y1="85953" x2="46628" y2="83923"/>
                        <a14:foregroundMark x1="46628" y1="83923" x2="61290" y2="85209"/>
                        <a14:foregroundMark x1="61290" y1="85209" x2="81525" y2="82958"/>
                        <a14:foregroundMark x1="81525" y1="82958" x2="94917" y2="87138"/>
                        <a14:foregroundMark x1="94917" y1="87138" x2="95699" y2="86174"/>
                        <a14:foregroundMark x1="87097" y1="65595" x2="87097" y2="65595"/>
                        <a14:foregroundMark x1="95210" y1="68167" x2="95210" y2="68167"/>
                        <a14:foregroundMark x1="95894" y1="74277" x2="95894" y2="74277"/>
                        <a14:foregroundMark x1="95894" y1="81994" x2="95894" y2="81994"/>
                        <a14:foregroundMark x1="46530" y1="46624" x2="46530" y2="46624"/>
                        <a14:foregroundMark x1="71848" y1="45981" x2="71848" y2="45981"/>
                        <a14:foregroundMark x1="79668" y1="43087" x2="79668" y2="43087"/>
                        <a14:foregroundMark x1="45455" y1="47588" x2="45455" y2="47588"/>
                        <a14:foregroundMark x1="45552" y1="45016" x2="45552" y2="45016"/>
                        <a14:foregroundMark x1="45846" y1="45016" x2="45846" y2="45016"/>
                        <a14:foregroundMark x1="46921" y1="46302" x2="46921" y2="46302"/>
                        <a14:foregroundMark x1="46334" y1="45016" x2="46334" y2="45016"/>
                        <a14:foregroundMark x1="47312" y1="45338" x2="47312" y2="45338"/>
                        <a14:foregroundMark x1="40469" y1="48875" x2="40469" y2="48875"/>
                        <a14:foregroundMark x1="6158" y1="50482" x2="6158" y2="50482"/>
                        <a14:foregroundMark x1="7429" y1="49518" x2="7429" y2="49518"/>
                        <a14:foregroundMark x1="4407" y1="50161" x2="4143" y2="50161"/>
                        <a14:foregroundMark x1="5322" y1="49478" x2="5767" y2="49518"/>
                        <a14:foregroundMark x1="4297" y1="49387" x2="4553" y2="49410"/>
                        <a14:foregroundMark x1="95543" y1="47261" x2="95797" y2="47267"/>
                        <a14:foregroundMark x1="83089" y1="46945" x2="87723" y2="47062"/>
                        <a14:foregroundMark x1="95797" y1="47267" x2="95445" y2="47793"/>
                        <a14:foregroundMark x1="80409" y1="45539" x2="80156" y2="45338"/>
                        <a14:foregroundMark x1="7234" y1="48553" x2="8895" y2="49196"/>
                        <a14:backgroundMark x1="2151" y1="48553" x2="4399" y2="48875"/>
                        <a14:backgroundMark x1="2151" y1="47910" x2="2151" y2="47910"/>
                        <a14:backgroundMark x1="2151" y1="46945" x2="2151" y2="46945"/>
                        <a14:backgroundMark x1="2151" y1="46945" x2="2542" y2="48232"/>
                        <a14:backgroundMark x1="4594" y1="49196" x2="5376" y2="49196"/>
                        <a14:backgroundMark x1="4399" y1="48553" x2="4399" y2="48553"/>
                        <a14:backgroundMark x1="6745" y1="86817" x2="19257" y2="90675"/>
                        <a14:backgroundMark x1="19257" y1="90675" x2="41544" y2="87460"/>
                        <a14:backgroundMark x1="47116" y1="45338" x2="47116" y2="45338"/>
                        <a14:backgroundMark x1="45943" y1="44695" x2="45943" y2="44695"/>
                        <a14:backgroundMark x1="46432" y1="45338" x2="46432" y2="45338"/>
                        <a14:backgroundMark x1="47312" y1="45338" x2="47312" y2="45338"/>
                        <a14:backgroundMark x1="40274" y1="49518" x2="40274" y2="49518"/>
                        <a14:backgroundMark x1="80254" y1="46302" x2="83187" y2="46945"/>
                        <a14:backgroundMark x1="87683" y1="47267" x2="94330" y2="47267"/>
                        <a14:backgroundMark x1="94330" y1="47267" x2="95601" y2="46945"/>
                        <a14:backgroundMark x1="12414" y1="50161" x2="12708" y2="50161"/>
                        <a14:backgroundMark x1="11535" y1="50161" x2="11535" y2="50161"/>
                        <a14:backgroundMark x1="7234" y1="49196" x2="7234" y2="49196"/>
                        <a14:backgroundMark x1="12512" y1="50161" x2="11926" y2="49839"/>
                        <a14:backgroundMark x1="11535" y1="50161" x2="11535" y2="50161"/>
                        <a14:backgroundMark x1="12903" y1="51125" x2="12903" y2="51125"/>
                        <a14:backgroundMark x1="12708" y1="50161" x2="12708" y2="50161"/>
                        <a14:backgroundMark x1="2053" y1="48553" x2="1857" y2="47910"/>
                        <a14:backgroundMark x1="1564" y1="46624" x2="880" y2="46945"/>
                        <a14:backgroundMark x1="2151" y1="44373" x2="1760" y2="48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70" t="37824" r="3817" b="13541"/>
          <a:stretch>
            <a:fillRect/>
          </a:stretch>
        </p:blipFill>
        <p:spPr>
          <a:xfrm>
            <a:off x="-1" y="5080000"/>
            <a:ext cx="12204000" cy="177643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05D3E16-A1FA-8596-D14A-2271ED02C9FB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846" y="141926"/>
            <a:ext cx="6061249" cy="809421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77DE5D3E-D1DC-0C79-657F-72EC387628FF}"/>
              </a:ext>
            </a:extLst>
          </p:cNvPr>
          <p:cNvCxnSpPr/>
          <p:nvPr userDrawn="1"/>
        </p:nvCxnSpPr>
        <p:spPr>
          <a:xfrm>
            <a:off x="-1" y="961657"/>
            <a:ext cx="6408000" cy="0"/>
          </a:xfrm>
          <a:prstGeom prst="line">
            <a:avLst/>
          </a:prstGeom>
          <a:ln w="12700">
            <a:gradFill>
              <a:gsLst>
                <a:gs pos="92000">
                  <a:schemeClr val="accent1">
                    <a:lumMod val="5000"/>
                    <a:lumOff val="95000"/>
                  </a:schemeClr>
                </a:gs>
                <a:gs pos="9000">
                  <a:srgbClr val="014190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1368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31899-D1BD-435F-9DB7-B06473059B4C}" type="datetime1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5024B-8702-4019-814B-3222498C2F2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5A6B773-500F-758B-6F8E-2D2AA18FE53E}"/>
              </a:ext>
            </a:extLst>
          </p:cNvPr>
          <p:cNvSpPr/>
          <p:nvPr userDrawn="1"/>
        </p:nvSpPr>
        <p:spPr>
          <a:xfrm>
            <a:off x="-317" y="0"/>
            <a:ext cx="12192000" cy="1047750"/>
          </a:xfrm>
          <a:prstGeom prst="rect">
            <a:avLst/>
          </a:prstGeom>
          <a:solidFill>
            <a:srgbClr val="255E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BE2C826-71CF-5245-8744-0FDDEF407C3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18" y="5360869"/>
            <a:ext cx="12192635" cy="14971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941EC7C-381A-2B93-8F72-5EA96C4CCBF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" y="214254"/>
            <a:ext cx="6294863" cy="43343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0EA3DD9-3616-CFD0-1311-490E5F45E052}"/>
              </a:ext>
            </a:extLst>
          </p:cNvPr>
          <p:cNvSpPr txBox="1"/>
          <p:nvPr userDrawn="1"/>
        </p:nvSpPr>
        <p:spPr>
          <a:xfrm>
            <a:off x="230328" y="712866"/>
            <a:ext cx="6905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Hefei Institutes of Physical Science, Chinese Academy of Sciences</a:t>
            </a:r>
            <a:endParaRPr lang="zh-CN" altLang="en-US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E7DD48E-896F-BDDA-05D2-DCE4BE8393DB}"/>
              </a:ext>
            </a:extLst>
          </p:cNvPr>
          <p:cNvSpPr/>
          <p:nvPr userDrawn="1"/>
        </p:nvSpPr>
        <p:spPr>
          <a:xfrm>
            <a:off x="6434563" y="226952"/>
            <a:ext cx="5757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FFFF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重器巨帙</a:t>
            </a:r>
            <a:r>
              <a:rPr lang="en-US" altLang="zh-CN" sz="3200" b="1" dirty="0">
                <a:solidFill>
                  <a:srgbClr val="FFFF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·</a:t>
            </a:r>
            <a:r>
              <a:rPr lang="zh-CN" altLang="en-US" sz="3200" b="1" dirty="0">
                <a:solidFill>
                  <a:srgbClr val="FFFF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融合开放</a:t>
            </a:r>
          </a:p>
        </p:txBody>
      </p:sp>
    </p:spTree>
    <p:extLst>
      <p:ext uri="{BB962C8B-B14F-4D97-AF65-F5344CB8AC3E}">
        <p14:creationId xmlns:p14="http://schemas.microsoft.com/office/powerpoint/2010/main" val="3283547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7.emf"/><Relationship Id="rId3" Type="http://schemas.openxmlformats.org/officeDocument/2006/relationships/image" Target="../media/image11.jpeg"/><Relationship Id="rId7" Type="http://schemas.openxmlformats.org/officeDocument/2006/relationships/image" Target="../media/image13.wmf"/><Relationship Id="rId12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5.emf"/><Relationship Id="rId5" Type="http://schemas.openxmlformats.org/officeDocument/2006/relationships/image" Target="../media/image12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5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4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963650-26EF-4B26-97DE-89EE417D170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35888" y="4104633"/>
            <a:ext cx="8674346" cy="1082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Zhao minjie, Si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fuqi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 Zhou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haijin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 Wu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kaili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2026.3.25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3EA8A48-9608-648A-BC90-8B1A00856552}"/>
              </a:ext>
            </a:extLst>
          </p:cNvPr>
          <p:cNvSpPr txBox="1"/>
          <p:nvPr/>
        </p:nvSpPr>
        <p:spPr>
          <a:xfrm>
            <a:off x="1493468" y="2273614"/>
            <a:ext cx="86743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EMI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Stripe Error Correction Method and Results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0B87B-7984-E369-B12E-B1836F32F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标题 1">
            <a:extLst>
              <a:ext uri="{FF2B5EF4-FFF2-40B4-BE49-F238E27FC236}">
                <a16:creationId xmlns:a16="http://schemas.microsoft.com/office/drawing/2014/main" id="{550437C6-B7F7-B4AF-CD3D-47C7E274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8422" y="54880"/>
            <a:ext cx="5765170" cy="1020766"/>
          </a:xfrm>
        </p:spPr>
        <p:txBody>
          <a:bodyPr>
            <a:noAutofit/>
          </a:bodyPr>
          <a:lstStyle/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EMI instrument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40" name="Picture 11" descr="布局图片">
            <a:extLst>
              <a:ext uri="{FF2B5EF4-FFF2-40B4-BE49-F238E27FC236}">
                <a16:creationId xmlns:a16="http://schemas.microsoft.com/office/drawing/2014/main" id="{4226EE9F-EF2E-A409-6ABB-81366B3EF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53" y="2212096"/>
            <a:ext cx="2448175" cy="266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1" descr="Y6CP}ENU)N4R$H5`5SS9IHC">
            <a:extLst>
              <a:ext uri="{FF2B5EF4-FFF2-40B4-BE49-F238E27FC236}">
                <a16:creationId xmlns:a16="http://schemas.microsoft.com/office/drawing/2014/main" id="{857F9574-7315-69E1-862B-B47C996CA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214" y="2262211"/>
            <a:ext cx="2778931" cy="2563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" name="文本框 1043">
            <a:extLst>
              <a:ext uri="{FF2B5EF4-FFF2-40B4-BE49-F238E27FC236}">
                <a16:creationId xmlns:a16="http://schemas.microsoft.com/office/drawing/2014/main" id="{FB4E6C21-2980-7A81-561C-9A7951B477B3}"/>
              </a:ext>
            </a:extLst>
          </p:cNvPr>
          <p:cNvSpPr txBox="1"/>
          <p:nvPr/>
        </p:nvSpPr>
        <p:spPr>
          <a:xfrm>
            <a:off x="535057" y="5254146"/>
            <a:ext cx="2583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altLang="zh-CN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Sun-synchronous </a:t>
            </a:r>
            <a:endParaRPr lang="zh-CN" altLang="en-US" b="1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1" name="Line 4">
            <a:extLst>
              <a:ext uri="{FF2B5EF4-FFF2-40B4-BE49-F238E27FC236}">
                <a16:creationId xmlns:a16="http://schemas.microsoft.com/office/drawing/2014/main" id="{6AE68176-71F3-1F72-602F-0BB067826E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1986" y="2848611"/>
            <a:ext cx="2124824" cy="28116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6" name="文本框 1045">
            <a:extLst>
              <a:ext uri="{FF2B5EF4-FFF2-40B4-BE49-F238E27FC236}">
                <a16:creationId xmlns:a16="http://schemas.microsoft.com/office/drawing/2014/main" id="{06625BC1-19BA-F7A4-F331-28CBA3E2F8A2}"/>
              </a:ext>
            </a:extLst>
          </p:cNvPr>
          <p:cNvSpPr txBox="1"/>
          <p:nvPr/>
        </p:nvSpPr>
        <p:spPr>
          <a:xfrm>
            <a:off x="3410444" y="5263763"/>
            <a:ext cx="3580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Trace gases:NO2,SO2,O3 </a:t>
            </a:r>
            <a:endParaRPr lang="zh-CN" altLang="en-US" b="1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" name="文本框 1047">
            <a:extLst>
              <a:ext uri="{FF2B5EF4-FFF2-40B4-BE49-F238E27FC236}">
                <a16:creationId xmlns:a16="http://schemas.microsoft.com/office/drawing/2014/main" id="{7E75EDBB-D951-C087-478D-7B132F2E0C1E}"/>
              </a:ext>
            </a:extLst>
          </p:cNvPr>
          <p:cNvSpPr txBox="1"/>
          <p:nvPr/>
        </p:nvSpPr>
        <p:spPr>
          <a:xfrm>
            <a:off x="349404" y="1075646"/>
            <a:ext cx="117162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Monitoring the emissions, distribution, and transmission of global pollutants plays an important role in atmospheric monitoring and research.</a:t>
            </a:r>
            <a:endParaRPr lang="zh-CN" altLang="en-US" sz="2400" b="1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9" name="文本框 1048">
            <a:extLst>
              <a:ext uri="{FF2B5EF4-FFF2-40B4-BE49-F238E27FC236}">
                <a16:creationId xmlns:a16="http://schemas.microsoft.com/office/drawing/2014/main" id="{0A08E0E6-5C1E-B9BB-F389-21F09DF8E73D}"/>
              </a:ext>
            </a:extLst>
          </p:cNvPr>
          <p:cNvSpPr txBox="1"/>
          <p:nvPr/>
        </p:nvSpPr>
        <p:spPr>
          <a:xfrm>
            <a:off x="7498799" y="5233765"/>
            <a:ext cx="289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One day coverage</a:t>
            </a:r>
            <a:endParaRPr lang="zh-CN" altLang="en-US" b="1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55" name="文本框 1054">
            <a:extLst>
              <a:ext uri="{FF2B5EF4-FFF2-40B4-BE49-F238E27FC236}">
                <a16:creationId xmlns:a16="http://schemas.microsoft.com/office/drawing/2014/main" id="{21801E07-D697-4627-E62E-C1E77F441864}"/>
              </a:ext>
            </a:extLst>
          </p:cNvPr>
          <p:cNvSpPr txBox="1"/>
          <p:nvPr/>
        </p:nvSpPr>
        <p:spPr>
          <a:xfrm>
            <a:off x="5711031" y="2240926"/>
            <a:ext cx="643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EMI</a:t>
            </a:r>
            <a:endParaRPr lang="zh-CN" altLang="en-US" sz="1800" b="1" dirty="0">
              <a:solidFill>
                <a:srgbClr val="FF0000"/>
              </a:solidFill>
              <a:latin typeface="Cambria Math" panose="02040503050406030204" pitchFamily="18" charset="0"/>
            </a:endParaRPr>
          </a:p>
        </p:txBody>
      </p:sp>
      <p:pic>
        <p:nvPicPr>
          <p:cNvPr id="1056" name="图片 1055">
            <a:extLst>
              <a:ext uri="{FF2B5EF4-FFF2-40B4-BE49-F238E27FC236}">
                <a16:creationId xmlns:a16="http://schemas.microsoft.com/office/drawing/2014/main" id="{131B98EA-8064-1213-4F50-C48885B6FC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8728"/>
          <a:stretch/>
        </p:blipFill>
        <p:spPr>
          <a:xfrm>
            <a:off x="7114477" y="2262211"/>
            <a:ext cx="3185371" cy="2570961"/>
          </a:xfrm>
          <a:prstGeom prst="rect">
            <a:avLst/>
          </a:prstGeom>
        </p:spPr>
      </p:pic>
      <p:sp>
        <p:nvSpPr>
          <p:cNvPr id="1058" name="文本框 1057">
            <a:extLst>
              <a:ext uri="{FF2B5EF4-FFF2-40B4-BE49-F238E27FC236}">
                <a16:creationId xmlns:a16="http://schemas.microsoft.com/office/drawing/2014/main" id="{FDFD4223-CE19-895A-1125-524B925F77EE}"/>
              </a:ext>
            </a:extLst>
          </p:cNvPr>
          <p:cNvSpPr txBox="1"/>
          <p:nvPr/>
        </p:nvSpPr>
        <p:spPr>
          <a:xfrm>
            <a:off x="535057" y="5698369"/>
            <a:ext cx="20452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Launch in 2021</a:t>
            </a:r>
          </a:p>
        </p:txBody>
      </p:sp>
    </p:spTree>
    <p:extLst>
      <p:ext uri="{BB962C8B-B14F-4D97-AF65-F5344CB8AC3E}">
        <p14:creationId xmlns:p14="http://schemas.microsoft.com/office/powerpoint/2010/main" val="1955406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3B39C-630E-E36B-B6AE-8F5D8B894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标题 1">
            <a:extLst>
              <a:ext uri="{FF2B5EF4-FFF2-40B4-BE49-F238E27FC236}">
                <a16:creationId xmlns:a16="http://schemas.microsoft.com/office/drawing/2014/main" id="{B8C36429-6BA2-03B5-3698-C2DC44540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8422" y="54880"/>
            <a:ext cx="5765170" cy="1020766"/>
          </a:xfrm>
        </p:spPr>
        <p:txBody>
          <a:bodyPr>
            <a:noAutofit/>
          </a:bodyPr>
          <a:lstStyle/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EMI instrument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Group 100">
            <a:extLst>
              <a:ext uri="{FF2B5EF4-FFF2-40B4-BE49-F238E27FC236}">
                <a16:creationId xmlns:a16="http://schemas.microsoft.com/office/drawing/2014/main" id="{78F1469E-9B6F-CF1B-3C2F-0A4D693D9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90881"/>
              </p:ext>
            </p:extLst>
          </p:nvPr>
        </p:nvGraphicFramePr>
        <p:xfrm>
          <a:off x="6349439" y="1381772"/>
          <a:ext cx="5775654" cy="5142829"/>
        </p:xfrm>
        <a:graphic>
          <a:graphicData uri="http://schemas.openxmlformats.org/drawingml/2006/table">
            <a:tbl>
              <a:tblPr/>
              <a:tblGrid>
                <a:gridCol w="1716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9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3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Spectral range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1446" marR="91446" marT="45721" marB="45721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UV1:240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－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315nm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、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UV2:311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－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403nm;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VIS1:401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－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550nm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、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VIS2:545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－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710nm;</a:t>
                      </a:r>
                    </a:p>
                  </a:txBody>
                  <a:tcPr marL="91446" marR="91446"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Spectral resolution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1446" marR="91446" marT="45721" marB="45721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0.3-0.5nm</a:t>
                      </a:r>
                    </a:p>
                  </a:txBody>
                  <a:tcPr marL="91446" marR="91446"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telescopy swath IFOV 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1446" marR="91446" marT="45721" marB="45721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IFOV 114 degrees</a:t>
                      </a:r>
                    </a:p>
                  </a:txBody>
                  <a:tcPr marL="91446" marR="91446"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CCD detectors 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1446" marR="91446" marT="45721" marB="45721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1024×1024 pixels (UV1/2);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1252×576</a:t>
                      </a:r>
                      <a:r>
                        <a:rPr kumimoji="0" lang="sv-SE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(spectral 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×</a:t>
                      </a:r>
                      <a:r>
                        <a:rPr kumimoji="0" lang="sv-SE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spatial)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 pixels (VIS1/2)</a:t>
                      </a:r>
                    </a:p>
                  </a:txBody>
                  <a:tcPr marL="91446" marR="91446"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6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ground pixel size </a:t>
                      </a:r>
                    </a:p>
                  </a:txBody>
                  <a:tcPr marL="91446" marR="91446" marT="45721" marB="45721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24km×13km </a:t>
                      </a:r>
                    </a:p>
                  </a:txBody>
                  <a:tcPr marL="91446" marR="91446"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mass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1446" marR="91446" marT="45721" marB="45721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95kg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1446" marR="91446"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size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1446" marR="91446" marT="45721" marB="45721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50cm×36cm×65cm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1446" marR="91446"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01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orbit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marL="91446" marR="91446" marT="45721" marB="45721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Polar,sun-synchronous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average altitude:705km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orbit perriod:98 minutes 53 seconds</a:t>
                      </a:r>
                    </a:p>
                  </a:txBody>
                  <a:tcPr marL="91446" marR="91446"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AC671307-DC63-E6EE-9008-B2AAE0D242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4430328"/>
              </p:ext>
            </p:extLst>
          </p:nvPr>
        </p:nvGraphicFramePr>
        <p:xfrm>
          <a:off x="191536" y="4078993"/>
          <a:ext cx="5809471" cy="1824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4444828" imgH="1744527" progId="Visio.Drawing.11">
                  <p:embed/>
                </p:oleObj>
              </mc:Choice>
              <mc:Fallback>
                <p:oleObj name="Visio" r:id="rId3" imgW="4444828" imgH="1744527" progId="Visio.Drawing.11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AC671307-DC63-E6EE-9008-B2AAE0D242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536" y="4078993"/>
                        <a:ext cx="5809471" cy="18249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86647DC3-E760-75EE-417D-562A07064B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155" y="1377601"/>
            <a:ext cx="3671852" cy="25859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AAB29F0C-A153-9FDE-BBA0-843B56BAE495}"/>
              </a:ext>
            </a:extLst>
          </p:cNvPr>
          <p:cNvGrpSpPr/>
          <p:nvPr/>
        </p:nvGrpSpPr>
        <p:grpSpPr>
          <a:xfrm>
            <a:off x="108802" y="1377601"/>
            <a:ext cx="2328760" cy="2538965"/>
            <a:chOff x="5867367" y="2744539"/>
            <a:chExt cx="3503261" cy="4062750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39343EBF-B05F-C6A6-D8FE-50D7782801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7367" y="2751600"/>
              <a:ext cx="3149610" cy="40556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0E1A2F4D-35A9-0145-A61B-394385ACB78F}"/>
                </a:ext>
              </a:extLst>
            </p:cNvPr>
            <p:cNvSpPr txBox="1"/>
            <p:nvPr/>
          </p:nvSpPr>
          <p:spPr>
            <a:xfrm>
              <a:off x="8140406" y="2744539"/>
              <a:ext cx="1230222" cy="13743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EMI</a:t>
              </a:r>
              <a:endParaRPr lang="zh-CN" altLang="en-US" sz="2800" b="1" dirty="0">
                <a:solidFill>
                  <a:srgbClr val="FF0000"/>
                </a:solidFill>
                <a:latin typeface="Cambria Math" panose="020405030504060302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07DC5A04-4093-FD29-B560-D4A8A74BAF0A}"/>
              </a:ext>
            </a:extLst>
          </p:cNvPr>
          <p:cNvSpPr txBox="1"/>
          <p:nvPr/>
        </p:nvSpPr>
        <p:spPr>
          <a:xfrm>
            <a:off x="109866" y="5972352"/>
            <a:ext cx="47223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Four Offner imaging spectrometers </a:t>
            </a:r>
            <a:endParaRPr lang="zh-CN" altLang="en-US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327C5A4-A427-3CD4-7A4A-7D48C8E75919}"/>
              </a:ext>
            </a:extLst>
          </p:cNvPr>
          <p:cNvSpPr txBox="1"/>
          <p:nvPr/>
        </p:nvSpPr>
        <p:spPr>
          <a:xfrm>
            <a:off x="109866" y="6339935"/>
            <a:ext cx="3783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Three observation modes</a:t>
            </a:r>
            <a:endParaRPr lang="zh-CN" altLang="en-US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2853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F64C8-741A-7B05-BD89-EF9FAF903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标题 1">
            <a:extLst>
              <a:ext uri="{FF2B5EF4-FFF2-40B4-BE49-F238E27FC236}">
                <a16:creationId xmlns:a16="http://schemas.microsoft.com/office/drawing/2014/main" id="{32E7A882-2A64-0235-E2B8-FF65DBE24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958" y="85186"/>
            <a:ext cx="4322025" cy="1020766"/>
          </a:xfrm>
        </p:spPr>
        <p:txBody>
          <a:bodyPr>
            <a:noAutofit/>
          </a:bodyPr>
          <a:lstStyle/>
          <a:p>
            <a:r>
              <a:rPr lang="en-US" altLang="zh-CN" sz="4000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EMI Irradiance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728055E2-F4A1-41DC-CCA3-14AB068FB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80" y="1087707"/>
            <a:ext cx="3414548" cy="4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118800" anchor="ctr">
            <a:spAutoFit/>
          </a:bodyPr>
          <a:lstStyle/>
          <a:p>
            <a:pPr defTabSz="457200" eaLnBrk="0" latinLnBrk="1" hangingPunct="0">
              <a:lnSpc>
                <a:spcPct val="80000"/>
              </a:lnSpc>
              <a:spcBef>
                <a:spcPct val="50000"/>
              </a:spcBef>
              <a:buClr>
                <a:srgbClr val="CC3300"/>
              </a:buClr>
              <a:defRPr/>
            </a:pPr>
            <a:r>
              <a:rPr lang="en-US" altLang="zh-CN" sz="2600" b="1" dirty="0" err="1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Solar+diffusers</a:t>
            </a:r>
            <a:endParaRPr lang="zh-CN" altLang="en-US" sz="2600" b="1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2A2F469-52EF-7838-8F54-2C4CE29B0B6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4785" t="9210" b="10526"/>
          <a:stretch>
            <a:fillRect/>
          </a:stretch>
        </p:blipFill>
        <p:spPr>
          <a:xfrm>
            <a:off x="477144" y="1750766"/>
            <a:ext cx="3728935" cy="1678234"/>
          </a:xfrm>
          <a:prstGeom prst="rect">
            <a:avLst/>
          </a:prstGeom>
        </p:spPr>
      </p:pic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799C247C-23C6-F914-3240-67B06D81BFD6}"/>
              </a:ext>
            </a:extLst>
          </p:cNvPr>
          <p:cNvCxnSpPr/>
          <p:nvPr/>
        </p:nvCxnSpPr>
        <p:spPr>
          <a:xfrm>
            <a:off x="477144" y="1651183"/>
            <a:ext cx="36904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CD709EF9-FF28-298C-E1FA-608723D686B4}"/>
              </a:ext>
            </a:extLst>
          </p:cNvPr>
          <p:cNvCxnSpPr>
            <a:cxnSpLocks/>
          </p:cNvCxnSpPr>
          <p:nvPr/>
        </p:nvCxnSpPr>
        <p:spPr>
          <a:xfrm flipV="1">
            <a:off x="4388901" y="1735606"/>
            <a:ext cx="0" cy="13496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18134082-4897-0688-576F-F519E742EC2F}"/>
              </a:ext>
            </a:extLst>
          </p:cNvPr>
          <p:cNvSpPr txBox="1"/>
          <p:nvPr/>
        </p:nvSpPr>
        <p:spPr>
          <a:xfrm>
            <a:off x="1054191" y="3528582"/>
            <a:ext cx="26560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Solar spectral image</a:t>
            </a:r>
            <a:endParaRPr lang="zh-CN" altLang="en-US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5E0377F-0B4B-E5A3-473E-7D275062FF73}"/>
              </a:ext>
            </a:extLst>
          </p:cNvPr>
          <p:cNvSpPr txBox="1"/>
          <p:nvPr/>
        </p:nvSpPr>
        <p:spPr>
          <a:xfrm>
            <a:off x="3160381" y="1304171"/>
            <a:ext cx="122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spectral</a:t>
            </a:r>
            <a:endParaRPr lang="zh-CN" altLang="en-US" sz="20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EA733B4-9EF0-CFD0-1659-FE577A4E07E9}"/>
              </a:ext>
            </a:extLst>
          </p:cNvPr>
          <p:cNvSpPr txBox="1"/>
          <p:nvPr/>
        </p:nvSpPr>
        <p:spPr>
          <a:xfrm>
            <a:off x="4206079" y="3131763"/>
            <a:ext cx="91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spatial </a:t>
            </a:r>
            <a:endParaRPr lang="zh-CN" altLang="en-US" dirty="0"/>
          </a:p>
        </p:txBody>
      </p:sp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E21C2451-0AB3-EDCC-5E81-8011253527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732881"/>
          <a:ext cx="4858710" cy="314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25968852" imgH="18135576" progId="Origin50.Graph">
                  <p:embed/>
                </p:oleObj>
              </mc:Choice>
              <mc:Fallback>
                <p:oleObj name="Graph" r:id="rId4" imgW="25968852" imgH="18135576" progId="Origin50.Graph">
                  <p:embed/>
                  <p:pic>
                    <p:nvPicPr>
                      <p:cNvPr id="17" name="对象 16">
                        <a:extLst>
                          <a:ext uri="{FF2B5EF4-FFF2-40B4-BE49-F238E27FC236}">
                            <a16:creationId xmlns:a16="http://schemas.microsoft.com/office/drawing/2014/main" id="{E21C2451-0AB3-EDCC-5E81-8011253527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732881"/>
                        <a:ext cx="4858710" cy="3140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AAEE78C2-78C6-6F07-C2AC-87DA596C7A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12901" y="3778930"/>
          <a:ext cx="4631211" cy="434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38400" imgH="241300" progId="Equation.DSMT4">
                  <p:embed/>
                </p:oleObj>
              </mc:Choice>
              <mc:Fallback>
                <p:oleObj name="Equation" r:id="rId6" imgW="2438400" imgH="241300" progId="Equation.DSMT4">
                  <p:embed/>
                  <p:pic>
                    <p:nvPicPr>
                      <p:cNvPr id="19" name="对象 18">
                        <a:extLst>
                          <a:ext uri="{FF2B5EF4-FFF2-40B4-BE49-F238E27FC236}">
                            <a16:creationId xmlns:a16="http://schemas.microsoft.com/office/drawing/2014/main" id="{AAEE78C2-78C6-6F07-C2AC-87DA596C7A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2901" y="3778930"/>
                        <a:ext cx="4631211" cy="4341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extLst>
              <a:ext uri="{FF2B5EF4-FFF2-40B4-BE49-F238E27FC236}">
                <a16:creationId xmlns:a16="http://schemas.microsoft.com/office/drawing/2014/main" id="{B6A7D675-711C-B33B-CF25-DA2DDD30CA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6558" y="4143409"/>
          <a:ext cx="3620567" cy="2526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8" imgW="25968852" imgH="18135576" progId="Origin50.Graph">
                  <p:embed/>
                </p:oleObj>
              </mc:Choice>
              <mc:Fallback>
                <p:oleObj name="Graph" r:id="rId8" imgW="25968852" imgH="18135576" progId="Origin50.Graph">
                  <p:embed/>
                  <p:pic>
                    <p:nvPicPr>
                      <p:cNvPr id="21" name="对象 20">
                        <a:extLst>
                          <a:ext uri="{FF2B5EF4-FFF2-40B4-BE49-F238E27FC236}">
                            <a16:creationId xmlns:a16="http://schemas.microsoft.com/office/drawing/2014/main" id="{B6A7D675-711C-B33B-CF25-DA2DDD30CA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6558" y="4143409"/>
                        <a:ext cx="3620567" cy="25262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extLst>
              <a:ext uri="{FF2B5EF4-FFF2-40B4-BE49-F238E27FC236}">
                <a16:creationId xmlns:a16="http://schemas.microsoft.com/office/drawing/2014/main" id="{506B6791-AF1A-A8D9-470D-7CEC48370A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10983" y="4213106"/>
          <a:ext cx="3433464" cy="2386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10" imgW="25968852" imgH="18135576" progId="Origin50.Graph">
                  <p:embed/>
                </p:oleObj>
              </mc:Choice>
              <mc:Fallback>
                <p:oleObj name="Graph" r:id="rId10" imgW="25968852" imgH="18135576" progId="Origin50.Graph">
                  <p:embed/>
                  <p:pic>
                    <p:nvPicPr>
                      <p:cNvPr id="23" name="对象 22">
                        <a:extLst>
                          <a:ext uri="{FF2B5EF4-FFF2-40B4-BE49-F238E27FC236}">
                            <a16:creationId xmlns:a16="http://schemas.microsoft.com/office/drawing/2014/main" id="{506B6791-AF1A-A8D9-470D-7CEC48370A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0983" y="4213106"/>
                        <a:ext cx="3433464" cy="23868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文本框 24">
            <a:extLst>
              <a:ext uri="{FF2B5EF4-FFF2-40B4-BE49-F238E27FC236}">
                <a16:creationId xmlns:a16="http://schemas.microsoft.com/office/drawing/2014/main" id="{6653F817-4D05-CAED-588D-EA7E4047D3DA}"/>
              </a:ext>
            </a:extLst>
          </p:cNvPr>
          <p:cNvSpPr txBox="1"/>
          <p:nvPr/>
        </p:nvSpPr>
        <p:spPr>
          <a:xfrm>
            <a:off x="6480014" y="6515467"/>
            <a:ext cx="1312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0.43 nm</a:t>
            </a:r>
            <a:endParaRPr lang="zh-CN" altLang="en-US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D2425DB-C3F0-C877-8A69-353130013D85}"/>
              </a:ext>
            </a:extLst>
          </p:cNvPr>
          <p:cNvSpPr txBox="1"/>
          <p:nvPr/>
        </p:nvSpPr>
        <p:spPr>
          <a:xfrm>
            <a:off x="9471245" y="6515467"/>
            <a:ext cx="1312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/>
              <a:t>0.40 nm</a:t>
            </a:r>
            <a:endParaRPr lang="zh-CN" altLang="en-US" dirty="0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3175E1CE-57E4-0300-B9F0-01DF35029712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92547" y="1403139"/>
            <a:ext cx="3052079" cy="2131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608859E9-5CD2-8C87-278A-1A9281559514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228506" y="1456958"/>
            <a:ext cx="3045344" cy="212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CAF4F75B-5903-2075-9917-35FE3FB2390A}"/>
              </a:ext>
            </a:extLst>
          </p:cNvPr>
          <p:cNvSpPr txBox="1"/>
          <p:nvPr/>
        </p:nvSpPr>
        <p:spPr>
          <a:xfrm>
            <a:off x="7792955" y="1119505"/>
            <a:ext cx="25021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Polynomial fit </a:t>
            </a:r>
            <a:endParaRPr lang="zh-CN" altLang="en-US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8D3448C-94B9-281E-2645-C8870CA9A9D5}"/>
              </a:ext>
            </a:extLst>
          </p:cNvPr>
          <p:cNvSpPr txBox="1"/>
          <p:nvPr/>
        </p:nvSpPr>
        <p:spPr>
          <a:xfrm>
            <a:off x="6778322" y="3459324"/>
            <a:ext cx="36186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Wavelength accuracy  0.05 nm</a:t>
            </a:r>
          </a:p>
        </p:txBody>
      </p:sp>
    </p:spTree>
    <p:extLst>
      <p:ext uri="{BB962C8B-B14F-4D97-AF65-F5344CB8AC3E}">
        <p14:creationId xmlns:p14="http://schemas.microsoft.com/office/powerpoint/2010/main" val="186766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274E6-D463-D803-8E6C-7BF8FA711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EF0A6DC6-0D66-8560-0DF5-05635FB59F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61008" y="1138195"/>
          <a:ext cx="7490660" cy="2874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3" imgW="35112960" imgH="18135576" progId="Origin50.Graph">
                  <p:embed/>
                </p:oleObj>
              </mc:Choice>
              <mc:Fallback>
                <p:oleObj name="Graph" r:id="rId3" imgW="35112960" imgH="18135576" progId="Origin50.Graph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EF0A6DC6-0D66-8560-0DF5-05635FB59F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1008" y="1138195"/>
                        <a:ext cx="7490660" cy="28747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28C8BA4D-9DF4-F44B-484A-ACE642984A6D}"/>
              </a:ext>
            </a:extLst>
          </p:cNvPr>
          <p:cNvSpPr txBox="1"/>
          <p:nvPr/>
        </p:nvSpPr>
        <p:spPr>
          <a:xfrm>
            <a:off x="274979" y="1092558"/>
            <a:ext cx="23673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Verification</a:t>
            </a:r>
            <a:endParaRPr lang="zh-CN" altLang="en-US" sz="2400" b="1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CDA01AB4-36FF-0F24-D679-BF71844EBF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90738" y="3920630"/>
          <a:ext cx="4160382" cy="25291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5" imgW="26108258" imgH="19278710" progId="Origin50.Graph">
                  <p:embed/>
                </p:oleObj>
              </mc:Choice>
              <mc:Fallback>
                <p:oleObj name="Graph" r:id="rId5" imgW="26108258" imgH="19278710" progId="Origin50.Graph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CDA01AB4-36FF-0F24-D679-BF71844EBF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738" y="3920630"/>
                        <a:ext cx="4160382" cy="25291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AC5478BB-E927-6601-46BF-8B36EC1457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75807" y="3985639"/>
          <a:ext cx="4365585" cy="2491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7" imgW="26346068" imgH="19106765" progId="Origin50.Graph">
                  <p:embed/>
                </p:oleObj>
              </mc:Choice>
              <mc:Fallback>
                <p:oleObj name="Graph" r:id="rId7" imgW="26346068" imgH="19106765" progId="Origin50.Graph">
                  <p:embed/>
                  <p:pic>
                    <p:nvPicPr>
                      <p:cNvPr id="13" name="对象 12">
                        <a:extLst>
                          <a:ext uri="{FF2B5EF4-FFF2-40B4-BE49-F238E27FC236}">
                            <a16:creationId xmlns:a16="http://schemas.microsoft.com/office/drawing/2014/main" id="{AC5478BB-E927-6601-46BF-8B36EC1457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5807" y="3985639"/>
                        <a:ext cx="4365585" cy="24914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3573AD22-2614-8ACF-A2FF-B396D1CB1437}"/>
              </a:ext>
            </a:extLst>
          </p:cNvPr>
          <p:cNvSpPr txBox="1"/>
          <p:nvPr/>
        </p:nvSpPr>
        <p:spPr>
          <a:xfrm>
            <a:off x="4073723" y="6477056"/>
            <a:ext cx="5434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Average deviation is less than 4%</a:t>
            </a:r>
            <a:endParaRPr lang="zh-CN" altLang="en-US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9CA1EFD-7FF2-57ED-1C97-CB17DAA0E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958" y="85186"/>
            <a:ext cx="4322025" cy="1020766"/>
          </a:xfrm>
        </p:spPr>
        <p:txBody>
          <a:bodyPr>
            <a:noAutofit/>
          </a:bodyPr>
          <a:lstStyle/>
          <a:p>
            <a:r>
              <a:rPr lang="en-US" altLang="zh-CN" sz="4000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EMI Irradiance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12D5C6-F51A-A4EE-25A0-0CBA23C615F9}"/>
              </a:ext>
            </a:extLst>
          </p:cNvPr>
          <p:cNvSpPr txBox="1"/>
          <p:nvPr/>
        </p:nvSpPr>
        <p:spPr>
          <a:xfrm>
            <a:off x="40329" y="1456537"/>
            <a:ext cx="27729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EMI and TROPOMI</a:t>
            </a:r>
            <a:endParaRPr lang="zh-CN" altLang="en-US" sz="2000" b="1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5744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AB253-3C5A-C317-795F-103962102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7DDEDD59-FDE2-6234-34DE-AEE1E56E3043}"/>
              </a:ext>
            </a:extLst>
          </p:cNvPr>
          <p:cNvSpPr txBox="1"/>
          <p:nvPr/>
        </p:nvSpPr>
        <p:spPr>
          <a:xfrm>
            <a:off x="1517051" y="1599092"/>
            <a:ext cx="3907755" cy="49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EMI L1B data processing</a:t>
            </a:r>
            <a:endParaRPr lang="zh-CN" altLang="en-US" sz="2400" b="1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23285C5E-98CD-A55C-911A-9682064AE2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931" y="2223252"/>
          <a:ext cx="6341367" cy="2805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6694634" imgH="2617532" progId="Visio.Drawing.11">
                  <p:embed/>
                </p:oleObj>
              </mc:Choice>
              <mc:Fallback>
                <p:oleObj name="Visio" r:id="rId3" imgW="6694634" imgH="2617532" progId="Visio.Drawing.11">
                  <p:embed/>
                  <p:pic>
                    <p:nvPicPr>
                      <p:cNvPr id="17" name="对象 16">
                        <a:extLst>
                          <a:ext uri="{FF2B5EF4-FFF2-40B4-BE49-F238E27FC236}">
                            <a16:creationId xmlns:a16="http://schemas.microsoft.com/office/drawing/2014/main" id="{23285C5E-98CD-A55C-911A-9682064AE2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31" y="2223252"/>
                        <a:ext cx="6341367" cy="28059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图片 17">
            <a:extLst>
              <a:ext uri="{FF2B5EF4-FFF2-40B4-BE49-F238E27FC236}">
                <a16:creationId xmlns:a16="http://schemas.microsoft.com/office/drawing/2014/main" id="{57F4009F-2432-9A41-04A4-EF115E7271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2" t="6519" r="12176" b="6078"/>
          <a:stretch/>
        </p:blipFill>
        <p:spPr>
          <a:xfrm>
            <a:off x="6901520" y="1409361"/>
            <a:ext cx="4612840" cy="268419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5F4C6666-EBE8-0BD8-FF4B-03F5E9F5A4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1" t="6838" r="12294" b="3532"/>
          <a:stretch/>
        </p:blipFill>
        <p:spPr>
          <a:xfrm>
            <a:off x="6954039" y="4117738"/>
            <a:ext cx="4612839" cy="2740262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737AFCE3-5B28-6E33-8EED-2BE8ED4499ED}"/>
              </a:ext>
            </a:extLst>
          </p:cNvPr>
          <p:cNvSpPr txBox="1"/>
          <p:nvPr/>
        </p:nvSpPr>
        <p:spPr>
          <a:xfrm>
            <a:off x="8264611" y="1137991"/>
            <a:ext cx="1886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EMI L1B data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615996B-FDC3-A84E-B034-B14F9343F589}"/>
              </a:ext>
            </a:extLst>
          </p:cNvPr>
          <p:cNvSpPr txBox="1"/>
          <p:nvPr/>
        </p:nvSpPr>
        <p:spPr>
          <a:xfrm>
            <a:off x="944879" y="5630347"/>
            <a:ext cx="5741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Processing time for one orbit is about 20 minutes</a:t>
            </a:r>
            <a:endParaRPr lang="zh-CN" altLang="en-US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AE121D67-22CF-DFAD-8990-A96646A7FF1A}"/>
              </a:ext>
            </a:extLst>
          </p:cNvPr>
          <p:cNvSpPr txBox="1">
            <a:spLocks/>
          </p:cNvSpPr>
          <p:nvPr/>
        </p:nvSpPr>
        <p:spPr>
          <a:xfrm>
            <a:off x="4088958" y="85186"/>
            <a:ext cx="4322025" cy="10207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EMI Radiance</a:t>
            </a:r>
          </a:p>
        </p:txBody>
      </p:sp>
    </p:spTree>
    <p:extLst>
      <p:ext uri="{BB962C8B-B14F-4D97-AF65-F5344CB8AC3E}">
        <p14:creationId xmlns:p14="http://schemas.microsoft.com/office/powerpoint/2010/main" val="1300473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326C8-169B-DBF8-8716-42BD0D138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6A9E9DFA-24EB-0498-C739-B46E38D822BC}"/>
              </a:ext>
            </a:extLst>
          </p:cNvPr>
          <p:cNvGraphicFramePr>
            <a:graphicFrameLocks noGrp="1"/>
          </p:cNvGraphicFramePr>
          <p:nvPr/>
        </p:nvGraphicFramePr>
        <p:xfrm>
          <a:off x="120501" y="1587691"/>
          <a:ext cx="5043558" cy="4215848"/>
        </p:xfrm>
        <a:graphic>
          <a:graphicData uri="http://schemas.openxmlformats.org/drawingml/2006/table">
            <a:tbl>
              <a:tblPr/>
              <a:tblGrid>
                <a:gridCol w="1150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4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9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0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6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TROPOMI </a:t>
                      </a:r>
                      <a:endParaRPr lang="zh-CN" sz="16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EMI </a:t>
                      </a:r>
                      <a:endParaRPr lang="zh-CN" sz="16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orbit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820Km</a:t>
                      </a:r>
                      <a:r>
                        <a:rPr lang="zh-CN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（太阳同步）</a:t>
                      </a: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705Km</a:t>
                      </a:r>
                      <a:r>
                        <a:rPr lang="zh-CN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（太阳同步）</a:t>
                      </a: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FOV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2600Km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2600Km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ascending time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13:30</a:t>
                      </a: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13:30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9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orbit period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T=98.8min </a:t>
                      </a: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T=98.925min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518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spectral range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BD1:267-299nm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BD2:299-331nm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BD3:304-400nm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BD4:400-498nm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BD5:661-724nm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UV1:240-315nm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UV2:311-403nm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VIS1:401-550nm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VIS2:545-710nm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spectral </a:t>
                      </a:r>
                      <a:r>
                        <a:rPr lang="en-US" altLang="zh-CN" sz="1600" b="0" i="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resolution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0.5nm </a:t>
                      </a:r>
                      <a:endParaRPr lang="zh-CN" sz="1600" kern="1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0.3-0.5nm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0" i="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Spatial resolution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7km</a:t>
                      </a:r>
                      <a:r>
                        <a:rPr lang="zh-CN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×</a:t>
                      </a: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7km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48km</a:t>
                      </a:r>
                      <a:r>
                        <a:rPr lang="zh-CN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×</a:t>
                      </a:r>
                      <a:r>
                        <a:rPr lang="en-US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13km 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L="68580" marR="6858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2" name="图片 11" descr="tropomi太平洋2.jpg">
            <a:extLst>
              <a:ext uri="{FF2B5EF4-FFF2-40B4-BE49-F238E27FC236}">
                <a16:creationId xmlns:a16="http://schemas.microsoft.com/office/drawing/2014/main" id="{EAC053B4-E0B6-2848-9BDB-F42A5101AEE6}"/>
              </a:ext>
            </a:extLst>
          </p:cNvPr>
          <p:cNvPicPr/>
          <p:nvPr/>
        </p:nvPicPr>
        <p:blipFill>
          <a:blip r:embed="rId3" cstate="print"/>
          <a:srcRect l="19860" t="5882" r="16589" b="5882"/>
          <a:stretch>
            <a:fillRect/>
          </a:stretch>
        </p:blipFill>
        <p:spPr>
          <a:xfrm>
            <a:off x="5477629" y="1479309"/>
            <a:ext cx="2982216" cy="1849369"/>
          </a:xfrm>
          <a:prstGeom prst="rect">
            <a:avLst/>
          </a:prstGeom>
        </p:spPr>
      </p:pic>
      <p:pic>
        <p:nvPicPr>
          <p:cNvPr id="13" name="图片 12" descr="emi太平洋2.jpg">
            <a:extLst>
              <a:ext uri="{FF2B5EF4-FFF2-40B4-BE49-F238E27FC236}">
                <a16:creationId xmlns:a16="http://schemas.microsoft.com/office/drawing/2014/main" id="{44005A25-8087-40DD-E908-E4C21FA4EF0E}"/>
              </a:ext>
            </a:extLst>
          </p:cNvPr>
          <p:cNvPicPr/>
          <p:nvPr/>
        </p:nvPicPr>
        <p:blipFill>
          <a:blip r:embed="rId4" cstate="print"/>
          <a:srcRect l="20193" t="5316" r="16811" b="9622"/>
          <a:stretch>
            <a:fillRect/>
          </a:stretch>
        </p:blipFill>
        <p:spPr>
          <a:xfrm>
            <a:off x="8634144" y="1479310"/>
            <a:ext cx="2621528" cy="1849368"/>
          </a:xfrm>
          <a:prstGeom prst="rect">
            <a:avLst/>
          </a:prstGeom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A4ED9E5E-E12A-E437-059C-26A560A40B84}"/>
              </a:ext>
            </a:extLst>
          </p:cNvPr>
          <p:cNvSpPr txBox="1"/>
          <p:nvPr/>
        </p:nvSpPr>
        <p:spPr>
          <a:xfrm>
            <a:off x="6214859" y="1207495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TROPOMI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5E232DD4-EF35-BF56-CAEA-7BBBB6F6DE4E}"/>
              </a:ext>
            </a:extLst>
          </p:cNvPr>
          <p:cNvSpPr txBox="1"/>
          <p:nvPr/>
        </p:nvSpPr>
        <p:spPr>
          <a:xfrm>
            <a:off x="9472869" y="120749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EMI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图片 -2147482260">
            <a:extLst>
              <a:ext uri="{FF2B5EF4-FFF2-40B4-BE49-F238E27FC236}">
                <a16:creationId xmlns:a16="http://schemas.microsoft.com/office/drawing/2014/main" id="{02233E43-12F2-6B81-15EE-2B41814D49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0920" y="3624538"/>
            <a:ext cx="3183224" cy="238815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F45B966-C952-E36A-575D-850EC4573C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927" y="3529323"/>
            <a:ext cx="2213655" cy="14369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3C430EF-EB33-F831-FE5F-D9448554F3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926" y="5092800"/>
            <a:ext cx="2213655" cy="14214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1A1527B5-4F59-8474-2DB0-761D5D974656}"/>
              </a:ext>
            </a:extLst>
          </p:cNvPr>
          <p:cNvSpPr txBox="1"/>
          <p:nvPr/>
        </p:nvSpPr>
        <p:spPr>
          <a:xfrm>
            <a:off x="274980" y="1092558"/>
            <a:ext cx="3240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Cross comparison</a:t>
            </a:r>
            <a:endParaRPr lang="zh-CN" altLang="en-US" sz="2400" b="1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C716600-4463-88EE-AA16-1CB31B38B5CC}"/>
              </a:ext>
            </a:extLst>
          </p:cNvPr>
          <p:cNvSpPr txBox="1"/>
          <p:nvPr/>
        </p:nvSpPr>
        <p:spPr>
          <a:xfrm>
            <a:off x="6755671" y="6456174"/>
            <a:ext cx="3485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Relative error less than 6%</a:t>
            </a:r>
            <a:endParaRPr lang="zh-CN" altLang="en-US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1D224646-1727-A550-B8F3-1C8B7B8D33CD}"/>
              </a:ext>
            </a:extLst>
          </p:cNvPr>
          <p:cNvSpPr txBox="1">
            <a:spLocks/>
          </p:cNvSpPr>
          <p:nvPr/>
        </p:nvSpPr>
        <p:spPr>
          <a:xfrm>
            <a:off x="4088958" y="85186"/>
            <a:ext cx="4322025" cy="10207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EMI Radiance</a:t>
            </a:r>
          </a:p>
        </p:txBody>
      </p:sp>
    </p:spTree>
    <p:extLst>
      <p:ext uri="{BB962C8B-B14F-4D97-AF65-F5344CB8AC3E}">
        <p14:creationId xmlns:p14="http://schemas.microsoft.com/office/powerpoint/2010/main" val="1360799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6337A-7F55-0A31-E493-D64DA1D91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文本框 131">
            <a:extLst>
              <a:ext uri="{FF2B5EF4-FFF2-40B4-BE49-F238E27FC236}">
                <a16:creationId xmlns:a16="http://schemas.microsoft.com/office/drawing/2014/main" id="{41FF417C-86E3-DB5F-68A5-2DA3DE973010}"/>
              </a:ext>
            </a:extLst>
          </p:cNvPr>
          <p:cNvSpPr txBox="1"/>
          <p:nvPr/>
        </p:nvSpPr>
        <p:spPr>
          <a:xfrm>
            <a:off x="594045" y="1112364"/>
            <a:ext cx="76223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DOAS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(Differential Optical Absorption Spectroscopy) </a:t>
            </a:r>
            <a:r>
              <a:rPr lang="en-US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method</a:t>
            </a:r>
            <a:endParaRPr lang="zh-CN" altLang="en-US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8492CA8-881E-7A4F-A62B-EB6399572F2C}"/>
              </a:ext>
            </a:extLst>
          </p:cNvPr>
          <p:cNvSpPr txBox="1"/>
          <p:nvPr/>
        </p:nvSpPr>
        <p:spPr>
          <a:xfrm>
            <a:off x="2155116" y="2604040"/>
            <a:ext cx="18333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70C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Reflectance spectrum</a:t>
            </a:r>
            <a:endParaRPr lang="zh-CN" altLang="en-US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9992F34-A554-638D-47B7-F7EB4F844656}"/>
                  </a:ext>
                </a:extLst>
              </p:cNvPr>
              <p:cNvSpPr txBox="1"/>
              <p:nvPr/>
            </p:nvSpPr>
            <p:spPr>
              <a:xfrm>
                <a:off x="3449077" y="2412779"/>
                <a:ext cx="2519191" cy="8718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  <m:d>
                            <m: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zh-CN" altLang="en-US" sz="24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9992F34-A554-638D-47B7-F7EB4F844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077" y="2412779"/>
                <a:ext cx="2519191" cy="8718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E6C2FCE3-0CBF-EEE0-2339-8E6701148DBD}"/>
              </a:ext>
            </a:extLst>
          </p:cNvPr>
          <p:cNvSpPr txBox="1"/>
          <p:nvPr/>
        </p:nvSpPr>
        <p:spPr>
          <a:xfrm>
            <a:off x="5968268" y="2085028"/>
            <a:ext cx="22481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Atmospheric </a:t>
            </a:r>
            <a:r>
              <a:rPr lang="en-US" altLang="zh-CN" dirty="0">
                <a:solidFill>
                  <a:srgbClr val="0070C0"/>
                </a:solidFill>
              </a:rPr>
              <a:t>radiance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888CC20-A4B7-FE29-9CD3-03DF9EDA61EA}"/>
              </a:ext>
            </a:extLst>
          </p:cNvPr>
          <p:cNvSpPr txBox="1"/>
          <p:nvPr/>
        </p:nvSpPr>
        <p:spPr>
          <a:xfrm>
            <a:off x="5626190" y="3429000"/>
            <a:ext cx="15311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Solar irradiance</a:t>
            </a:r>
            <a:endParaRPr lang="zh-CN" altLang="en-US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3FB8131C-F862-F4C6-BC31-60E5084335E9}"/>
              </a:ext>
            </a:extLst>
          </p:cNvPr>
          <p:cNvCxnSpPr/>
          <p:nvPr/>
        </p:nvCxnSpPr>
        <p:spPr>
          <a:xfrm flipV="1">
            <a:off x="5547248" y="2344343"/>
            <a:ext cx="532852" cy="197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62E380C4-E3DD-0CE5-3F2D-22BB05F33489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5349896" y="3275840"/>
            <a:ext cx="276294" cy="4763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2D7E6923-014E-6969-8E5C-D91E22D00074}"/>
              </a:ext>
            </a:extLst>
          </p:cNvPr>
          <p:cNvSpPr txBox="1"/>
          <p:nvPr/>
        </p:nvSpPr>
        <p:spPr>
          <a:xfrm>
            <a:off x="1915140" y="4384394"/>
            <a:ext cx="68695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Difference between radiance and irradiance 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标题 1">
            <a:extLst>
              <a:ext uri="{FF2B5EF4-FFF2-40B4-BE49-F238E27FC236}">
                <a16:creationId xmlns:a16="http://schemas.microsoft.com/office/drawing/2014/main" id="{27F5631C-A187-E1F0-0837-D931F086FF8B}"/>
              </a:ext>
            </a:extLst>
          </p:cNvPr>
          <p:cNvSpPr txBox="1">
            <a:spLocks/>
          </p:cNvSpPr>
          <p:nvPr/>
        </p:nvSpPr>
        <p:spPr>
          <a:xfrm>
            <a:off x="3118422" y="54880"/>
            <a:ext cx="5765170" cy="10207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Inversion algorithm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86F01DF-76C5-B91B-5485-1549F1667192}"/>
              </a:ext>
            </a:extLst>
          </p:cNvPr>
          <p:cNvSpPr txBox="1"/>
          <p:nvPr/>
        </p:nvSpPr>
        <p:spPr>
          <a:xfrm>
            <a:off x="1915140" y="5121227"/>
            <a:ext cx="50580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Introduce inversion error</a:t>
            </a:r>
          </a:p>
        </p:txBody>
      </p:sp>
    </p:spTree>
    <p:extLst>
      <p:ext uri="{BB962C8B-B14F-4D97-AF65-F5344CB8AC3E}">
        <p14:creationId xmlns:p14="http://schemas.microsoft.com/office/powerpoint/2010/main" val="2933448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F67F7-2E82-03BB-E314-F8D50FA18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标题 1">
            <a:extLst>
              <a:ext uri="{FF2B5EF4-FFF2-40B4-BE49-F238E27FC236}">
                <a16:creationId xmlns:a16="http://schemas.microsoft.com/office/drawing/2014/main" id="{82919914-D329-E797-B1D5-5E51D5275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38" y="1"/>
            <a:ext cx="9150863" cy="1020766"/>
          </a:xfrm>
        </p:spPr>
        <p:txBody>
          <a:bodyPr>
            <a:noAutofit/>
          </a:bodyPr>
          <a:lstStyle/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Inversion algorithm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D6CA0FA-CE00-2005-C64A-FAC2167EC4D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6000"/>
          </a:blip>
          <a:srcRect t="5017" r="49373"/>
          <a:stretch>
            <a:fillRect/>
          </a:stretch>
        </p:blipFill>
        <p:spPr>
          <a:xfrm>
            <a:off x="6892357" y="1644808"/>
            <a:ext cx="4177088" cy="454091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4E707CB-2154-8A4C-F2F8-5C165AA2D37B}"/>
              </a:ext>
            </a:extLst>
          </p:cNvPr>
          <p:cNvSpPr txBox="1"/>
          <p:nvPr/>
        </p:nvSpPr>
        <p:spPr>
          <a:xfrm>
            <a:off x="6892357" y="1020767"/>
            <a:ext cx="34666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Stripes along the orbit</a:t>
            </a:r>
            <a:endParaRPr lang="zh-CN" altLang="en-US" sz="2000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6BFA804-20AA-A1CC-3C10-0F67B9BF8DEC}"/>
              </a:ext>
            </a:extLst>
          </p:cNvPr>
          <p:cNvSpPr txBox="1"/>
          <p:nvPr/>
        </p:nvSpPr>
        <p:spPr>
          <a:xfrm>
            <a:off x="6468610" y="6385188"/>
            <a:ext cx="5485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Systematic overestimation or underestimation</a:t>
            </a: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023CC65D-14C0-9C1B-2217-242E770C53B3}"/>
              </a:ext>
            </a:extLst>
          </p:cNvPr>
          <p:cNvCxnSpPr>
            <a:cxnSpLocks/>
          </p:cNvCxnSpPr>
          <p:nvPr/>
        </p:nvCxnSpPr>
        <p:spPr>
          <a:xfrm>
            <a:off x="8257276" y="1445341"/>
            <a:ext cx="723625" cy="5494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A2D3E083-9951-1326-CC12-60E35281FB7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7908487"/>
                  </p:ext>
                </p:extLst>
              </p:nvPr>
            </p:nvGraphicFramePr>
            <p:xfrm>
              <a:off x="699252" y="1534312"/>
              <a:ext cx="5393317" cy="4732528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826580">
                      <a:extLst>
                        <a:ext uri="{9D8B030D-6E8A-4147-A177-3AD203B41FA5}">
                          <a16:colId xmlns:a16="http://schemas.microsoft.com/office/drawing/2014/main" val="3963301753"/>
                        </a:ext>
                      </a:extLst>
                    </a:gridCol>
                    <a:gridCol w="2503019">
                      <a:extLst>
                        <a:ext uri="{9D8B030D-6E8A-4147-A177-3AD203B41FA5}">
                          <a16:colId xmlns:a16="http://schemas.microsoft.com/office/drawing/2014/main" val="1501828876"/>
                        </a:ext>
                      </a:extLst>
                    </a:gridCol>
                    <a:gridCol w="1063718">
                      <a:extLst>
                        <a:ext uri="{9D8B030D-6E8A-4147-A177-3AD203B41FA5}">
                          <a16:colId xmlns:a16="http://schemas.microsoft.com/office/drawing/2014/main" val="4131699338"/>
                        </a:ext>
                      </a:extLst>
                    </a:gridCol>
                  </a:tblGrid>
                  <a:tr h="36427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Parameter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Content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Trace gas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58074119"/>
                      </a:ext>
                    </a:extLst>
                  </a:tr>
                  <a:tr h="36427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Fitting Interval (nm)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405-465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074757579"/>
                      </a:ext>
                    </a:extLst>
                  </a:tr>
                  <a:tr h="36427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Polynomial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Order 5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√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601427568"/>
                      </a:ext>
                    </a:extLst>
                  </a:tr>
                  <a:tr h="607013"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CN" sz="1600" i="1" kern="1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1600" kern="100">
                                      <a:effectLst/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O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1600" kern="100">
                                      <a:effectLst/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absorption cross section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293 K (Thalman and </a:t>
                          </a:r>
                          <a:r>
                            <a:rPr lang="en-US" sz="1600" kern="100" dirty="0" err="1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Volkamer</a:t>
                          </a: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2013)</a:t>
                          </a:r>
                          <a:r>
                            <a:rPr lang="en-US" sz="1600" kern="100" baseline="30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[15]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√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346729716"/>
                      </a:ext>
                    </a:extLst>
                  </a:tr>
                  <a:tr h="610375"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CN" sz="1600" i="1" kern="1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1600" kern="100">
                                      <a:effectLst/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O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1600" kern="100">
                                      <a:effectLst/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absorption cross section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223 K, 243 K (Bogumil et al, 2003)</a:t>
                          </a:r>
                          <a:r>
                            <a:rPr lang="en-US" sz="1600" kern="100" baseline="30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[16]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√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582041750"/>
                      </a:ext>
                    </a:extLst>
                  </a:tr>
                  <a:tr h="607853"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zh-CN" sz="1600" i="1" kern="10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1600" kern="100">
                                      <a:effectLst/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NO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1600" kern="100">
                                      <a:effectLst/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absorption cross section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220 K, 298 K (Vandaele et al, 1996)</a:t>
                          </a:r>
                          <a:r>
                            <a:rPr lang="en-US" sz="1600" kern="100" baseline="30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[17]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√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422930321"/>
                      </a:ext>
                    </a:extLst>
                  </a:tr>
                  <a:tr h="602559"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BrO absorption cross section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223 K (Fleischmann et al, 2004)</a:t>
                          </a:r>
                          <a:r>
                            <a:rPr lang="en-US" sz="1600" kern="100" baseline="300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[18]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√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777358641"/>
                      </a:ext>
                    </a:extLst>
                  </a:tr>
                  <a:tr h="602559"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Ring absorption cross section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Calculated using QDOAS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√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52999015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A2D3E083-9951-1326-CC12-60E35281FB7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7908487"/>
                  </p:ext>
                </p:extLst>
              </p:nvPr>
            </p:nvGraphicFramePr>
            <p:xfrm>
              <a:off x="699252" y="1534312"/>
              <a:ext cx="5393317" cy="4732528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826580">
                      <a:extLst>
                        <a:ext uri="{9D8B030D-6E8A-4147-A177-3AD203B41FA5}">
                          <a16:colId xmlns:a16="http://schemas.microsoft.com/office/drawing/2014/main" val="3963301753"/>
                        </a:ext>
                      </a:extLst>
                    </a:gridCol>
                    <a:gridCol w="2503019">
                      <a:extLst>
                        <a:ext uri="{9D8B030D-6E8A-4147-A177-3AD203B41FA5}">
                          <a16:colId xmlns:a16="http://schemas.microsoft.com/office/drawing/2014/main" val="1501828876"/>
                        </a:ext>
                      </a:extLst>
                    </a:gridCol>
                    <a:gridCol w="1063718">
                      <a:extLst>
                        <a:ext uri="{9D8B030D-6E8A-4147-A177-3AD203B41FA5}">
                          <a16:colId xmlns:a16="http://schemas.microsoft.com/office/drawing/2014/main" val="4131699338"/>
                        </a:ext>
                      </a:extLst>
                    </a:gridCol>
                  </a:tblGrid>
                  <a:tr h="4133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Parameter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Content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Trace gas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58074119"/>
                      </a:ext>
                    </a:extLst>
                  </a:tr>
                  <a:tr h="4133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Fitting Interval (nm)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405-465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074757579"/>
                      </a:ext>
                    </a:extLst>
                  </a:tr>
                  <a:tr h="4133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Polynomial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Order 5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√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601427568"/>
                      </a:ext>
                    </a:extLst>
                  </a:tr>
                  <a:tr h="704469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333" t="-176724" r="-196000" b="-4120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293 K (Thalman and </a:t>
                          </a:r>
                          <a:r>
                            <a:rPr lang="en-US" sz="1600" kern="100" dirty="0" err="1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Volkamer</a:t>
                          </a: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2013)</a:t>
                          </a:r>
                          <a:r>
                            <a:rPr lang="en-US" sz="1600" kern="100" baseline="30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[15]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√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346729716"/>
                      </a:ext>
                    </a:extLst>
                  </a:tr>
                  <a:tr h="70802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333" t="-276724" r="-196000" b="-3120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223 K, 243 K (Bogumil et al, 2003)</a:t>
                          </a:r>
                          <a:r>
                            <a:rPr lang="en-US" sz="1600" kern="100" baseline="30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[16]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√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582041750"/>
                      </a:ext>
                    </a:extLst>
                  </a:tr>
                  <a:tr h="704469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>
                        <a:blipFill>
                          <a:blip r:embed="rId4"/>
                          <a:stretch>
                            <a:fillRect l="-333" t="-376724" r="-196000" b="-2120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220 K, 298 K (Vandaele et al, 1996)</a:t>
                          </a:r>
                          <a:r>
                            <a:rPr lang="en-US" sz="1600" kern="100" baseline="300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[17]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√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422930321"/>
                      </a:ext>
                    </a:extLst>
                  </a:tr>
                  <a:tr h="687705"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BrO absorption cross section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223 K (Fleischmann et al, 2004)</a:t>
                          </a:r>
                          <a:r>
                            <a:rPr lang="en-US" sz="1600" kern="100" baseline="300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[18]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20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√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777358641"/>
                      </a:ext>
                    </a:extLst>
                  </a:tr>
                  <a:tr h="687705"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Ring absorption cross section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indent="266700"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Calculated using QDOAS</a:t>
                          </a:r>
                          <a:endParaRPr lang="zh-CN" sz="1600" kern="10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buNone/>
                          </a:pPr>
                          <a:r>
                            <a:rPr lang="en-US" sz="1600" kern="100" dirty="0"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√</a:t>
                          </a:r>
                          <a:endParaRPr lang="zh-CN" sz="1600" kern="100" dirty="0">
                            <a:effectLst/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52999015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99260CD3-989E-07A6-7970-57E529A27A2C}"/>
              </a:ext>
            </a:extLst>
          </p:cNvPr>
          <p:cNvSpPr txBox="1"/>
          <p:nvPr/>
        </p:nvSpPr>
        <p:spPr>
          <a:xfrm>
            <a:off x="1000110" y="1077484"/>
            <a:ext cx="48098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66"/>
                </a:solidFill>
                <a:latin typeface="微软雅黑" pitchFamily="34" charset="-122"/>
                <a:ea typeface="微软雅黑" pitchFamily="34" charset="-122"/>
              </a:rPr>
              <a:t>DOAS fitting for retrieving the NO2</a:t>
            </a:r>
            <a:endParaRPr lang="zh-CN" altLang="en-US" sz="2000" dirty="0">
              <a:solidFill>
                <a:srgbClr val="000066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8638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161A0-650B-E60D-3C78-E4C687F99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4BD4EC9-1018-7CAB-CC0B-86FB4E078E2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31087" t="7592" r="9477"/>
          <a:stretch>
            <a:fillRect/>
          </a:stretch>
        </p:blipFill>
        <p:spPr>
          <a:xfrm>
            <a:off x="5809004" y="1146323"/>
            <a:ext cx="1879937" cy="389383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E22C242-2C93-FBFC-1ED8-5361EA532FF1}"/>
              </a:ext>
            </a:extLst>
          </p:cNvPr>
          <p:cNvSpPr txBox="1"/>
          <p:nvPr/>
        </p:nvSpPr>
        <p:spPr>
          <a:xfrm>
            <a:off x="152781" y="1078541"/>
            <a:ext cx="61080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Solar calibration angle is different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CC92AEE-2C1D-C649-7BA0-FEC93F057D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65" y="1601589"/>
            <a:ext cx="4063096" cy="2892998"/>
          </a:xfrm>
          <a:prstGeom prst="rect">
            <a:avLst/>
          </a:prstGeom>
        </p:spPr>
      </p:pic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80B97FCE-2C21-8F3A-B7DC-10A092ABE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024780"/>
              </p:ext>
            </p:extLst>
          </p:nvPr>
        </p:nvGraphicFramePr>
        <p:xfrm>
          <a:off x="412976" y="4681027"/>
          <a:ext cx="4411785" cy="536903"/>
        </p:xfrm>
        <a:graphic>
          <a:graphicData uri="http://schemas.openxmlformats.org/drawingml/2006/table">
            <a:tbl>
              <a:tblPr/>
              <a:tblGrid>
                <a:gridCol w="1672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Azimuth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  <a:cs typeface="Times New Roman"/>
                        </a:rPr>
                        <a:t>330</a:t>
                      </a:r>
                      <a:r>
                        <a:rPr lang="zh-CN" sz="1600" kern="100" dirty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  <a:cs typeface="Times New Roman"/>
                        </a:rPr>
                        <a:t>°</a:t>
                      </a:r>
                      <a:r>
                        <a:rPr lang="en-US" altLang="zh-CN" sz="1600" kern="100" dirty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  <a:cs typeface="Times New Roman"/>
                        </a:rPr>
                        <a:t>—</a:t>
                      </a:r>
                      <a:r>
                        <a:rPr lang="en-US" sz="1600" kern="100" dirty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  <a:cs typeface="Times New Roman"/>
                        </a:rPr>
                        <a:t>345</a:t>
                      </a:r>
                      <a:r>
                        <a:rPr lang="zh-CN" sz="1600" kern="100" dirty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  <a:cs typeface="Times New Roman"/>
                        </a:rPr>
                        <a:t>°</a:t>
                      </a:r>
                    </a:p>
                  </a:txBody>
                  <a:tcPr marL="68584" marR="685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3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itchFamily="49" charset="-122"/>
                          <a:cs typeface="Times New Roman" panose="02020603050405020304" pitchFamily="18" charset="0"/>
                        </a:rPr>
                        <a:t>Elevation angle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  <a:cs typeface="Times New Roman"/>
                        </a:rPr>
                        <a:t>-6°</a:t>
                      </a:r>
                      <a:r>
                        <a:rPr lang="en-US" altLang="zh-CN" sz="1600" kern="100" dirty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  <a:cs typeface="Times New Roman"/>
                        </a:rPr>
                        <a:t>—</a:t>
                      </a:r>
                      <a:r>
                        <a:rPr lang="en-US" sz="1600" kern="100" dirty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  <a:cs typeface="Times New Roman"/>
                        </a:rPr>
                        <a:t>+</a:t>
                      </a:r>
                      <a:r>
                        <a:rPr lang="en-US" altLang="zh-CN" sz="1600" kern="100" dirty="0">
                          <a:solidFill>
                            <a:srgbClr val="FF0000"/>
                          </a:solidFill>
                          <a:latin typeface="黑体" pitchFamily="49" charset="-122"/>
                          <a:ea typeface="黑体" pitchFamily="49" charset="-122"/>
                          <a:cs typeface="Times New Roman"/>
                        </a:rPr>
                        <a:t>6°</a:t>
                      </a:r>
                      <a:endParaRPr lang="zh-CN" sz="1600" kern="100" dirty="0">
                        <a:solidFill>
                          <a:srgbClr val="FF0000"/>
                        </a:solidFill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4" marR="685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77690755-6D3E-3159-EF28-4C38442E974B}"/>
              </a:ext>
            </a:extLst>
          </p:cNvPr>
          <p:cNvSpPr txBox="1"/>
          <p:nvPr/>
        </p:nvSpPr>
        <p:spPr>
          <a:xfrm>
            <a:off x="5222489" y="5219704"/>
            <a:ext cx="3349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Quartz Volume Diffuser (QVD) </a:t>
            </a:r>
            <a:endParaRPr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3B5308E-1018-1948-9558-0FDAE9ACBB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395" y="1361642"/>
            <a:ext cx="4179573" cy="2683211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85E771C6-B40B-F2AF-6261-9363240AAC76}"/>
              </a:ext>
            </a:extLst>
          </p:cNvPr>
          <p:cNvSpPr txBox="1"/>
          <p:nvPr/>
        </p:nvSpPr>
        <p:spPr>
          <a:xfrm>
            <a:off x="8344740" y="4139052"/>
            <a:ext cx="35696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Non ideal Lambertian characteristics</a:t>
            </a:r>
            <a:endParaRPr lang="zh-CN" altLang="en-US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9B96E62-C18D-8668-B55A-5295C87E1578}"/>
              </a:ext>
            </a:extLst>
          </p:cNvPr>
          <p:cNvSpPr txBox="1"/>
          <p:nvPr/>
        </p:nvSpPr>
        <p:spPr>
          <a:xfrm>
            <a:off x="8344740" y="4860621"/>
            <a:ext cx="35696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Scattering surface roughness</a:t>
            </a:r>
            <a:endParaRPr lang="zh-CN" altLang="en-US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EECA02D-D5A6-14F8-0A21-5F26A401F826}"/>
              </a:ext>
            </a:extLst>
          </p:cNvPr>
          <p:cNvSpPr txBox="1"/>
          <p:nvPr/>
        </p:nvSpPr>
        <p:spPr>
          <a:xfrm>
            <a:off x="6474024" y="5861400"/>
            <a:ext cx="48191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olar spectrum depends on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the incident angle</a:t>
            </a:r>
          </a:p>
        </p:txBody>
      </p:sp>
      <p:sp>
        <p:nvSpPr>
          <p:cNvPr id="23" name="标题 1">
            <a:extLst>
              <a:ext uri="{FF2B5EF4-FFF2-40B4-BE49-F238E27FC236}">
                <a16:creationId xmlns:a16="http://schemas.microsoft.com/office/drawing/2014/main" id="{6BAD04E4-3ED9-26F2-6CB9-727DD167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38" y="1"/>
            <a:ext cx="9150863" cy="1020766"/>
          </a:xfrm>
        </p:spPr>
        <p:txBody>
          <a:bodyPr>
            <a:noAutofit/>
          </a:bodyPr>
          <a:lstStyle/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Stripe Error Correction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B571FAD-80DE-06A8-7E5E-AACCA553AA87}"/>
              </a:ext>
            </a:extLst>
          </p:cNvPr>
          <p:cNvSpPr txBox="1"/>
          <p:nvPr/>
        </p:nvSpPr>
        <p:spPr>
          <a:xfrm>
            <a:off x="337119" y="5404370"/>
            <a:ext cx="44876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Calibration angle varies with season and calibration time</a:t>
            </a:r>
            <a:endParaRPr lang="zh-CN" altLang="en-US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5843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F35B8-3592-B777-1E44-D45547BD1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55E5849C-9CF0-B8CD-4009-4A76B5A94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31" y="1413983"/>
            <a:ext cx="4109823" cy="443014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7648C2DC-8337-83EF-0F12-A74523B5916A}"/>
              </a:ext>
            </a:extLst>
          </p:cNvPr>
          <p:cNvSpPr txBox="1"/>
          <p:nvPr/>
        </p:nvSpPr>
        <p:spPr>
          <a:xfrm>
            <a:off x="126380" y="1062209"/>
            <a:ext cx="77909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l"/>
              <a:defRPr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2. </a:t>
            </a:r>
            <a:r>
              <a:rPr lang="en-US" altLang="zh-CN" dirty="0"/>
              <a:t>Sunlight path and Earthlight path is different </a:t>
            </a:r>
            <a:endParaRPr lang="zh-CN" altLang="en-US" dirty="0"/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E906838A-1725-2437-DECB-9AFD661F49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700000"/>
              </p:ext>
            </p:extLst>
          </p:nvPr>
        </p:nvGraphicFramePr>
        <p:xfrm>
          <a:off x="5847101" y="1886736"/>
          <a:ext cx="4363127" cy="465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33600" imgH="228600" progId="Equation.DSMT4">
                  <p:embed/>
                </p:oleObj>
              </mc:Choice>
              <mc:Fallback>
                <p:oleObj name="Equation" r:id="rId4" imgW="2133600" imgH="2286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EAB32FD9-940A-DC0D-8513-C8F9BAACA8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7101" y="1886736"/>
                        <a:ext cx="4363127" cy="4657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04813A39-C2BB-2B3F-AA18-E5C6DB6F8F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657520"/>
              </p:ext>
            </p:extLst>
          </p:nvPr>
        </p:nvGraphicFramePr>
        <p:xfrm>
          <a:off x="5847101" y="2573360"/>
          <a:ext cx="5128927" cy="447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16200" imgH="228600" progId="Equation.DSMT4">
                  <p:embed/>
                </p:oleObj>
              </mc:Choice>
              <mc:Fallback>
                <p:oleObj name="Equation" r:id="rId6" imgW="2616200" imgH="22860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F16B82AC-BBD6-2871-5C56-DCFA6723C4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7101" y="2573360"/>
                        <a:ext cx="5128927" cy="4473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7FE5B9D7-49D8-9DC6-4066-310F7555739D}"/>
              </a:ext>
            </a:extLst>
          </p:cNvPr>
          <p:cNvSpPr txBox="1"/>
          <p:nvPr/>
        </p:nvSpPr>
        <p:spPr>
          <a:xfrm>
            <a:off x="5847101" y="3429000"/>
            <a:ext cx="49249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Radiometric response is different</a:t>
            </a:r>
            <a:endPara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0AE45C3-E464-EAD6-5AB2-31E3BEC73626}"/>
              </a:ext>
            </a:extLst>
          </p:cNvPr>
          <p:cNvSpPr txBox="1"/>
          <p:nvPr/>
        </p:nvSpPr>
        <p:spPr>
          <a:xfrm>
            <a:off x="5847101" y="4026920"/>
            <a:ext cx="56537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Spectral response function is different</a:t>
            </a:r>
            <a:endParaRPr lang="zh-CN" altLang="en-US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C9845AB-E2A9-6724-9E14-3B0C96798F80}"/>
              </a:ext>
            </a:extLst>
          </p:cNvPr>
          <p:cNvSpPr txBox="1"/>
          <p:nvPr/>
        </p:nvSpPr>
        <p:spPr>
          <a:xfrm>
            <a:off x="5847101" y="4835326"/>
            <a:ext cx="48191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Spectral differences in irradiance and radiance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4E9E9C66-C69D-E169-D575-05C4B08E2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38" y="1"/>
            <a:ext cx="9150863" cy="1020766"/>
          </a:xfrm>
        </p:spPr>
        <p:txBody>
          <a:bodyPr>
            <a:noAutofit/>
          </a:bodyPr>
          <a:lstStyle/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Stripe Error Correction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C390E21-ED34-ED8F-C602-05680082E77B}"/>
              </a:ext>
            </a:extLst>
          </p:cNvPr>
          <p:cNvSpPr txBox="1"/>
          <p:nvPr/>
        </p:nvSpPr>
        <p:spPr>
          <a:xfrm>
            <a:off x="217134" y="5863608"/>
            <a:ext cx="11507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Earth light 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5B877FE-DA25-AA4D-6757-CE8953358937}"/>
              </a:ext>
            </a:extLst>
          </p:cNvPr>
          <p:cNvSpPr txBox="1"/>
          <p:nvPr/>
        </p:nvSpPr>
        <p:spPr>
          <a:xfrm>
            <a:off x="2218147" y="5863608"/>
            <a:ext cx="1594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Primary</a:t>
            </a:r>
            <a:r>
              <a:rPr lang="en-US" altLang="zh-CN" dirty="0"/>
              <a:t> mirror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BABF7B7-2656-2383-06A8-028D8C70A283}"/>
              </a:ext>
            </a:extLst>
          </p:cNvPr>
          <p:cNvSpPr txBox="1"/>
          <p:nvPr/>
        </p:nvSpPr>
        <p:spPr>
          <a:xfrm>
            <a:off x="4190890" y="5935807"/>
            <a:ext cx="11507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secondary </a:t>
            </a:r>
          </a:p>
          <a:p>
            <a:r>
              <a:rPr lang="en-US" altLang="zh-CN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mirror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42951A1-E78C-C207-3C4F-FCD2ACCD616E}"/>
              </a:ext>
            </a:extLst>
          </p:cNvPr>
          <p:cNvSpPr txBox="1"/>
          <p:nvPr/>
        </p:nvSpPr>
        <p:spPr>
          <a:xfrm>
            <a:off x="5623132" y="6074563"/>
            <a:ext cx="505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slit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A9B0601-867A-CB6F-4C3C-0F6572973E75}"/>
              </a:ext>
            </a:extLst>
          </p:cNvPr>
          <p:cNvSpPr txBox="1"/>
          <p:nvPr/>
        </p:nvSpPr>
        <p:spPr>
          <a:xfrm>
            <a:off x="217134" y="6252422"/>
            <a:ext cx="7121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Solar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52E9A24-FA2A-DB00-8397-6982F81A1A5C}"/>
              </a:ext>
            </a:extLst>
          </p:cNvPr>
          <p:cNvSpPr txBox="1"/>
          <p:nvPr/>
        </p:nvSpPr>
        <p:spPr>
          <a:xfrm>
            <a:off x="1127938" y="6258972"/>
            <a:ext cx="955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diffuser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BD5951F-243F-04D2-6ADA-9002F32960F6}"/>
              </a:ext>
            </a:extLst>
          </p:cNvPr>
          <p:cNvSpPr txBox="1"/>
          <p:nvPr/>
        </p:nvSpPr>
        <p:spPr>
          <a:xfrm>
            <a:off x="2307984" y="6252422"/>
            <a:ext cx="1534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Folding mirror</a:t>
            </a:r>
            <a:endParaRPr lang="zh-CN" altLang="en-US" dirty="0"/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5D9CB48A-5AA9-7748-0480-E8636C720D39}"/>
              </a:ext>
            </a:extLst>
          </p:cNvPr>
          <p:cNvCxnSpPr>
            <a:stCxn id="7" idx="3"/>
            <a:endCxn id="11" idx="1"/>
          </p:cNvCxnSpPr>
          <p:nvPr/>
        </p:nvCxnSpPr>
        <p:spPr>
          <a:xfrm>
            <a:off x="1367883" y="6048274"/>
            <a:ext cx="8502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7D4C0F2E-1935-D508-8A19-1C8E7E89E83A}"/>
              </a:ext>
            </a:extLst>
          </p:cNvPr>
          <p:cNvCxnSpPr>
            <a:cxnSpLocks/>
            <a:stCxn id="11" idx="3"/>
            <a:endCxn id="14" idx="1"/>
          </p:cNvCxnSpPr>
          <p:nvPr/>
        </p:nvCxnSpPr>
        <p:spPr>
          <a:xfrm>
            <a:off x="3812771" y="6048274"/>
            <a:ext cx="378119" cy="210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62BB389D-3D19-BAD5-48CC-DB63884B5B39}"/>
              </a:ext>
            </a:extLst>
          </p:cNvPr>
          <p:cNvCxnSpPr>
            <a:stCxn id="17" idx="3"/>
            <a:endCxn id="19" idx="1"/>
          </p:cNvCxnSpPr>
          <p:nvPr/>
        </p:nvCxnSpPr>
        <p:spPr>
          <a:xfrm>
            <a:off x="929267" y="6437088"/>
            <a:ext cx="198671" cy="6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82757FCC-1359-821B-4F85-451A168F456D}"/>
              </a:ext>
            </a:extLst>
          </p:cNvPr>
          <p:cNvCxnSpPr>
            <a:stCxn id="19" idx="3"/>
            <a:endCxn id="20" idx="1"/>
          </p:cNvCxnSpPr>
          <p:nvPr/>
        </p:nvCxnSpPr>
        <p:spPr>
          <a:xfrm flipV="1">
            <a:off x="2083040" y="6437088"/>
            <a:ext cx="224944" cy="6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68FA4FE0-781B-946C-4ABD-F70F932629AA}"/>
              </a:ext>
            </a:extLst>
          </p:cNvPr>
          <p:cNvCxnSpPr>
            <a:cxnSpLocks/>
            <a:stCxn id="20" idx="3"/>
            <a:endCxn id="14" idx="1"/>
          </p:cNvCxnSpPr>
          <p:nvPr/>
        </p:nvCxnSpPr>
        <p:spPr>
          <a:xfrm flipV="1">
            <a:off x="3842508" y="6258973"/>
            <a:ext cx="348382" cy="178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343AB1DB-74CC-7B73-3355-D1DAB32DFC5D}"/>
              </a:ext>
            </a:extLst>
          </p:cNvPr>
          <p:cNvCxnSpPr>
            <a:cxnSpLocks/>
            <a:stCxn id="14" idx="3"/>
            <a:endCxn id="15" idx="1"/>
          </p:cNvCxnSpPr>
          <p:nvPr/>
        </p:nvCxnSpPr>
        <p:spPr>
          <a:xfrm>
            <a:off x="5341639" y="6258973"/>
            <a:ext cx="281493" cy="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027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2684D-72DA-603B-32B7-458EBE05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标题 1">
            <a:extLst>
              <a:ext uri="{FF2B5EF4-FFF2-40B4-BE49-F238E27FC236}">
                <a16:creationId xmlns:a16="http://schemas.microsoft.com/office/drawing/2014/main" id="{FF5462E9-82A5-5EAB-B50C-715E08848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38" y="1"/>
            <a:ext cx="9150863" cy="1020766"/>
          </a:xfrm>
        </p:spPr>
        <p:txBody>
          <a:bodyPr>
            <a:noAutofit/>
          </a:bodyPr>
          <a:lstStyle/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Stripe Error Correction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技术路线图">
            <a:extLst>
              <a:ext uri="{FF2B5EF4-FFF2-40B4-BE49-F238E27FC236}">
                <a16:creationId xmlns:a16="http://schemas.microsoft.com/office/drawing/2014/main" id="{01F9417D-6444-DD65-5F4A-AD575D84E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73" y="1020767"/>
            <a:ext cx="6038650" cy="515475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1C9A7B3-125F-8FCB-9392-E0ED0E0B7857}"/>
              </a:ext>
            </a:extLst>
          </p:cNvPr>
          <p:cNvSpPr txBox="1"/>
          <p:nvPr/>
        </p:nvSpPr>
        <p:spPr>
          <a:xfrm>
            <a:off x="345688" y="1131178"/>
            <a:ext cx="33713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Stripe Correction method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178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EE898-7609-5049-5073-E0A9881B4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>
            <a:extLst>
              <a:ext uri="{FF2B5EF4-FFF2-40B4-BE49-F238E27FC236}">
                <a16:creationId xmlns:a16="http://schemas.microsoft.com/office/drawing/2014/main" id="{80F5E818-7549-3A11-AF96-2F98CBD4D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38" y="1"/>
            <a:ext cx="9150863" cy="1020766"/>
          </a:xfrm>
        </p:spPr>
        <p:txBody>
          <a:bodyPr>
            <a:noAutofit/>
          </a:bodyPr>
          <a:lstStyle/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Stripe Error Correction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E97627A-1767-0883-546E-28DCE1B42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4106" y="1020767"/>
            <a:ext cx="9150863" cy="616750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FEDE107-2D4D-C834-617B-8AA4CBA851A4}"/>
              </a:ext>
            </a:extLst>
          </p:cNvPr>
          <p:cNvSpPr txBox="1"/>
          <p:nvPr/>
        </p:nvSpPr>
        <p:spPr>
          <a:xfrm>
            <a:off x="852489" y="1482977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2022/6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0E8CD14-17C7-2B5F-A5A1-B30CCB6145E2}"/>
              </a:ext>
            </a:extLst>
          </p:cNvPr>
          <p:cNvSpPr txBox="1"/>
          <p:nvPr/>
        </p:nvSpPr>
        <p:spPr>
          <a:xfrm>
            <a:off x="2813954" y="1482977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2022/7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6220034-E221-8A67-3F56-CDB0999E0CA3}"/>
              </a:ext>
            </a:extLst>
          </p:cNvPr>
          <p:cNvSpPr txBox="1"/>
          <p:nvPr/>
        </p:nvSpPr>
        <p:spPr>
          <a:xfrm>
            <a:off x="4682224" y="1482977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2022/8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F1C881A-D2C0-1296-34E7-14B52B6F2E41}"/>
              </a:ext>
            </a:extLst>
          </p:cNvPr>
          <p:cNvSpPr txBox="1"/>
          <p:nvPr/>
        </p:nvSpPr>
        <p:spPr>
          <a:xfrm>
            <a:off x="6484711" y="1482977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2022/9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829A203-1261-281B-6360-DB7A6C363948}"/>
              </a:ext>
            </a:extLst>
          </p:cNvPr>
          <p:cNvSpPr txBox="1"/>
          <p:nvPr/>
        </p:nvSpPr>
        <p:spPr>
          <a:xfrm>
            <a:off x="758958" y="3267765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2022/10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D9C4A12-86A1-E26E-7581-BBA5BFC46A0B}"/>
              </a:ext>
            </a:extLst>
          </p:cNvPr>
          <p:cNvSpPr txBox="1"/>
          <p:nvPr/>
        </p:nvSpPr>
        <p:spPr>
          <a:xfrm>
            <a:off x="2719991" y="3267765"/>
            <a:ext cx="1015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2022/11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5D54D73-7D0F-FF8F-A99A-CBEAAE0A7306}"/>
              </a:ext>
            </a:extLst>
          </p:cNvPr>
          <p:cNvSpPr txBox="1"/>
          <p:nvPr/>
        </p:nvSpPr>
        <p:spPr>
          <a:xfrm>
            <a:off x="4638303" y="3267765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2022/12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33F6288-CB51-BBE6-0A89-53D53A2129E0}"/>
              </a:ext>
            </a:extLst>
          </p:cNvPr>
          <p:cNvSpPr txBox="1"/>
          <p:nvPr/>
        </p:nvSpPr>
        <p:spPr>
          <a:xfrm>
            <a:off x="6631136" y="3267765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2023/1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D6F110E-862D-0D13-BED5-CF1EFAAF0940}"/>
              </a:ext>
            </a:extLst>
          </p:cNvPr>
          <p:cNvSpPr txBox="1"/>
          <p:nvPr/>
        </p:nvSpPr>
        <p:spPr>
          <a:xfrm>
            <a:off x="758958" y="4992406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2023/2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E7C4473-F3D3-AB9C-9FC7-28C8202524A6}"/>
              </a:ext>
            </a:extLst>
          </p:cNvPr>
          <p:cNvSpPr txBox="1"/>
          <p:nvPr/>
        </p:nvSpPr>
        <p:spPr>
          <a:xfrm>
            <a:off x="2779366" y="4992406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2023/3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66F8A2F-E8C0-7AB6-50A8-47EB14B82D27}"/>
              </a:ext>
            </a:extLst>
          </p:cNvPr>
          <p:cNvSpPr txBox="1"/>
          <p:nvPr/>
        </p:nvSpPr>
        <p:spPr>
          <a:xfrm>
            <a:off x="4766543" y="4992406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2023/4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0DBD238-9F93-5891-9A2A-14BD9A20B4AD}"/>
              </a:ext>
            </a:extLst>
          </p:cNvPr>
          <p:cNvSpPr txBox="1"/>
          <p:nvPr/>
        </p:nvSpPr>
        <p:spPr>
          <a:xfrm>
            <a:off x="6622948" y="4992406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2023/5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A362CE6-80D4-ACEE-39CD-FB2BB79804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91" t="10060" r="51545"/>
          <a:stretch>
            <a:fillRect/>
          </a:stretch>
        </p:blipFill>
        <p:spPr>
          <a:xfrm>
            <a:off x="8116124" y="1151224"/>
            <a:ext cx="3689190" cy="284087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38FFFA8-AF09-72F1-DD78-EB4F92A53F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362" t="10060" r="5552"/>
          <a:stretch>
            <a:fillRect/>
          </a:stretch>
        </p:blipFill>
        <p:spPr>
          <a:xfrm>
            <a:off x="8243753" y="3929584"/>
            <a:ext cx="3433933" cy="2840875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35C66885-FFCF-E1E9-5B5A-ED0C17CCCEB4}"/>
              </a:ext>
            </a:extLst>
          </p:cNvPr>
          <p:cNvSpPr txBox="1"/>
          <p:nvPr/>
        </p:nvSpPr>
        <p:spPr>
          <a:xfrm>
            <a:off x="7691692" y="6496626"/>
            <a:ext cx="47421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Fraunhofer line throughout one year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F8E48C2-597F-5FFF-C9C7-D0A43ADCD63D}"/>
              </a:ext>
            </a:extLst>
          </p:cNvPr>
          <p:cNvSpPr txBox="1"/>
          <p:nvPr/>
        </p:nvSpPr>
        <p:spPr>
          <a:xfrm>
            <a:off x="590960" y="6487932"/>
            <a:ext cx="71007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raw 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solar spectrum (measured once a month)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F4B360E-C071-E445-667D-97FE424D8685}"/>
              </a:ext>
            </a:extLst>
          </p:cNvPr>
          <p:cNvSpPr txBox="1"/>
          <p:nvPr/>
        </p:nvSpPr>
        <p:spPr>
          <a:xfrm>
            <a:off x="281379" y="1020767"/>
            <a:ext cx="7251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1: Average raw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solar spectrum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throughout one year 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107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3EB73-E538-DDAC-73B8-386B286F3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19E2276-F58B-0DAA-78EE-4622A7FAEC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57" t="9509" r="6257"/>
          <a:stretch>
            <a:fillRect/>
          </a:stretch>
        </p:blipFill>
        <p:spPr>
          <a:xfrm>
            <a:off x="3635388" y="2539251"/>
            <a:ext cx="8326367" cy="3561210"/>
          </a:xfrm>
          <a:prstGeom prst="rect">
            <a:avLst/>
          </a:prstGeom>
        </p:spPr>
      </p:pic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F083C6DB-EC11-EB6A-A361-0ADBAC078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42905"/>
              </p:ext>
            </p:extLst>
          </p:nvPr>
        </p:nvGraphicFramePr>
        <p:xfrm>
          <a:off x="497483" y="2233533"/>
          <a:ext cx="2276748" cy="132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40948" imgH="609336" progId="Equation.DSMT4">
                  <p:embed/>
                </p:oleObj>
              </mc:Choice>
              <mc:Fallback>
                <p:oleObj name="Equation" r:id="rId4" imgW="1040948" imgH="609336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2C3439E3-EE0B-49F3-FB59-41A58187B63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483" y="2233533"/>
                        <a:ext cx="2276748" cy="13286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标题 1">
            <a:extLst>
              <a:ext uri="{FF2B5EF4-FFF2-40B4-BE49-F238E27FC236}">
                <a16:creationId xmlns:a16="http://schemas.microsoft.com/office/drawing/2014/main" id="{AEE1BD21-6819-854D-B5D5-A8D406B1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38" y="1"/>
            <a:ext cx="9150863" cy="1020766"/>
          </a:xfrm>
        </p:spPr>
        <p:txBody>
          <a:bodyPr>
            <a:noAutofit/>
          </a:bodyPr>
          <a:lstStyle/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Stripe Error Correction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D01A69D-7A34-FF5C-8DAB-FFE8118796F4}"/>
              </a:ext>
            </a:extLst>
          </p:cNvPr>
          <p:cNvSpPr txBox="1"/>
          <p:nvPr/>
        </p:nvSpPr>
        <p:spPr>
          <a:xfrm>
            <a:off x="342077" y="1212304"/>
            <a:ext cx="6561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1: Average raw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solar spectrum 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throughout one year 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8294B9E-695D-3E2F-B21A-ECD07311F09F}"/>
              </a:ext>
            </a:extLst>
          </p:cNvPr>
          <p:cNvSpPr txBox="1"/>
          <p:nvPr/>
        </p:nvSpPr>
        <p:spPr>
          <a:xfrm>
            <a:off x="2021218" y="1910367"/>
            <a:ext cx="13469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Single spectrum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F81D120-6161-25B6-05F0-46531C24084D}"/>
              </a:ext>
            </a:extLst>
          </p:cNvPr>
          <p:cNvSpPr txBox="1"/>
          <p:nvPr/>
        </p:nvSpPr>
        <p:spPr>
          <a:xfrm>
            <a:off x="230245" y="2251542"/>
            <a:ext cx="12868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Average spectrum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1DA6140-6172-6E6D-A401-23D31E7FD893}"/>
              </a:ext>
            </a:extLst>
          </p:cNvPr>
          <p:cNvSpPr txBox="1"/>
          <p:nvPr/>
        </p:nvSpPr>
        <p:spPr>
          <a:xfrm>
            <a:off x="4155082" y="2136509"/>
            <a:ext cx="37025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Average spectrum-VIS channel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A5386B8-4998-475F-7D93-A69FDDDD4DFD}"/>
              </a:ext>
            </a:extLst>
          </p:cNvPr>
          <p:cNvSpPr txBox="1"/>
          <p:nvPr/>
        </p:nvSpPr>
        <p:spPr>
          <a:xfrm>
            <a:off x="8429368" y="2113708"/>
            <a:ext cx="37025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Average spectrum-UV channel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140A462-64F4-534C-1399-19F18940C8D0}"/>
              </a:ext>
            </a:extLst>
          </p:cNvPr>
          <p:cNvSpPr txBox="1"/>
          <p:nvPr/>
        </p:nvSpPr>
        <p:spPr>
          <a:xfrm>
            <a:off x="5661103" y="6156672"/>
            <a:ext cx="50068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Improve signal-to-noise ratio(SNR)</a:t>
            </a:r>
            <a:endParaRPr lang="zh-CN" altLang="en-US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1A9EEFF-43D5-0D97-7610-11899D51C480}"/>
              </a:ext>
            </a:extLst>
          </p:cNvPr>
          <p:cNvSpPr txBox="1"/>
          <p:nvPr/>
        </p:nvSpPr>
        <p:spPr>
          <a:xfrm>
            <a:off x="133920" y="3654972"/>
            <a:ext cx="37467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sz="1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liminate spectral differences caused by solar incidence angles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FF32543-6E7E-BFC5-BAEF-D66349223D19}"/>
              </a:ext>
            </a:extLst>
          </p:cNvPr>
          <p:cNvSpPr txBox="1"/>
          <p:nvPr/>
        </p:nvSpPr>
        <p:spPr>
          <a:xfrm>
            <a:off x="133920" y="4645122"/>
            <a:ext cx="41109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Eliminate speckle effects on the rough surface of the diffuser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9D1346A-CC19-ACBC-4C15-4029AE9DCBD4}"/>
              </a:ext>
            </a:extLst>
          </p:cNvPr>
          <p:cNvSpPr txBox="1"/>
          <p:nvPr/>
        </p:nvSpPr>
        <p:spPr>
          <a:xfrm>
            <a:off x="133920" y="5473778"/>
            <a:ext cx="3419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Reduce the introduced spectral structure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719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DC157-6B9B-1846-03E0-D458B6482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>
            <a:extLst>
              <a:ext uri="{FF2B5EF4-FFF2-40B4-BE49-F238E27FC236}">
                <a16:creationId xmlns:a16="http://schemas.microsoft.com/office/drawing/2014/main" id="{0E8F56B0-9FA5-7EB0-762D-AB64A9E69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38" y="1"/>
            <a:ext cx="9150863" cy="1020766"/>
          </a:xfrm>
        </p:spPr>
        <p:txBody>
          <a:bodyPr>
            <a:noAutofit/>
          </a:bodyPr>
          <a:lstStyle/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Stripe Error Correction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B429BD-88D3-9667-F105-D35070755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84" y="1674497"/>
            <a:ext cx="5863288" cy="45025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55EB098-E48D-FC35-EF40-2481CB7B4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354" y="1728769"/>
            <a:ext cx="5273740" cy="404983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8E02BD9-EF72-DA18-B7E7-EBC216C51787}"/>
              </a:ext>
            </a:extLst>
          </p:cNvPr>
          <p:cNvSpPr txBox="1"/>
          <p:nvPr/>
        </p:nvSpPr>
        <p:spPr>
          <a:xfrm>
            <a:off x="342077" y="1212304"/>
            <a:ext cx="6561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STEP 1: Average raw</a:t>
            </a:r>
            <a:r>
              <a:rPr lang="zh-CN" altLang="en-US" dirty="0"/>
              <a:t> solar </a:t>
            </a:r>
            <a:r>
              <a:rPr lang="zh-CN" altLang="en-US"/>
              <a:t>spectrum </a:t>
            </a:r>
            <a:r>
              <a:rPr lang="en-US" altLang="zh-CN" dirty="0"/>
              <a:t>throughout one year 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6A0C78B-B0FE-80C0-61A1-804E41DA744E}"/>
              </a:ext>
            </a:extLst>
          </p:cNvPr>
          <p:cNvSpPr txBox="1"/>
          <p:nvPr/>
        </p:nvSpPr>
        <p:spPr>
          <a:xfrm>
            <a:off x="6633912" y="5632820"/>
            <a:ext cx="43294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Average relative deviation is 0.3%. </a:t>
            </a:r>
            <a:endPara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83A29F8-C491-8DA6-C951-2DB86AB93253}"/>
              </a:ext>
            </a:extLst>
          </p:cNvPr>
          <p:cNvSpPr txBox="1"/>
          <p:nvPr/>
        </p:nvSpPr>
        <p:spPr>
          <a:xfrm>
            <a:off x="484884" y="6301939"/>
            <a:ext cx="11091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Relative deviation varies with wavelength, high-frequency structure may introduce inversion errors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472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E1FDE-6968-FD8E-3ADD-03F83436A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E980141B-32FB-1044-E29A-164769355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38" y="1"/>
            <a:ext cx="9150863" cy="1020766"/>
          </a:xfrm>
        </p:spPr>
        <p:txBody>
          <a:bodyPr>
            <a:noAutofit/>
          </a:bodyPr>
          <a:lstStyle/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Stripe Error Correction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1D9D636-F088-DBA8-7E43-A365B80315D9}"/>
              </a:ext>
            </a:extLst>
          </p:cNvPr>
          <p:cNvSpPr txBox="1"/>
          <p:nvPr/>
        </p:nvSpPr>
        <p:spPr>
          <a:xfrm>
            <a:off x="342077" y="1212304"/>
            <a:ext cx="5076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STEP 2: Correct sunlight and earthlight path </a:t>
            </a:r>
            <a:endParaRPr lang="zh-CN" altLang="en-US" dirty="0"/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995978BB-F12B-67A9-C067-29BA1A372E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3939388"/>
              </p:ext>
            </p:extLst>
          </p:nvPr>
        </p:nvGraphicFramePr>
        <p:xfrm>
          <a:off x="1052547" y="1878706"/>
          <a:ext cx="2644524" cy="561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28700" imgH="228600" progId="Equation.DSMT4">
                  <p:embed/>
                </p:oleObj>
              </mc:Choice>
              <mc:Fallback>
                <p:oleObj name="Equation" r:id="rId3" imgW="102870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547" y="1878706"/>
                        <a:ext cx="2644524" cy="5613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1E41FE25-FAF1-5576-B8E2-EE3291218973}"/>
              </a:ext>
            </a:extLst>
          </p:cNvPr>
          <p:cNvSpPr txBox="1"/>
          <p:nvPr/>
        </p:nvSpPr>
        <p:spPr>
          <a:xfrm>
            <a:off x="2254751" y="2439047"/>
            <a:ext cx="2202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Average </a:t>
            </a:r>
          </a:p>
          <a:p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solar spectrum 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DFAF435-25F7-B404-A667-5BDAABC23922}"/>
              </a:ext>
            </a:extLst>
          </p:cNvPr>
          <p:cNvSpPr txBox="1"/>
          <p:nvPr/>
        </p:nvSpPr>
        <p:spPr>
          <a:xfrm>
            <a:off x="342077" y="2457236"/>
            <a:ext cx="2202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Corrected </a:t>
            </a:r>
          </a:p>
          <a:p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solar spectrum </a:t>
            </a:r>
            <a:endParaRPr lang="zh-CN" altLang="en-US" dirty="0"/>
          </a:p>
        </p:txBody>
      </p:sp>
      <p:graphicFrame>
        <p:nvGraphicFramePr>
          <p:cNvPr id="22" name="对象 21">
            <a:extLst>
              <a:ext uri="{FF2B5EF4-FFF2-40B4-BE49-F238E27FC236}">
                <a16:creationId xmlns:a16="http://schemas.microsoft.com/office/drawing/2014/main" id="{076F6CAB-F1FC-C907-6D65-C6AAF9CA43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5589986"/>
              </p:ext>
            </p:extLst>
          </p:nvPr>
        </p:nvGraphicFramePr>
        <p:xfrm>
          <a:off x="590019" y="3588014"/>
          <a:ext cx="1606928" cy="1106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34725" imgH="431613" progId="Equation.DSMT4">
                  <p:embed/>
                </p:oleObj>
              </mc:Choice>
              <mc:Fallback>
                <p:oleObj name="Equation" r:id="rId5" imgW="634725" imgH="431613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019" y="3588014"/>
                        <a:ext cx="1606928" cy="11062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22">
            <a:extLst>
              <a:ext uri="{FF2B5EF4-FFF2-40B4-BE49-F238E27FC236}">
                <a16:creationId xmlns:a16="http://schemas.microsoft.com/office/drawing/2014/main" id="{BC455923-63D8-8968-6AE5-950732726D24}"/>
              </a:ext>
            </a:extLst>
          </p:cNvPr>
          <p:cNvSpPr txBox="1"/>
          <p:nvPr/>
        </p:nvSpPr>
        <p:spPr>
          <a:xfrm>
            <a:off x="2311158" y="3494822"/>
            <a:ext cx="17547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Irradiance response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F970427-42AE-D56A-0279-4F77B101722D}"/>
              </a:ext>
            </a:extLst>
          </p:cNvPr>
          <p:cNvSpPr txBox="1"/>
          <p:nvPr/>
        </p:nvSpPr>
        <p:spPr>
          <a:xfrm>
            <a:off x="2311158" y="4351409"/>
            <a:ext cx="17547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Radiance response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BB18197-A08A-F95F-9F49-822857AA3ED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052" t="8804" r="51039"/>
          <a:stretch>
            <a:fillRect/>
          </a:stretch>
        </p:blipFill>
        <p:spPr>
          <a:xfrm>
            <a:off x="6092569" y="1132842"/>
            <a:ext cx="4988001" cy="291287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5F7E551-B040-9D67-8A64-191527426C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8961" t="8804" r="5942"/>
          <a:stretch>
            <a:fillRect/>
          </a:stretch>
        </p:blipFill>
        <p:spPr>
          <a:xfrm>
            <a:off x="6040530" y="3667759"/>
            <a:ext cx="4886449" cy="254125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9052F75-93F9-5254-1F8E-46C5E5E0E77C}"/>
              </a:ext>
            </a:extLst>
          </p:cNvPr>
          <p:cNvSpPr txBox="1"/>
          <p:nvPr/>
        </p:nvSpPr>
        <p:spPr>
          <a:xfrm>
            <a:off x="9204867" y="5474076"/>
            <a:ext cx="1463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 channel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8185F10-47A8-EB22-94C6-4FDC9A50F29B}"/>
              </a:ext>
            </a:extLst>
          </p:cNvPr>
          <p:cNvSpPr txBox="1"/>
          <p:nvPr/>
        </p:nvSpPr>
        <p:spPr>
          <a:xfrm>
            <a:off x="6791962" y="1550282"/>
            <a:ext cx="1463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UV channel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591800B-135F-361A-FF82-B1686BF63A0C}"/>
              </a:ext>
            </a:extLst>
          </p:cNvPr>
          <p:cNvSpPr txBox="1"/>
          <p:nvPr/>
        </p:nvSpPr>
        <p:spPr>
          <a:xfrm>
            <a:off x="7040137" y="6209014"/>
            <a:ext cx="33527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Difference is about 2.1%</a:t>
            </a:r>
            <a:endPara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5072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6FC6A-BD24-A52D-F85C-6B0C9446D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CEAD2C00-73CD-DED1-C769-58F1C31A12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23"/>
          <a:stretch>
            <a:fillRect/>
          </a:stretch>
        </p:blipFill>
        <p:spPr>
          <a:xfrm>
            <a:off x="518453" y="2118732"/>
            <a:ext cx="5361957" cy="4163656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40F6516F-645C-95AC-1078-66AB4D7CD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38" y="1"/>
            <a:ext cx="9150863" cy="1020766"/>
          </a:xfrm>
        </p:spPr>
        <p:txBody>
          <a:bodyPr>
            <a:noAutofit/>
          </a:bodyPr>
          <a:lstStyle/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Stripe Error Correction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1A7CE3A-59A3-452F-3D4D-9FE0A48CDE08}"/>
              </a:ext>
            </a:extLst>
          </p:cNvPr>
          <p:cNvSpPr txBox="1"/>
          <p:nvPr/>
        </p:nvSpPr>
        <p:spPr>
          <a:xfrm>
            <a:off x="342077" y="1212304"/>
            <a:ext cx="5076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STEP 2: Correct sunlight and earthlight path 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6FF802D-80FB-4940-FB36-9144CCA346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891" y="1353629"/>
            <a:ext cx="4714875" cy="226885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982799F-D5DE-4E76-C84B-1EE5AFC30E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911" y="3492282"/>
            <a:ext cx="4681855" cy="235394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61A2F5C-130A-8470-DB13-F11AB2F67DA4}"/>
              </a:ext>
            </a:extLst>
          </p:cNvPr>
          <p:cNvSpPr txBox="1"/>
          <p:nvPr/>
        </p:nvSpPr>
        <p:spPr>
          <a:xfrm>
            <a:off x="6503911" y="5796714"/>
            <a:ext cx="50761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Full-Field-of-View Solar Reference Spectrum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FBA8D38-C2C7-75C6-9F55-AE58FEC8B0C7}"/>
              </a:ext>
            </a:extLst>
          </p:cNvPr>
          <p:cNvSpPr txBox="1"/>
          <p:nvPr/>
        </p:nvSpPr>
        <p:spPr>
          <a:xfrm>
            <a:off x="6997854" y="3657522"/>
            <a:ext cx="1463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 channel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C2D7D8D-46D0-CD73-39EF-413049F8597F}"/>
              </a:ext>
            </a:extLst>
          </p:cNvPr>
          <p:cNvSpPr txBox="1"/>
          <p:nvPr/>
        </p:nvSpPr>
        <p:spPr>
          <a:xfrm>
            <a:off x="7047129" y="1461396"/>
            <a:ext cx="1463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UV channel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491C5DF8-017F-2481-7B24-07C674975B69}"/>
              </a:ext>
            </a:extLst>
          </p:cNvPr>
          <p:cNvCxnSpPr/>
          <p:nvPr/>
        </p:nvCxnSpPr>
        <p:spPr>
          <a:xfrm>
            <a:off x="6970042" y="1408298"/>
            <a:ext cx="36904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E63641D6-8840-5964-5784-4618E91E4C94}"/>
              </a:ext>
            </a:extLst>
          </p:cNvPr>
          <p:cNvCxnSpPr>
            <a:cxnSpLocks/>
          </p:cNvCxnSpPr>
          <p:nvPr/>
        </p:nvCxnSpPr>
        <p:spPr>
          <a:xfrm flipV="1">
            <a:off x="10881799" y="1492721"/>
            <a:ext cx="0" cy="13496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4E8EC559-4D1F-93AB-19E3-065015242C8A}"/>
              </a:ext>
            </a:extLst>
          </p:cNvPr>
          <p:cNvSpPr txBox="1"/>
          <p:nvPr/>
        </p:nvSpPr>
        <p:spPr>
          <a:xfrm>
            <a:off x="9653279" y="1061286"/>
            <a:ext cx="1228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spectral</a:t>
            </a:r>
            <a:endParaRPr lang="zh-CN" altLang="en-US" sz="20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0B287D8-9D13-2B70-B85C-ED8C3292D843}"/>
              </a:ext>
            </a:extLst>
          </p:cNvPr>
          <p:cNvSpPr txBox="1"/>
          <p:nvPr/>
        </p:nvSpPr>
        <p:spPr>
          <a:xfrm>
            <a:off x="10698977" y="2888878"/>
            <a:ext cx="919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黑体" panose="02010609060101010101" pitchFamily="49" charset="-122"/>
              </a:rPr>
              <a:t>spatial 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B8E1E27-D386-8592-0F6A-7A42B867B813}"/>
              </a:ext>
            </a:extLst>
          </p:cNvPr>
          <p:cNvSpPr txBox="1"/>
          <p:nvPr/>
        </p:nvSpPr>
        <p:spPr>
          <a:xfrm>
            <a:off x="171092" y="6289259"/>
            <a:ext cx="6103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Average difference before and after correction is 1.6% </a:t>
            </a:r>
            <a:endParaRPr lang="zh-CN" altLang="en-US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767B632-94CE-A657-637D-4A7FC0D0459E}"/>
              </a:ext>
            </a:extLst>
          </p:cNvPr>
          <p:cNvSpPr txBox="1"/>
          <p:nvPr/>
        </p:nvSpPr>
        <p:spPr>
          <a:xfrm>
            <a:off x="1310200" y="1719824"/>
            <a:ext cx="4017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NO2 inversion bands comparison</a:t>
            </a:r>
            <a:endParaRPr lang="zh-CN" altLang="en-US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3637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29966-0C42-10C6-1813-1967BFA3D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FE453916-072B-AB8A-E164-B402E5B06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38" y="1"/>
            <a:ext cx="9150863" cy="1020766"/>
          </a:xfrm>
        </p:spPr>
        <p:txBody>
          <a:bodyPr>
            <a:noAutofit/>
          </a:bodyPr>
          <a:lstStyle/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Stripe Error Correction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8B8EC96-537E-0BE8-6784-21ACEACF0F7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6000"/>
          </a:blip>
          <a:srcRect t="4834"/>
          <a:stretch>
            <a:fillRect/>
          </a:stretch>
        </p:blipFill>
        <p:spPr>
          <a:xfrm>
            <a:off x="249971" y="1797204"/>
            <a:ext cx="6710355" cy="370029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A281AA7-07FE-B75B-2949-CCAAF11DA2F9}"/>
              </a:ext>
            </a:extLst>
          </p:cNvPr>
          <p:cNvSpPr txBox="1"/>
          <p:nvPr/>
        </p:nvSpPr>
        <p:spPr>
          <a:xfrm>
            <a:off x="521340" y="1029634"/>
            <a:ext cx="4050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NO₂ SCD retrieval results</a:t>
            </a:r>
            <a:endParaRPr lang="zh-CN" altLang="en-US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0BC7FC-C642-4CC6-E9FE-D0F678EF7283}"/>
              </a:ext>
            </a:extLst>
          </p:cNvPr>
          <p:cNvSpPr txBox="1"/>
          <p:nvPr/>
        </p:nvSpPr>
        <p:spPr>
          <a:xfrm>
            <a:off x="103858" y="1413419"/>
            <a:ext cx="3643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Before stripe correction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4117439-6105-87B9-E58C-C9B92B08771B}"/>
              </a:ext>
            </a:extLst>
          </p:cNvPr>
          <p:cNvSpPr txBox="1"/>
          <p:nvPr/>
        </p:nvSpPr>
        <p:spPr>
          <a:xfrm>
            <a:off x="3657600" y="1392048"/>
            <a:ext cx="342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After stripe correction</a:t>
            </a:r>
            <a:endParaRPr lang="zh-CN" altLang="en-US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B6CFC0B-1B9C-9615-44C1-7842252C8805}"/>
              </a:ext>
            </a:extLst>
          </p:cNvPr>
          <p:cNvSpPr txBox="1"/>
          <p:nvPr/>
        </p:nvSpPr>
        <p:spPr>
          <a:xfrm>
            <a:off x="357348" y="5681225"/>
            <a:ext cx="31362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RMS± 6×10</a:t>
            </a:r>
            <a:r>
              <a:rPr lang="en-US" altLang="zh-CN" sz="2000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15 </a:t>
            </a:r>
            <a:r>
              <a:rPr lang="en-US" altLang="zh-CN" sz="20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molec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/cm</a:t>
            </a:r>
            <a:r>
              <a:rPr lang="en-US" altLang="zh-CN" sz="2000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93325D3-B430-C36F-C85B-EE33F808ADDB}"/>
              </a:ext>
            </a:extLst>
          </p:cNvPr>
          <p:cNvSpPr txBox="1"/>
          <p:nvPr/>
        </p:nvSpPr>
        <p:spPr>
          <a:xfrm>
            <a:off x="3700173" y="5733161"/>
            <a:ext cx="32601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RMS± 0.8×10</a:t>
            </a:r>
            <a:r>
              <a:rPr lang="en-US" altLang="zh-CN" sz="2000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15 </a:t>
            </a:r>
            <a:r>
              <a:rPr lang="en-US" altLang="zh-CN" sz="2000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molec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/cm</a:t>
            </a:r>
            <a:r>
              <a:rPr lang="en-US" altLang="zh-CN" sz="2000" kern="1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zh-CN" alt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37A50B-442F-FDF3-A537-496B481846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2" b="-1481"/>
          <a:stretch>
            <a:fillRect/>
          </a:stretch>
        </p:blipFill>
        <p:spPr>
          <a:xfrm>
            <a:off x="7472455" y="1557504"/>
            <a:ext cx="3752393" cy="406657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425DA6C-6B46-AB3A-5983-D9BA4EA6833F}"/>
              </a:ext>
            </a:extLst>
          </p:cNvPr>
          <p:cNvSpPr txBox="1"/>
          <p:nvPr/>
        </p:nvSpPr>
        <p:spPr>
          <a:xfrm>
            <a:off x="6960326" y="1095839"/>
            <a:ext cx="53777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orrected SCD - </a:t>
            </a:r>
            <a:r>
              <a:rPr lang="en-US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zh-CN" altLang="en-US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ncorrected SCD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EC4D7EF-1A2A-B8DA-1FE0-AFB22B835372}"/>
              </a:ext>
            </a:extLst>
          </p:cNvPr>
          <p:cNvSpPr txBox="1"/>
          <p:nvPr/>
        </p:nvSpPr>
        <p:spPr>
          <a:xfrm>
            <a:off x="8178133" y="5733161"/>
            <a:ext cx="3278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u="sng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± 2×10¹⁵ </a:t>
            </a:r>
            <a:r>
              <a:rPr lang="en-US" altLang="zh-CN" sz="1800" u="sng" kern="1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molec</a:t>
            </a:r>
            <a:r>
              <a:rPr lang="en-US" altLang="zh-CN" sz="1800" u="sng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/cm²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5476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28DA0-3EC7-168D-F6C4-7B40E14B9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3492D1C5-9841-365D-4FE7-49B0017FA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138" y="1"/>
            <a:ext cx="9150863" cy="1020766"/>
          </a:xfrm>
        </p:spPr>
        <p:txBody>
          <a:bodyPr>
            <a:noAutofit/>
          </a:bodyPr>
          <a:lstStyle/>
          <a:p>
            <a:pPr algn="ctr" defTabSz="685800"/>
            <a:r>
              <a:rPr lang="en-US" altLang="zh-CN" sz="4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Stripe Error Correction</a:t>
            </a:r>
            <a:endParaRPr lang="zh-CN" altLang="en-US" sz="4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AA9AF5A-48FD-98C9-E2F6-3279EB3F5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49" y="1139376"/>
            <a:ext cx="5649951" cy="336833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BBAF7A9-8E3D-9D0D-A1C7-BA9F23AF0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6"/>
          <a:stretch>
            <a:fillRect/>
          </a:stretch>
        </p:blipFill>
        <p:spPr>
          <a:xfrm>
            <a:off x="6069346" y="1198850"/>
            <a:ext cx="2963482" cy="349106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7882B30-8B6C-DC75-D454-BEBDEA82B0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"/>
          <a:stretch>
            <a:fillRect/>
          </a:stretch>
        </p:blipFill>
        <p:spPr>
          <a:xfrm>
            <a:off x="8884145" y="1227610"/>
            <a:ext cx="2924386" cy="343354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60F77E6F-0014-FBCA-BCB9-E9D035314A57}"/>
              </a:ext>
            </a:extLst>
          </p:cNvPr>
          <p:cNvSpPr txBox="1"/>
          <p:nvPr/>
        </p:nvSpPr>
        <p:spPr>
          <a:xfrm>
            <a:off x="7551087" y="1227610"/>
            <a:ext cx="932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Before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B7F20B9-A9C8-A850-C139-4CD8DA156DC9}"/>
              </a:ext>
            </a:extLst>
          </p:cNvPr>
          <p:cNvSpPr txBox="1"/>
          <p:nvPr/>
        </p:nvSpPr>
        <p:spPr>
          <a:xfrm>
            <a:off x="10468694" y="1305116"/>
            <a:ext cx="803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After 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51010A2-2FAF-A4ED-D0E6-0C15849897F1}"/>
              </a:ext>
            </a:extLst>
          </p:cNvPr>
          <p:cNvSpPr txBox="1"/>
          <p:nvPr/>
        </p:nvSpPr>
        <p:spPr>
          <a:xfrm>
            <a:off x="446049" y="5083984"/>
            <a:ext cx="35696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Stripe noise significantly reduced</a:t>
            </a:r>
            <a:endParaRPr lang="zh-CN" altLang="en-US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260B332-D2EC-A23E-71E6-52ADC384F182}"/>
              </a:ext>
            </a:extLst>
          </p:cNvPr>
          <p:cNvSpPr txBox="1"/>
          <p:nvPr/>
        </p:nvSpPr>
        <p:spPr>
          <a:xfrm>
            <a:off x="4542134" y="5083983"/>
            <a:ext cx="26869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Better spatial continuity</a:t>
            </a:r>
            <a:endParaRPr lang="en-US" altLang="zh-CN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E10143C-2D77-29E1-AC1F-934DC05FC6BB}"/>
              </a:ext>
            </a:extLst>
          </p:cNvPr>
          <p:cNvSpPr txBox="1"/>
          <p:nvPr/>
        </p:nvSpPr>
        <p:spPr>
          <a:xfrm>
            <a:off x="7894935" y="5073947"/>
            <a:ext cx="37483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systematic bias </a:t>
            </a:r>
            <a:r>
              <a:rPr lang="en-US" altLang="zh-CN" sz="2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significantly corrected</a:t>
            </a:r>
            <a:endParaRPr lang="zh-CN" altLang="en-US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3845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686FDF8-FA9F-E89B-4E53-5DF394386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ABD8-3A57-4EBA-9188-F663CA46DF7C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DBC2A542-2DE4-F074-9649-3A135F51C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3395" y="1795354"/>
            <a:ext cx="8335926" cy="269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91313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91313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91313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91313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91313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845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your attention</a:t>
            </a:r>
            <a:r>
              <a:rPr kumimoji="1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kumimoji="1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X6PPVAVDZMSZ-613157859-13552</_dlc_DocId>
    <_dlc_DocIdUrl xmlns="cfab5f87-ed30-4dbb-a820-4234a14babf6">
      <Url>https://wmoomm.sharepoint.com/sites/Collaboration/_layouts/15/DocIdRedir.aspx?ID=X6PPVAVDZMSZ-613157859-13552</Url>
      <Description>X6PPVAVDZMSZ-613157859-13552</Description>
    </_dlc_DocIdUrl>
  </documentManagement>
</p:properties>
</file>

<file path=customXml/itemProps1.xml><?xml version="1.0" encoding="utf-8"?>
<ds:datastoreItem xmlns:ds="http://schemas.openxmlformats.org/officeDocument/2006/customXml" ds:itemID="{3E7EFCEB-1741-4D49-AE60-FD503F221A54}"/>
</file>

<file path=customXml/itemProps2.xml><?xml version="1.0" encoding="utf-8"?>
<ds:datastoreItem xmlns:ds="http://schemas.openxmlformats.org/officeDocument/2006/customXml" ds:itemID="{97CD720E-38FE-4C5D-A982-6ED213C5228C}"/>
</file>

<file path=customXml/itemProps3.xml><?xml version="1.0" encoding="utf-8"?>
<ds:datastoreItem xmlns:ds="http://schemas.openxmlformats.org/officeDocument/2006/customXml" ds:itemID="{F14D9837-9F1B-4E70-AE9B-E946506068EB}"/>
</file>

<file path=customXml/itemProps4.xml><?xml version="1.0" encoding="utf-8"?>
<ds:datastoreItem xmlns:ds="http://schemas.openxmlformats.org/officeDocument/2006/customXml" ds:itemID="{0273FADB-A574-4A20-9A9C-FF93CCFE6614}"/>
</file>

<file path=customXml/itemProps5.xml><?xml version="1.0" encoding="utf-8"?>
<ds:datastoreItem xmlns:ds="http://schemas.openxmlformats.org/officeDocument/2006/customXml" ds:itemID="{97B11004-85D4-4D46-9BE6-A3BD57B7FD92}"/>
</file>

<file path=docProps/app.xml><?xml version="1.0" encoding="utf-8"?>
<Properties xmlns="http://schemas.openxmlformats.org/officeDocument/2006/extended-properties" xmlns:vt="http://schemas.openxmlformats.org/officeDocument/2006/docPropsVTypes">
  <TotalTime>5692</TotalTime>
  <Words>764</Words>
  <Application>Microsoft Office PowerPoint</Application>
  <PresentationFormat>宽屏</PresentationFormat>
  <Paragraphs>236</Paragraphs>
  <Slides>20</Slides>
  <Notes>20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38" baseType="lpstr">
      <vt:lpstr>等线</vt:lpstr>
      <vt:lpstr>黑体</vt:lpstr>
      <vt:lpstr>华文隶书</vt:lpstr>
      <vt:lpstr>宋体</vt:lpstr>
      <vt:lpstr>微软雅黑</vt:lpstr>
      <vt:lpstr>Arial</vt:lpstr>
      <vt:lpstr>Calibri</vt:lpstr>
      <vt:lpstr>Calibri Light</vt:lpstr>
      <vt:lpstr>Cambria Math</vt:lpstr>
      <vt:lpstr>Palatino Linotype</vt:lpstr>
      <vt:lpstr>Times New Roman</vt:lpstr>
      <vt:lpstr>Wingdings</vt:lpstr>
      <vt:lpstr>3_Office 主题​​</vt:lpstr>
      <vt:lpstr>Office 主题​​</vt:lpstr>
      <vt:lpstr>1_Office 主题​​</vt:lpstr>
      <vt:lpstr>Visio</vt:lpstr>
      <vt:lpstr>Graph</vt:lpstr>
      <vt:lpstr>Equation</vt:lpstr>
      <vt:lpstr>PowerPoint 演示文稿</vt:lpstr>
      <vt:lpstr>EMI instrument</vt:lpstr>
      <vt:lpstr>EMI instrument</vt:lpstr>
      <vt:lpstr>EMI Irradiance</vt:lpstr>
      <vt:lpstr>EMI Irradiance</vt:lpstr>
      <vt:lpstr>PowerPoint 演示文稿</vt:lpstr>
      <vt:lpstr>PowerPoint 演示文稿</vt:lpstr>
      <vt:lpstr>PowerPoint 演示文稿</vt:lpstr>
      <vt:lpstr>Inversion algorithm</vt:lpstr>
      <vt:lpstr>Stripe Error Correction</vt:lpstr>
      <vt:lpstr>Stripe Error Correction</vt:lpstr>
      <vt:lpstr>Stripe Error Correction</vt:lpstr>
      <vt:lpstr>Stripe Error Correction</vt:lpstr>
      <vt:lpstr>Stripe Error Correction</vt:lpstr>
      <vt:lpstr>Stripe Error Correction</vt:lpstr>
      <vt:lpstr>Stripe Error Correction</vt:lpstr>
      <vt:lpstr>Stripe Error Correction</vt:lpstr>
      <vt:lpstr>Stripe Error Correction</vt:lpstr>
      <vt:lpstr>Stripe Error Correction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minjie zhao</dc:creator>
  <cp:lastModifiedBy>minjie zhao</cp:lastModifiedBy>
  <cp:revision>334</cp:revision>
  <dcterms:created xsi:type="dcterms:W3CDTF">2025-02-11T02:08:05Z</dcterms:created>
  <dcterms:modified xsi:type="dcterms:W3CDTF">2026-03-24T00:43:02Z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34a8622b-0332-4efb-8ba0-e10f95aa8db9</vt:lpwstr>
  </property>
</Properties>
</file>