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Masters/slideMaster2.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3.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3" r:id="rId1"/>
    <p:sldMasterId id="2147483774" r:id="rId2"/>
  </p:sldMasterIdLst>
  <p:notesMasterIdLst>
    <p:notesMasterId r:id="rId23"/>
  </p:notesMasterIdLst>
  <p:sldIdLst>
    <p:sldId id="1042652896" r:id="rId3"/>
    <p:sldId id="1042652904" r:id="rId4"/>
    <p:sldId id="1042652941" r:id="rId5"/>
    <p:sldId id="1042652936" r:id="rId6"/>
    <p:sldId id="1042652906" r:id="rId7"/>
    <p:sldId id="1042652940" r:id="rId8"/>
    <p:sldId id="1042652908" r:id="rId9"/>
    <p:sldId id="1042652910" r:id="rId10"/>
    <p:sldId id="1042652914" r:id="rId11"/>
    <p:sldId id="1042652934" r:id="rId12"/>
    <p:sldId id="1042652938" r:id="rId13"/>
    <p:sldId id="1042652942" r:id="rId14"/>
    <p:sldId id="1042652943" r:id="rId15"/>
    <p:sldId id="1042652944" r:id="rId16"/>
    <p:sldId id="1042652945" r:id="rId17"/>
    <p:sldId id="1042652949" r:id="rId18"/>
    <p:sldId id="1042652947" r:id="rId19"/>
    <p:sldId id="1042652948" r:id="rId20"/>
    <p:sldId id="1042652935" r:id="rId21"/>
    <p:sldId id="298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F825D8-DAA9-A17E-7FD3-EB3550631833}" name="Fenn, Crystal J. (LARC-D206)" initials="F(" userId="S::cfenn@ndc.nasa.gov::e706ab77-a4eb-46fd-9b0c-8ec1c8e24d7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000FF"/>
    <a:srgbClr val="FF2600"/>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75"/>
    <p:restoredTop sz="54925"/>
  </p:normalViewPr>
  <p:slideViewPr>
    <p:cSldViewPr snapToGrid="0" snapToObjects="1">
      <p:cViewPr varScale="1">
        <p:scale>
          <a:sx n="72" d="100"/>
          <a:sy n="72" d="100"/>
        </p:scale>
        <p:origin x="216" y="68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117" d="100"/>
          <a:sy n="117" d="100"/>
        </p:scale>
        <p:origin x="420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33" Type="http://schemas.openxmlformats.org/officeDocument/2006/relationships/customXml" Target="../customXml/item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32" Type="http://schemas.openxmlformats.org/officeDocument/2006/relationships/customXml" Target="../customXml/item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 Id="rId30" Type="http://schemas.openxmlformats.org/officeDocument/2006/relationships/customXml" Target="../customXml/item2.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F85442-679F-6940-8D76-BD610BCABF31}" type="datetimeFigureOut">
              <a:rPr lang="en-US" smtClean="0"/>
              <a:t>3/24/26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165635-F46D-3643-9694-3A302E640B0D}" type="slidenum">
              <a:rPr lang="en-US" smtClean="0"/>
              <a:t>‹#›</a:t>
            </a:fld>
            <a:endParaRPr lang="en-US"/>
          </a:p>
        </p:txBody>
      </p:sp>
    </p:spTree>
    <p:extLst>
      <p:ext uri="{BB962C8B-B14F-4D97-AF65-F5344CB8AC3E}">
        <p14:creationId xmlns:p14="http://schemas.microsoft.com/office/powerpoint/2010/main" val="161776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59" name="Google Shape;25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2</a:t>
            </a:fld>
            <a:endParaRPr lang="en-US"/>
          </a:p>
        </p:txBody>
      </p:sp>
    </p:spTree>
    <p:extLst>
      <p:ext uri="{BB962C8B-B14F-4D97-AF65-F5344CB8AC3E}">
        <p14:creationId xmlns:p14="http://schemas.microsoft.com/office/powerpoint/2010/main" val="309180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3</a:t>
            </a:fld>
            <a:endParaRPr lang="en-US"/>
          </a:p>
        </p:txBody>
      </p:sp>
    </p:spTree>
    <p:extLst>
      <p:ext uri="{BB962C8B-B14F-4D97-AF65-F5344CB8AC3E}">
        <p14:creationId xmlns:p14="http://schemas.microsoft.com/office/powerpoint/2010/main" val="1617065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FFAC-06A5-0A8F-6C4C-9B7071C967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6065A-6704-52E9-65EB-FC32AE0655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51170-C2A0-2654-B225-4D7ED756BE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E37CD6-046F-3648-C089-2789BEC09BCA}"/>
              </a:ext>
            </a:extLst>
          </p:cNvPr>
          <p:cNvSpPr>
            <a:spLocks noGrp="1"/>
          </p:cNvSpPr>
          <p:nvPr>
            <p:ph type="sldNum" sz="quarter" idx="5"/>
          </p:nvPr>
        </p:nvSpPr>
        <p:spPr/>
        <p:txBody>
          <a:bodyPr/>
          <a:lstStyle/>
          <a:p>
            <a:fld id="{6C165635-F46D-3643-9694-3A302E640B0D}" type="slidenum">
              <a:rPr lang="en-US" smtClean="0"/>
              <a:t>4</a:t>
            </a:fld>
            <a:endParaRPr lang="en-US"/>
          </a:p>
        </p:txBody>
      </p:sp>
    </p:spTree>
    <p:extLst>
      <p:ext uri="{BB962C8B-B14F-4D97-AF65-F5344CB8AC3E}">
        <p14:creationId xmlns:p14="http://schemas.microsoft.com/office/powerpoint/2010/main" val="2304600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5</a:t>
            </a:fld>
            <a:endParaRPr lang="en-US"/>
          </a:p>
        </p:txBody>
      </p:sp>
    </p:spTree>
    <p:extLst>
      <p:ext uri="{BB962C8B-B14F-4D97-AF65-F5344CB8AC3E}">
        <p14:creationId xmlns:p14="http://schemas.microsoft.com/office/powerpoint/2010/main" val="3790218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6</a:t>
            </a:fld>
            <a:endParaRPr lang="en-US"/>
          </a:p>
        </p:txBody>
      </p:sp>
    </p:spTree>
    <p:extLst>
      <p:ext uri="{BB962C8B-B14F-4D97-AF65-F5344CB8AC3E}">
        <p14:creationId xmlns:p14="http://schemas.microsoft.com/office/powerpoint/2010/main" val="17970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7</a:t>
            </a:fld>
            <a:endParaRPr lang="en-US"/>
          </a:p>
        </p:txBody>
      </p:sp>
    </p:spTree>
    <p:extLst>
      <p:ext uri="{BB962C8B-B14F-4D97-AF65-F5344CB8AC3E}">
        <p14:creationId xmlns:p14="http://schemas.microsoft.com/office/powerpoint/2010/main" val="2729556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8</a:t>
            </a:fld>
            <a:endParaRPr lang="en-US"/>
          </a:p>
        </p:txBody>
      </p:sp>
    </p:spTree>
    <p:extLst>
      <p:ext uri="{BB962C8B-B14F-4D97-AF65-F5344CB8AC3E}">
        <p14:creationId xmlns:p14="http://schemas.microsoft.com/office/powerpoint/2010/main" val="4288170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9</a:t>
            </a:fld>
            <a:endParaRPr lang="en-US"/>
          </a:p>
        </p:txBody>
      </p:sp>
    </p:spTree>
    <p:extLst>
      <p:ext uri="{BB962C8B-B14F-4D97-AF65-F5344CB8AC3E}">
        <p14:creationId xmlns:p14="http://schemas.microsoft.com/office/powerpoint/2010/main" val="1316011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10</a:t>
            </a:fld>
            <a:endParaRPr lang="en-US"/>
          </a:p>
        </p:txBody>
      </p:sp>
    </p:spTree>
    <p:extLst>
      <p:ext uri="{BB962C8B-B14F-4D97-AF65-F5344CB8AC3E}">
        <p14:creationId xmlns:p14="http://schemas.microsoft.com/office/powerpoint/2010/main" val="2917038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11</a:t>
            </a:fld>
            <a:endParaRPr lang="en-US"/>
          </a:p>
        </p:txBody>
      </p:sp>
    </p:spTree>
    <p:extLst>
      <p:ext uri="{BB962C8B-B14F-4D97-AF65-F5344CB8AC3E}">
        <p14:creationId xmlns:p14="http://schemas.microsoft.com/office/powerpoint/2010/main" val="1970274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CC059-C5DE-87B5-3EB1-7749440BC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474C4-7DDF-BA7B-4593-CD308F217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4854DA-D895-867A-69F0-5D28B22425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9C22FB-F587-F196-D35B-2F2D88B2782D}"/>
              </a:ext>
            </a:extLst>
          </p:cNvPr>
          <p:cNvSpPr>
            <a:spLocks noGrp="1"/>
          </p:cNvSpPr>
          <p:nvPr>
            <p:ph type="sldNum" sz="quarter" idx="5"/>
          </p:nvPr>
        </p:nvSpPr>
        <p:spPr/>
        <p:txBody>
          <a:bodyPr/>
          <a:lstStyle/>
          <a:p>
            <a:fld id="{6C165635-F46D-3643-9694-3A302E640B0D}" type="slidenum">
              <a:rPr lang="en-US" smtClean="0"/>
              <a:t>13</a:t>
            </a:fld>
            <a:endParaRPr lang="en-US"/>
          </a:p>
        </p:txBody>
      </p:sp>
    </p:spTree>
    <p:extLst>
      <p:ext uri="{BB962C8B-B14F-4D97-AF65-F5344CB8AC3E}">
        <p14:creationId xmlns:p14="http://schemas.microsoft.com/office/powerpoint/2010/main" val="435612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0D845-CC51-36C4-8395-689316524E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705A5-FD28-E468-F10D-FC2F62E49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E5383-0B5B-B845-423B-7F12661B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FAAC80-EE43-93C3-EDA6-210264EF2D0F}"/>
              </a:ext>
            </a:extLst>
          </p:cNvPr>
          <p:cNvSpPr>
            <a:spLocks noGrp="1"/>
          </p:cNvSpPr>
          <p:nvPr>
            <p:ph type="sldNum" sz="quarter" idx="5"/>
          </p:nvPr>
        </p:nvSpPr>
        <p:spPr/>
        <p:txBody>
          <a:bodyPr/>
          <a:lstStyle/>
          <a:p>
            <a:fld id="{6C165635-F46D-3643-9694-3A302E640B0D}" type="slidenum">
              <a:rPr lang="en-US" smtClean="0"/>
              <a:t>14</a:t>
            </a:fld>
            <a:endParaRPr lang="en-US"/>
          </a:p>
        </p:txBody>
      </p:sp>
    </p:spTree>
    <p:extLst>
      <p:ext uri="{BB962C8B-B14F-4D97-AF65-F5344CB8AC3E}">
        <p14:creationId xmlns:p14="http://schemas.microsoft.com/office/powerpoint/2010/main" val="2297743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61040-367F-5EC9-EC7B-815305C71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9C8A5-F579-35C6-1966-038081DB71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B07D9C-70FF-A9EF-5ED0-EC18E3A19A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CF6E55-CFC5-FB29-FE64-0014668C01FF}"/>
              </a:ext>
            </a:extLst>
          </p:cNvPr>
          <p:cNvSpPr>
            <a:spLocks noGrp="1"/>
          </p:cNvSpPr>
          <p:nvPr>
            <p:ph type="sldNum" sz="quarter" idx="5"/>
          </p:nvPr>
        </p:nvSpPr>
        <p:spPr/>
        <p:txBody>
          <a:bodyPr/>
          <a:lstStyle/>
          <a:p>
            <a:fld id="{6C165635-F46D-3643-9694-3A302E640B0D}" type="slidenum">
              <a:rPr lang="en-US" smtClean="0"/>
              <a:t>15</a:t>
            </a:fld>
            <a:endParaRPr lang="en-US"/>
          </a:p>
        </p:txBody>
      </p:sp>
    </p:spTree>
    <p:extLst>
      <p:ext uri="{BB962C8B-B14F-4D97-AF65-F5344CB8AC3E}">
        <p14:creationId xmlns:p14="http://schemas.microsoft.com/office/powerpoint/2010/main" val="1031311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84581-210B-92CF-AC46-FAE90C5F4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B33AF-EB54-6072-071E-37585DD44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F0083-7008-CE55-E86A-C6F38EB544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725A45-AEA2-F530-8ED1-3C51911C6824}"/>
              </a:ext>
            </a:extLst>
          </p:cNvPr>
          <p:cNvSpPr>
            <a:spLocks noGrp="1"/>
          </p:cNvSpPr>
          <p:nvPr>
            <p:ph type="sldNum" sz="quarter" idx="5"/>
          </p:nvPr>
        </p:nvSpPr>
        <p:spPr/>
        <p:txBody>
          <a:bodyPr/>
          <a:lstStyle/>
          <a:p>
            <a:fld id="{6C165635-F46D-3643-9694-3A302E640B0D}" type="slidenum">
              <a:rPr lang="en-US" smtClean="0"/>
              <a:t>16</a:t>
            </a:fld>
            <a:endParaRPr lang="en-US"/>
          </a:p>
        </p:txBody>
      </p:sp>
    </p:spTree>
    <p:extLst>
      <p:ext uri="{BB962C8B-B14F-4D97-AF65-F5344CB8AC3E}">
        <p14:creationId xmlns:p14="http://schemas.microsoft.com/office/powerpoint/2010/main" val="2743551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722FB-B482-7F4C-EBE5-304A8E76C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79ED78-D3D0-3929-2F83-2422B4FEE9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F57A3-62E6-2A37-9193-17840F38B4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BDCD67-CCF4-25D9-5E86-A5F43BA1EE27}"/>
              </a:ext>
            </a:extLst>
          </p:cNvPr>
          <p:cNvSpPr>
            <a:spLocks noGrp="1"/>
          </p:cNvSpPr>
          <p:nvPr>
            <p:ph type="sldNum" sz="quarter" idx="5"/>
          </p:nvPr>
        </p:nvSpPr>
        <p:spPr/>
        <p:txBody>
          <a:bodyPr/>
          <a:lstStyle/>
          <a:p>
            <a:fld id="{6C165635-F46D-3643-9694-3A302E640B0D}" type="slidenum">
              <a:rPr lang="en-US" smtClean="0"/>
              <a:t>17</a:t>
            </a:fld>
            <a:endParaRPr lang="en-US"/>
          </a:p>
        </p:txBody>
      </p:sp>
    </p:spTree>
    <p:extLst>
      <p:ext uri="{BB962C8B-B14F-4D97-AF65-F5344CB8AC3E}">
        <p14:creationId xmlns:p14="http://schemas.microsoft.com/office/powerpoint/2010/main" val="1137857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F969D-6F3E-4114-4E53-CC8CE62F0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51DE8-CBC2-5F6F-C6F7-64A21CEC8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D086B-B143-D42E-99C3-29337D20B2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E4097C-B3D4-5339-5979-BCBD5F796332}"/>
              </a:ext>
            </a:extLst>
          </p:cNvPr>
          <p:cNvSpPr>
            <a:spLocks noGrp="1"/>
          </p:cNvSpPr>
          <p:nvPr>
            <p:ph type="sldNum" sz="quarter" idx="5"/>
          </p:nvPr>
        </p:nvSpPr>
        <p:spPr/>
        <p:txBody>
          <a:bodyPr/>
          <a:lstStyle/>
          <a:p>
            <a:fld id="{6C165635-F46D-3643-9694-3A302E640B0D}" type="slidenum">
              <a:rPr lang="en-US" smtClean="0"/>
              <a:t>18</a:t>
            </a:fld>
            <a:endParaRPr lang="en-US"/>
          </a:p>
        </p:txBody>
      </p:sp>
    </p:spTree>
    <p:extLst>
      <p:ext uri="{BB962C8B-B14F-4D97-AF65-F5344CB8AC3E}">
        <p14:creationId xmlns:p14="http://schemas.microsoft.com/office/powerpoint/2010/main" val="3233094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19</a:t>
            </a:fld>
            <a:endParaRPr lang="en-US"/>
          </a:p>
        </p:txBody>
      </p:sp>
    </p:spTree>
    <p:extLst>
      <p:ext uri="{BB962C8B-B14F-4D97-AF65-F5344CB8AC3E}">
        <p14:creationId xmlns:p14="http://schemas.microsoft.com/office/powerpoint/2010/main" val="4289915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165635-F46D-3643-9694-3A302E640B0D}" type="slidenum">
              <a:rPr lang="en-US" smtClean="0"/>
              <a:t>20</a:t>
            </a:fld>
            <a:endParaRPr lang="en-US"/>
          </a:p>
        </p:txBody>
      </p:sp>
    </p:spTree>
    <p:extLst>
      <p:ext uri="{BB962C8B-B14F-4D97-AF65-F5344CB8AC3E}">
        <p14:creationId xmlns:p14="http://schemas.microsoft.com/office/powerpoint/2010/main" val="2037652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descr="TEMPO PPT Cover Image B v3.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0047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668038" y="0"/>
            <a:ext cx="8309316" cy="964406"/>
          </a:xfrm>
          <a:prstGeom prst="rect">
            <a:avLst/>
          </a:prstGeom>
        </p:spPr>
        <p:txBody>
          <a:bodyPr vert="horz" anchor="ctr"/>
          <a:lstStyle>
            <a:lvl1pPr>
              <a:defRPr sz="2800">
                <a:solidFill>
                  <a:srgbClr val="FFFFFF"/>
                </a:solidFill>
              </a:defRPr>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24528EB1-4DC2-B445-862E-7D59106F092A}" type="slidenum">
              <a:rPr lang="en-US" smtClean="0"/>
              <a:t>‹#›</a:t>
            </a:fld>
            <a:endParaRPr lang="en-US"/>
          </a:p>
        </p:txBody>
      </p:sp>
      <p:sp>
        <p:nvSpPr>
          <p:cNvPr id="5" name="Date Placeholder 4"/>
          <p:cNvSpPr>
            <a:spLocks noGrp="1"/>
          </p:cNvSpPr>
          <p:nvPr>
            <p:ph type="dt" sz="half" idx="12"/>
          </p:nvPr>
        </p:nvSpPr>
        <p:spPr/>
        <p:txBody>
          <a:bodyPr/>
          <a:lstStyle/>
          <a:p>
            <a:endParaRPr lang="en-US"/>
          </a:p>
        </p:txBody>
      </p:sp>
      <p:sp>
        <p:nvSpPr>
          <p:cNvPr id="7" name="Content Placeholder 6"/>
          <p:cNvSpPr>
            <a:spLocks noGrp="1"/>
          </p:cNvSpPr>
          <p:nvPr>
            <p:ph sz="quarter" idx="13"/>
          </p:nvPr>
        </p:nvSpPr>
        <p:spPr>
          <a:xfrm>
            <a:off x="266701" y="1158875"/>
            <a:ext cx="11605684" cy="5360988"/>
          </a:xfrm>
          <a:prstGeom prst="rect">
            <a:avLst/>
          </a:prstGeom>
        </p:spPr>
        <p:txBody>
          <a:bodyPr vert="horz"/>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4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668038" y="0"/>
            <a:ext cx="8309316" cy="964406"/>
          </a:xfrm>
          <a:prstGeom prst="rect">
            <a:avLst/>
          </a:prstGeom>
        </p:spPr>
        <p:txBody>
          <a:bodyPr vert="horz" anchor="ctr"/>
          <a:lstStyle>
            <a:lvl1pPr>
              <a:defRPr sz="2800">
                <a:solidFill>
                  <a:srgbClr val="FFFFFF"/>
                </a:solidFill>
              </a:defRPr>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24528EB1-4DC2-B445-862E-7D59106F092A}" type="slidenum">
              <a:rPr lang="en-US" smtClean="0"/>
              <a:t>‹#›</a:t>
            </a:fld>
            <a:endParaRPr lang="en-US"/>
          </a:p>
        </p:txBody>
      </p:sp>
      <p:sp>
        <p:nvSpPr>
          <p:cNvPr id="5" name="Date Placeholder 4"/>
          <p:cNvSpPr>
            <a:spLocks noGrp="1"/>
          </p:cNvSpPr>
          <p:nvPr>
            <p:ph type="dt" sz="half" idx="12"/>
          </p:nvPr>
        </p:nvSpPr>
        <p:spPr/>
        <p:txBody>
          <a:bodyPr/>
          <a:lstStyle/>
          <a:p>
            <a:endParaRPr lang="en-US"/>
          </a:p>
        </p:txBody>
      </p:sp>
    </p:spTree>
    <p:extLst>
      <p:ext uri="{BB962C8B-B14F-4D97-AF65-F5344CB8AC3E}">
        <p14:creationId xmlns:p14="http://schemas.microsoft.com/office/powerpoint/2010/main" val="2463736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itle Placeholder 10"/>
          <p:cNvSpPr txBox="1">
            <a:spLocks/>
          </p:cNvSpPr>
          <p:nvPr userDrawn="1"/>
        </p:nvSpPr>
        <p:spPr>
          <a:xfrm>
            <a:off x="0" y="3101188"/>
            <a:ext cx="12192000" cy="6463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4800" b="1">
                <a:solidFill>
                  <a:srgbClr val="000090"/>
                </a:solidFill>
                <a:latin typeface="Arial Rounded MT Bold"/>
                <a:cs typeface="Arial Rounded MT Bold"/>
              </a:rPr>
              <a:t>BACKUP</a:t>
            </a:r>
          </a:p>
        </p:txBody>
      </p:sp>
    </p:spTree>
    <p:extLst>
      <p:ext uri="{BB962C8B-B14F-4D97-AF65-F5344CB8AC3E}">
        <p14:creationId xmlns:p14="http://schemas.microsoft.com/office/powerpoint/2010/main" val="3635373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Chart - N 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E00922-7687-EA47-9BC8-EBC78CD432E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86415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Chart - N 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E00922-7687-EA47-9BC8-EBC78CD432E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8657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 NASA">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Title 2"/>
          <p:cNvSpPr>
            <a:spLocks noGrp="1"/>
          </p:cNvSpPr>
          <p:nvPr>
            <p:ph type="title"/>
          </p:nvPr>
        </p:nvSpPr>
        <p:spPr>
          <a:xfrm>
            <a:off x="2438401" y="0"/>
            <a:ext cx="8410944" cy="975701"/>
          </a:xfrm>
          <a:prstGeom prst="rect">
            <a:avLst/>
          </a:prstGeom>
        </p:spPr>
        <p:txBody>
          <a:bodyPr anchor="ctr"/>
          <a:lstStyle>
            <a:lvl1pPr algn="ctr">
              <a:defRPr sz="3600" b="0">
                <a:solidFill>
                  <a:schemeClr val="bg1"/>
                </a:solidFill>
                <a:latin typeface="+mn-lt"/>
              </a:defRPr>
            </a:lvl1pPr>
          </a:lstStyle>
          <a:p>
            <a:r>
              <a:rPr lang="en-US"/>
              <a:t>Click to edit Master title style</a:t>
            </a:r>
          </a:p>
        </p:txBody>
      </p:sp>
    </p:spTree>
    <p:extLst>
      <p:ext uri="{BB962C8B-B14F-4D97-AF65-F5344CB8AC3E}">
        <p14:creationId xmlns:p14="http://schemas.microsoft.com/office/powerpoint/2010/main" val="1913547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ogo For Us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7" name="Picture 6">
            <a:extLst>
              <a:ext uri="{FF2B5EF4-FFF2-40B4-BE49-F238E27FC236}">
                <a16:creationId xmlns:a16="http://schemas.microsoft.com/office/drawing/2014/main" id="{20A92427-416E-FE48-A31E-73E7DD1A119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75783" y="3033728"/>
            <a:ext cx="1077216" cy="890713"/>
          </a:xfrm>
          <a:prstGeom prst="rect">
            <a:avLst/>
          </a:prstGeom>
        </p:spPr>
      </p:pic>
      <p:pic>
        <p:nvPicPr>
          <p:cNvPr id="8" name="Picture 7">
            <a:extLst>
              <a:ext uri="{FF2B5EF4-FFF2-40B4-BE49-F238E27FC236}">
                <a16:creationId xmlns:a16="http://schemas.microsoft.com/office/drawing/2014/main" id="{3E4191DF-B26B-8945-94BD-4BD63808492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682318" y="3019349"/>
            <a:ext cx="964041" cy="910483"/>
          </a:xfrm>
          <a:prstGeom prst="rect">
            <a:avLst/>
          </a:prstGeom>
        </p:spPr>
      </p:pic>
      <p:pic>
        <p:nvPicPr>
          <p:cNvPr id="11" name="Picture 10">
            <a:extLst>
              <a:ext uri="{FF2B5EF4-FFF2-40B4-BE49-F238E27FC236}">
                <a16:creationId xmlns:a16="http://schemas.microsoft.com/office/drawing/2014/main" id="{74AB10F0-E507-0C4C-A726-C009BCAF1F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21658" y="3024349"/>
            <a:ext cx="900484" cy="900484"/>
          </a:xfrm>
          <a:prstGeom prst="rect">
            <a:avLst/>
          </a:prstGeom>
        </p:spPr>
      </p:pic>
      <p:pic>
        <p:nvPicPr>
          <p:cNvPr id="15" name="Picture 14">
            <a:extLst>
              <a:ext uri="{FF2B5EF4-FFF2-40B4-BE49-F238E27FC236}">
                <a16:creationId xmlns:a16="http://schemas.microsoft.com/office/drawing/2014/main" id="{79888A8F-835F-2149-BDE0-D234D33247F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453876" y="3019349"/>
            <a:ext cx="1098653" cy="1087987"/>
          </a:xfrm>
          <a:prstGeom prst="rect">
            <a:avLst/>
          </a:prstGeom>
        </p:spPr>
      </p:pic>
      <p:pic>
        <p:nvPicPr>
          <p:cNvPr id="17" name="Picture 16">
            <a:extLst>
              <a:ext uri="{FF2B5EF4-FFF2-40B4-BE49-F238E27FC236}">
                <a16:creationId xmlns:a16="http://schemas.microsoft.com/office/drawing/2014/main" id="{00E34357-53CB-2741-9195-BB161B16D346}"/>
              </a:ext>
            </a:extLst>
          </p:cNvPr>
          <p:cNvPicPr>
            <a:picLocks noChangeAspect="1"/>
          </p:cNvPicPr>
          <p:nvPr/>
        </p:nvPicPr>
        <p:blipFill>
          <a:blip r:embed="rId6"/>
          <a:stretch>
            <a:fillRect/>
          </a:stretch>
        </p:blipFill>
        <p:spPr>
          <a:xfrm>
            <a:off x="8884265" y="3237653"/>
            <a:ext cx="1818665" cy="496636"/>
          </a:xfrm>
          <a:prstGeom prst="rect">
            <a:avLst/>
          </a:prstGeom>
        </p:spPr>
      </p:pic>
      <p:sp>
        <p:nvSpPr>
          <p:cNvPr id="12" name="Title 2"/>
          <p:cNvSpPr>
            <a:spLocks noGrp="1"/>
          </p:cNvSpPr>
          <p:nvPr>
            <p:ph type="title" hasCustomPrompt="1"/>
          </p:nvPr>
        </p:nvSpPr>
        <p:spPr>
          <a:xfrm>
            <a:off x="2438401" y="0"/>
            <a:ext cx="8410944" cy="975701"/>
          </a:xfrm>
          <a:prstGeom prst="rect">
            <a:avLst/>
          </a:prstGeom>
        </p:spPr>
        <p:txBody>
          <a:bodyPr anchor="ctr"/>
          <a:lstStyle>
            <a:lvl1pPr algn="ctr">
              <a:defRPr sz="3600" b="0">
                <a:solidFill>
                  <a:schemeClr val="bg1"/>
                </a:solidFill>
                <a:latin typeface="+mn-lt"/>
              </a:defRPr>
            </a:lvl1pPr>
          </a:lstStyle>
          <a:p>
            <a:r>
              <a:rPr lang="en-US"/>
              <a:t>Logos</a:t>
            </a:r>
          </a:p>
        </p:txBody>
      </p:sp>
      <p:pic>
        <p:nvPicPr>
          <p:cNvPr id="13" name="Picture 12">
            <a:extLst>
              <a:ext uri="{FF2B5EF4-FFF2-40B4-BE49-F238E27FC236}">
                <a16:creationId xmlns:a16="http://schemas.microsoft.com/office/drawing/2014/main" id="{6C26CCF7-2416-F54B-8C58-3955DD80C2F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021547" y="3003659"/>
            <a:ext cx="914400" cy="1056133"/>
          </a:xfrm>
          <a:prstGeom prst="rect">
            <a:avLst/>
          </a:prstGeom>
        </p:spPr>
      </p:pic>
    </p:spTree>
    <p:extLst>
      <p:ext uri="{BB962C8B-B14F-4D97-AF65-F5344CB8AC3E}">
        <p14:creationId xmlns:p14="http://schemas.microsoft.com/office/powerpoint/2010/main" val="65504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Title 2"/>
          <p:cNvSpPr>
            <a:spLocks noGrp="1"/>
          </p:cNvSpPr>
          <p:nvPr>
            <p:ph type="title" hasCustomPrompt="1"/>
          </p:nvPr>
        </p:nvSpPr>
        <p:spPr>
          <a:xfrm>
            <a:off x="2969679" y="0"/>
            <a:ext cx="7880527" cy="975701"/>
          </a:xfrm>
          <a:prstGeom prst="rect">
            <a:avLst/>
          </a:prstGeom>
        </p:spPr>
        <p:txBody>
          <a:bodyPr anchor="ctr"/>
          <a:lstStyle>
            <a:lvl1pPr algn="ctr">
              <a:defRPr sz="3600" b="0">
                <a:solidFill>
                  <a:schemeClr val="bg1"/>
                </a:solidFill>
                <a:latin typeface="+mn-lt"/>
              </a:defRPr>
            </a:lvl1pPr>
          </a:lstStyle>
          <a:p>
            <a:r>
              <a:rPr lang="en-US"/>
              <a:t>Disclaimers</a:t>
            </a:r>
          </a:p>
        </p:txBody>
      </p:sp>
      <p:sp>
        <p:nvSpPr>
          <p:cNvPr id="7" name="Rectangle 6"/>
          <p:cNvSpPr/>
          <p:nvPr/>
        </p:nvSpPr>
        <p:spPr>
          <a:xfrm>
            <a:off x="4537991" y="1598989"/>
            <a:ext cx="3116020" cy="225639"/>
          </a:xfrm>
          <a:prstGeom prst="rect">
            <a:avLst/>
          </a:prstGeom>
          <a:solidFill>
            <a:schemeClr val="bg1"/>
          </a:solidFill>
          <a:ln>
            <a:solidFill>
              <a:srgbClr val="D00002"/>
            </a:solidFill>
          </a:ln>
        </p:spPr>
        <p:txBody>
          <a:bodyPr wrap="square" lIns="0" tIns="0" rIns="0" bIns="0">
            <a:spAutoFit/>
          </a:bodyPr>
          <a:lstStyle/>
          <a:p>
            <a:pPr algn="ctr">
              <a:lnSpc>
                <a:spcPct val="110000"/>
              </a:lnSpc>
            </a:pPr>
            <a:r>
              <a:rPr lang="en-US" sz="1333" b="1">
                <a:solidFill>
                  <a:srgbClr val="FF0000"/>
                </a:solidFill>
                <a:latin typeface="Arial"/>
                <a:cs typeface="Arial"/>
              </a:rPr>
              <a:t>SENSITIVE BUT UNCLASSIFIED (SBU)</a:t>
            </a:r>
            <a:endParaRPr lang="en-US" sz="1333" b="1">
              <a:latin typeface="Arial"/>
              <a:cs typeface="Arial"/>
            </a:endParaRPr>
          </a:p>
        </p:txBody>
      </p:sp>
      <p:sp>
        <p:nvSpPr>
          <p:cNvPr id="9" name="Rectangle 8"/>
          <p:cNvSpPr/>
          <p:nvPr/>
        </p:nvSpPr>
        <p:spPr>
          <a:xfrm>
            <a:off x="2016771" y="2692749"/>
            <a:ext cx="8158459" cy="1694503"/>
          </a:xfrm>
          <a:prstGeom prst="rect">
            <a:avLst/>
          </a:prstGeom>
          <a:solidFill>
            <a:schemeClr val="bg1"/>
          </a:solidFill>
          <a:ln>
            <a:solidFill>
              <a:srgbClr val="D00002"/>
            </a:solidFill>
          </a:ln>
        </p:spPr>
        <p:txBody>
          <a:bodyPr wrap="square">
            <a:spAutoFit/>
          </a:bodyPr>
          <a:lstStyle/>
          <a:p>
            <a:pPr algn="ctr">
              <a:lnSpc>
                <a:spcPct val="110000"/>
              </a:lnSpc>
            </a:pPr>
            <a:r>
              <a:rPr lang="en-US" sz="1400" b="1">
                <a:solidFill>
                  <a:srgbClr val="FF0000"/>
                </a:solidFill>
                <a:latin typeface="Arial Narrow"/>
                <a:ea typeface="Times New Roman"/>
                <a:cs typeface="Arial"/>
              </a:rPr>
              <a:t>ITAR Restricted </a:t>
            </a:r>
            <a:br>
              <a:rPr lang="en-US" sz="1400" b="1">
                <a:latin typeface="Arial Narrow"/>
                <a:ea typeface="Times New Roman"/>
                <a:cs typeface="Arial"/>
              </a:rPr>
            </a:br>
            <a:r>
              <a:rPr lang="en-US" sz="1400" b="1">
                <a:latin typeface="Arial Narrow"/>
                <a:ea typeface="Times New Roman"/>
                <a:cs typeface="Arial"/>
              </a:rPr>
              <a:t>-- International Traffic in Arms Regulations (ITAR) Notice –</a:t>
            </a:r>
          </a:p>
          <a:p>
            <a:pPr>
              <a:lnSpc>
                <a:spcPct val="110000"/>
              </a:lnSpc>
            </a:pPr>
            <a:r>
              <a:rPr lang="en-US" sz="1333" b="1">
                <a:solidFill>
                  <a:srgbClr val="FF0000"/>
                </a:solidFill>
                <a:latin typeface="Arial"/>
                <a:cs typeface="Arial"/>
              </a:rPr>
              <a:t>WARNING: </a:t>
            </a:r>
            <a:r>
              <a:rPr lang="en-US" sz="1333" b="1">
                <a:latin typeface="Arial Narrow"/>
                <a:ea typeface="Times New Roman"/>
                <a:cs typeface="Arial"/>
              </a:rPr>
              <a:t>This document contains information which falls under the purview of the U.S. Munitions List (USML) as defined in the International Traffic in Arms Regulations (ITAR), 22 CFR 120-130, and is export controlled.</a:t>
            </a:r>
            <a:endParaRPr lang="en-US" sz="1333">
              <a:latin typeface="Times New Roman"/>
              <a:ea typeface="Times New Roman"/>
              <a:cs typeface="Arial"/>
            </a:endParaRPr>
          </a:p>
          <a:p>
            <a:pPr>
              <a:lnSpc>
                <a:spcPct val="110000"/>
              </a:lnSpc>
            </a:pPr>
            <a:r>
              <a:rPr lang="en-US" sz="1333">
                <a:latin typeface="Arial Narrow"/>
                <a:ea typeface="Times New Roman"/>
                <a:cs typeface="Arial"/>
              </a:rPr>
              <a:t> It shall not be transferred to foreign nationals in the U.S. or abroad without specific approval of a knowledgeable NASA export control official, and/or unless an export license or license exemption is obtained/available from the United States Department of State.  Violations of these regulations are punishable by fine, imprisonment, or both.</a:t>
            </a:r>
            <a:endParaRPr lang="en-US" sz="1333">
              <a:latin typeface="Times New Roman"/>
              <a:ea typeface="Times New Roman"/>
              <a:cs typeface="Arial"/>
            </a:endParaRPr>
          </a:p>
        </p:txBody>
      </p:sp>
      <p:sp>
        <p:nvSpPr>
          <p:cNvPr id="10" name="Rectangle 9"/>
          <p:cNvSpPr/>
          <p:nvPr/>
        </p:nvSpPr>
        <p:spPr>
          <a:xfrm>
            <a:off x="2016771" y="4544800"/>
            <a:ext cx="8158459" cy="1733488"/>
          </a:xfrm>
          <a:prstGeom prst="rect">
            <a:avLst/>
          </a:prstGeom>
          <a:solidFill>
            <a:schemeClr val="bg1"/>
          </a:solidFill>
          <a:ln>
            <a:solidFill>
              <a:srgbClr val="D00002"/>
            </a:solidFill>
          </a:ln>
        </p:spPr>
        <p:txBody>
          <a:bodyPr wrap="square">
            <a:spAutoFit/>
          </a:bodyPr>
          <a:lstStyle/>
          <a:p>
            <a:pPr algn="ctr"/>
            <a:r>
              <a:rPr lang="en-US" sz="1600" b="1" kern="1200">
                <a:solidFill>
                  <a:srgbClr val="FF0000"/>
                </a:solidFill>
                <a:effectLst/>
                <a:latin typeface="+mn-lt"/>
                <a:ea typeface="+mn-ea"/>
                <a:cs typeface="+mn-cs"/>
              </a:rPr>
              <a:t>EAR ECCN 9E515.a.</a:t>
            </a:r>
          </a:p>
          <a:p>
            <a:pPr algn="ctr"/>
            <a:r>
              <a:rPr lang="en-US" sz="2400" b="1" kern="1200">
                <a:solidFill>
                  <a:schemeClr val="tx1"/>
                </a:solidFill>
                <a:effectLst/>
                <a:latin typeface="+mn-lt"/>
                <a:ea typeface="+mn-ea"/>
                <a:cs typeface="+mn-cs"/>
              </a:rPr>
              <a:t>- Export Administration Regulations (EAR) Notice -</a:t>
            </a:r>
          </a:p>
          <a:p>
            <a:r>
              <a:rPr lang="en-US" sz="1333" b="1" kern="1200">
                <a:solidFill>
                  <a:srgbClr val="FF0000"/>
                </a:solidFill>
                <a:effectLst/>
                <a:latin typeface="+mn-lt"/>
                <a:ea typeface="+mn-ea"/>
                <a:cs typeface="+mn-cs"/>
              </a:rPr>
              <a:t>WARNING: </a:t>
            </a:r>
            <a:r>
              <a:rPr lang="en-US" sz="1333" b="1" kern="1200">
                <a:solidFill>
                  <a:schemeClr val="tx1"/>
                </a:solidFill>
                <a:effectLst/>
                <a:latin typeface="+mn-lt"/>
                <a:ea typeface="+mn-ea"/>
                <a:cs typeface="+mn-cs"/>
              </a:rPr>
              <a:t>This document contains information within the purview of the Export Administration Regulations (EAR), 15 CFR §730-774, and is export-controlled.  </a:t>
            </a:r>
            <a:r>
              <a:rPr lang="en-US" sz="1333" b="0" kern="1200">
                <a:solidFill>
                  <a:schemeClr val="tx1"/>
                </a:solidFill>
                <a:effectLst/>
                <a:latin typeface="+mn-lt"/>
                <a:ea typeface="+mn-ea"/>
                <a:cs typeface="+mn-cs"/>
              </a:rPr>
              <a:t>It may not be transferred to foreign persons in the U.S. or abroad without specific approval of a knowledgeable export control official, and/or unless an export license or license exception is obtained/available from the Bureau of Industry and Security, United States Department of Commerce.  Violations of these regulations are punishable by fine, imprisonment, or both.</a:t>
            </a:r>
          </a:p>
        </p:txBody>
      </p:sp>
      <p:sp>
        <p:nvSpPr>
          <p:cNvPr id="2" name="TextBox 1"/>
          <p:cNvSpPr txBox="1"/>
          <p:nvPr/>
        </p:nvSpPr>
        <p:spPr>
          <a:xfrm>
            <a:off x="3814159" y="1121376"/>
            <a:ext cx="4563685" cy="523220"/>
          </a:xfrm>
          <a:prstGeom prst="rect">
            <a:avLst/>
          </a:prstGeom>
          <a:noFill/>
        </p:spPr>
        <p:txBody>
          <a:bodyPr wrap="none" rtlCol="0">
            <a:spAutoFit/>
          </a:bodyPr>
          <a:lstStyle/>
          <a:p>
            <a:pPr algn="ctr"/>
            <a:r>
              <a:rPr lang="en-US" sz="1400"/>
              <a:t>Per NID 1600.55 (per NPR</a:t>
            </a:r>
            <a:r>
              <a:rPr lang="en-US" sz="1400" baseline="0"/>
              <a:t> 1600.1)</a:t>
            </a:r>
            <a:endParaRPr lang="en-US" sz="1400"/>
          </a:p>
          <a:p>
            <a:r>
              <a:rPr lang="en-US" sz="1400"/>
              <a:t>Top of title page and every page containing SBU Information</a:t>
            </a:r>
          </a:p>
        </p:txBody>
      </p:sp>
      <p:sp>
        <p:nvSpPr>
          <p:cNvPr id="11" name="Rectangle 10"/>
          <p:cNvSpPr/>
          <p:nvPr/>
        </p:nvSpPr>
        <p:spPr>
          <a:xfrm>
            <a:off x="2702840" y="2099690"/>
            <a:ext cx="6786320" cy="225639"/>
          </a:xfrm>
          <a:prstGeom prst="rect">
            <a:avLst/>
          </a:prstGeom>
          <a:solidFill>
            <a:schemeClr val="bg1"/>
          </a:solidFill>
          <a:ln>
            <a:solidFill>
              <a:srgbClr val="D00002"/>
            </a:solidFill>
          </a:ln>
        </p:spPr>
        <p:txBody>
          <a:bodyPr wrap="square" lIns="0" tIns="0" rIns="0" bIns="0">
            <a:spAutoFit/>
          </a:bodyPr>
          <a:lstStyle/>
          <a:p>
            <a:pPr algn="ctr">
              <a:lnSpc>
                <a:spcPct val="110000"/>
              </a:lnSpc>
            </a:pPr>
            <a:r>
              <a:rPr lang="en-US" sz="1333" b="1">
                <a:solidFill>
                  <a:srgbClr val="FF0000"/>
                </a:solidFill>
                <a:latin typeface="Arial"/>
                <a:cs typeface="Arial"/>
              </a:rPr>
              <a:t>SENSITIVE BUT UNCLASSIFIED (SBU);</a:t>
            </a:r>
            <a:r>
              <a:rPr lang="en-US" sz="1333" b="1" baseline="0">
                <a:solidFill>
                  <a:srgbClr val="FF0000"/>
                </a:solidFill>
                <a:latin typeface="Arial"/>
                <a:cs typeface="Arial"/>
              </a:rPr>
              <a:t> TEMPO Project Manager; TEMPO; &lt;date&gt; </a:t>
            </a:r>
            <a:endParaRPr lang="en-US" sz="1333" b="1">
              <a:latin typeface="Arial"/>
              <a:cs typeface="Arial"/>
            </a:endParaRPr>
          </a:p>
        </p:txBody>
      </p:sp>
      <p:sp>
        <p:nvSpPr>
          <p:cNvPr id="12" name="TextBox 11"/>
          <p:cNvSpPr txBox="1"/>
          <p:nvPr/>
        </p:nvSpPr>
        <p:spPr>
          <a:xfrm>
            <a:off x="3636781" y="1788077"/>
            <a:ext cx="4849469" cy="307777"/>
          </a:xfrm>
          <a:prstGeom prst="rect">
            <a:avLst/>
          </a:prstGeom>
          <a:noFill/>
        </p:spPr>
        <p:txBody>
          <a:bodyPr wrap="none" rtlCol="0">
            <a:spAutoFit/>
          </a:bodyPr>
          <a:lstStyle/>
          <a:p>
            <a:r>
              <a:rPr lang="en-US" sz="1400"/>
              <a:t>Bottom of title page and every page containing SBU Information</a:t>
            </a:r>
          </a:p>
        </p:txBody>
      </p:sp>
    </p:spTree>
    <p:extLst>
      <p:ext uri="{BB962C8B-B14F-4D97-AF65-F5344CB8AC3E}">
        <p14:creationId xmlns:p14="http://schemas.microsoft.com/office/powerpoint/2010/main" val="2115248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Title 2"/>
          <p:cNvSpPr>
            <a:spLocks noGrp="1"/>
          </p:cNvSpPr>
          <p:nvPr>
            <p:ph type="title" hasCustomPrompt="1"/>
          </p:nvPr>
        </p:nvSpPr>
        <p:spPr>
          <a:xfrm>
            <a:off x="2969679" y="0"/>
            <a:ext cx="7880527" cy="975701"/>
          </a:xfrm>
          <a:prstGeom prst="rect">
            <a:avLst/>
          </a:prstGeom>
        </p:spPr>
        <p:txBody>
          <a:bodyPr anchor="ctr"/>
          <a:lstStyle>
            <a:lvl1pPr algn="ctr">
              <a:defRPr sz="3600" b="0">
                <a:solidFill>
                  <a:schemeClr val="bg1"/>
                </a:solidFill>
                <a:latin typeface="+mn-lt"/>
              </a:defRPr>
            </a:lvl1pPr>
          </a:lstStyle>
          <a:p>
            <a:r>
              <a:rPr lang="en-US"/>
              <a:t>Disclaimers</a:t>
            </a:r>
          </a:p>
        </p:txBody>
      </p:sp>
      <p:sp>
        <p:nvSpPr>
          <p:cNvPr id="11" name="Rectangle 10"/>
          <p:cNvSpPr/>
          <p:nvPr/>
        </p:nvSpPr>
        <p:spPr>
          <a:xfrm>
            <a:off x="306567" y="1061642"/>
            <a:ext cx="10785733" cy="1651671"/>
          </a:xfrm>
          <a:prstGeom prst="rect">
            <a:avLst/>
          </a:prstGeom>
          <a:solidFill>
            <a:schemeClr val="bg1"/>
          </a:solidFill>
        </p:spPr>
        <p:txBody>
          <a:bodyPr wrap="square">
            <a:spAutoFit/>
          </a:bodyPr>
          <a:lstStyle/>
          <a:p>
            <a:pPr algn="ctr"/>
            <a:r>
              <a:rPr lang="en-US" sz="2133" b="1">
                <a:solidFill>
                  <a:srgbClr val="FF0000"/>
                </a:solidFill>
              </a:rPr>
              <a:t>Limited Rights Notice </a:t>
            </a:r>
            <a:endParaRPr lang="en-US" sz="2133" b="1" i="1">
              <a:solidFill>
                <a:srgbClr val="FF0000"/>
              </a:solidFill>
            </a:endParaRPr>
          </a:p>
          <a:p>
            <a:pPr lvl="0"/>
            <a:r>
              <a:rPr lang="en-US" sz="1600">
                <a:solidFill>
                  <a:srgbClr val="FF0000"/>
                </a:solidFill>
              </a:rPr>
              <a:t>(a) These data are submitted with limited rights under Government Contract No. NNL13AQ01C.  These data may be reproduced and used by the</a:t>
            </a:r>
            <a:r>
              <a:rPr lang="en-US" sz="1600" i="1">
                <a:solidFill>
                  <a:srgbClr val="FF0000"/>
                </a:solidFill>
              </a:rPr>
              <a:t> </a:t>
            </a:r>
            <a:r>
              <a:rPr lang="en-US" sz="1600">
                <a:solidFill>
                  <a:srgbClr val="FF0000"/>
                </a:solidFill>
              </a:rPr>
              <a:t>Government with the express limitation that they will not, without written permission of the contractor, be used for purposes of manufacture nor disclosed outside the Government; except that the Government may disclose these data outside the Government for the following purposes, if any, provided that the Government makes such disclosure subject to prohibition against further use and disclosure: None</a:t>
            </a:r>
            <a:endParaRPr lang="en-US" sz="1600" i="1">
              <a:solidFill>
                <a:srgbClr val="FF0000"/>
              </a:solidFill>
            </a:endParaRPr>
          </a:p>
        </p:txBody>
      </p:sp>
    </p:spTree>
    <p:extLst>
      <p:ext uri="{BB962C8B-B14F-4D97-AF65-F5344CB8AC3E}">
        <p14:creationId xmlns:p14="http://schemas.microsoft.com/office/powerpoint/2010/main" val="270511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6" name="Title 5"/>
          <p:cNvSpPr>
            <a:spLocks noGrp="1"/>
          </p:cNvSpPr>
          <p:nvPr>
            <p:ph type="title"/>
          </p:nvPr>
        </p:nvSpPr>
        <p:spPr>
          <a:xfrm>
            <a:off x="838200" y="2900680"/>
            <a:ext cx="10515600" cy="1325033"/>
          </a:xfrm>
          <a:prstGeom prst="rect">
            <a:avLst/>
          </a:prstGeom>
        </p:spPr>
        <p:txBody>
          <a:bodyPr/>
          <a:lstStyle>
            <a:lvl1pPr>
              <a:defRPr lang="en-US" sz="5400" b="0" smtClean="0">
                <a:solidFill>
                  <a:srgbClr val="000090"/>
                </a:solidFill>
                <a:cs typeface="Arial Rounded MT Bold"/>
              </a:defRPr>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8838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3" name="Title Placeholder 10"/>
          <p:cNvSpPr txBox="1">
            <a:spLocks/>
          </p:cNvSpPr>
          <p:nvPr/>
        </p:nvSpPr>
        <p:spPr>
          <a:xfrm>
            <a:off x="0" y="3101189"/>
            <a:ext cx="12192000" cy="6463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7200" b="0">
                <a:solidFill>
                  <a:srgbClr val="000090"/>
                </a:solidFill>
                <a:latin typeface="+mn-lt"/>
                <a:cs typeface="Arial Rounded MT Bold"/>
              </a:rPr>
              <a:t>Questions</a:t>
            </a:r>
            <a:endParaRPr lang="en-US" sz="6000" b="0">
              <a:solidFill>
                <a:srgbClr val="000090"/>
              </a:solidFill>
              <a:latin typeface="+mn-lt"/>
              <a:cs typeface="Arial Rounded MT Bold"/>
            </a:endParaRPr>
          </a:p>
        </p:txBody>
      </p:sp>
    </p:spTree>
    <p:extLst>
      <p:ext uri="{BB962C8B-B14F-4D97-AF65-F5344CB8AC3E}">
        <p14:creationId xmlns:p14="http://schemas.microsoft.com/office/powerpoint/2010/main" val="1143489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ackup">
    <p:spTree>
      <p:nvGrpSpPr>
        <p:cNvPr id="1" name=""/>
        <p:cNvGrpSpPr/>
        <p:nvPr/>
      </p:nvGrpSpPr>
      <p:grpSpPr>
        <a:xfrm>
          <a:off x="0" y="0"/>
          <a:ext cx="0" cy="0"/>
          <a:chOff x="0" y="0"/>
          <a:chExt cx="0" cy="0"/>
        </a:xfrm>
      </p:grpSpPr>
      <p:sp>
        <p:nvSpPr>
          <p:cNvPr id="3" name="Title Placeholder 10"/>
          <p:cNvSpPr txBox="1">
            <a:spLocks/>
          </p:cNvSpPr>
          <p:nvPr/>
        </p:nvSpPr>
        <p:spPr>
          <a:xfrm>
            <a:off x="0" y="3101189"/>
            <a:ext cx="12192000" cy="6463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7200" b="0">
                <a:solidFill>
                  <a:srgbClr val="000090"/>
                </a:solidFill>
                <a:latin typeface="+mn-lt"/>
                <a:cs typeface="Arial Rounded MT Bold"/>
              </a:rPr>
              <a:t>Backup</a:t>
            </a:r>
          </a:p>
        </p:txBody>
      </p:sp>
    </p:spTree>
    <p:extLst>
      <p:ext uri="{BB962C8B-B14F-4D97-AF65-F5344CB8AC3E}">
        <p14:creationId xmlns:p14="http://schemas.microsoft.com/office/powerpoint/2010/main" val="819130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ogo">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EDD07B-0B4F-C141-BE97-9114F86A1893}"/>
              </a:ext>
            </a:extLst>
          </p:cNvPr>
          <p:cNvPicPr>
            <a:picLocks noChangeAspect="1"/>
          </p:cNvPicPr>
          <p:nvPr/>
        </p:nvPicPr>
        <p:blipFill>
          <a:blip r:embed="rId2"/>
          <a:stretch>
            <a:fillRect/>
          </a:stretch>
        </p:blipFill>
        <p:spPr>
          <a:xfrm>
            <a:off x="5369859" y="2834341"/>
            <a:ext cx="1828800" cy="1727200"/>
          </a:xfrm>
          <a:prstGeom prst="rect">
            <a:avLst/>
          </a:prstGeom>
        </p:spPr>
      </p:pic>
    </p:spTree>
    <p:extLst>
      <p:ext uri="{BB962C8B-B14F-4D97-AF65-F5344CB8AC3E}">
        <p14:creationId xmlns:p14="http://schemas.microsoft.com/office/powerpoint/2010/main" val="1050354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4"/>
        <p:cNvGrpSpPr/>
        <p:nvPr/>
      </p:nvGrpSpPr>
      <p:grpSpPr>
        <a:xfrm>
          <a:off x="0" y="0"/>
          <a:ext cx="0" cy="0"/>
          <a:chOff x="0" y="0"/>
          <a:chExt cx="0" cy="0"/>
        </a:xfrm>
      </p:grpSpPr>
    </p:spTree>
    <p:extLst>
      <p:ext uri="{BB962C8B-B14F-4D97-AF65-F5344CB8AC3E}">
        <p14:creationId xmlns:p14="http://schemas.microsoft.com/office/powerpoint/2010/main" val="590830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143000"/>
            <a:ext cx="11988800" cy="5410200"/>
          </a:xfrm>
          <a:prstGeom prst="rect">
            <a:avLst/>
          </a:prstGeom>
        </p:spPr>
        <p:txBody>
          <a:bodyPr/>
          <a:lstStyle>
            <a:lvl1pPr marL="257175" indent="-257175">
              <a:buClrTx/>
              <a:buFont typeface="Wingdings" charset="2"/>
              <a:buChar char="Ø"/>
              <a:defRPr b="1">
                <a:latin typeface="+mn-lt"/>
              </a:defRPr>
            </a:lvl1pPr>
            <a:lvl2pPr marL="557213" indent="-214313">
              <a:buClr>
                <a:srgbClr val="0000A9"/>
              </a:buClr>
              <a:buFont typeface="Arial"/>
              <a:buChar char="•"/>
              <a:defRPr b="0">
                <a:latin typeface="+mn-lt"/>
              </a:defRPr>
            </a:lvl2pPr>
            <a:lvl3pPr>
              <a:defRPr b="0">
                <a:latin typeface="+mn-lt"/>
              </a:defRPr>
            </a:lvl3pPr>
            <a:lvl4pPr>
              <a:defRPr b="0">
                <a:latin typeface="+mn-lt"/>
              </a:defRPr>
            </a:lvl4pPr>
            <a:lvl5pPr>
              <a:defRPr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9243484" y="6627813"/>
            <a:ext cx="2844800" cy="228600"/>
          </a:xfrm>
          <a:prstGeom prst="rect">
            <a:avLst/>
          </a:prstGeom>
        </p:spPr>
        <p:txBody>
          <a:bodyPr anchor="ct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defRPr/>
            </a:pPr>
            <a:fld id="{4609CC25-F897-7C4C-A607-3A4F014AEC31}" type="slidenum">
              <a:rPr lang="en-US" sz="750" smtClean="0">
                <a:solidFill>
                  <a:srgbClr val="000000"/>
                </a:solidFill>
                <a:latin typeface="Calibri" charset="0"/>
              </a:rPr>
              <a:pPr algn="r" eaLnBrk="1" hangingPunct="1">
                <a:defRPr/>
              </a:pPr>
              <a:t>‹#›</a:t>
            </a:fld>
            <a:endParaRPr lang="en-US" sz="750">
              <a:solidFill>
                <a:srgbClr val="000000"/>
              </a:solidFill>
              <a:latin typeface="Calibri" charset="0"/>
            </a:endParaRPr>
          </a:p>
        </p:txBody>
      </p:sp>
      <p:sp>
        <p:nvSpPr>
          <p:cNvPr id="2" name="Title 1"/>
          <p:cNvSpPr>
            <a:spLocks noGrp="1"/>
          </p:cNvSpPr>
          <p:nvPr>
            <p:ph type="title"/>
          </p:nvPr>
        </p:nvSpPr>
        <p:spPr>
          <a:xfrm>
            <a:off x="2539933" y="274638"/>
            <a:ext cx="7451967" cy="638108"/>
          </a:xfrm>
          <a:prstGeom prst="rect">
            <a:avLst/>
          </a:prstGeom>
        </p:spPr>
        <p:txBody>
          <a:bodyPr vert="horz"/>
          <a:lstStyle>
            <a:lvl1pPr>
              <a:defRPr sz="2100">
                <a:solidFill>
                  <a:srgbClr val="D9D9D9"/>
                </a:solidFill>
                <a:latin typeface="Arial Rounded MT Bold"/>
                <a:cs typeface="Arial Rounded MT Bold"/>
              </a:defRPr>
            </a:lvl1pPr>
          </a:lstStyle>
          <a:p>
            <a:r>
              <a:rPr lang="en-US"/>
              <a:t>Click to edit Master title style</a:t>
            </a:r>
          </a:p>
        </p:txBody>
      </p:sp>
      <p:sp>
        <p:nvSpPr>
          <p:cNvPr id="6" name="Date Placeholder 2">
            <a:extLst>
              <a:ext uri="{FF2B5EF4-FFF2-40B4-BE49-F238E27FC236}">
                <a16:creationId xmlns:a16="http://schemas.microsoft.com/office/drawing/2014/main" id="{9CE51E9C-5593-4F02-8D43-69EB3594B706}"/>
              </a:ext>
            </a:extLst>
          </p:cNvPr>
          <p:cNvSpPr>
            <a:spLocks noGrp="1"/>
          </p:cNvSpPr>
          <p:nvPr>
            <p:ph type="dt" sz="half" idx="2"/>
          </p:nvPr>
        </p:nvSpPr>
        <p:spPr>
          <a:xfrm>
            <a:off x="0" y="6529700"/>
            <a:ext cx="2743200" cy="182880"/>
          </a:xfrm>
          <a:prstGeom prst="rect">
            <a:avLst/>
          </a:prstGeom>
        </p:spPr>
        <p:txBody>
          <a:bodyPr/>
          <a:lstStyle>
            <a:lvl1pPr>
              <a:defRPr sz="1350" b="0">
                <a:solidFill>
                  <a:schemeClr val="bg2">
                    <a:lumMod val="50000"/>
                  </a:schemeClr>
                </a:solidFill>
              </a:defRPr>
            </a:lvl1pPr>
          </a:lstStyle>
          <a:p>
            <a:endParaRPr lang="en-US"/>
          </a:p>
        </p:txBody>
      </p:sp>
      <p:grpSp>
        <p:nvGrpSpPr>
          <p:cNvPr id="5" name="Group 4">
            <a:extLst>
              <a:ext uri="{FF2B5EF4-FFF2-40B4-BE49-F238E27FC236}">
                <a16:creationId xmlns:a16="http://schemas.microsoft.com/office/drawing/2014/main" id="{4386602E-3498-4C57-BE6D-73C35B8809BF}"/>
              </a:ext>
            </a:extLst>
          </p:cNvPr>
          <p:cNvGrpSpPr/>
          <p:nvPr userDrawn="1"/>
        </p:nvGrpSpPr>
        <p:grpSpPr>
          <a:xfrm>
            <a:off x="10044215" y="41347"/>
            <a:ext cx="953829" cy="955748"/>
            <a:chOff x="10044214" y="41347"/>
            <a:chExt cx="953829" cy="955748"/>
          </a:xfrm>
        </p:grpSpPr>
        <p:pic>
          <p:nvPicPr>
            <p:cNvPr id="8" name="Picture 7">
              <a:extLst>
                <a:ext uri="{FF2B5EF4-FFF2-40B4-BE49-F238E27FC236}">
                  <a16:creationId xmlns:a16="http://schemas.microsoft.com/office/drawing/2014/main" id="{E878C91B-CCA6-4B39-B3E7-1EF35377DF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96532" y="41347"/>
              <a:ext cx="816000" cy="940666"/>
            </a:xfrm>
            <a:prstGeom prst="rect">
              <a:avLst/>
            </a:prstGeom>
          </p:spPr>
        </p:pic>
        <p:sp>
          <p:nvSpPr>
            <p:cNvPr id="4" name="TextBox 3">
              <a:extLst>
                <a:ext uri="{FF2B5EF4-FFF2-40B4-BE49-F238E27FC236}">
                  <a16:creationId xmlns:a16="http://schemas.microsoft.com/office/drawing/2014/main" id="{DA469EE8-BE9A-4076-9C74-9E6E66E1950E}"/>
                </a:ext>
              </a:extLst>
            </p:cNvPr>
            <p:cNvSpPr txBox="1"/>
            <p:nvPr userDrawn="1"/>
          </p:nvSpPr>
          <p:spPr>
            <a:xfrm>
              <a:off x="10044214" y="766263"/>
              <a:ext cx="953829" cy="230832"/>
            </a:xfrm>
            <a:prstGeom prst="rect">
              <a:avLst/>
            </a:prstGeom>
            <a:noFill/>
          </p:spPr>
          <p:txBody>
            <a:bodyPr wrap="square" rtlCol="0">
              <a:spAutoFit/>
            </a:bodyPr>
            <a:lstStyle/>
            <a:p>
              <a:r>
                <a:rPr lang="en-US" sz="900">
                  <a:solidFill>
                    <a:schemeClr val="bg1"/>
                  </a:solidFill>
                  <a:latin typeface="Times New Roman" panose="02020603050405020304" pitchFamily="18" charset="0"/>
                  <a:cs typeface="Times New Roman" panose="02020603050405020304" pitchFamily="18" charset="0"/>
                </a:rPr>
                <a:t>Smithsonian</a:t>
              </a:r>
            </a:p>
          </p:txBody>
        </p:sp>
      </p:grpSp>
    </p:spTree>
    <p:extLst>
      <p:ext uri="{BB962C8B-B14F-4D97-AF65-F5344CB8AC3E}">
        <p14:creationId xmlns:p14="http://schemas.microsoft.com/office/powerpoint/2010/main" val="2858493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Only">
  <p:cSld name="1_Title Only">
    <p:bg>
      <p:bgPr>
        <a:gradFill>
          <a:gsLst>
            <a:gs pos="0">
              <a:srgbClr val="FEFEFE">
                <a:alpha val="74901"/>
              </a:srgbClr>
            </a:gs>
            <a:gs pos="75000">
              <a:srgbClr val="FEFEFE">
                <a:alpha val="74901"/>
              </a:srgbClr>
            </a:gs>
            <a:gs pos="100000">
              <a:srgbClr val="79A0CD">
                <a:alpha val="74901"/>
              </a:srgbClr>
            </a:gs>
          </a:gsLst>
          <a:lin ang="16200000" scaled="0"/>
        </a:gradFill>
        <a:effectLst/>
      </p:bgPr>
    </p:bg>
    <p:spTree>
      <p:nvGrpSpPr>
        <p:cNvPr id="1" name="Shape 115"/>
        <p:cNvGrpSpPr/>
        <p:nvPr/>
      </p:nvGrpSpPr>
      <p:grpSpPr>
        <a:xfrm>
          <a:off x="0" y="0"/>
          <a:ext cx="0" cy="0"/>
          <a:chOff x="0" y="0"/>
          <a:chExt cx="0" cy="0"/>
        </a:xfrm>
      </p:grpSpPr>
      <p:sp>
        <p:nvSpPr>
          <p:cNvPr id="116" name="Google Shape;116;p25"/>
          <p:cNvSpPr txBox="1">
            <a:spLocks noGrp="1"/>
          </p:cNvSpPr>
          <p:nvPr>
            <p:ph type="dt" idx="10"/>
          </p:nvPr>
        </p:nvSpPr>
        <p:spPr>
          <a:xfrm>
            <a:off x="190116" y="6356351"/>
            <a:ext cx="1020846" cy="365125"/>
          </a:xfrm>
          <a:prstGeom prst="rect">
            <a:avLst/>
          </a:prstGeom>
          <a:noFill/>
          <a:ln>
            <a:noFill/>
          </a:ln>
        </p:spPr>
        <p:txBody>
          <a:bodyPr spcFirstLastPara="1" wrap="square" lIns="91325" tIns="45650" rIns="91325" bIns="4565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5"/>
          <p:cNvSpPr txBox="1">
            <a:spLocks noGrp="1"/>
          </p:cNvSpPr>
          <p:nvPr>
            <p:ph type="sldNum" idx="12"/>
          </p:nvPr>
        </p:nvSpPr>
        <p:spPr>
          <a:xfrm>
            <a:off x="11051145" y="6365294"/>
            <a:ext cx="1015314" cy="365125"/>
          </a:xfrm>
          <a:prstGeom prst="rect">
            <a:avLst/>
          </a:prstGeom>
          <a:noFill/>
          <a:ln>
            <a:noFill/>
          </a:ln>
        </p:spPr>
        <p:txBody>
          <a:bodyPr spcFirstLastPara="1" wrap="square" lIns="91325" tIns="45650" rIns="91325" bIns="4565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
        <p:nvSpPr>
          <p:cNvPr id="123" name="Google Shape;123;p25"/>
          <p:cNvSpPr txBox="1">
            <a:spLocks noGrp="1"/>
          </p:cNvSpPr>
          <p:nvPr>
            <p:ph type="body" idx="1"/>
          </p:nvPr>
        </p:nvSpPr>
        <p:spPr>
          <a:xfrm>
            <a:off x="1173893" y="164800"/>
            <a:ext cx="9844215" cy="761791"/>
          </a:xfrm>
          <a:prstGeom prst="rect">
            <a:avLst/>
          </a:prstGeom>
          <a:noFill/>
          <a:ln>
            <a:noFill/>
          </a:ln>
        </p:spPr>
        <p:txBody>
          <a:bodyPr spcFirstLastPara="1" wrap="square" lIns="91425" tIns="45700" rIns="91425" bIns="45700" anchor="ctr" anchorCtr="0">
            <a:normAutofit/>
          </a:bodyPr>
          <a:lstStyle>
            <a:lvl1pPr marL="457200" marR="0" lvl="0" indent="-22860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4" name="Google Shape;124;p25"/>
          <p:cNvSpPr txBox="1">
            <a:spLocks noGrp="1"/>
          </p:cNvSpPr>
          <p:nvPr>
            <p:ph type="body" idx="2"/>
          </p:nvPr>
        </p:nvSpPr>
        <p:spPr>
          <a:xfrm>
            <a:off x="354013" y="1268413"/>
            <a:ext cx="11499850" cy="4852301"/>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24577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pic>
        <p:nvPicPr>
          <p:cNvPr id="3" name="Picture 6" descr="TEMPO ppt Banner v7.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3176"/>
            <a:ext cx="12192000" cy="106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a:spLocks noGrp="1"/>
          </p:cNvSpPr>
          <p:nvPr>
            <p:ph type="title"/>
          </p:nvPr>
        </p:nvSpPr>
        <p:spPr>
          <a:xfrm>
            <a:off x="2539963" y="274638"/>
            <a:ext cx="7963743" cy="638108"/>
          </a:xfrm>
          <a:prstGeom prst="rect">
            <a:avLst/>
          </a:prstGeom>
        </p:spPr>
        <p:txBody>
          <a:bodyPr vert="horz" lIns="91326" tIns="45664" rIns="91326" bIns="45664"/>
          <a:lstStyle>
            <a:lvl1pPr>
              <a:defRPr sz="2800">
                <a:solidFill>
                  <a:srgbClr val="D9D9D9"/>
                </a:solidFill>
                <a:latin typeface="Arial Rounded MT Bold"/>
                <a:cs typeface="Arial Rounded MT Bold"/>
              </a:defRPr>
            </a:lvl1pPr>
          </a:lstStyle>
          <a:p>
            <a:r>
              <a:rPr lang="en-US"/>
              <a:t>Click to edit Master title style</a:t>
            </a:r>
          </a:p>
        </p:txBody>
      </p:sp>
      <p:sp>
        <p:nvSpPr>
          <p:cNvPr id="4" name="Date Placeholder 9"/>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10"/>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11"/>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4442FC-C654-E44A-A663-725279F4C8FF}" type="slidenum">
              <a:rPr lang="en-US"/>
              <a:pPr>
                <a:defRPr/>
              </a:pPr>
              <a:t>‹#›</a:t>
            </a:fld>
            <a:endParaRPr lang="en-US"/>
          </a:p>
        </p:txBody>
      </p:sp>
    </p:spTree>
    <p:extLst>
      <p:ext uri="{BB962C8B-B14F-4D97-AF65-F5344CB8AC3E}">
        <p14:creationId xmlns:p14="http://schemas.microsoft.com/office/powerpoint/2010/main" val="9768323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pic>
        <p:nvPicPr>
          <p:cNvPr id="3" name="Picture 2" descr="TEMPO PPT Cover Image B v4.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93367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6" descr="TEMPO PPT Cover Image B v3.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25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2" name="Picture 6" descr="TEMPO PPT Cover Image B v4.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239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6" descr="TEMPO ppt Banner v7.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25"/>
            <a:ext cx="12192000"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a:spLocks noGrp="1"/>
          </p:cNvSpPr>
          <p:nvPr>
            <p:ph idx="1"/>
          </p:nvPr>
        </p:nvSpPr>
        <p:spPr>
          <a:xfrm>
            <a:off x="101601" y="1143000"/>
            <a:ext cx="11988800" cy="5410200"/>
          </a:xfrm>
          <a:prstGeom prst="rect">
            <a:avLst/>
          </a:prstGeom>
        </p:spPr>
        <p:txBody>
          <a:bodyPr lIns="91326" tIns="45664" rIns="91326" bIns="45664"/>
          <a:lstStyle>
            <a:lvl1pPr marL="342484" indent="-342484">
              <a:buClrTx/>
              <a:buFont typeface="Wingdings" charset="2"/>
              <a:buChar char="Ø"/>
              <a:defRPr b="1">
                <a:latin typeface="+mn-lt"/>
              </a:defRPr>
            </a:lvl1pPr>
            <a:lvl2pPr marL="742038" indent="-285404">
              <a:buClr>
                <a:srgbClr val="0000A9"/>
              </a:buClr>
              <a:buFont typeface="Arial"/>
              <a:buChar char="•"/>
              <a:defRPr b="0">
                <a:latin typeface="+mn-lt"/>
              </a:defRPr>
            </a:lvl2pPr>
            <a:lvl3pPr>
              <a:defRPr b="0">
                <a:latin typeface="+mn-lt"/>
              </a:defRPr>
            </a:lvl3pPr>
            <a:lvl4pPr>
              <a:defRPr b="0">
                <a:latin typeface="+mn-lt"/>
              </a:defRPr>
            </a:lvl4pPr>
            <a:lvl5pPr>
              <a:defRPr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539931" y="186292"/>
            <a:ext cx="8360607" cy="638108"/>
          </a:xfrm>
          <a:prstGeom prst="rect">
            <a:avLst/>
          </a:prstGeom>
        </p:spPr>
        <p:txBody>
          <a:bodyPr vert="horz" lIns="91326" tIns="45664" rIns="91326" bIns="45664"/>
          <a:lstStyle>
            <a:lvl1pPr>
              <a:defRPr sz="2800">
                <a:solidFill>
                  <a:srgbClr val="D9D9D9"/>
                </a:solidFill>
                <a:latin typeface="Arial Rounded MT Bold"/>
                <a:cs typeface="Arial Rounded MT Bold"/>
              </a:defRPr>
            </a:lvl1pPr>
          </a:lstStyle>
          <a:p>
            <a:r>
              <a:rPr lang="en-US"/>
              <a:t>Click to edit Master title style</a:t>
            </a:r>
          </a:p>
        </p:txBody>
      </p:sp>
      <p:sp>
        <p:nvSpPr>
          <p:cNvPr id="5"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86AE945-6537-434A-852D-82A287E37B63}" type="slidenum">
              <a:rPr lang="en-US"/>
              <a:pPr>
                <a:defRPr/>
              </a:pPr>
              <a:t>‹#›</a:t>
            </a:fld>
            <a:endParaRPr lang="en-US"/>
          </a:p>
        </p:txBody>
      </p:sp>
    </p:spTree>
    <p:extLst>
      <p:ext uri="{BB962C8B-B14F-4D97-AF65-F5344CB8AC3E}">
        <p14:creationId xmlns:p14="http://schemas.microsoft.com/office/powerpoint/2010/main" val="2845954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Title 1"/>
          <p:cNvSpPr>
            <a:spLocks noGrp="1"/>
          </p:cNvSpPr>
          <p:nvPr>
            <p:ph type="title"/>
          </p:nvPr>
        </p:nvSpPr>
        <p:spPr>
          <a:xfrm>
            <a:off x="2539931" y="274638"/>
            <a:ext cx="8360607" cy="638108"/>
          </a:xfrm>
          <a:prstGeom prst="rect">
            <a:avLst/>
          </a:prstGeom>
        </p:spPr>
        <p:txBody>
          <a:bodyPr vert="horz" lIns="91326" tIns="45664" rIns="91326" bIns="45664"/>
          <a:lstStyle>
            <a:lvl1pPr>
              <a:defRPr sz="2800">
                <a:solidFill>
                  <a:srgbClr val="D9D9D9"/>
                </a:solidFill>
                <a:latin typeface="Arial Rounded MT Bold"/>
                <a:cs typeface="Arial Rounded MT Bold"/>
              </a:defRPr>
            </a:lvl1pPr>
          </a:lstStyle>
          <a:p>
            <a:r>
              <a:rPr lang="en-US"/>
              <a:t>Click to edit Master title style</a:t>
            </a:r>
          </a:p>
        </p:txBody>
      </p:sp>
      <p:sp>
        <p:nvSpPr>
          <p:cNvPr id="3"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EB325B7-BE2F-E44F-9339-8DD6E6AD7D59}" type="slidenum">
              <a:rPr lang="en-US"/>
              <a:pPr>
                <a:defRPr/>
              </a:pPr>
              <a:t>‹#›</a:t>
            </a:fld>
            <a:endParaRPr lang="en-US"/>
          </a:p>
        </p:txBody>
      </p:sp>
    </p:spTree>
    <p:extLst>
      <p:ext uri="{BB962C8B-B14F-4D97-AF65-F5344CB8AC3E}">
        <p14:creationId xmlns:p14="http://schemas.microsoft.com/office/powerpoint/2010/main" val="364498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Placeholder 10"/>
          <p:cNvSpPr txBox="1">
            <a:spLocks/>
          </p:cNvSpPr>
          <p:nvPr userDrawn="1"/>
        </p:nvSpPr>
        <p:spPr>
          <a:xfrm>
            <a:off x="0" y="3101977"/>
            <a:ext cx="12192000" cy="646113"/>
          </a:xfrm>
          <a:prstGeom prst="rect">
            <a:avLst/>
          </a:prstGeom>
        </p:spPr>
        <p:txBody>
          <a:bodyPr lIns="91326" tIns="45664" rIns="91326" bIns="45664" anchor="ctr"/>
          <a:lstStyle>
            <a:lvl1pPr algn="ctr" defTabSz="457200" rtl="0" eaLnBrk="1" latinLnBrk="0" hangingPunct="1">
              <a:spcBef>
                <a:spcPct val="0"/>
              </a:spcBef>
              <a:buNone/>
              <a:defRPr sz="3200" kern="1200">
                <a:solidFill>
                  <a:srgbClr val="FFFF00"/>
                </a:solidFill>
                <a:latin typeface="Arial"/>
                <a:ea typeface="+mj-ea"/>
                <a:cs typeface="Arial"/>
              </a:defRPr>
            </a:lvl1pPr>
          </a:lstStyle>
          <a:p>
            <a:pPr>
              <a:defRPr/>
            </a:pPr>
            <a:r>
              <a:rPr lang="en-US" sz="4800" b="1">
                <a:solidFill>
                  <a:srgbClr val="000090"/>
                </a:solidFill>
                <a:latin typeface="Arial Rounded MT Bold"/>
                <a:cs typeface="Arial Rounded MT Bold"/>
              </a:rPr>
              <a:t>BACKUP</a:t>
            </a:r>
          </a:p>
        </p:txBody>
      </p:sp>
    </p:spTree>
    <p:extLst>
      <p:ext uri="{BB962C8B-B14F-4D97-AF65-F5344CB8AC3E}">
        <p14:creationId xmlns:p14="http://schemas.microsoft.com/office/powerpoint/2010/main" val="30630031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lIns="91326" tIns="45664" rIns="91326" bIns="45664" anchor="ctr"/>
          <a:lstStyle/>
          <a:p>
            <a:pPr algn="ctr" defTabSz="456633" fontAlgn="base">
              <a:spcBef>
                <a:spcPct val="0"/>
              </a:spcBef>
              <a:spcAft>
                <a:spcPct val="0"/>
              </a:spcAft>
            </a:pPr>
            <a:endParaRPr lang="ja-JP" altLang="en-US" sz="1400">
              <a:solidFill>
                <a:srgbClr val="FFFFFF"/>
              </a:solidFill>
              <a:latin typeface="Calibri" charset="0"/>
              <a:ea typeface="ＭＳ Ｐゴシック" charset="0"/>
              <a:cs typeface="ＭＳ Ｐゴシック" charset="0"/>
            </a:endParaRPr>
          </a:p>
        </p:txBody>
      </p:sp>
      <p:pic>
        <p:nvPicPr>
          <p:cNvPr id="3" name="Picture 7" descr="TEMPO Logo FINAL med res.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4811185" y="2511426"/>
            <a:ext cx="2569633" cy="183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35616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Chart - N 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E00922-7687-EA47-9BC8-EBC78CD432E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32914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Content Layout - NASA">
    <p:spTree>
      <p:nvGrpSpPr>
        <p:cNvPr id="1" name=""/>
        <p:cNvGrpSpPr/>
        <p:nvPr/>
      </p:nvGrpSpPr>
      <p:grpSpPr>
        <a:xfrm>
          <a:off x="0" y="0"/>
          <a:ext cx="0" cy="0"/>
          <a:chOff x="0" y="0"/>
          <a:chExt cx="0" cy="0"/>
        </a:xfrm>
      </p:grpSpPr>
      <p:sp>
        <p:nvSpPr>
          <p:cNvPr id="8" name="Content Placeholder 2"/>
          <p:cNvSpPr>
            <a:spLocks noGrp="1"/>
          </p:cNvSpPr>
          <p:nvPr>
            <p:ph idx="1"/>
          </p:nvPr>
        </p:nvSpPr>
        <p:spPr>
          <a:xfrm>
            <a:off x="101600" y="1143000"/>
            <a:ext cx="11988800" cy="5410200"/>
          </a:xfrm>
          <a:prstGeom prst="rect">
            <a:avLst/>
          </a:prstGeom>
        </p:spPr>
        <p:txBody>
          <a:bodyPr/>
          <a:lstStyle>
            <a:lvl1pPr marL="457189" indent="-457189">
              <a:buClrTx/>
              <a:buFont typeface="Wingdings" charset="2"/>
              <a:buChar char="Ø"/>
              <a:defRPr sz="2800" b="0">
                <a:latin typeface="+mn-lt"/>
              </a:defRPr>
            </a:lvl1pPr>
            <a:lvl2pPr marL="990575" indent="-380990">
              <a:buClr>
                <a:schemeClr val="tx1"/>
              </a:buClr>
              <a:buFont typeface="Arial"/>
              <a:buChar char="•"/>
              <a:defRPr sz="2800" b="0">
                <a:latin typeface="+mn-lt"/>
              </a:defRPr>
            </a:lvl2pPr>
            <a:lvl3pPr marL="1523962" indent="-304792">
              <a:buFont typeface="Calibri" panose="020F0502020204030204" pitchFamily="34" charset="0"/>
              <a:buChar char="–"/>
              <a:defRPr sz="2400" b="0">
                <a:latin typeface="+mn-lt"/>
              </a:defRPr>
            </a:lvl3pPr>
            <a:lvl4pPr marL="2133547" indent="-304792">
              <a:buFont typeface="Courier New" panose="02070309020205020404" pitchFamily="49" charset="0"/>
              <a:buChar char="o"/>
              <a:defRPr sz="2400" b="0">
                <a:latin typeface="+mn-lt"/>
              </a:defRPr>
            </a:lvl4pPr>
            <a:lvl5pPr>
              <a:defRPr sz="2400" b="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p:cNvSpPr>
            <a:spLocks noGrp="1"/>
          </p:cNvSpPr>
          <p:nvPr>
            <p:ph type="title"/>
          </p:nvPr>
        </p:nvSpPr>
        <p:spPr>
          <a:xfrm>
            <a:off x="2438401" y="0"/>
            <a:ext cx="8410944" cy="975701"/>
          </a:xfrm>
          <a:prstGeom prst="rect">
            <a:avLst/>
          </a:prstGeom>
        </p:spPr>
        <p:txBody>
          <a:bodyPr anchor="ctr"/>
          <a:lstStyle>
            <a:lvl1pPr algn="ctr">
              <a:defRPr sz="3600" b="0">
                <a:solidFill>
                  <a:schemeClr val="bg1"/>
                </a:solidFill>
                <a:latin typeface="+mn-lt"/>
              </a:defRPr>
            </a:lvl1pPr>
          </a:lstStyle>
          <a:p>
            <a:r>
              <a:rPr lang="en-US"/>
              <a:t>Click to edit Master title style</a:t>
            </a:r>
          </a:p>
        </p:txBody>
      </p:sp>
      <p:sp>
        <p:nvSpPr>
          <p:cNvPr id="2" name="Date Placeholder 1"/>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E24C6-B8C2-40F0-BF2D-44D0E3E3802A}" type="slidenum">
              <a:rPr lang="en-US" smtClean="0"/>
              <a:t>‹#›</a:t>
            </a:fld>
            <a:endParaRPr lang="en-US"/>
          </a:p>
        </p:txBody>
      </p:sp>
    </p:spTree>
    <p:extLst>
      <p:ext uri="{BB962C8B-B14F-4D97-AF65-F5344CB8AC3E}">
        <p14:creationId xmlns:p14="http://schemas.microsoft.com/office/powerpoint/2010/main" val="70717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 NASA">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E24C6-B8C2-40F0-BF2D-44D0E3E3802A}" type="slidenum">
              <a:rPr lang="en-US" smtClean="0"/>
              <a:t>‹#›</a:t>
            </a:fld>
            <a:endParaRPr lang="en-US"/>
          </a:p>
        </p:txBody>
      </p:sp>
      <p:sp>
        <p:nvSpPr>
          <p:cNvPr id="6" name="Title 2"/>
          <p:cNvSpPr>
            <a:spLocks noGrp="1"/>
          </p:cNvSpPr>
          <p:nvPr>
            <p:ph type="title"/>
          </p:nvPr>
        </p:nvSpPr>
        <p:spPr>
          <a:xfrm>
            <a:off x="2438401" y="0"/>
            <a:ext cx="8410944" cy="975701"/>
          </a:xfrm>
          <a:prstGeom prst="rect">
            <a:avLst/>
          </a:prstGeom>
        </p:spPr>
        <p:txBody>
          <a:bodyPr anchor="ctr"/>
          <a:lstStyle>
            <a:lvl1pPr algn="ctr">
              <a:defRPr sz="3600" b="0">
                <a:solidFill>
                  <a:schemeClr val="bg1"/>
                </a:solidFill>
                <a:latin typeface="+mn-lt"/>
              </a:defRPr>
            </a:lvl1pPr>
          </a:lstStyle>
          <a:p>
            <a:r>
              <a:rPr lang="en-US"/>
              <a:t>Click to edit Master title style</a:t>
            </a:r>
          </a:p>
        </p:txBody>
      </p:sp>
    </p:spTree>
    <p:extLst>
      <p:ext uri="{BB962C8B-B14F-4D97-AF65-F5344CB8AC3E}">
        <p14:creationId xmlns:p14="http://schemas.microsoft.com/office/powerpoint/2010/main" val="3126554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Logo For Us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E24C6-B8C2-40F0-BF2D-44D0E3E3802A}" type="slidenum">
              <a:rPr lang="en-US" smtClean="0"/>
              <a:t>‹#›</a:t>
            </a:fld>
            <a:endParaRPr lang="en-US"/>
          </a:p>
        </p:txBody>
      </p:sp>
      <p:pic>
        <p:nvPicPr>
          <p:cNvPr id="7" name="Picture 6">
            <a:extLst>
              <a:ext uri="{FF2B5EF4-FFF2-40B4-BE49-F238E27FC236}">
                <a16:creationId xmlns:a16="http://schemas.microsoft.com/office/drawing/2014/main" id="{20A92427-416E-FE48-A31E-73E7DD1A11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5783" y="3033728"/>
            <a:ext cx="1077216" cy="890713"/>
          </a:xfrm>
          <a:prstGeom prst="rect">
            <a:avLst/>
          </a:prstGeom>
        </p:spPr>
      </p:pic>
      <p:pic>
        <p:nvPicPr>
          <p:cNvPr id="8" name="Picture 7">
            <a:extLst>
              <a:ext uri="{FF2B5EF4-FFF2-40B4-BE49-F238E27FC236}">
                <a16:creationId xmlns:a16="http://schemas.microsoft.com/office/drawing/2014/main" id="{3E4191DF-B26B-8945-94BD-4BD638084925}"/>
              </a:ext>
            </a:extLst>
          </p:cNvPr>
          <p:cNvPicPr>
            <a:picLocks noChangeAspect="1"/>
          </p:cNvPicPr>
          <p:nvPr userDrawn="1"/>
        </p:nvPicPr>
        <p:blipFill>
          <a:blip r:embed="rId3"/>
          <a:stretch>
            <a:fillRect/>
          </a:stretch>
        </p:blipFill>
        <p:spPr>
          <a:xfrm>
            <a:off x="3682318" y="3019349"/>
            <a:ext cx="964041" cy="910483"/>
          </a:xfrm>
          <a:prstGeom prst="rect">
            <a:avLst/>
          </a:prstGeom>
        </p:spPr>
      </p:pic>
      <p:pic>
        <p:nvPicPr>
          <p:cNvPr id="11" name="Picture 10">
            <a:extLst>
              <a:ext uri="{FF2B5EF4-FFF2-40B4-BE49-F238E27FC236}">
                <a16:creationId xmlns:a16="http://schemas.microsoft.com/office/drawing/2014/main" id="{74AB10F0-E507-0C4C-A726-C009BCAF1FD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21658" y="3024349"/>
            <a:ext cx="900484" cy="900484"/>
          </a:xfrm>
          <a:prstGeom prst="rect">
            <a:avLst/>
          </a:prstGeom>
        </p:spPr>
      </p:pic>
      <p:pic>
        <p:nvPicPr>
          <p:cNvPr id="15" name="Picture 14">
            <a:extLst>
              <a:ext uri="{FF2B5EF4-FFF2-40B4-BE49-F238E27FC236}">
                <a16:creationId xmlns:a16="http://schemas.microsoft.com/office/drawing/2014/main" id="{79888A8F-835F-2149-BDE0-D234D33247F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53876" y="3019349"/>
            <a:ext cx="1098653" cy="1087987"/>
          </a:xfrm>
          <a:prstGeom prst="rect">
            <a:avLst/>
          </a:prstGeom>
        </p:spPr>
      </p:pic>
      <p:pic>
        <p:nvPicPr>
          <p:cNvPr id="17" name="Picture 16">
            <a:extLst>
              <a:ext uri="{FF2B5EF4-FFF2-40B4-BE49-F238E27FC236}">
                <a16:creationId xmlns:a16="http://schemas.microsoft.com/office/drawing/2014/main" id="{00E34357-53CB-2741-9195-BB161B16D346}"/>
              </a:ext>
            </a:extLst>
          </p:cNvPr>
          <p:cNvPicPr>
            <a:picLocks noChangeAspect="1"/>
          </p:cNvPicPr>
          <p:nvPr userDrawn="1"/>
        </p:nvPicPr>
        <p:blipFill>
          <a:blip r:embed="rId6"/>
          <a:stretch>
            <a:fillRect/>
          </a:stretch>
        </p:blipFill>
        <p:spPr>
          <a:xfrm>
            <a:off x="8884265" y="3237653"/>
            <a:ext cx="1818665" cy="496636"/>
          </a:xfrm>
          <a:prstGeom prst="rect">
            <a:avLst/>
          </a:prstGeom>
        </p:spPr>
      </p:pic>
      <p:sp>
        <p:nvSpPr>
          <p:cNvPr id="12" name="Title 2"/>
          <p:cNvSpPr>
            <a:spLocks noGrp="1"/>
          </p:cNvSpPr>
          <p:nvPr>
            <p:ph type="title" hasCustomPrompt="1"/>
          </p:nvPr>
        </p:nvSpPr>
        <p:spPr>
          <a:xfrm>
            <a:off x="2438401" y="0"/>
            <a:ext cx="8410944" cy="975701"/>
          </a:xfrm>
          <a:prstGeom prst="rect">
            <a:avLst/>
          </a:prstGeom>
        </p:spPr>
        <p:txBody>
          <a:bodyPr anchor="ctr"/>
          <a:lstStyle>
            <a:lvl1pPr algn="ctr">
              <a:defRPr sz="3600" b="0">
                <a:solidFill>
                  <a:schemeClr val="bg1"/>
                </a:solidFill>
                <a:latin typeface="+mn-lt"/>
              </a:defRPr>
            </a:lvl1pPr>
          </a:lstStyle>
          <a:p>
            <a:r>
              <a:rPr lang="en-US"/>
              <a:t>Logos</a:t>
            </a:r>
          </a:p>
        </p:txBody>
      </p:sp>
      <p:pic>
        <p:nvPicPr>
          <p:cNvPr id="13" name="Picture 12">
            <a:extLst>
              <a:ext uri="{FF2B5EF4-FFF2-40B4-BE49-F238E27FC236}">
                <a16:creationId xmlns:a16="http://schemas.microsoft.com/office/drawing/2014/main" id="{6C26CCF7-2416-F54B-8C58-3955DD80C2F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975678" y="3003659"/>
            <a:ext cx="914400" cy="1056133"/>
          </a:xfrm>
          <a:prstGeom prst="rect">
            <a:avLst/>
          </a:prstGeom>
        </p:spPr>
      </p:pic>
    </p:spTree>
    <p:extLst>
      <p:ext uri="{BB962C8B-B14F-4D97-AF65-F5344CB8AC3E}">
        <p14:creationId xmlns:p14="http://schemas.microsoft.com/office/powerpoint/2010/main" val="87080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E24C6-B8C2-40F0-BF2D-44D0E3E3802A}" type="slidenum">
              <a:rPr lang="en-US" smtClean="0"/>
              <a:t>‹#›</a:t>
            </a:fld>
            <a:endParaRPr lang="en-US"/>
          </a:p>
        </p:txBody>
      </p:sp>
      <p:sp>
        <p:nvSpPr>
          <p:cNvPr id="6" name="Title 2"/>
          <p:cNvSpPr>
            <a:spLocks noGrp="1"/>
          </p:cNvSpPr>
          <p:nvPr>
            <p:ph type="title" hasCustomPrompt="1"/>
          </p:nvPr>
        </p:nvSpPr>
        <p:spPr>
          <a:xfrm>
            <a:off x="2969679" y="0"/>
            <a:ext cx="7880527" cy="975701"/>
          </a:xfrm>
          <a:prstGeom prst="rect">
            <a:avLst/>
          </a:prstGeom>
        </p:spPr>
        <p:txBody>
          <a:bodyPr anchor="ctr"/>
          <a:lstStyle>
            <a:lvl1pPr algn="ctr">
              <a:defRPr sz="3600" b="0">
                <a:solidFill>
                  <a:schemeClr val="bg1"/>
                </a:solidFill>
                <a:latin typeface="+mn-lt"/>
              </a:defRPr>
            </a:lvl1pPr>
          </a:lstStyle>
          <a:p>
            <a:r>
              <a:rPr lang="en-US"/>
              <a:t>Disclaimers</a:t>
            </a:r>
          </a:p>
        </p:txBody>
      </p:sp>
      <p:sp>
        <p:nvSpPr>
          <p:cNvPr id="7" name="Rectangle 6"/>
          <p:cNvSpPr/>
          <p:nvPr userDrawn="1"/>
        </p:nvSpPr>
        <p:spPr>
          <a:xfrm>
            <a:off x="4537991" y="1598989"/>
            <a:ext cx="3116020" cy="225639"/>
          </a:xfrm>
          <a:prstGeom prst="rect">
            <a:avLst/>
          </a:prstGeom>
          <a:solidFill>
            <a:schemeClr val="bg1"/>
          </a:solidFill>
          <a:ln>
            <a:solidFill>
              <a:srgbClr val="D00002"/>
            </a:solidFill>
          </a:ln>
        </p:spPr>
        <p:txBody>
          <a:bodyPr wrap="square" lIns="0" tIns="0" rIns="0" bIns="0">
            <a:spAutoFit/>
          </a:bodyPr>
          <a:lstStyle/>
          <a:p>
            <a:pPr algn="ctr">
              <a:lnSpc>
                <a:spcPct val="110000"/>
              </a:lnSpc>
            </a:pPr>
            <a:r>
              <a:rPr lang="en-US" sz="1333" b="1">
                <a:solidFill>
                  <a:srgbClr val="FF0000"/>
                </a:solidFill>
                <a:latin typeface="Arial"/>
                <a:cs typeface="Arial"/>
              </a:rPr>
              <a:t>SENSITIVE BUT UNCLASSIFIED (SBU)</a:t>
            </a:r>
            <a:endParaRPr lang="en-US" sz="1333" b="1">
              <a:latin typeface="Arial"/>
              <a:cs typeface="Arial"/>
            </a:endParaRPr>
          </a:p>
        </p:txBody>
      </p:sp>
      <p:sp>
        <p:nvSpPr>
          <p:cNvPr id="9" name="Rectangle 8"/>
          <p:cNvSpPr/>
          <p:nvPr userDrawn="1"/>
        </p:nvSpPr>
        <p:spPr>
          <a:xfrm>
            <a:off x="2016771" y="2692749"/>
            <a:ext cx="8158459" cy="1694503"/>
          </a:xfrm>
          <a:prstGeom prst="rect">
            <a:avLst/>
          </a:prstGeom>
          <a:solidFill>
            <a:schemeClr val="bg1"/>
          </a:solidFill>
          <a:ln>
            <a:solidFill>
              <a:srgbClr val="D00002"/>
            </a:solidFill>
          </a:ln>
        </p:spPr>
        <p:txBody>
          <a:bodyPr wrap="square">
            <a:spAutoFit/>
          </a:bodyPr>
          <a:lstStyle/>
          <a:p>
            <a:pPr algn="ctr">
              <a:lnSpc>
                <a:spcPct val="110000"/>
              </a:lnSpc>
            </a:pPr>
            <a:r>
              <a:rPr lang="en-US" sz="1400" b="1">
                <a:solidFill>
                  <a:srgbClr val="FF0000"/>
                </a:solidFill>
                <a:latin typeface="Arial Narrow"/>
                <a:ea typeface="Times New Roman"/>
                <a:cs typeface="Arial"/>
              </a:rPr>
              <a:t>ITAR Restricted </a:t>
            </a:r>
            <a:br>
              <a:rPr lang="en-US" sz="1400" b="1">
                <a:latin typeface="Arial Narrow"/>
                <a:ea typeface="Times New Roman"/>
                <a:cs typeface="Arial"/>
              </a:rPr>
            </a:br>
            <a:r>
              <a:rPr lang="en-US" sz="1400" b="1">
                <a:latin typeface="Arial Narrow"/>
                <a:ea typeface="Times New Roman"/>
                <a:cs typeface="Arial"/>
              </a:rPr>
              <a:t>-- International Traffic in Arms Regulations (ITAR) Notice –</a:t>
            </a:r>
          </a:p>
          <a:p>
            <a:pPr>
              <a:lnSpc>
                <a:spcPct val="110000"/>
              </a:lnSpc>
            </a:pPr>
            <a:r>
              <a:rPr lang="en-US" sz="1333" b="1">
                <a:solidFill>
                  <a:srgbClr val="FF0000"/>
                </a:solidFill>
                <a:latin typeface="Arial"/>
                <a:cs typeface="Arial"/>
              </a:rPr>
              <a:t>WARNING: </a:t>
            </a:r>
            <a:r>
              <a:rPr lang="en-US" sz="1333" b="1">
                <a:latin typeface="Arial Narrow"/>
                <a:ea typeface="Times New Roman"/>
                <a:cs typeface="Arial"/>
              </a:rPr>
              <a:t>This document contains information which falls under the purview of the U.S. Munitions List (USML) as defined in the International Traffic in Arms Regulations (ITAR), 22 CFR 120-130, and is export controlled.</a:t>
            </a:r>
            <a:endParaRPr lang="en-US" sz="1333">
              <a:latin typeface="Times New Roman"/>
              <a:ea typeface="Times New Roman"/>
              <a:cs typeface="Arial"/>
            </a:endParaRPr>
          </a:p>
          <a:p>
            <a:pPr>
              <a:lnSpc>
                <a:spcPct val="110000"/>
              </a:lnSpc>
            </a:pPr>
            <a:r>
              <a:rPr lang="en-US" sz="1333">
                <a:latin typeface="Arial Narrow"/>
                <a:ea typeface="Times New Roman"/>
                <a:cs typeface="Arial"/>
              </a:rPr>
              <a:t> It shall not be transferred to foreign nationals in the U.S. or abroad without specific approval of a knowledgeable NASA export control official, and/or unless an export license or license exemption is obtained/available from the United States Department of State.  Violations of these regulations are punishable by fine, imprisonment, or both.</a:t>
            </a:r>
            <a:endParaRPr lang="en-US" sz="1333">
              <a:latin typeface="Times New Roman"/>
              <a:ea typeface="Times New Roman"/>
              <a:cs typeface="Arial"/>
            </a:endParaRPr>
          </a:p>
        </p:txBody>
      </p:sp>
      <p:sp>
        <p:nvSpPr>
          <p:cNvPr id="10" name="Rectangle 9"/>
          <p:cNvSpPr/>
          <p:nvPr userDrawn="1"/>
        </p:nvSpPr>
        <p:spPr>
          <a:xfrm>
            <a:off x="2016771" y="4544800"/>
            <a:ext cx="8158459" cy="1733488"/>
          </a:xfrm>
          <a:prstGeom prst="rect">
            <a:avLst/>
          </a:prstGeom>
          <a:solidFill>
            <a:schemeClr val="bg1"/>
          </a:solidFill>
          <a:ln>
            <a:solidFill>
              <a:srgbClr val="D00002"/>
            </a:solidFill>
          </a:ln>
        </p:spPr>
        <p:txBody>
          <a:bodyPr wrap="square">
            <a:spAutoFit/>
          </a:bodyPr>
          <a:lstStyle/>
          <a:p>
            <a:pPr algn="ctr"/>
            <a:r>
              <a:rPr lang="en-US" sz="1600" b="1" kern="1200">
                <a:solidFill>
                  <a:srgbClr val="FF0000"/>
                </a:solidFill>
                <a:effectLst/>
                <a:latin typeface="+mn-lt"/>
                <a:ea typeface="+mn-ea"/>
                <a:cs typeface="+mn-cs"/>
              </a:rPr>
              <a:t>EAR ECCN 9E515.a.</a:t>
            </a:r>
          </a:p>
          <a:p>
            <a:pPr algn="ctr"/>
            <a:r>
              <a:rPr lang="en-US" sz="2400" b="1" kern="1200">
                <a:solidFill>
                  <a:schemeClr val="tx1"/>
                </a:solidFill>
                <a:effectLst/>
                <a:latin typeface="+mn-lt"/>
                <a:ea typeface="+mn-ea"/>
                <a:cs typeface="+mn-cs"/>
              </a:rPr>
              <a:t>- Export Administration Regulations (EAR) Notice -</a:t>
            </a:r>
          </a:p>
          <a:p>
            <a:r>
              <a:rPr lang="en-US" sz="1333" b="1" kern="1200">
                <a:solidFill>
                  <a:srgbClr val="FF0000"/>
                </a:solidFill>
                <a:effectLst/>
                <a:latin typeface="+mn-lt"/>
                <a:ea typeface="+mn-ea"/>
                <a:cs typeface="+mn-cs"/>
              </a:rPr>
              <a:t>WARNING: </a:t>
            </a:r>
            <a:r>
              <a:rPr lang="en-US" sz="1333" b="1" kern="1200">
                <a:solidFill>
                  <a:schemeClr val="tx1"/>
                </a:solidFill>
                <a:effectLst/>
                <a:latin typeface="+mn-lt"/>
                <a:ea typeface="+mn-ea"/>
                <a:cs typeface="+mn-cs"/>
              </a:rPr>
              <a:t>This document contains information within the purview of the Export Administration Regulations (EAR), 15 CFR §730-774, and is export-controlled.  </a:t>
            </a:r>
            <a:r>
              <a:rPr lang="en-US" sz="1333" b="0" kern="1200">
                <a:solidFill>
                  <a:schemeClr val="tx1"/>
                </a:solidFill>
                <a:effectLst/>
                <a:latin typeface="+mn-lt"/>
                <a:ea typeface="+mn-ea"/>
                <a:cs typeface="+mn-cs"/>
              </a:rPr>
              <a:t>It may not be transferred to foreign persons in the U.S. or abroad without specific approval of a knowledgeable export control official, and/or unless an export license or license exception is obtained/available from the Bureau of Industry and Security, United States Department of Commerce.  Violations of these regulations are punishable by fine, imprisonment, or both.</a:t>
            </a:r>
          </a:p>
        </p:txBody>
      </p:sp>
      <p:sp>
        <p:nvSpPr>
          <p:cNvPr id="2" name="TextBox 1"/>
          <p:cNvSpPr txBox="1"/>
          <p:nvPr userDrawn="1"/>
        </p:nvSpPr>
        <p:spPr>
          <a:xfrm>
            <a:off x="3814159" y="1121376"/>
            <a:ext cx="4563685" cy="523220"/>
          </a:xfrm>
          <a:prstGeom prst="rect">
            <a:avLst/>
          </a:prstGeom>
          <a:noFill/>
        </p:spPr>
        <p:txBody>
          <a:bodyPr wrap="none" rtlCol="0">
            <a:spAutoFit/>
          </a:bodyPr>
          <a:lstStyle/>
          <a:p>
            <a:pPr algn="ctr"/>
            <a:r>
              <a:rPr lang="en-US" sz="1400"/>
              <a:t>Per NID 1600.55 (per NPR</a:t>
            </a:r>
            <a:r>
              <a:rPr lang="en-US" sz="1400" baseline="0"/>
              <a:t> 1600.1)</a:t>
            </a:r>
            <a:endParaRPr lang="en-US" sz="1400"/>
          </a:p>
          <a:p>
            <a:r>
              <a:rPr lang="en-US" sz="1400"/>
              <a:t>Top of title page and every page containing SBU Information</a:t>
            </a:r>
          </a:p>
        </p:txBody>
      </p:sp>
      <p:sp>
        <p:nvSpPr>
          <p:cNvPr id="11" name="Rectangle 10"/>
          <p:cNvSpPr/>
          <p:nvPr userDrawn="1"/>
        </p:nvSpPr>
        <p:spPr>
          <a:xfrm>
            <a:off x="2702840" y="2099690"/>
            <a:ext cx="6786320" cy="225639"/>
          </a:xfrm>
          <a:prstGeom prst="rect">
            <a:avLst/>
          </a:prstGeom>
          <a:solidFill>
            <a:schemeClr val="bg1"/>
          </a:solidFill>
          <a:ln>
            <a:solidFill>
              <a:srgbClr val="D00002"/>
            </a:solidFill>
          </a:ln>
        </p:spPr>
        <p:txBody>
          <a:bodyPr wrap="square" lIns="0" tIns="0" rIns="0" bIns="0">
            <a:spAutoFit/>
          </a:bodyPr>
          <a:lstStyle/>
          <a:p>
            <a:pPr algn="ctr">
              <a:lnSpc>
                <a:spcPct val="110000"/>
              </a:lnSpc>
            </a:pPr>
            <a:r>
              <a:rPr lang="en-US" sz="1333" b="1">
                <a:solidFill>
                  <a:srgbClr val="FF0000"/>
                </a:solidFill>
                <a:latin typeface="Arial"/>
                <a:cs typeface="Arial"/>
              </a:rPr>
              <a:t>SENSITIVE BUT UNCLASSIFIED (SBU);</a:t>
            </a:r>
            <a:r>
              <a:rPr lang="en-US" sz="1333" b="1" baseline="0">
                <a:solidFill>
                  <a:srgbClr val="FF0000"/>
                </a:solidFill>
                <a:latin typeface="Arial"/>
                <a:cs typeface="Arial"/>
              </a:rPr>
              <a:t> TEMPO Project Manager; TEMPO; &lt;date&gt; </a:t>
            </a:r>
            <a:endParaRPr lang="en-US" sz="1333" b="1">
              <a:latin typeface="Arial"/>
              <a:cs typeface="Arial"/>
            </a:endParaRPr>
          </a:p>
        </p:txBody>
      </p:sp>
      <p:sp>
        <p:nvSpPr>
          <p:cNvPr id="12" name="TextBox 11"/>
          <p:cNvSpPr txBox="1"/>
          <p:nvPr userDrawn="1"/>
        </p:nvSpPr>
        <p:spPr>
          <a:xfrm>
            <a:off x="3636781" y="1788077"/>
            <a:ext cx="4849469" cy="307777"/>
          </a:xfrm>
          <a:prstGeom prst="rect">
            <a:avLst/>
          </a:prstGeom>
          <a:noFill/>
        </p:spPr>
        <p:txBody>
          <a:bodyPr wrap="none" rtlCol="0">
            <a:spAutoFit/>
          </a:bodyPr>
          <a:lstStyle/>
          <a:p>
            <a:r>
              <a:rPr lang="en-US" sz="1400"/>
              <a:t>Bottom of title page and every page containing SBU Information</a:t>
            </a:r>
          </a:p>
        </p:txBody>
      </p:sp>
    </p:spTree>
    <p:extLst>
      <p:ext uri="{BB962C8B-B14F-4D97-AF65-F5344CB8AC3E}">
        <p14:creationId xmlns:p14="http://schemas.microsoft.com/office/powerpoint/2010/main" val="3721095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E24C6-B8C2-40F0-BF2D-44D0E3E3802A}" type="slidenum">
              <a:rPr lang="en-US" smtClean="0"/>
              <a:t>‹#›</a:t>
            </a:fld>
            <a:endParaRPr lang="en-US"/>
          </a:p>
        </p:txBody>
      </p:sp>
      <p:sp>
        <p:nvSpPr>
          <p:cNvPr id="6" name="Title 2"/>
          <p:cNvSpPr>
            <a:spLocks noGrp="1"/>
          </p:cNvSpPr>
          <p:nvPr>
            <p:ph type="title" hasCustomPrompt="1"/>
          </p:nvPr>
        </p:nvSpPr>
        <p:spPr>
          <a:xfrm>
            <a:off x="2969679" y="0"/>
            <a:ext cx="7880527" cy="975701"/>
          </a:xfrm>
          <a:prstGeom prst="rect">
            <a:avLst/>
          </a:prstGeom>
        </p:spPr>
        <p:txBody>
          <a:bodyPr anchor="ctr"/>
          <a:lstStyle>
            <a:lvl1pPr algn="ctr">
              <a:defRPr sz="3600" b="0">
                <a:solidFill>
                  <a:schemeClr val="bg1"/>
                </a:solidFill>
                <a:latin typeface="+mn-lt"/>
              </a:defRPr>
            </a:lvl1pPr>
          </a:lstStyle>
          <a:p>
            <a:r>
              <a:rPr lang="en-US"/>
              <a:t>Disclaimers</a:t>
            </a:r>
          </a:p>
        </p:txBody>
      </p:sp>
      <p:sp>
        <p:nvSpPr>
          <p:cNvPr id="11" name="Rectangle 10"/>
          <p:cNvSpPr/>
          <p:nvPr userDrawn="1"/>
        </p:nvSpPr>
        <p:spPr>
          <a:xfrm>
            <a:off x="306567" y="1061642"/>
            <a:ext cx="10785733" cy="1651671"/>
          </a:xfrm>
          <a:prstGeom prst="rect">
            <a:avLst/>
          </a:prstGeom>
          <a:solidFill>
            <a:schemeClr val="bg1"/>
          </a:solidFill>
        </p:spPr>
        <p:txBody>
          <a:bodyPr wrap="square">
            <a:spAutoFit/>
          </a:bodyPr>
          <a:lstStyle/>
          <a:p>
            <a:pPr algn="ctr"/>
            <a:r>
              <a:rPr lang="en-US" sz="2133" b="1">
                <a:solidFill>
                  <a:srgbClr val="FF0000"/>
                </a:solidFill>
              </a:rPr>
              <a:t>Limited Rights Notice </a:t>
            </a:r>
            <a:endParaRPr lang="en-US" sz="2133" b="1" i="1">
              <a:solidFill>
                <a:srgbClr val="FF0000"/>
              </a:solidFill>
            </a:endParaRPr>
          </a:p>
          <a:p>
            <a:pPr lvl="0"/>
            <a:r>
              <a:rPr lang="en-US" sz="1600">
                <a:solidFill>
                  <a:srgbClr val="FF0000"/>
                </a:solidFill>
              </a:rPr>
              <a:t>(a) These data are submitted with limited rights under Government Contract No. NNL13AQ01C.  These data may be reproduced and used by the</a:t>
            </a:r>
            <a:r>
              <a:rPr lang="en-US" sz="1600" i="1">
                <a:solidFill>
                  <a:srgbClr val="FF0000"/>
                </a:solidFill>
              </a:rPr>
              <a:t> </a:t>
            </a:r>
            <a:r>
              <a:rPr lang="en-US" sz="1600">
                <a:solidFill>
                  <a:srgbClr val="FF0000"/>
                </a:solidFill>
              </a:rPr>
              <a:t>Government with the express limitation that they will not, without written permission of the contractor, be used for purposes of manufacture nor disclosed outside the Government; except that the Government may disclose these data outside the Government for the following purposes, if any, provided that the Government makes such disclosure subject to prohibition against further use and disclosure: None</a:t>
            </a:r>
            <a:endParaRPr lang="en-US" sz="1600" i="1">
              <a:solidFill>
                <a:srgbClr val="FF0000"/>
              </a:solidFill>
            </a:endParaRPr>
          </a:p>
        </p:txBody>
      </p:sp>
    </p:spTree>
    <p:extLst>
      <p:ext uri="{BB962C8B-B14F-4D97-AF65-F5344CB8AC3E}">
        <p14:creationId xmlns:p14="http://schemas.microsoft.com/office/powerpoint/2010/main" val="3761571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6" name="Title 5"/>
          <p:cNvSpPr>
            <a:spLocks noGrp="1"/>
          </p:cNvSpPr>
          <p:nvPr>
            <p:ph type="title"/>
          </p:nvPr>
        </p:nvSpPr>
        <p:spPr>
          <a:xfrm>
            <a:off x="838200" y="2900680"/>
            <a:ext cx="10515600" cy="1325033"/>
          </a:xfrm>
          <a:prstGeom prst="rect">
            <a:avLst/>
          </a:prstGeom>
        </p:spPr>
        <p:txBody>
          <a:bodyPr/>
          <a:lstStyle>
            <a:lvl1pPr>
              <a:defRPr lang="en-US" sz="5400" b="0" smtClean="0">
                <a:solidFill>
                  <a:srgbClr val="000090"/>
                </a:solidFill>
                <a:cs typeface="Arial Rounded MT Bold"/>
              </a:defRPr>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0E24C6-B8C2-40F0-BF2D-44D0E3E3802A}" type="slidenum">
              <a:rPr lang="en-US" smtClean="0"/>
              <a:t>‹#›</a:t>
            </a:fld>
            <a:endParaRPr lang="en-US"/>
          </a:p>
        </p:txBody>
      </p:sp>
    </p:spTree>
    <p:extLst>
      <p:ext uri="{BB962C8B-B14F-4D97-AF65-F5344CB8AC3E}">
        <p14:creationId xmlns:p14="http://schemas.microsoft.com/office/powerpoint/2010/main" val="22569243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Questions">
    <p:spTree>
      <p:nvGrpSpPr>
        <p:cNvPr id="1" name=""/>
        <p:cNvGrpSpPr/>
        <p:nvPr/>
      </p:nvGrpSpPr>
      <p:grpSpPr>
        <a:xfrm>
          <a:off x="0" y="0"/>
          <a:ext cx="0" cy="0"/>
          <a:chOff x="0" y="0"/>
          <a:chExt cx="0" cy="0"/>
        </a:xfrm>
      </p:grpSpPr>
      <p:sp>
        <p:nvSpPr>
          <p:cNvPr id="3" name="Title Placeholder 10"/>
          <p:cNvSpPr txBox="1">
            <a:spLocks/>
          </p:cNvSpPr>
          <p:nvPr userDrawn="1"/>
        </p:nvSpPr>
        <p:spPr>
          <a:xfrm>
            <a:off x="0" y="3101189"/>
            <a:ext cx="12192000" cy="6463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7200" b="0">
                <a:solidFill>
                  <a:srgbClr val="000090"/>
                </a:solidFill>
                <a:latin typeface="+mn-lt"/>
                <a:cs typeface="Arial Rounded MT Bold"/>
              </a:rPr>
              <a:t>Questions</a:t>
            </a:r>
            <a:endParaRPr lang="en-US" sz="6000" b="0">
              <a:solidFill>
                <a:srgbClr val="000090"/>
              </a:solidFill>
              <a:latin typeface="+mn-lt"/>
              <a:cs typeface="Arial Rounded MT Bold"/>
            </a:endParaRPr>
          </a:p>
        </p:txBody>
      </p:sp>
    </p:spTree>
    <p:extLst>
      <p:ext uri="{BB962C8B-B14F-4D97-AF65-F5344CB8AC3E}">
        <p14:creationId xmlns:p14="http://schemas.microsoft.com/office/powerpoint/2010/main" val="7429693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ackup">
    <p:spTree>
      <p:nvGrpSpPr>
        <p:cNvPr id="1" name=""/>
        <p:cNvGrpSpPr/>
        <p:nvPr/>
      </p:nvGrpSpPr>
      <p:grpSpPr>
        <a:xfrm>
          <a:off x="0" y="0"/>
          <a:ext cx="0" cy="0"/>
          <a:chOff x="0" y="0"/>
          <a:chExt cx="0" cy="0"/>
        </a:xfrm>
      </p:grpSpPr>
      <p:sp>
        <p:nvSpPr>
          <p:cNvPr id="3" name="Title Placeholder 10"/>
          <p:cNvSpPr txBox="1">
            <a:spLocks/>
          </p:cNvSpPr>
          <p:nvPr userDrawn="1"/>
        </p:nvSpPr>
        <p:spPr>
          <a:xfrm>
            <a:off x="0" y="3101189"/>
            <a:ext cx="12192000" cy="6463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7200" b="0">
                <a:solidFill>
                  <a:srgbClr val="000090"/>
                </a:solidFill>
                <a:latin typeface="+mn-lt"/>
                <a:cs typeface="Arial Rounded MT Bold"/>
              </a:rPr>
              <a:t>Backup</a:t>
            </a:r>
          </a:p>
        </p:txBody>
      </p:sp>
    </p:spTree>
    <p:extLst>
      <p:ext uri="{BB962C8B-B14F-4D97-AF65-F5344CB8AC3E}">
        <p14:creationId xmlns:p14="http://schemas.microsoft.com/office/powerpoint/2010/main" val="26096631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Logo">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EDD07B-0B4F-C141-BE97-9114F86A1893}"/>
              </a:ext>
            </a:extLst>
          </p:cNvPr>
          <p:cNvPicPr>
            <a:picLocks noChangeAspect="1"/>
          </p:cNvPicPr>
          <p:nvPr userDrawn="1"/>
        </p:nvPicPr>
        <p:blipFill>
          <a:blip r:embed="rId2"/>
          <a:stretch>
            <a:fillRect/>
          </a:stretch>
        </p:blipFill>
        <p:spPr>
          <a:xfrm>
            <a:off x="5369859" y="2834341"/>
            <a:ext cx="1828800" cy="1727200"/>
          </a:xfrm>
          <a:prstGeom prst="rect">
            <a:avLst/>
          </a:prstGeom>
        </p:spPr>
      </p:pic>
    </p:spTree>
    <p:extLst>
      <p:ext uri="{BB962C8B-B14F-4D97-AF65-F5344CB8AC3E}">
        <p14:creationId xmlns:p14="http://schemas.microsoft.com/office/powerpoint/2010/main" val="40194892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pic>
        <p:nvPicPr>
          <p:cNvPr id="8" name="Picture 7" descr="TEMPO ppt Banner v7.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866"/>
            <a:ext cx="12192000" cy="1063752"/>
          </a:xfrm>
          <a:prstGeom prst="rect">
            <a:avLst/>
          </a:prstGeom>
        </p:spPr>
      </p:pic>
      <p:sp>
        <p:nvSpPr>
          <p:cNvPr id="9" name="Title 1"/>
          <p:cNvSpPr>
            <a:spLocks noGrp="1"/>
          </p:cNvSpPr>
          <p:nvPr>
            <p:ph type="title"/>
          </p:nvPr>
        </p:nvSpPr>
        <p:spPr>
          <a:xfrm>
            <a:off x="2539931" y="274638"/>
            <a:ext cx="7963743" cy="638108"/>
          </a:xfrm>
          <a:prstGeom prst="rect">
            <a:avLst/>
          </a:prstGeom>
        </p:spPr>
        <p:txBody>
          <a:bodyPr vert="horz"/>
          <a:lstStyle>
            <a:lvl1pPr>
              <a:defRPr sz="2800">
                <a:solidFill>
                  <a:srgbClr val="D9D9D9"/>
                </a:solidFill>
                <a:latin typeface="Arial Rounded MT Bold"/>
                <a:cs typeface="Arial Rounded MT Bold"/>
              </a:defRPr>
            </a:lvl1pPr>
          </a:lstStyle>
          <a:p>
            <a:r>
              <a:rPr lang="en-US"/>
              <a:t>Click to edit Master title style</a:t>
            </a:r>
          </a:p>
        </p:txBody>
      </p:sp>
      <p:sp>
        <p:nvSpPr>
          <p:cNvPr id="10" name="Date Placeholder 9"/>
          <p:cNvSpPr>
            <a:spLocks noGrp="1"/>
          </p:cNvSpPr>
          <p:nvPr>
            <p:ph type="dt" sz="half" idx="10"/>
          </p:nvPr>
        </p:nvSpPr>
        <p:spPr/>
        <p:txBody>
          <a:bodyPr/>
          <a:lstStyle/>
          <a:p>
            <a:endParaRPr lang="en-US">
              <a:solidFill>
                <a:prstClr val="black">
                  <a:tint val="75000"/>
                </a:prstClr>
              </a:solidFill>
              <a:latin typeface="Calibri"/>
            </a:endParaRPr>
          </a:p>
        </p:txBody>
      </p:sp>
      <p:sp>
        <p:nvSpPr>
          <p:cNvPr id="11" name="Footer Placeholder 10"/>
          <p:cNvSpPr>
            <a:spLocks noGrp="1"/>
          </p:cNvSpPr>
          <p:nvPr>
            <p:ph type="ftr" sz="quarter" idx="11"/>
          </p:nvPr>
        </p:nvSpPr>
        <p:spPr/>
        <p:txBody>
          <a:bodyPr/>
          <a:lstStyle/>
          <a:p>
            <a:endParaRPr lang="en-US">
              <a:solidFill>
                <a:prstClr val="black">
                  <a:tint val="75000"/>
                </a:prstClr>
              </a:solidFill>
              <a:latin typeface="Calibri"/>
            </a:endParaRPr>
          </a:p>
        </p:txBody>
      </p:sp>
      <p:sp>
        <p:nvSpPr>
          <p:cNvPr id="12" name="Slide Number Placeholder 11"/>
          <p:cNvSpPr>
            <a:spLocks noGrp="1"/>
          </p:cNvSpPr>
          <p:nvPr>
            <p:ph type="sldNum" sz="quarter" idx="12"/>
          </p:nvPr>
        </p:nvSpPr>
        <p:spPr/>
        <p:txBody>
          <a:bodyPr/>
          <a:lstStyle/>
          <a:p>
            <a:fld id="{AEC11D65-9821-2B49-88CD-D477606C3ED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46954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Chart - N 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E00922-7687-EA47-9BC8-EBC78CD432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47079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Only - NASA">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0" y="6621140"/>
            <a:ext cx="2743200" cy="182880"/>
          </a:xfrm>
          <a:prstGeom prst="rect">
            <a:avLst/>
          </a:prstGeom>
        </p:spPr>
        <p:txBody>
          <a:bodyPr vert="horz" lIns="91440" tIns="0" rIns="91440" bIns="0" rtlCol="0" anchor="ctr"/>
          <a:lstStyle>
            <a:lvl1pPr>
              <a:defRPr lang="en-US" sz="1200" smtClean="0">
                <a:solidFill>
                  <a:schemeClr val="tx1">
                    <a:tint val="75000"/>
                  </a:schemeClr>
                </a:solidFill>
              </a:defRPr>
            </a:lvl1pPr>
          </a:lstStyle>
          <a:p>
            <a:endParaRPr lang="en-US"/>
          </a:p>
        </p:txBody>
      </p:sp>
      <p:sp>
        <p:nvSpPr>
          <p:cNvPr id="5" name="Slide Number Placeholder 4"/>
          <p:cNvSpPr>
            <a:spLocks noGrp="1"/>
          </p:cNvSpPr>
          <p:nvPr>
            <p:ph type="sldNum" sz="quarter" idx="12"/>
          </p:nvPr>
        </p:nvSpPr>
        <p:spPr/>
        <p:txBody>
          <a:bodyPr/>
          <a:lstStyle/>
          <a:p>
            <a:fld id="{DA0E24C6-B8C2-40F0-BF2D-44D0E3E3802A}" type="slidenum">
              <a:rPr lang="en-US" smtClean="0"/>
              <a:t>‹#›</a:t>
            </a:fld>
            <a:endParaRPr lang="en-US"/>
          </a:p>
        </p:txBody>
      </p:sp>
      <p:sp>
        <p:nvSpPr>
          <p:cNvPr id="6" name="Title 2"/>
          <p:cNvSpPr>
            <a:spLocks noGrp="1"/>
          </p:cNvSpPr>
          <p:nvPr>
            <p:ph type="title"/>
          </p:nvPr>
        </p:nvSpPr>
        <p:spPr>
          <a:xfrm>
            <a:off x="2438401" y="2"/>
            <a:ext cx="8410944" cy="975701"/>
          </a:xfrm>
          <a:prstGeom prst="rect">
            <a:avLst/>
          </a:prstGeom>
        </p:spPr>
        <p:txBody>
          <a:bodyPr anchor="ctr"/>
          <a:lstStyle>
            <a:lvl1pPr algn="ctr">
              <a:defRPr sz="2700" b="0">
                <a:solidFill>
                  <a:schemeClr val="bg1"/>
                </a:solidFill>
                <a:latin typeface="+mn-lt"/>
              </a:defRPr>
            </a:lvl1pPr>
          </a:lstStyle>
          <a:p>
            <a:r>
              <a:rPr lang="en-US"/>
              <a:t>Click to edit Master title style</a:t>
            </a:r>
          </a:p>
        </p:txBody>
      </p:sp>
    </p:spTree>
    <p:extLst>
      <p:ext uri="{BB962C8B-B14F-4D97-AF65-F5344CB8AC3E}">
        <p14:creationId xmlns:p14="http://schemas.microsoft.com/office/powerpoint/2010/main" val="33683557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6" name="Title 5"/>
          <p:cNvSpPr>
            <a:spLocks noGrp="1"/>
          </p:cNvSpPr>
          <p:nvPr>
            <p:ph type="title"/>
          </p:nvPr>
        </p:nvSpPr>
        <p:spPr>
          <a:xfrm>
            <a:off x="838200" y="2900682"/>
            <a:ext cx="10515600" cy="1325033"/>
          </a:xfrm>
          <a:prstGeom prst="rect">
            <a:avLst/>
          </a:prstGeom>
        </p:spPr>
        <p:txBody>
          <a:bodyPr/>
          <a:lstStyle>
            <a:lvl1pPr>
              <a:defRPr lang="en-US" sz="4050" b="0" smtClean="0">
                <a:solidFill>
                  <a:srgbClr val="000090"/>
                </a:solidFill>
                <a:cs typeface="Arial Rounded MT Bold"/>
              </a:defRPr>
            </a:lvl1pPr>
          </a:lstStyle>
          <a:p>
            <a:r>
              <a:rPr lang="en-US"/>
              <a:t>Click to edit Master title style</a:t>
            </a:r>
          </a:p>
        </p:txBody>
      </p:sp>
      <p:sp>
        <p:nvSpPr>
          <p:cNvPr id="9" name="Slide Number Placeholder 8"/>
          <p:cNvSpPr>
            <a:spLocks noGrp="1"/>
          </p:cNvSpPr>
          <p:nvPr>
            <p:ph type="sldNum" sz="quarter" idx="12"/>
          </p:nvPr>
        </p:nvSpPr>
        <p:spPr/>
        <p:txBody>
          <a:bodyPr/>
          <a:lstStyle/>
          <a:p>
            <a:fld id="{DA0E24C6-B8C2-40F0-BF2D-44D0E3E3802A}" type="slidenum">
              <a:rPr lang="en-US" smtClean="0"/>
              <a:t>‹#›</a:t>
            </a:fld>
            <a:endParaRPr lang="en-US"/>
          </a:p>
        </p:txBody>
      </p:sp>
      <p:sp>
        <p:nvSpPr>
          <p:cNvPr id="7" name="Date Placeholder 2">
            <a:extLst>
              <a:ext uri="{FF2B5EF4-FFF2-40B4-BE49-F238E27FC236}">
                <a16:creationId xmlns:a16="http://schemas.microsoft.com/office/drawing/2014/main" id="{92356197-65FC-4F71-A33A-6CAF78ADFBE9}"/>
              </a:ext>
            </a:extLst>
          </p:cNvPr>
          <p:cNvSpPr>
            <a:spLocks noGrp="1"/>
          </p:cNvSpPr>
          <p:nvPr>
            <p:ph type="dt" sz="half" idx="2"/>
          </p:nvPr>
        </p:nvSpPr>
        <p:spPr>
          <a:xfrm>
            <a:off x="0" y="6529700"/>
            <a:ext cx="2743200" cy="182880"/>
          </a:xfrm>
          <a:prstGeom prst="rect">
            <a:avLst/>
          </a:prstGeom>
        </p:spPr>
        <p:txBody>
          <a:bodyPr/>
          <a:lstStyle>
            <a:lvl1pPr>
              <a:defRPr sz="1350" b="0">
                <a:solidFill>
                  <a:schemeClr val="bg2">
                    <a:lumMod val="50000"/>
                  </a:schemeClr>
                </a:solidFill>
              </a:defRPr>
            </a:lvl1pPr>
          </a:lstStyle>
          <a:p>
            <a:endParaRPr lang="en-US"/>
          </a:p>
        </p:txBody>
      </p:sp>
    </p:spTree>
    <p:extLst>
      <p:ext uri="{BB962C8B-B14F-4D97-AF65-F5344CB8AC3E}">
        <p14:creationId xmlns:p14="http://schemas.microsoft.com/office/powerpoint/2010/main" val="26610114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Questions">
    <p:spTree>
      <p:nvGrpSpPr>
        <p:cNvPr id="1" name=""/>
        <p:cNvGrpSpPr/>
        <p:nvPr/>
      </p:nvGrpSpPr>
      <p:grpSpPr>
        <a:xfrm>
          <a:off x="0" y="0"/>
          <a:ext cx="0" cy="0"/>
          <a:chOff x="0" y="0"/>
          <a:chExt cx="0" cy="0"/>
        </a:xfrm>
      </p:grpSpPr>
      <p:sp>
        <p:nvSpPr>
          <p:cNvPr id="3" name="Title Placeholder 10"/>
          <p:cNvSpPr txBox="1">
            <a:spLocks/>
          </p:cNvSpPr>
          <p:nvPr userDrawn="1"/>
        </p:nvSpPr>
        <p:spPr>
          <a:xfrm>
            <a:off x="0" y="3101191"/>
            <a:ext cx="12192000" cy="6463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5400" b="0">
                <a:solidFill>
                  <a:srgbClr val="000090"/>
                </a:solidFill>
                <a:latin typeface="+mn-lt"/>
                <a:cs typeface="Arial Rounded MT Bold"/>
              </a:rPr>
              <a:t>Questions</a:t>
            </a:r>
            <a:endParaRPr lang="en-US" sz="4500" b="0">
              <a:solidFill>
                <a:srgbClr val="000090"/>
              </a:solidFill>
              <a:latin typeface="+mn-lt"/>
              <a:cs typeface="Arial Rounded MT Bold"/>
            </a:endParaRPr>
          </a:p>
        </p:txBody>
      </p:sp>
    </p:spTree>
    <p:extLst>
      <p:ext uri="{BB962C8B-B14F-4D97-AF65-F5344CB8AC3E}">
        <p14:creationId xmlns:p14="http://schemas.microsoft.com/office/powerpoint/2010/main" val="21495792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Backup">
    <p:spTree>
      <p:nvGrpSpPr>
        <p:cNvPr id="1" name=""/>
        <p:cNvGrpSpPr/>
        <p:nvPr/>
      </p:nvGrpSpPr>
      <p:grpSpPr>
        <a:xfrm>
          <a:off x="0" y="0"/>
          <a:ext cx="0" cy="0"/>
          <a:chOff x="0" y="0"/>
          <a:chExt cx="0" cy="0"/>
        </a:xfrm>
      </p:grpSpPr>
      <p:sp>
        <p:nvSpPr>
          <p:cNvPr id="3" name="Title Placeholder 10"/>
          <p:cNvSpPr txBox="1">
            <a:spLocks/>
          </p:cNvSpPr>
          <p:nvPr userDrawn="1"/>
        </p:nvSpPr>
        <p:spPr>
          <a:xfrm>
            <a:off x="0" y="3101191"/>
            <a:ext cx="12192000" cy="64633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200" kern="1200">
                <a:solidFill>
                  <a:srgbClr val="FFFF00"/>
                </a:solidFill>
                <a:latin typeface="Arial"/>
                <a:ea typeface="+mj-ea"/>
                <a:cs typeface="Arial"/>
              </a:defRPr>
            </a:lvl1pPr>
          </a:lstStyle>
          <a:p>
            <a:r>
              <a:rPr lang="en-US" sz="5400" b="0">
                <a:solidFill>
                  <a:srgbClr val="000090"/>
                </a:solidFill>
                <a:latin typeface="+mn-lt"/>
                <a:cs typeface="Arial Rounded MT Bold"/>
              </a:rPr>
              <a:t>Backup</a:t>
            </a:r>
          </a:p>
        </p:txBody>
      </p:sp>
    </p:spTree>
    <p:extLst>
      <p:ext uri="{BB962C8B-B14F-4D97-AF65-F5344CB8AC3E}">
        <p14:creationId xmlns:p14="http://schemas.microsoft.com/office/powerpoint/2010/main" val="32043357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Logo">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EDD07B-0B4F-C141-BE97-9114F86A18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69859" y="2834341"/>
            <a:ext cx="1828800" cy="1727200"/>
          </a:xfrm>
          <a:prstGeom prst="rect">
            <a:avLst/>
          </a:prstGeom>
        </p:spPr>
      </p:pic>
    </p:spTree>
    <p:extLst>
      <p:ext uri="{BB962C8B-B14F-4D97-AF65-F5344CB8AC3E}">
        <p14:creationId xmlns:p14="http://schemas.microsoft.com/office/powerpoint/2010/main" val="28629429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pic>
        <p:nvPicPr>
          <p:cNvPr id="8" name="Picture 7" descr="TEMPO ppt Banner v7.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866"/>
            <a:ext cx="12192000" cy="1063752"/>
          </a:xfrm>
          <a:prstGeom prst="rect">
            <a:avLst/>
          </a:prstGeom>
        </p:spPr>
      </p:pic>
      <p:sp>
        <p:nvSpPr>
          <p:cNvPr id="9" name="Title 1"/>
          <p:cNvSpPr>
            <a:spLocks noGrp="1"/>
          </p:cNvSpPr>
          <p:nvPr>
            <p:ph type="title"/>
          </p:nvPr>
        </p:nvSpPr>
        <p:spPr>
          <a:xfrm>
            <a:off x="2539931" y="274638"/>
            <a:ext cx="7963743" cy="638108"/>
          </a:xfrm>
          <a:prstGeom prst="rect">
            <a:avLst/>
          </a:prstGeom>
        </p:spPr>
        <p:txBody>
          <a:bodyPr vert="horz"/>
          <a:lstStyle>
            <a:lvl1pPr>
              <a:defRPr sz="2800">
                <a:solidFill>
                  <a:srgbClr val="D9D9D9"/>
                </a:solidFill>
                <a:latin typeface="Arial Rounded MT Bold"/>
                <a:cs typeface="Arial Rounded MT Bold"/>
              </a:defRPr>
            </a:lvl1pPr>
          </a:lstStyle>
          <a:p>
            <a:r>
              <a:rPr lang="en-US"/>
              <a:t>Click to edit Master title style</a:t>
            </a:r>
          </a:p>
        </p:txBody>
      </p:sp>
      <p:sp>
        <p:nvSpPr>
          <p:cNvPr id="10" name="Date Placeholder 9"/>
          <p:cNvSpPr>
            <a:spLocks noGrp="1"/>
          </p:cNvSpPr>
          <p:nvPr>
            <p:ph type="dt" sz="half" idx="10"/>
          </p:nvPr>
        </p:nvSpPr>
        <p:spPr/>
        <p:txBody>
          <a:bodyPr/>
          <a:lstStyle/>
          <a:p>
            <a:endParaRPr lang="en-US">
              <a:solidFill>
                <a:prstClr val="black">
                  <a:tint val="75000"/>
                </a:prstClr>
              </a:solidFill>
              <a:latin typeface="Calibri"/>
              <a:ea typeface="ＭＳ Ｐゴシック"/>
            </a:endParaRPr>
          </a:p>
        </p:txBody>
      </p:sp>
      <p:sp>
        <p:nvSpPr>
          <p:cNvPr id="11" name="Footer Placeholder 10"/>
          <p:cNvSpPr>
            <a:spLocks noGrp="1"/>
          </p:cNvSpPr>
          <p:nvPr>
            <p:ph type="ftr" sz="quarter" idx="11"/>
          </p:nvPr>
        </p:nvSpPr>
        <p:spPr>
          <a:xfrm>
            <a:off x="4038600" y="6621140"/>
            <a:ext cx="4114800" cy="182880"/>
          </a:xfrm>
          <a:prstGeom prst="rect">
            <a:avLst/>
          </a:prstGeom>
        </p:spPr>
        <p:txBody>
          <a:bodyPr/>
          <a:lstStyle/>
          <a:p>
            <a:endParaRPr lang="en-US">
              <a:solidFill>
                <a:prstClr val="black">
                  <a:tint val="75000"/>
                </a:prstClr>
              </a:solidFill>
              <a:latin typeface="Calibri"/>
              <a:ea typeface="ＭＳ Ｐゴシック"/>
            </a:endParaRPr>
          </a:p>
        </p:txBody>
      </p:sp>
      <p:sp>
        <p:nvSpPr>
          <p:cNvPr id="12" name="Slide Number Placeholder 11"/>
          <p:cNvSpPr>
            <a:spLocks noGrp="1"/>
          </p:cNvSpPr>
          <p:nvPr>
            <p:ph type="sldNum" sz="quarter" idx="12"/>
          </p:nvPr>
        </p:nvSpPr>
        <p:spPr/>
        <p:txBody>
          <a:bodyPr/>
          <a:lstStyle/>
          <a:p>
            <a:fld id="{AEC11D65-9821-2B49-88CD-D477606C3EDA}" type="slidenum">
              <a:rPr lang="en-US" smtClean="0">
                <a:solidFill>
                  <a:prstClr val="black">
                    <a:tint val="75000"/>
                  </a:prstClr>
                </a:solidFill>
                <a:latin typeface="Calibri"/>
                <a:ea typeface="ＭＳ Ｐゴシック"/>
              </a:rPr>
              <a:pPr/>
              <a:t>‹#›</a:t>
            </a:fld>
            <a:endParaRPr 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916424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pic>
        <p:nvPicPr>
          <p:cNvPr id="8" name="Picture 7" descr="TEMPO ppt Banner v7.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866"/>
            <a:ext cx="12192000" cy="1063752"/>
          </a:xfrm>
          <a:prstGeom prst="rect">
            <a:avLst/>
          </a:prstGeom>
        </p:spPr>
      </p:pic>
      <p:sp>
        <p:nvSpPr>
          <p:cNvPr id="9" name="Title 1"/>
          <p:cNvSpPr>
            <a:spLocks noGrp="1"/>
          </p:cNvSpPr>
          <p:nvPr>
            <p:ph type="title"/>
          </p:nvPr>
        </p:nvSpPr>
        <p:spPr>
          <a:xfrm>
            <a:off x="2539931" y="274638"/>
            <a:ext cx="7963743" cy="638108"/>
          </a:xfrm>
          <a:prstGeom prst="rect">
            <a:avLst/>
          </a:prstGeom>
        </p:spPr>
        <p:txBody>
          <a:bodyPr vert="horz"/>
          <a:lstStyle>
            <a:lvl1pPr>
              <a:defRPr sz="2800">
                <a:solidFill>
                  <a:srgbClr val="D9D9D9"/>
                </a:solidFill>
                <a:latin typeface="Arial Rounded MT Bold"/>
                <a:cs typeface="Arial Rounded MT Bold"/>
              </a:defRPr>
            </a:lvl1pPr>
          </a:lstStyle>
          <a:p>
            <a:r>
              <a:rPr lang="en-US"/>
              <a:t>Click to edit Master title style</a:t>
            </a:r>
          </a:p>
        </p:txBody>
      </p:sp>
      <p:sp>
        <p:nvSpPr>
          <p:cNvPr id="10" name="Date Placeholder 9"/>
          <p:cNvSpPr>
            <a:spLocks noGrp="1"/>
          </p:cNvSpPr>
          <p:nvPr>
            <p:ph type="dt" sz="half" idx="10"/>
          </p:nvPr>
        </p:nvSpPr>
        <p:spPr/>
        <p:txBody>
          <a:bodyPr/>
          <a:lstStyle/>
          <a:p>
            <a:endParaRPr lang="en-US">
              <a:solidFill>
                <a:srgbClr val="000000"/>
              </a:solidFill>
              <a:latin typeface="Times New Roman"/>
            </a:endParaRPr>
          </a:p>
        </p:txBody>
      </p:sp>
      <p:sp>
        <p:nvSpPr>
          <p:cNvPr id="11" name="Footer Placeholder 10"/>
          <p:cNvSpPr>
            <a:spLocks noGrp="1"/>
          </p:cNvSpPr>
          <p:nvPr>
            <p:ph type="ftr" sz="quarter" idx="11"/>
          </p:nvPr>
        </p:nvSpPr>
        <p:spPr>
          <a:xfrm>
            <a:off x="4038600" y="6621140"/>
            <a:ext cx="4114800" cy="182880"/>
          </a:xfrm>
          <a:prstGeom prst="rect">
            <a:avLst/>
          </a:prstGeom>
        </p:spPr>
        <p:txBody>
          <a:bodyPr/>
          <a:lstStyle/>
          <a:p>
            <a:endParaRPr lang="en-US">
              <a:solidFill>
                <a:srgbClr val="000000"/>
              </a:solidFill>
              <a:latin typeface="Times New Roman"/>
            </a:endParaRPr>
          </a:p>
        </p:txBody>
      </p:sp>
      <p:sp>
        <p:nvSpPr>
          <p:cNvPr id="12" name="Slide Number Placeholder 11"/>
          <p:cNvSpPr>
            <a:spLocks noGrp="1"/>
          </p:cNvSpPr>
          <p:nvPr>
            <p:ph type="sldNum" sz="quarter" idx="12"/>
          </p:nvPr>
        </p:nvSpPr>
        <p:spPr/>
        <p:txBody>
          <a:bodyPr/>
          <a:lstStyle/>
          <a:p>
            <a:fld id="{AEC11D65-9821-2B49-88CD-D477606C3EDA}"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336548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pic>
        <p:nvPicPr>
          <p:cNvPr id="8" name="Picture 7" descr="TEMPO ppt Banner v7.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3866"/>
            <a:ext cx="12192000" cy="1063752"/>
          </a:xfrm>
          <a:prstGeom prst="rect">
            <a:avLst/>
          </a:prstGeom>
        </p:spPr>
      </p:pic>
      <p:sp>
        <p:nvSpPr>
          <p:cNvPr id="9" name="Title 1"/>
          <p:cNvSpPr>
            <a:spLocks noGrp="1"/>
          </p:cNvSpPr>
          <p:nvPr>
            <p:ph type="title"/>
          </p:nvPr>
        </p:nvSpPr>
        <p:spPr>
          <a:xfrm>
            <a:off x="2539931" y="274638"/>
            <a:ext cx="7963743" cy="638108"/>
          </a:xfrm>
          <a:prstGeom prst="rect">
            <a:avLst/>
          </a:prstGeom>
        </p:spPr>
        <p:txBody>
          <a:bodyPr vert="horz"/>
          <a:lstStyle>
            <a:lvl1pPr>
              <a:defRPr sz="2800">
                <a:solidFill>
                  <a:srgbClr val="D9D9D9"/>
                </a:solidFill>
                <a:latin typeface="Arial Rounded MT Bold"/>
                <a:cs typeface="Arial Rounded MT Bold"/>
              </a:defRPr>
            </a:lvl1pPr>
          </a:lstStyle>
          <a:p>
            <a:r>
              <a:rPr lang="en-US"/>
              <a:t>Click to edit Master title style</a:t>
            </a:r>
          </a:p>
        </p:txBody>
      </p:sp>
      <p:sp>
        <p:nvSpPr>
          <p:cNvPr id="10" name="Date Placeholder 9"/>
          <p:cNvSpPr>
            <a:spLocks noGrp="1"/>
          </p:cNvSpPr>
          <p:nvPr>
            <p:ph type="dt" sz="half" idx="10"/>
          </p:nvPr>
        </p:nvSpPr>
        <p:spPr/>
        <p:txBody>
          <a:bodyPr/>
          <a:lstStyle/>
          <a:p>
            <a:endParaRPr lang="en-US">
              <a:solidFill>
                <a:prstClr val="black">
                  <a:tint val="75000"/>
                </a:prstClr>
              </a:solidFill>
              <a:latin typeface="Calibri"/>
            </a:endParaRPr>
          </a:p>
        </p:txBody>
      </p:sp>
      <p:sp>
        <p:nvSpPr>
          <p:cNvPr id="11" name="Footer Placeholder 10"/>
          <p:cNvSpPr>
            <a:spLocks noGrp="1"/>
          </p:cNvSpPr>
          <p:nvPr>
            <p:ph type="ftr" sz="quarter" idx="11"/>
          </p:nvPr>
        </p:nvSpPr>
        <p:spPr>
          <a:xfrm>
            <a:off x="4038600" y="6621140"/>
            <a:ext cx="4114800" cy="182880"/>
          </a:xfrm>
          <a:prstGeom prst="rect">
            <a:avLst/>
          </a:prstGeom>
        </p:spPr>
        <p:txBody>
          <a:bodyPr/>
          <a:lstStyle/>
          <a:p>
            <a:endParaRPr lang="en-US">
              <a:solidFill>
                <a:prstClr val="black">
                  <a:tint val="75000"/>
                </a:prstClr>
              </a:solidFill>
              <a:latin typeface="Calibri"/>
            </a:endParaRPr>
          </a:p>
        </p:txBody>
      </p:sp>
      <p:sp>
        <p:nvSpPr>
          <p:cNvPr id="12" name="Slide Number Placeholder 11"/>
          <p:cNvSpPr>
            <a:spLocks noGrp="1"/>
          </p:cNvSpPr>
          <p:nvPr>
            <p:ph type="sldNum" sz="quarter" idx="12"/>
          </p:nvPr>
        </p:nvSpPr>
        <p:spPr/>
        <p:txBody>
          <a:bodyPr/>
          <a:lstStyle/>
          <a:p>
            <a:fld id="{AEC11D65-9821-2B49-88CD-D477606C3ED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05609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slideLayout" Target="../slideLayouts/slideLayout31.xml"/><Relationship Id="rId39" Type="http://schemas.openxmlformats.org/officeDocument/2006/relationships/slideLayout" Target="../slideLayouts/slideLayout44.xml"/><Relationship Id="rId21" Type="http://schemas.openxmlformats.org/officeDocument/2006/relationships/slideLayout" Target="../slideLayouts/slideLayout26.xml"/><Relationship Id="rId34" Type="http://schemas.openxmlformats.org/officeDocument/2006/relationships/slideLayout" Target="../slideLayouts/slideLayout39.xml"/><Relationship Id="rId42" Type="http://schemas.openxmlformats.org/officeDocument/2006/relationships/image" Target="../media/image4.png"/><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slideLayout" Target="../slideLayouts/slideLayout34.xml"/><Relationship Id="rId41"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openxmlformats.org/officeDocument/2006/relationships/slideLayout" Target="../slideLayouts/slideLayout37.xml"/><Relationship Id="rId37" Type="http://schemas.openxmlformats.org/officeDocument/2006/relationships/slideLayout" Target="../slideLayouts/slideLayout42.xml"/><Relationship Id="rId40" Type="http://schemas.openxmlformats.org/officeDocument/2006/relationships/slideLayout" Target="../slideLayouts/slideLayout45.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openxmlformats.org/officeDocument/2006/relationships/slideLayout" Target="../slideLayouts/slideLayout33.xml"/><Relationship Id="rId36" Type="http://schemas.openxmlformats.org/officeDocument/2006/relationships/slideLayout" Target="../slideLayouts/slideLayout41.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slideLayout" Target="../slideLayouts/slideLayout36.xml"/><Relationship Id="rId44" Type="http://schemas.openxmlformats.org/officeDocument/2006/relationships/image" Target="../media/image6.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slideLayout" Target="../slideLayouts/slideLayout32.xml"/><Relationship Id="rId30" Type="http://schemas.openxmlformats.org/officeDocument/2006/relationships/slideLayout" Target="../slideLayouts/slideLayout35.xml"/><Relationship Id="rId35" Type="http://schemas.openxmlformats.org/officeDocument/2006/relationships/slideLayout" Target="../slideLayouts/slideLayout40.xml"/><Relationship Id="rId43" Type="http://schemas.openxmlformats.org/officeDocument/2006/relationships/image" Target="../media/image5.png"/><Relationship Id="rId8" Type="http://schemas.openxmlformats.org/officeDocument/2006/relationships/slideLayout" Target="../slideLayouts/slideLayout13.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33" Type="http://schemas.openxmlformats.org/officeDocument/2006/relationships/slideLayout" Target="../slideLayouts/slideLayout38.xml"/><Relationship Id="rId3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TEMPO ppt Banner v6.jp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0" y="0"/>
            <a:ext cx="12192000" cy="1063752"/>
          </a:xfrm>
          <a:prstGeom prst="rect">
            <a:avLst/>
          </a:prstGeom>
        </p:spPr>
      </p:pic>
      <p:sp>
        <p:nvSpPr>
          <p:cNvPr id="2" name="Footer Placeholder 1"/>
          <p:cNvSpPr>
            <a:spLocks noGrp="1"/>
          </p:cNvSpPr>
          <p:nvPr>
            <p:ph type="ftr" sz="quarter" idx="3"/>
          </p:nvPr>
        </p:nvSpPr>
        <p:spPr>
          <a:xfrm>
            <a:off x="4165600" y="6623554"/>
            <a:ext cx="3860800" cy="23444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3" name="Slide Number Placeholder 2"/>
          <p:cNvSpPr>
            <a:spLocks noGrp="1"/>
          </p:cNvSpPr>
          <p:nvPr>
            <p:ph type="sldNum" sz="quarter" idx="4"/>
          </p:nvPr>
        </p:nvSpPr>
        <p:spPr>
          <a:xfrm>
            <a:off x="9347200" y="6623555"/>
            <a:ext cx="2844800" cy="228989"/>
          </a:xfrm>
          <a:prstGeom prst="rect">
            <a:avLst/>
          </a:prstGeom>
        </p:spPr>
        <p:txBody>
          <a:bodyPr vert="horz" lIns="91440" tIns="45720" rIns="91440" bIns="45720" rtlCol="0" anchor="ctr"/>
          <a:lstStyle>
            <a:lvl1pPr algn="r">
              <a:defRPr sz="1200">
                <a:solidFill>
                  <a:schemeClr val="tx1">
                    <a:tint val="75000"/>
                  </a:schemeClr>
                </a:solidFill>
              </a:defRPr>
            </a:lvl1pPr>
          </a:lstStyle>
          <a:p>
            <a:fld id="{24528EB1-4DC2-B445-862E-7D59106F092A}" type="slidenum">
              <a:rPr lang="en-US" smtClean="0"/>
              <a:t>‹#›</a:t>
            </a:fld>
            <a:endParaRPr lang="en-US"/>
          </a:p>
        </p:txBody>
      </p:sp>
      <p:sp>
        <p:nvSpPr>
          <p:cNvPr id="5" name="Date Placeholder 4"/>
          <p:cNvSpPr>
            <a:spLocks noGrp="1"/>
          </p:cNvSpPr>
          <p:nvPr>
            <p:ph type="dt" sz="half" idx="2"/>
          </p:nvPr>
        </p:nvSpPr>
        <p:spPr>
          <a:xfrm>
            <a:off x="0" y="6623554"/>
            <a:ext cx="2844800" cy="23444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extLst>
      <p:ext uri="{BB962C8B-B14F-4D97-AF65-F5344CB8AC3E}">
        <p14:creationId xmlns:p14="http://schemas.microsoft.com/office/powerpoint/2010/main" val="361969538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773"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66B0BD-E58A-4244-AEC7-191267D1861D}"/>
              </a:ext>
            </a:extLst>
          </p:cNvPr>
          <p:cNvPicPr>
            <a:picLocks noChangeAspect="1"/>
          </p:cNvPicPr>
          <p:nvPr/>
        </p:nvPicPr>
        <p:blipFill>
          <a:blip r:embed="rId42" cstate="print">
            <a:extLst>
              <a:ext uri="{28A0092B-C50C-407E-A947-70E740481C1C}">
                <a14:useLocalDpi xmlns:a14="http://schemas.microsoft.com/office/drawing/2010/main"/>
              </a:ext>
            </a:extLst>
          </a:blip>
          <a:stretch>
            <a:fillRect/>
          </a:stretch>
        </p:blipFill>
        <p:spPr>
          <a:xfrm>
            <a:off x="0" y="0"/>
            <a:ext cx="12192000" cy="1066800"/>
          </a:xfrm>
          <a:prstGeom prst="rect">
            <a:avLst/>
          </a:prstGeom>
        </p:spPr>
      </p:pic>
      <p:pic>
        <p:nvPicPr>
          <p:cNvPr id="10" name="Picture 9">
            <a:extLst>
              <a:ext uri="{FF2B5EF4-FFF2-40B4-BE49-F238E27FC236}">
                <a16:creationId xmlns:a16="http://schemas.microsoft.com/office/drawing/2014/main" id="{20A92427-416E-FE48-A31E-73E7DD1A1197}"/>
              </a:ext>
            </a:extLst>
          </p:cNvPr>
          <p:cNvPicPr>
            <a:picLocks noChangeAspect="1"/>
          </p:cNvPicPr>
          <p:nvPr/>
        </p:nvPicPr>
        <p:blipFill>
          <a:blip r:embed="rId43" cstate="print">
            <a:extLst>
              <a:ext uri="{28A0092B-C50C-407E-A947-70E740481C1C}">
                <a14:useLocalDpi xmlns:a14="http://schemas.microsoft.com/office/drawing/2010/main"/>
              </a:ext>
            </a:extLst>
          </a:blip>
          <a:stretch>
            <a:fillRect/>
          </a:stretch>
        </p:blipFill>
        <p:spPr>
          <a:xfrm>
            <a:off x="10970656" y="63057"/>
            <a:ext cx="1077216" cy="890713"/>
          </a:xfrm>
          <a:prstGeom prst="rect">
            <a:avLst/>
          </a:prstGeom>
        </p:spPr>
      </p:pic>
      <p:sp>
        <p:nvSpPr>
          <p:cNvPr id="3" name="Date Placeholder 2"/>
          <p:cNvSpPr>
            <a:spLocks noGrp="1"/>
          </p:cNvSpPr>
          <p:nvPr>
            <p:ph type="dt" sz="half" idx="2"/>
          </p:nvPr>
        </p:nvSpPr>
        <p:spPr>
          <a:xfrm>
            <a:off x="0" y="6621140"/>
            <a:ext cx="2743200" cy="182880"/>
          </a:xfrm>
          <a:prstGeom prst="rect">
            <a:avLst/>
          </a:prstGeom>
        </p:spPr>
        <p:txBody>
          <a:bodyPr vert="horz" lIns="91440" tIns="0" rIns="91440" bIns="0" rtlCol="0" anchor="ctr"/>
          <a:lstStyle>
            <a:lvl1pPr algn="l">
              <a:defRPr sz="1600">
                <a:solidFill>
                  <a:schemeClr val="tx1">
                    <a:tint val="75000"/>
                  </a:schemeClr>
                </a:solidFill>
              </a:defRPr>
            </a:lvl1pPr>
          </a:lstStyle>
          <a:p>
            <a:endParaRPr lang="en-US"/>
          </a:p>
        </p:txBody>
      </p:sp>
      <p:sp>
        <p:nvSpPr>
          <p:cNvPr id="7" name="Footer Placeholder 6"/>
          <p:cNvSpPr>
            <a:spLocks noGrp="1"/>
          </p:cNvSpPr>
          <p:nvPr>
            <p:ph type="ftr" sz="quarter" idx="3"/>
          </p:nvPr>
        </p:nvSpPr>
        <p:spPr>
          <a:xfrm>
            <a:off x="4038600" y="6621140"/>
            <a:ext cx="4114800" cy="182880"/>
          </a:xfrm>
          <a:prstGeom prst="rect">
            <a:avLst/>
          </a:prstGeom>
        </p:spPr>
        <p:txBody>
          <a:bodyPr vert="horz" lIns="91440" tIns="0" rIns="91440" bIns="0" rtlCol="0" anchor="ctr"/>
          <a:lstStyle>
            <a:lvl1pPr algn="ctr">
              <a:defRPr sz="1600">
                <a:solidFill>
                  <a:schemeClr val="tx1">
                    <a:tint val="75000"/>
                  </a:schemeClr>
                </a:solidFill>
              </a:defRPr>
            </a:lvl1pPr>
          </a:lstStyle>
          <a:p>
            <a:endParaRPr lang="en-US"/>
          </a:p>
        </p:txBody>
      </p:sp>
      <p:sp>
        <p:nvSpPr>
          <p:cNvPr id="8" name="Slide Number Placeholder 7"/>
          <p:cNvSpPr>
            <a:spLocks noGrp="1"/>
          </p:cNvSpPr>
          <p:nvPr>
            <p:ph type="sldNum" sz="quarter" idx="4"/>
          </p:nvPr>
        </p:nvSpPr>
        <p:spPr>
          <a:xfrm>
            <a:off x="9448800" y="6621140"/>
            <a:ext cx="2743200" cy="182880"/>
          </a:xfrm>
          <a:prstGeom prst="rect">
            <a:avLst/>
          </a:prstGeom>
        </p:spPr>
        <p:txBody>
          <a:bodyPr vert="horz" lIns="91440" tIns="0" rIns="91440" bIns="0" rtlCol="0" anchor="ctr"/>
          <a:lstStyle>
            <a:lvl1pPr algn="r">
              <a:defRPr sz="16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pic>
        <p:nvPicPr>
          <p:cNvPr id="11" name="Picture 10">
            <a:extLst>
              <a:ext uri="{FF2B5EF4-FFF2-40B4-BE49-F238E27FC236}">
                <a16:creationId xmlns:a16="http://schemas.microsoft.com/office/drawing/2014/main" id="{1EA48012-8F8F-4A53-ACB4-86D3AFF968E5}"/>
              </a:ext>
            </a:extLst>
          </p:cNvPr>
          <p:cNvPicPr>
            <a:picLocks noChangeAspect="1"/>
          </p:cNvPicPr>
          <p:nvPr/>
        </p:nvPicPr>
        <p:blipFill rotWithShape="1">
          <a:blip r:embed="rId44">
            <a:extLst>
              <a:ext uri="{28A0092B-C50C-407E-A947-70E740481C1C}">
                <a14:useLocalDpi xmlns:a14="http://schemas.microsoft.com/office/drawing/2010/main"/>
              </a:ext>
            </a:extLst>
          </a:blip>
          <a:srcRect l="-1" r="-1973" b="14120"/>
          <a:stretch/>
        </p:blipFill>
        <p:spPr>
          <a:xfrm>
            <a:off x="10056256" y="63058"/>
            <a:ext cx="932447" cy="907002"/>
          </a:xfrm>
          <a:prstGeom prst="rect">
            <a:avLst/>
          </a:prstGeom>
        </p:spPr>
      </p:pic>
    </p:spTree>
    <p:extLst>
      <p:ext uri="{BB962C8B-B14F-4D97-AF65-F5344CB8AC3E}">
        <p14:creationId xmlns:p14="http://schemas.microsoft.com/office/powerpoint/2010/main" val="1866932219"/>
      </p:ext>
    </p:extLst>
  </p:cSld>
  <p:clrMap bg1="lt1" tx1="dk1" bg2="lt2" tx2="dk2" accent1="accent1" accent2="accent2" accent3="accent3" accent4="accent4" accent5="accent5" accent6="accent6" hlink="hlink" folHlink="folHlink"/>
  <p:sldLayoutIdLst>
    <p:sldLayoutId id="2147483775"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8" r:id="rId10"/>
    <p:sldLayoutId id="2147483789" r:id="rId11"/>
    <p:sldLayoutId id="2147483790" r:id="rId12"/>
    <p:sldLayoutId id="2147483791"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4" r:id="rId32"/>
    <p:sldLayoutId id="2147483815" r:id="rId33"/>
    <p:sldLayoutId id="2147483816" r:id="rId34"/>
    <p:sldLayoutId id="2147483817" r:id="rId35"/>
    <p:sldLayoutId id="2147483818" r:id="rId36"/>
    <p:sldLayoutId id="2147483819" r:id="rId37"/>
    <p:sldLayoutId id="2147483821" r:id="rId38"/>
    <p:sldLayoutId id="2147483822" r:id="rId39"/>
    <p:sldLayoutId id="2147483824" r:id="rId40"/>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0.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image" Target="../media/image32.png"/><Relationship Id="rId5" Type="http://schemas.openxmlformats.org/officeDocument/2006/relationships/image" Target="../media/image29.png"/><Relationship Id="rId4" Type="http://schemas.openxmlformats.org/officeDocument/2006/relationships/image" Target="../media/image30.pn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7.xml"/><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11" name="Picture 10">
            <a:extLst>
              <a:ext uri="{FF2B5EF4-FFF2-40B4-BE49-F238E27FC236}">
                <a16:creationId xmlns:a16="http://schemas.microsoft.com/office/drawing/2014/main" id="{FAA64DF5-7E99-493E-A015-2F61B3A7E074}"/>
              </a:ext>
            </a:extLst>
          </p:cNvPr>
          <p:cNvPicPr>
            <a:picLocks noChangeAspect="1"/>
          </p:cNvPicPr>
          <p:nvPr/>
        </p:nvPicPr>
        <p:blipFill>
          <a:blip r:embed="rId3"/>
          <a:stretch>
            <a:fillRect/>
          </a:stretch>
        </p:blipFill>
        <p:spPr>
          <a:xfrm>
            <a:off x="10087081" y="306296"/>
            <a:ext cx="1100871" cy="1039712"/>
          </a:xfrm>
          <a:prstGeom prst="rect">
            <a:avLst/>
          </a:prstGeom>
        </p:spPr>
      </p:pic>
      <p:cxnSp>
        <p:nvCxnSpPr>
          <p:cNvPr id="12" name="Straight Connector 11">
            <a:extLst>
              <a:ext uri="{FF2B5EF4-FFF2-40B4-BE49-F238E27FC236}">
                <a16:creationId xmlns:a16="http://schemas.microsoft.com/office/drawing/2014/main" id="{B955E514-0FA5-44A2-9FA4-BD5D148D59BA}"/>
              </a:ext>
            </a:extLst>
          </p:cNvPr>
          <p:cNvCxnSpPr>
            <a:cxnSpLocks/>
          </p:cNvCxnSpPr>
          <p:nvPr/>
        </p:nvCxnSpPr>
        <p:spPr>
          <a:xfrm>
            <a:off x="9843248" y="530316"/>
            <a:ext cx="0" cy="591672"/>
          </a:xfrm>
          <a:prstGeom prst="line">
            <a:avLst/>
          </a:prstGeom>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7F2A953D-C46C-42A3-8B98-5D8F6CEFD671}"/>
              </a:ext>
            </a:extLst>
          </p:cNvPr>
          <p:cNvSpPr txBox="1"/>
          <p:nvPr/>
        </p:nvSpPr>
        <p:spPr>
          <a:xfrm>
            <a:off x="8032373" y="603437"/>
            <a:ext cx="1766048" cy="420756"/>
          </a:xfrm>
          <a:prstGeom prst="rect">
            <a:avLst/>
          </a:prstGeom>
          <a:noFill/>
        </p:spPr>
        <p:txBody>
          <a:bodyPr wrap="square" rtlCol="0">
            <a:spAutoFit/>
          </a:bodyPr>
          <a:lstStyle/>
          <a:p>
            <a:pPr algn="ctr"/>
            <a:r>
              <a:rPr lang="en-US" sz="1067" dirty="0">
                <a:solidFill>
                  <a:srgbClr val="0000A9"/>
                </a:solidFill>
                <a:latin typeface="Helvetica" pitchFamily="2" charset="0"/>
              </a:rPr>
              <a:t>Tropospheric Emissions:</a:t>
            </a:r>
          </a:p>
          <a:p>
            <a:pPr algn="ctr"/>
            <a:r>
              <a:rPr lang="en-US" sz="1067" dirty="0">
                <a:solidFill>
                  <a:srgbClr val="0000A9"/>
                </a:solidFill>
                <a:latin typeface="Helvetica" pitchFamily="2" charset="0"/>
              </a:rPr>
              <a:t>Monitoring of Pollution </a:t>
            </a:r>
          </a:p>
        </p:txBody>
      </p:sp>
      <p:pic>
        <p:nvPicPr>
          <p:cNvPr id="15" name="Picture 14">
            <a:extLst>
              <a:ext uri="{FF2B5EF4-FFF2-40B4-BE49-F238E27FC236}">
                <a16:creationId xmlns:a16="http://schemas.microsoft.com/office/drawing/2014/main" id="{93DF099A-E428-4C15-8D5F-0D8BF8B12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8323" y="6014733"/>
            <a:ext cx="688103" cy="794760"/>
          </a:xfrm>
          <a:prstGeom prst="rect">
            <a:avLst/>
          </a:prstGeom>
        </p:spPr>
      </p:pic>
      <p:pic>
        <p:nvPicPr>
          <p:cNvPr id="16" name="Picture 15">
            <a:extLst>
              <a:ext uri="{FF2B5EF4-FFF2-40B4-BE49-F238E27FC236}">
                <a16:creationId xmlns:a16="http://schemas.microsoft.com/office/drawing/2014/main" id="{5389BCEF-E6A7-43FF-B4E8-515F546C8E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3586" y="6008552"/>
            <a:ext cx="610482" cy="610482"/>
          </a:xfrm>
          <a:prstGeom prst="rect">
            <a:avLst/>
          </a:prstGeom>
        </p:spPr>
      </p:pic>
      <p:pic>
        <p:nvPicPr>
          <p:cNvPr id="17" name="Picture 16">
            <a:extLst>
              <a:ext uri="{FF2B5EF4-FFF2-40B4-BE49-F238E27FC236}">
                <a16:creationId xmlns:a16="http://schemas.microsoft.com/office/drawing/2014/main" id="{CEA892DC-4ECD-4DF3-9ADC-A446542F17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4102" y="6078357"/>
            <a:ext cx="807280" cy="667512"/>
          </a:xfrm>
          <a:prstGeom prst="rect">
            <a:avLst/>
          </a:prstGeom>
        </p:spPr>
      </p:pic>
      <p:sp>
        <p:nvSpPr>
          <p:cNvPr id="20" name="TextBox 19">
            <a:extLst>
              <a:ext uri="{FF2B5EF4-FFF2-40B4-BE49-F238E27FC236}">
                <a16:creationId xmlns:a16="http://schemas.microsoft.com/office/drawing/2014/main" id="{3665A911-1AF0-4EF5-A842-B5BDE1CB0B9B}"/>
              </a:ext>
            </a:extLst>
          </p:cNvPr>
          <p:cNvSpPr txBox="1">
            <a:spLocks noChangeArrowheads="1"/>
          </p:cNvSpPr>
          <p:nvPr/>
        </p:nvSpPr>
        <p:spPr bwMode="auto">
          <a:xfrm>
            <a:off x="3814434" y="1646608"/>
            <a:ext cx="7688396" cy="502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lnSpc>
                <a:spcPts val="3200"/>
              </a:lnSpc>
            </a:pPr>
            <a:r>
              <a:rPr lang="en-US" sz="3000" b="1" dirty="0">
                <a:solidFill>
                  <a:srgbClr val="000090"/>
                </a:solidFill>
                <a:latin typeface="Arial" panose="020B0604020202020204" pitchFamily="34" charset="0"/>
                <a:ea typeface="ヒラギノ角ゴ Pro W3"/>
                <a:cs typeface="Arial" panose="020B0604020202020204" pitchFamily="34" charset="0"/>
              </a:rPr>
              <a:t>TEMPO Level 1 Status</a:t>
            </a:r>
          </a:p>
        </p:txBody>
      </p:sp>
      <p:sp>
        <p:nvSpPr>
          <p:cNvPr id="2" name="TextBox 1">
            <a:extLst>
              <a:ext uri="{FF2B5EF4-FFF2-40B4-BE49-F238E27FC236}">
                <a16:creationId xmlns:a16="http://schemas.microsoft.com/office/drawing/2014/main" id="{977A38E5-F51B-DF57-4D15-09D59CCF6E43}"/>
              </a:ext>
            </a:extLst>
          </p:cNvPr>
          <p:cNvSpPr txBox="1">
            <a:spLocks noChangeArrowheads="1"/>
          </p:cNvSpPr>
          <p:nvPr/>
        </p:nvSpPr>
        <p:spPr bwMode="auto">
          <a:xfrm>
            <a:off x="3977668" y="2399436"/>
            <a:ext cx="7525162" cy="31302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r" eaLnBrk="1" hangingPunct="1">
              <a:lnSpc>
                <a:spcPct val="120000"/>
              </a:lnSpc>
              <a:spcBef>
                <a:spcPts val="1200"/>
              </a:spcBef>
              <a:buClr>
                <a:srgbClr val="000000"/>
              </a:buClr>
              <a:defRPr/>
            </a:pPr>
            <a:r>
              <a:rPr lang="en-US" sz="1800" b="1" kern="0" dirty="0">
                <a:solidFill>
                  <a:srgbClr val="002060"/>
                </a:solidFill>
                <a:latin typeface="Arial"/>
                <a:ea typeface="Arial"/>
                <a:cs typeface="Arial"/>
                <a:sym typeface="Arial"/>
              </a:rPr>
              <a:t>Heesung Chong</a:t>
            </a:r>
            <a:r>
              <a:rPr lang="en-US" sz="1800" b="1"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X. Liu</a:t>
            </a:r>
            <a:r>
              <a:rPr lang="en-US" sz="1800" kern="0" baseline="30000" dirty="0">
                <a:solidFill>
                  <a:srgbClr val="002060"/>
                </a:solidFill>
                <a:latin typeface="Arial"/>
                <a:ea typeface="Arial"/>
                <a:cs typeface="Arial"/>
                <a:sym typeface="Arial"/>
              </a:rPr>
              <a:t>1</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 D.E. Flittner</a:t>
            </a:r>
            <a:r>
              <a:rPr kumimoji="0" lang="en-US" sz="1800" i="0" u="none" strike="noStrike" kern="0" cap="none" spc="0" normalizeH="0" baseline="30000" noProof="0" dirty="0">
                <a:ln>
                  <a:noFill/>
                </a:ln>
                <a:solidFill>
                  <a:srgbClr val="002060"/>
                </a:solidFill>
                <a:effectLst/>
                <a:uLnTx/>
                <a:uFillTx/>
                <a:latin typeface="Arial"/>
                <a:ea typeface="Arial"/>
                <a:cs typeface="Arial"/>
                <a:sym typeface="Arial"/>
              </a:rPr>
              <a:t>2</a:t>
            </a:r>
            <a:r>
              <a:rPr lang="en-US" sz="1800" kern="0" dirty="0">
                <a:solidFill>
                  <a:srgbClr val="002060"/>
                </a:solidFill>
                <a:latin typeface="Arial"/>
                <a:ea typeface="Arial"/>
                <a:cs typeface="Arial"/>
                <a:sym typeface="Arial"/>
              </a:rPr>
              <a:t>, J. Houck</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J. </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Carr</a:t>
            </a:r>
            <a:r>
              <a:rPr kumimoji="0" lang="en-US" sz="1800" i="0" u="none" strike="noStrike" kern="0" cap="none" spc="0" normalizeH="0" baseline="30000" noProof="0" dirty="0">
                <a:ln>
                  <a:noFill/>
                </a:ln>
                <a:solidFill>
                  <a:srgbClr val="002060"/>
                </a:solidFill>
                <a:effectLst/>
                <a:uLnTx/>
                <a:uFillTx/>
                <a:latin typeface="Arial"/>
                <a:ea typeface="Arial"/>
                <a:cs typeface="Arial"/>
                <a:sym typeface="Arial"/>
              </a:rPr>
              <a:t>3</a:t>
            </a:r>
            <a:r>
              <a:rPr lang="en-US" sz="1800" kern="0" dirty="0">
                <a:solidFill>
                  <a:srgbClr val="002060"/>
                </a:solidFill>
                <a:latin typeface="Arial"/>
                <a:ea typeface="Arial"/>
                <a:cs typeface="Arial"/>
                <a:sym typeface="Arial"/>
              </a:rPr>
              <a:t>,</a:t>
            </a:r>
            <a:br>
              <a:rPr lang="en-US" sz="1800" kern="0" dirty="0">
                <a:solidFill>
                  <a:srgbClr val="002060"/>
                </a:solidFill>
                <a:latin typeface="Arial"/>
                <a:ea typeface="Arial"/>
                <a:cs typeface="Arial"/>
                <a:sym typeface="Arial"/>
              </a:rPr>
            </a:br>
            <a:r>
              <a:rPr lang="en-US" sz="1800" kern="0" dirty="0">
                <a:solidFill>
                  <a:srgbClr val="002060"/>
                </a:solidFill>
                <a:latin typeface="Arial"/>
                <a:ea typeface="Arial"/>
                <a:cs typeface="Arial"/>
                <a:sym typeface="Arial"/>
              </a:rPr>
              <a:t>W. Hou</a:t>
            </a:r>
            <a:r>
              <a:rPr lang="en-US" sz="1800" kern="0" baseline="30000" dirty="0">
                <a:solidFill>
                  <a:srgbClr val="002060"/>
                </a:solidFill>
                <a:latin typeface="Arial"/>
                <a:ea typeface="Arial"/>
                <a:cs typeface="Arial"/>
                <a:sym typeface="Arial"/>
              </a:rPr>
              <a:t>1</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 </a:t>
            </a:r>
            <a:r>
              <a:rPr lang="en-US" sz="1800" kern="0" dirty="0">
                <a:solidFill>
                  <a:srgbClr val="002060"/>
                </a:solidFill>
                <a:latin typeface="Arial"/>
                <a:ea typeface="Arial"/>
                <a:cs typeface="Arial"/>
                <a:sym typeface="Arial"/>
              </a:rPr>
              <a:t>J. Park</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G. Gonz</a:t>
            </a:r>
            <a:r>
              <a:rPr lang="en-US" sz="1800" dirty="0"/>
              <a:t>á</a:t>
            </a:r>
            <a:r>
              <a:rPr lang="en-US" sz="1800" kern="0" dirty="0">
                <a:solidFill>
                  <a:srgbClr val="002060"/>
                </a:solidFill>
                <a:latin typeface="Arial"/>
                <a:ea typeface="Arial"/>
                <a:cs typeface="Arial"/>
                <a:sym typeface="Arial"/>
              </a:rPr>
              <a:t>lez Abad</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C.R. Nowlan</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H. Wang</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a:t>
            </a:r>
            <a:br>
              <a:rPr lang="en-US" sz="1800" kern="0" dirty="0">
                <a:solidFill>
                  <a:srgbClr val="002060"/>
                </a:solidFill>
                <a:latin typeface="Arial"/>
                <a:ea typeface="Arial"/>
                <a:cs typeface="Arial"/>
                <a:sym typeface="Arial"/>
              </a:rPr>
            </a:br>
            <a:r>
              <a:rPr lang="en-US" sz="1800" kern="0" dirty="0">
                <a:solidFill>
                  <a:srgbClr val="002060"/>
                </a:solidFill>
                <a:latin typeface="Arial"/>
                <a:ea typeface="Arial"/>
                <a:cs typeface="Arial"/>
                <a:sym typeface="Arial"/>
              </a:rPr>
              <a:t>L. </a:t>
            </a:r>
            <a:r>
              <a:rPr lang="en-US" sz="1800" kern="0">
                <a:solidFill>
                  <a:srgbClr val="002060"/>
                </a:solidFill>
                <a:latin typeface="Arial"/>
                <a:ea typeface="Arial"/>
                <a:cs typeface="Arial"/>
                <a:sym typeface="Arial"/>
              </a:rPr>
              <a:t>E. </a:t>
            </a:r>
            <a:r>
              <a:rPr lang="en-US" sz="1800" kern="0" dirty="0">
                <a:solidFill>
                  <a:srgbClr val="002060"/>
                </a:solidFill>
                <a:latin typeface="Arial"/>
                <a:ea typeface="Arial"/>
                <a:cs typeface="Arial"/>
                <a:sym typeface="Arial"/>
              </a:rPr>
              <a:t>Flynn</a:t>
            </a:r>
            <a:r>
              <a:rPr lang="en-US" sz="1800" kern="0" baseline="30000" dirty="0">
                <a:solidFill>
                  <a:srgbClr val="002060"/>
                </a:solidFill>
                <a:latin typeface="Arial"/>
                <a:ea typeface="Arial"/>
                <a:cs typeface="Arial"/>
                <a:sym typeface="Arial"/>
              </a:rPr>
              <a:t>4</a:t>
            </a:r>
            <a:r>
              <a:rPr lang="en-US" sz="1800" kern="0" dirty="0">
                <a:solidFill>
                  <a:srgbClr val="002060"/>
                </a:solidFill>
                <a:latin typeface="Arial"/>
                <a:ea typeface="Arial"/>
                <a:cs typeface="Arial"/>
                <a:sym typeface="Arial"/>
              </a:rPr>
              <a:t>, S. Marchenko</a:t>
            </a:r>
            <a:r>
              <a:rPr lang="en-US" sz="1800" kern="0" baseline="30000" dirty="0">
                <a:solidFill>
                  <a:srgbClr val="002060"/>
                </a:solidFill>
                <a:latin typeface="Arial"/>
                <a:ea typeface="Arial"/>
                <a:cs typeface="Arial"/>
                <a:sym typeface="Arial"/>
              </a:rPr>
              <a:t>5</a:t>
            </a:r>
            <a:r>
              <a:rPr lang="en-US" sz="1800" kern="0" dirty="0">
                <a:solidFill>
                  <a:srgbClr val="002060"/>
                </a:solidFill>
                <a:latin typeface="Arial"/>
                <a:ea typeface="Arial"/>
                <a:cs typeface="Arial"/>
                <a:sym typeface="Arial"/>
              </a:rPr>
              <a:t>, J. Joiner</a:t>
            </a:r>
            <a:r>
              <a:rPr lang="en-US" sz="1800" kern="0" baseline="30000" dirty="0">
                <a:solidFill>
                  <a:srgbClr val="002060"/>
                </a:solidFill>
                <a:latin typeface="Arial"/>
                <a:ea typeface="Arial"/>
                <a:cs typeface="Arial"/>
                <a:sym typeface="Arial"/>
              </a:rPr>
              <a:t>5</a:t>
            </a:r>
            <a:r>
              <a:rPr lang="en-US" sz="1800" kern="0" dirty="0">
                <a:solidFill>
                  <a:srgbClr val="002060"/>
                </a:solidFill>
                <a:latin typeface="Arial"/>
                <a:ea typeface="Arial"/>
                <a:cs typeface="Arial"/>
                <a:sym typeface="Arial"/>
              </a:rPr>
              <a:t>, </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J. E. Davis</a:t>
            </a:r>
            <a:r>
              <a:rPr kumimoji="0" lang="en-US" sz="1800" i="0" u="none" strike="noStrike" kern="0" cap="none" spc="0" normalizeH="0" baseline="30000" noProof="0" dirty="0">
                <a:ln>
                  <a:noFill/>
                </a:ln>
                <a:solidFill>
                  <a:srgbClr val="002060"/>
                </a:solidFill>
                <a:effectLst/>
                <a:uLnTx/>
                <a:uFillTx/>
                <a:latin typeface="Arial"/>
                <a:ea typeface="Arial"/>
                <a:cs typeface="Arial"/>
                <a:sym typeface="Arial"/>
              </a:rPr>
              <a:t>1</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 </a:t>
            </a:r>
            <a:b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b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R. M. Suleiman</a:t>
            </a:r>
            <a:r>
              <a:rPr kumimoji="0" lang="en-US" sz="1800" i="0" u="none" strike="noStrike" kern="0" cap="none" spc="0" normalizeH="0" baseline="30000" noProof="0" dirty="0">
                <a:ln>
                  <a:noFill/>
                </a:ln>
                <a:solidFill>
                  <a:srgbClr val="002060"/>
                </a:solidFill>
                <a:effectLst/>
                <a:uLnTx/>
                <a:uFillTx/>
                <a:latin typeface="Arial"/>
                <a:ea typeface="Arial"/>
                <a:cs typeface="Arial"/>
                <a:sym typeface="Arial"/>
              </a:rPr>
              <a:t>1</a:t>
            </a:r>
            <a:r>
              <a:rPr lang="en-US" sz="1800" kern="0" dirty="0">
                <a:solidFill>
                  <a:srgbClr val="002060"/>
                </a:solidFill>
                <a:latin typeface="Arial"/>
                <a:ea typeface="Arial"/>
                <a:cs typeface="Arial"/>
                <a:sym typeface="Arial"/>
              </a:rPr>
              <a:t>, J. Fitzmaurice</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L. Yatsuhashi</a:t>
            </a:r>
            <a:r>
              <a:rPr lang="en-US" sz="1800" kern="0" baseline="30000" dirty="0">
                <a:solidFill>
                  <a:srgbClr val="002060"/>
                </a:solidFill>
                <a:latin typeface="Arial"/>
                <a:ea typeface="Arial"/>
                <a:cs typeface="Arial"/>
                <a:sym typeface="Arial"/>
              </a:rPr>
              <a:t>1</a:t>
            </a:r>
            <a:r>
              <a:rPr lang="en-US" sz="1800" kern="0" dirty="0">
                <a:solidFill>
                  <a:srgbClr val="002060"/>
                </a:solidFill>
                <a:latin typeface="Arial"/>
                <a:ea typeface="Arial"/>
                <a:cs typeface="Arial"/>
                <a:sym typeface="Arial"/>
              </a:rPr>
              <a:t>, </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K. Chance</a:t>
            </a:r>
            <a:r>
              <a:rPr kumimoji="0" lang="en-US" sz="1800" i="0" u="none" strike="noStrike" kern="0" cap="none" spc="0" normalizeH="0" baseline="30000" noProof="0" dirty="0">
                <a:ln>
                  <a:noFill/>
                </a:ln>
                <a:solidFill>
                  <a:srgbClr val="002060"/>
                </a:solidFill>
                <a:effectLst/>
                <a:uLnTx/>
                <a:uFillTx/>
                <a:latin typeface="Arial"/>
                <a:ea typeface="Arial"/>
                <a:cs typeface="Arial"/>
                <a:sym typeface="Arial"/>
              </a:rPr>
              <a:t>1</a:t>
            </a:r>
            <a: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t>,</a:t>
            </a:r>
            <a:br>
              <a:rPr kumimoji="0" lang="en-US" sz="1800" i="0" u="none" strike="noStrike" kern="0" cap="none" spc="0" normalizeH="0" baseline="0" noProof="0" dirty="0">
                <a:ln>
                  <a:noFill/>
                </a:ln>
                <a:solidFill>
                  <a:srgbClr val="002060"/>
                </a:solidFill>
                <a:effectLst/>
                <a:uLnTx/>
                <a:uFillTx/>
                <a:latin typeface="Arial"/>
                <a:ea typeface="Arial"/>
                <a:cs typeface="Arial"/>
                <a:sym typeface="Arial"/>
              </a:rPr>
            </a:br>
            <a:r>
              <a:rPr lang="en-US" sz="1800" kern="0" dirty="0">
                <a:solidFill>
                  <a:srgbClr val="002060"/>
                </a:solidFill>
                <a:latin typeface="Arial"/>
                <a:ea typeface="Arial"/>
                <a:cs typeface="Arial"/>
                <a:sym typeface="Arial"/>
              </a:rPr>
              <a:t>B. Baker</a:t>
            </a:r>
            <a:r>
              <a:rPr lang="en-US" sz="1800" kern="0" baseline="30000" dirty="0">
                <a:solidFill>
                  <a:srgbClr val="002060"/>
                </a:solidFill>
                <a:latin typeface="Arial"/>
                <a:ea typeface="Arial"/>
                <a:cs typeface="Arial"/>
                <a:sym typeface="Arial"/>
              </a:rPr>
              <a:t>6</a:t>
            </a:r>
            <a:r>
              <a:rPr lang="en-US" sz="1800" kern="0" dirty="0">
                <a:solidFill>
                  <a:srgbClr val="002060"/>
                </a:solidFill>
                <a:latin typeface="Arial"/>
                <a:ea typeface="Arial"/>
                <a:cs typeface="Arial"/>
                <a:sym typeface="Arial"/>
              </a:rPr>
              <a:t>, C. Seftor</a:t>
            </a:r>
            <a:r>
              <a:rPr lang="en-US" sz="1800" kern="0" baseline="30000" dirty="0">
                <a:solidFill>
                  <a:srgbClr val="002060"/>
                </a:solidFill>
                <a:latin typeface="Arial"/>
                <a:ea typeface="Arial"/>
                <a:cs typeface="Arial"/>
                <a:sym typeface="Arial"/>
              </a:rPr>
              <a:t>5</a:t>
            </a:r>
            <a:r>
              <a:rPr lang="en-US" sz="1800" kern="0" dirty="0">
                <a:solidFill>
                  <a:srgbClr val="002060"/>
                </a:solidFill>
                <a:latin typeface="Arial"/>
                <a:ea typeface="Arial"/>
                <a:cs typeface="Arial"/>
                <a:sym typeface="Arial"/>
              </a:rPr>
              <a:t>, G. Jaross</a:t>
            </a:r>
            <a:r>
              <a:rPr lang="en-US" sz="1800" kern="0" baseline="30000" dirty="0">
                <a:solidFill>
                  <a:srgbClr val="002060"/>
                </a:solidFill>
                <a:latin typeface="Arial"/>
                <a:ea typeface="Arial"/>
                <a:cs typeface="Arial"/>
                <a:sym typeface="Arial"/>
              </a:rPr>
              <a:t>5</a:t>
            </a:r>
            <a:r>
              <a:rPr lang="en-US" sz="1800" kern="0" dirty="0">
                <a:solidFill>
                  <a:srgbClr val="002060"/>
                </a:solidFill>
                <a:latin typeface="Arial"/>
                <a:ea typeface="Arial"/>
                <a:cs typeface="Arial"/>
                <a:sym typeface="Arial"/>
              </a:rPr>
              <a:t>, J. O. Robaidek</a:t>
            </a:r>
            <a:r>
              <a:rPr lang="en-US" sz="1800" kern="0" baseline="30000" dirty="0">
                <a:solidFill>
                  <a:srgbClr val="002060"/>
                </a:solidFill>
                <a:latin typeface="Arial"/>
                <a:ea typeface="Arial"/>
                <a:cs typeface="Arial"/>
                <a:sym typeface="Arial"/>
              </a:rPr>
              <a:t>7</a:t>
            </a:r>
            <a:r>
              <a:rPr lang="en-US" sz="1800" kern="0" dirty="0">
                <a:solidFill>
                  <a:srgbClr val="002060"/>
                </a:solidFill>
                <a:latin typeface="Arial"/>
                <a:ea typeface="Arial"/>
                <a:cs typeface="Arial"/>
                <a:sym typeface="Arial"/>
              </a:rPr>
              <a:t>, X. Wu</a:t>
            </a:r>
            <a:r>
              <a:rPr lang="en-US" sz="1800" kern="0" baseline="30000" dirty="0">
                <a:solidFill>
                  <a:srgbClr val="002060"/>
                </a:solidFill>
                <a:latin typeface="Arial"/>
                <a:ea typeface="Arial"/>
                <a:cs typeface="Arial"/>
                <a:sym typeface="Arial"/>
              </a:rPr>
              <a:t>4</a:t>
            </a:r>
            <a:r>
              <a:rPr lang="en-US" sz="1800" kern="0" dirty="0">
                <a:solidFill>
                  <a:srgbClr val="002060"/>
                </a:solidFill>
                <a:latin typeface="Arial"/>
                <a:ea typeface="Arial"/>
                <a:cs typeface="Arial"/>
                <a:sym typeface="Arial"/>
              </a:rPr>
              <a:t>, </a:t>
            </a:r>
            <a:br>
              <a:rPr lang="en-US" sz="1800" kern="0" dirty="0">
                <a:solidFill>
                  <a:srgbClr val="002060"/>
                </a:solidFill>
                <a:latin typeface="Arial"/>
                <a:ea typeface="Arial"/>
                <a:cs typeface="Arial"/>
                <a:sym typeface="Arial"/>
              </a:rPr>
            </a:br>
            <a:r>
              <a:rPr lang="en-US" sz="1800" kern="0" dirty="0">
                <a:solidFill>
                  <a:srgbClr val="002060"/>
                </a:solidFill>
                <a:latin typeface="Arial"/>
                <a:ea typeface="Arial"/>
                <a:cs typeface="Arial"/>
                <a:sym typeface="Arial"/>
              </a:rPr>
              <a:t>H. Xu</a:t>
            </a:r>
            <a:r>
              <a:rPr lang="en-US" sz="1800" kern="0" baseline="30000" dirty="0">
                <a:solidFill>
                  <a:srgbClr val="002060"/>
                </a:solidFill>
                <a:latin typeface="Arial"/>
                <a:ea typeface="Arial"/>
                <a:cs typeface="Arial"/>
                <a:sym typeface="Arial"/>
              </a:rPr>
              <a:t>4</a:t>
            </a:r>
            <a:r>
              <a:rPr lang="en-US" sz="1800" kern="0" dirty="0">
                <a:solidFill>
                  <a:srgbClr val="002060"/>
                </a:solidFill>
                <a:latin typeface="Arial"/>
                <a:ea typeface="Arial"/>
                <a:cs typeface="Arial"/>
                <a:sym typeface="Arial"/>
              </a:rPr>
              <a:t>, B. Basnet</a:t>
            </a:r>
            <a:r>
              <a:rPr lang="en-US" sz="1800" kern="0" baseline="30000" dirty="0">
                <a:solidFill>
                  <a:srgbClr val="002060"/>
                </a:solidFill>
                <a:latin typeface="Arial"/>
                <a:ea typeface="Arial"/>
                <a:cs typeface="Arial"/>
                <a:sym typeface="Arial"/>
              </a:rPr>
              <a:t>4</a:t>
            </a:r>
            <a:r>
              <a:rPr lang="en-US" sz="1800" kern="0" dirty="0">
                <a:solidFill>
                  <a:srgbClr val="002060"/>
                </a:solidFill>
                <a:latin typeface="Arial"/>
                <a:ea typeface="Arial"/>
                <a:cs typeface="Arial"/>
                <a:sym typeface="Arial"/>
              </a:rPr>
              <a:t>, Y. Bai</a:t>
            </a:r>
            <a:r>
              <a:rPr lang="en-US" sz="1800" kern="0" baseline="30000" dirty="0">
                <a:solidFill>
                  <a:srgbClr val="002060"/>
                </a:solidFill>
                <a:latin typeface="Arial"/>
                <a:ea typeface="Arial"/>
                <a:cs typeface="Arial"/>
                <a:sym typeface="Arial"/>
              </a:rPr>
              <a:t>4</a:t>
            </a:r>
            <a:r>
              <a:rPr lang="en-US" sz="1800" kern="0" dirty="0">
                <a:solidFill>
                  <a:srgbClr val="002060"/>
                </a:solidFill>
                <a:latin typeface="Arial"/>
                <a:ea typeface="Arial"/>
                <a:cs typeface="Arial"/>
                <a:sym typeface="Arial"/>
              </a:rPr>
              <a:t>, C. Cao</a:t>
            </a:r>
            <a:r>
              <a:rPr lang="en-US" sz="1800" kern="0" baseline="30000" dirty="0">
                <a:solidFill>
                  <a:srgbClr val="002060"/>
                </a:solidFill>
                <a:latin typeface="Arial"/>
                <a:ea typeface="Arial"/>
                <a:cs typeface="Arial"/>
                <a:sym typeface="Arial"/>
              </a:rPr>
              <a:t>4</a:t>
            </a:r>
            <a:r>
              <a:rPr lang="en-US" sz="1800" kern="0" dirty="0">
                <a:solidFill>
                  <a:srgbClr val="002060"/>
                </a:solidFill>
                <a:latin typeface="Arial"/>
                <a:ea typeface="Arial"/>
                <a:cs typeface="Arial"/>
                <a:sym typeface="Arial"/>
              </a:rPr>
              <a:t>, D. Doelling</a:t>
            </a:r>
            <a:r>
              <a:rPr lang="en-US" sz="1800" kern="0" baseline="30000" dirty="0">
                <a:solidFill>
                  <a:srgbClr val="002060"/>
                </a:solidFill>
                <a:latin typeface="Arial"/>
                <a:ea typeface="Arial"/>
                <a:cs typeface="Arial"/>
                <a:sym typeface="Arial"/>
              </a:rPr>
              <a:t>2</a:t>
            </a:r>
          </a:p>
          <a:p>
            <a:pPr algn="r" eaLnBrk="1" hangingPunct="1">
              <a:lnSpc>
                <a:spcPct val="120000"/>
              </a:lnSpc>
              <a:spcBef>
                <a:spcPts val="600"/>
              </a:spcBef>
              <a:buClr>
                <a:srgbClr val="000000"/>
              </a:buClr>
              <a:defRPr/>
            </a:pPr>
            <a:r>
              <a:rPr lang="en-US" sz="1800" b="1" kern="0" baseline="30000" dirty="0">
                <a:solidFill>
                  <a:srgbClr val="7030A0"/>
                </a:solidFill>
                <a:latin typeface="Arial"/>
                <a:cs typeface="Arial"/>
                <a:sym typeface="Arial"/>
              </a:rPr>
              <a:t>1</a:t>
            </a:r>
            <a:r>
              <a:rPr lang="en-US" sz="1800" b="1" kern="0" dirty="0">
                <a:solidFill>
                  <a:srgbClr val="7030A0"/>
                </a:solidFill>
                <a:latin typeface="Arial"/>
                <a:cs typeface="Arial"/>
                <a:sym typeface="Arial"/>
              </a:rPr>
              <a:t>SAO, </a:t>
            </a:r>
            <a:r>
              <a:rPr lang="en-US" sz="1800" b="1" kern="0" dirty="0" err="1">
                <a:solidFill>
                  <a:srgbClr val="7030A0"/>
                </a:solidFill>
                <a:latin typeface="Arial"/>
                <a:cs typeface="Arial"/>
                <a:sym typeface="Arial"/>
              </a:rPr>
              <a:t>CfA</a:t>
            </a:r>
            <a:r>
              <a:rPr lang="en-US" sz="1800" b="1" kern="0" dirty="0">
                <a:solidFill>
                  <a:srgbClr val="7030A0"/>
                </a:solidFill>
                <a:latin typeface="Arial"/>
                <a:cs typeface="Arial"/>
                <a:sym typeface="Arial"/>
              </a:rPr>
              <a:t> </a:t>
            </a:r>
            <a:r>
              <a:rPr lang="en-US" sz="1800" b="1" kern="0" baseline="30000" dirty="0">
                <a:solidFill>
                  <a:srgbClr val="7030A0"/>
                </a:solidFill>
                <a:latin typeface="Arial"/>
                <a:cs typeface="Arial"/>
                <a:sym typeface="Arial"/>
              </a:rPr>
              <a:t>2</a:t>
            </a:r>
            <a:r>
              <a:rPr lang="en-US" sz="1800" b="1" kern="0" dirty="0">
                <a:solidFill>
                  <a:srgbClr val="7030A0"/>
                </a:solidFill>
                <a:latin typeface="Arial"/>
                <a:cs typeface="Arial"/>
                <a:sym typeface="Arial"/>
              </a:rPr>
              <a:t>NASA </a:t>
            </a:r>
            <a:r>
              <a:rPr lang="en-US" sz="1800" b="1" kern="0" dirty="0" err="1">
                <a:solidFill>
                  <a:srgbClr val="7030A0"/>
                </a:solidFill>
                <a:latin typeface="Arial"/>
                <a:cs typeface="Arial"/>
                <a:sym typeface="Arial"/>
              </a:rPr>
              <a:t>LaRC</a:t>
            </a:r>
            <a:r>
              <a:rPr lang="en-US" sz="1800" b="1" kern="0" dirty="0">
                <a:solidFill>
                  <a:srgbClr val="7030A0"/>
                </a:solidFill>
                <a:latin typeface="Arial"/>
                <a:cs typeface="Arial"/>
                <a:sym typeface="Arial"/>
              </a:rPr>
              <a:t> </a:t>
            </a:r>
            <a:r>
              <a:rPr lang="en-US" sz="1800" b="1" kern="0" baseline="30000" dirty="0">
                <a:solidFill>
                  <a:srgbClr val="7030A0"/>
                </a:solidFill>
                <a:latin typeface="Arial"/>
                <a:cs typeface="Arial"/>
                <a:sym typeface="Arial"/>
              </a:rPr>
              <a:t>3</a:t>
            </a:r>
            <a:r>
              <a:rPr lang="en-US" sz="1800" b="1" kern="0" dirty="0">
                <a:solidFill>
                  <a:srgbClr val="7030A0"/>
                </a:solidFill>
                <a:latin typeface="Arial"/>
                <a:cs typeface="Arial"/>
                <a:sym typeface="Arial"/>
              </a:rPr>
              <a:t>Carr Astro. </a:t>
            </a:r>
            <a:br>
              <a:rPr lang="en-US" sz="1800" b="1" kern="0" dirty="0">
                <a:solidFill>
                  <a:srgbClr val="7030A0"/>
                </a:solidFill>
                <a:latin typeface="Arial"/>
                <a:cs typeface="Arial"/>
                <a:sym typeface="Arial"/>
              </a:rPr>
            </a:br>
            <a:r>
              <a:rPr lang="en-US" sz="1800" b="1" kern="0" baseline="30000" dirty="0">
                <a:solidFill>
                  <a:srgbClr val="7030A0"/>
                </a:solidFill>
                <a:latin typeface="Arial"/>
                <a:cs typeface="Arial"/>
                <a:sym typeface="Arial"/>
              </a:rPr>
              <a:t>4</a:t>
            </a:r>
            <a:r>
              <a:rPr lang="en-US" sz="1800" b="1" kern="0" dirty="0">
                <a:solidFill>
                  <a:srgbClr val="7030A0"/>
                </a:solidFill>
                <a:latin typeface="Arial"/>
                <a:cs typeface="Arial"/>
                <a:sym typeface="Arial"/>
              </a:rPr>
              <a:t>NOAA/NESDIS </a:t>
            </a:r>
            <a:r>
              <a:rPr lang="en-US" sz="1800" b="1" kern="0" baseline="30000" dirty="0">
                <a:solidFill>
                  <a:srgbClr val="7030A0"/>
                </a:solidFill>
                <a:latin typeface="Arial"/>
                <a:cs typeface="Arial"/>
                <a:sym typeface="Arial"/>
              </a:rPr>
              <a:t>5</a:t>
            </a:r>
            <a:r>
              <a:rPr lang="en-US" sz="1800" b="1" kern="0" dirty="0">
                <a:solidFill>
                  <a:srgbClr val="7030A0"/>
                </a:solidFill>
                <a:latin typeface="Arial"/>
                <a:cs typeface="Arial"/>
                <a:sym typeface="Arial"/>
              </a:rPr>
              <a:t>NASA GSFC </a:t>
            </a:r>
            <a:r>
              <a:rPr lang="en-US" sz="1800" b="1" kern="0" baseline="30000" dirty="0">
                <a:solidFill>
                  <a:srgbClr val="7030A0"/>
                </a:solidFill>
                <a:latin typeface="Arial"/>
                <a:cs typeface="Arial"/>
                <a:sym typeface="Arial"/>
              </a:rPr>
              <a:t>6</a:t>
            </a:r>
            <a:r>
              <a:rPr lang="en-US" sz="1800" b="1" kern="0" dirty="0">
                <a:solidFill>
                  <a:srgbClr val="7030A0"/>
                </a:solidFill>
                <a:latin typeface="Arial"/>
                <a:cs typeface="Arial"/>
                <a:sym typeface="Arial"/>
              </a:rPr>
              <a:t>BAE </a:t>
            </a:r>
            <a:r>
              <a:rPr lang="en-US" sz="1800" b="1" kern="0" baseline="30000" dirty="0">
                <a:solidFill>
                  <a:srgbClr val="7030A0"/>
                </a:solidFill>
                <a:latin typeface="Arial"/>
                <a:cs typeface="Arial"/>
                <a:sym typeface="Arial"/>
              </a:rPr>
              <a:t>7</a:t>
            </a:r>
            <a:r>
              <a:rPr lang="en-US" sz="1800" b="1" kern="0" dirty="0">
                <a:solidFill>
                  <a:srgbClr val="7030A0"/>
                </a:solidFill>
                <a:latin typeface="Arial"/>
                <a:cs typeface="Arial"/>
                <a:sym typeface="Arial"/>
              </a:rPr>
              <a:t>UW–Madison</a:t>
            </a:r>
          </a:p>
          <a:p>
            <a:pPr marL="0" marR="0" lvl="0" indent="0" algn="r" defTabSz="914400" rtl="0" eaLnBrk="1" fontAlgn="auto" latinLnBrk="0" hangingPunct="1">
              <a:lnSpc>
                <a:spcPct val="120000"/>
              </a:lnSpc>
              <a:spcBef>
                <a:spcPts val="0"/>
              </a:spcBef>
              <a:spcAft>
                <a:spcPts val="0"/>
              </a:spcAft>
              <a:buClr>
                <a:srgbClr val="000000"/>
              </a:buClr>
              <a:buSzTx/>
              <a:buFontTx/>
              <a:buNone/>
              <a:tabLst/>
              <a:defRPr/>
            </a:pPr>
            <a:r>
              <a:rPr lang="en-US" sz="1800" b="1" dirty="0">
                <a:solidFill>
                  <a:srgbClr val="0070C0"/>
                </a:solidFill>
                <a:cs typeface="Arial" charset="0"/>
              </a:rPr>
              <a:t>March 25</a:t>
            </a:r>
            <a:r>
              <a:rPr kumimoji="0" lang="en-US" sz="1800" b="1" i="0" u="none" strike="noStrike" kern="1200" cap="none" spc="0" normalizeH="0" baseline="0" noProof="0" dirty="0">
                <a:ln>
                  <a:noFill/>
                </a:ln>
                <a:solidFill>
                  <a:srgbClr val="0070C0"/>
                </a:solidFill>
                <a:effectLst/>
                <a:uLnTx/>
                <a:uFillTx/>
                <a:latin typeface="Arial" charset="0"/>
                <a:ea typeface="ヒラギノ角ゴ Pro W3" charset="0"/>
                <a:cs typeface="Arial" charset="0"/>
              </a:rPr>
              <a:t>, 2026</a:t>
            </a:r>
          </a:p>
        </p:txBody>
      </p:sp>
      <p:sp>
        <p:nvSpPr>
          <p:cNvPr id="4" name="AutoShape 4" descr="AGU23, , San Francisco">
            <a:extLst>
              <a:ext uri="{FF2B5EF4-FFF2-40B4-BE49-F238E27FC236}">
                <a16:creationId xmlns:a16="http://schemas.microsoft.com/office/drawing/2014/main" id="{B53FE407-700D-9A78-9191-BD33236EAF2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AGU23, , San Francisco">
            <a:extLst>
              <a:ext uri="{FF2B5EF4-FFF2-40B4-BE49-F238E27FC236}">
                <a16:creationId xmlns:a16="http://schemas.microsoft.com/office/drawing/2014/main" id="{13F5CB6C-9972-4F13-FB8A-BDB18CF6FE9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B82BC8E9-132F-1A2D-C8CB-4A9B4F9AD48B}"/>
              </a:ext>
            </a:extLst>
          </p:cNvPr>
          <p:cNvSpPr/>
          <p:nvPr/>
        </p:nvSpPr>
        <p:spPr>
          <a:xfrm>
            <a:off x="873761" y="1527710"/>
            <a:ext cx="4551679" cy="5033796"/>
          </a:xfrm>
          <a:prstGeom prst="round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659026D9-8F9D-76A6-B528-96FA5B5A65A8}"/>
              </a:ext>
            </a:extLst>
          </p:cNvPr>
          <p:cNvSpPr>
            <a:spLocks noGrp="1"/>
          </p:cNvSpPr>
          <p:nvPr>
            <p:ph idx="1"/>
          </p:nvPr>
        </p:nvSpPr>
        <p:spPr>
          <a:xfrm>
            <a:off x="965199" y="1905031"/>
            <a:ext cx="4368801" cy="4306440"/>
          </a:xfrm>
        </p:spPr>
        <p:txBody>
          <a:bodyPr/>
          <a:lstStyle/>
          <a:p>
            <a:pPr>
              <a:lnSpc>
                <a:spcPct val="120000"/>
              </a:lnSpc>
            </a:pPr>
            <a:r>
              <a:rPr lang="en-US" sz="2400" b="1" dirty="0"/>
              <a:t>Major updates</a:t>
            </a:r>
          </a:p>
          <a:p>
            <a:pPr lvl="1">
              <a:lnSpc>
                <a:spcPct val="120000"/>
              </a:lnSpc>
            </a:pPr>
            <a:r>
              <a:rPr lang="en-US" sz="2000" dirty="0"/>
              <a:t>Absolute calibration</a:t>
            </a:r>
          </a:p>
          <a:p>
            <a:pPr lvl="1">
              <a:lnSpc>
                <a:spcPct val="120000"/>
              </a:lnSpc>
            </a:pPr>
            <a:r>
              <a:rPr lang="en-US" sz="2000" dirty="0"/>
              <a:t>Stray light correction</a:t>
            </a:r>
          </a:p>
          <a:p>
            <a:pPr lvl="1">
              <a:lnSpc>
                <a:spcPct val="120000"/>
              </a:lnSpc>
            </a:pPr>
            <a:r>
              <a:rPr lang="en-US" sz="2000" dirty="0"/>
              <a:t>Spectral calibration</a:t>
            </a:r>
            <a:endParaRPr lang="en-US" sz="2000" b="1" dirty="0"/>
          </a:p>
          <a:p>
            <a:pPr>
              <a:lnSpc>
                <a:spcPct val="120000"/>
              </a:lnSpc>
            </a:pPr>
            <a:r>
              <a:rPr lang="en-US" sz="2400" b="1" dirty="0"/>
              <a:t>Additional updates</a:t>
            </a:r>
          </a:p>
          <a:p>
            <a:pPr lvl="1">
              <a:lnSpc>
                <a:spcPct val="120000"/>
              </a:lnSpc>
            </a:pPr>
            <a:r>
              <a:rPr lang="en-US" sz="2000" dirty="0"/>
              <a:t>Diffuser goniometry correction</a:t>
            </a:r>
          </a:p>
          <a:p>
            <a:pPr lvl="1">
              <a:lnSpc>
                <a:spcPct val="120000"/>
              </a:lnSpc>
            </a:pPr>
            <a:r>
              <a:rPr lang="en-US" sz="2000" dirty="0"/>
              <a:t>Etalon fringe correction</a:t>
            </a:r>
          </a:p>
          <a:p>
            <a:pPr lvl="1">
              <a:lnSpc>
                <a:spcPct val="120000"/>
              </a:lnSpc>
            </a:pPr>
            <a:r>
              <a:rPr lang="en-US" sz="2000" dirty="0"/>
              <a:t>Parity normalization</a:t>
            </a:r>
          </a:p>
          <a:p>
            <a:pPr lvl="1">
              <a:lnSpc>
                <a:spcPct val="120000"/>
              </a:lnSpc>
            </a:pPr>
            <a:r>
              <a:rPr lang="en-US" sz="2000" dirty="0"/>
              <a:t>Dark current correction</a:t>
            </a:r>
          </a:p>
          <a:p>
            <a:pPr lvl="1">
              <a:lnSpc>
                <a:spcPct val="120000"/>
              </a:lnSpc>
            </a:pPr>
            <a:r>
              <a:rPr lang="en-US" sz="2000" dirty="0"/>
              <a:t>Smear correction</a:t>
            </a:r>
          </a:p>
        </p:txBody>
      </p:sp>
      <p:sp>
        <p:nvSpPr>
          <p:cNvPr id="3" name="Title 2">
            <a:extLst>
              <a:ext uri="{FF2B5EF4-FFF2-40B4-BE49-F238E27FC236}">
                <a16:creationId xmlns:a16="http://schemas.microsoft.com/office/drawing/2014/main" id="{C3919B61-119D-8406-1B77-A4F69A3E83FE}"/>
              </a:ext>
            </a:extLst>
          </p:cNvPr>
          <p:cNvSpPr>
            <a:spLocks noGrp="1"/>
          </p:cNvSpPr>
          <p:nvPr>
            <p:ph type="title"/>
          </p:nvPr>
        </p:nvSpPr>
        <p:spPr>
          <a:xfrm>
            <a:off x="0" y="0"/>
            <a:ext cx="12192000" cy="975701"/>
          </a:xfrm>
        </p:spPr>
        <p:txBody>
          <a:bodyPr/>
          <a:lstStyle/>
          <a:p>
            <a:r>
              <a:rPr lang="en-US" dirty="0"/>
              <a:t>Contents</a:t>
            </a:r>
          </a:p>
        </p:txBody>
      </p:sp>
      <p:sp>
        <p:nvSpPr>
          <p:cNvPr id="4" name="Slide Number Placeholder 3">
            <a:extLst>
              <a:ext uri="{FF2B5EF4-FFF2-40B4-BE49-F238E27FC236}">
                <a16:creationId xmlns:a16="http://schemas.microsoft.com/office/drawing/2014/main" id="{6546B0FD-9411-712A-8556-462C88C9A0AD}"/>
              </a:ext>
            </a:extLst>
          </p:cNvPr>
          <p:cNvSpPr>
            <a:spLocks noGrp="1"/>
          </p:cNvSpPr>
          <p:nvPr>
            <p:ph type="sldNum" sz="quarter" idx="12"/>
          </p:nvPr>
        </p:nvSpPr>
        <p:spPr/>
        <p:txBody>
          <a:bodyPr/>
          <a:lstStyle/>
          <a:p>
            <a:fld id="{DA0E24C6-B8C2-40F0-BF2D-44D0E3E3802A}" type="slidenum">
              <a:rPr lang="en-US" smtClean="0"/>
              <a:t>2</a:t>
            </a:fld>
            <a:endParaRPr lang="en-US"/>
          </a:p>
        </p:txBody>
      </p:sp>
      <p:sp>
        <p:nvSpPr>
          <p:cNvPr id="6" name="TextBox 5">
            <a:extLst>
              <a:ext uri="{FF2B5EF4-FFF2-40B4-BE49-F238E27FC236}">
                <a16:creationId xmlns:a16="http://schemas.microsoft.com/office/drawing/2014/main" id="{6D67DA13-7325-96C0-1D43-708ED0082346}"/>
              </a:ext>
            </a:extLst>
          </p:cNvPr>
          <p:cNvSpPr txBox="1"/>
          <p:nvPr/>
        </p:nvSpPr>
        <p:spPr>
          <a:xfrm>
            <a:off x="1527200" y="1266101"/>
            <a:ext cx="3244799" cy="523220"/>
          </a:xfrm>
          <a:prstGeom prst="rect">
            <a:avLst/>
          </a:prstGeom>
          <a:solidFill>
            <a:schemeClr val="bg1">
              <a:lumMod val="95000"/>
            </a:schemeClr>
          </a:solidFill>
          <a:ln w="19050">
            <a:solidFill>
              <a:schemeClr val="tx1"/>
            </a:solidFill>
          </a:ln>
        </p:spPr>
        <p:txBody>
          <a:bodyPr wrap="none" rtlCol="0">
            <a:spAutoFit/>
          </a:bodyPr>
          <a:lstStyle/>
          <a:p>
            <a:pPr algn="ctr"/>
            <a:r>
              <a:rPr lang="en-US" sz="2800" b="1" dirty="0">
                <a:solidFill>
                  <a:srgbClr val="0000FF"/>
                </a:solidFill>
              </a:rPr>
              <a:t>Updates in Version 4</a:t>
            </a:r>
          </a:p>
        </p:txBody>
      </p:sp>
      <p:sp>
        <p:nvSpPr>
          <p:cNvPr id="8" name="Rounded Rectangle 7">
            <a:extLst>
              <a:ext uri="{FF2B5EF4-FFF2-40B4-BE49-F238E27FC236}">
                <a16:creationId xmlns:a16="http://schemas.microsoft.com/office/drawing/2014/main" id="{D5C6CB1A-22ED-6343-79F2-8B00BD48FE21}"/>
              </a:ext>
            </a:extLst>
          </p:cNvPr>
          <p:cNvSpPr/>
          <p:nvPr/>
        </p:nvSpPr>
        <p:spPr>
          <a:xfrm>
            <a:off x="6766560" y="1527710"/>
            <a:ext cx="4551679" cy="5033795"/>
          </a:xfrm>
          <a:prstGeom prst="round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1">
            <a:extLst>
              <a:ext uri="{FF2B5EF4-FFF2-40B4-BE49-F238E27FC236}">
                <a16:creationId xmlns:a16="http://schemas.microsoft.com/office/drawing/2014/main" id="{970724A0-077A-62A0-AD28-97A5C3A9D183}"/>
              </a:ext>
            </a:extLst>
          </p:cNvPr>
          <p:cNvSpPr txBox="1">
            <a:spLocks/>
          </p:cNvSpPr>
          <p:nvPr/>
        </p:nvSpPr>
        <p:spPr>
          <a:xfrm>
            <a:off x="6857998" y="1905031"/>
            <a:ext cx="4368801" cy="3696360"/>
          </a:xfrm>
          <a:prstGeom prst="rect">
            <a:avLst/>
          </a:prstGeom>
        </p:spPr>
        <p:txBody>
          <a:bodyPr/>
          <a:lstStyle>
            <a:lvl1pPr marL="457189" indent="-457189" algn="l" defTabSz="609585" rtl="0" eaLnBrk="1" latinLnBrk="0" hangingPunct="1">
              <a:spcBef>
                <a:spcPct val="20000"/>
              </a:spcBef>
              <a:buClrTx/>
              <a:buFont typeface="Wingdings" charset="2"/>
              <a:buChar char="Ø"/>
              <a:defRPr sz="2800" b="0" kern="1200">
                <a:solidFill>
                  <a:schemeClr val="tx1"/>
                </a:solidFill>
                <a:latin typeface="+mn-lt"/>
                <a:ea typeface="+mn-ea"/>
                <a:cs typeface="+mn-cs"/>
              </a:defRPr>
            </a:lvl1pPr>
            <a:lvl2pPr marL="990575" indent="-380990" algn="l" defTabSz="609585" rtl="0" eaLnBrk="1" latinLnBrk="0" hangingPunct="1">
              <a:spcBef>
                <a:spcPct val="20000"/>
              </a:spcBef>
              <a:buClr>
                <a:schemeClr val="tx1"/>
              </a:buClr>
              <a:buFont typeface="Arial"/>
              <a:buChar char="•"/>
              <a:defRPr sz="2800" b="0" kern="1200">
                <a:solidFill>
                  <a:schemeClr val="tx1"/>
                </a:solidFill>
                <a:latin typeface="+mn-lt"/>
                <a:ea typeface="+mn-ea"/>
                <a:cs typeface="+mn-cs"/>
              </a:defRPr>
            </a:lvl2pPr>
            <a:lvl3pPr marL="1523962" indent="-304792" algn="l" defTabSz="609585" rtl="0" eaLnBrk="1" latinLnBrk="0" hangingPunct="1">
              <a:spcBef>
                <a:spcPct val="20000"/>
              </a:spcBef>
              <a:buFont typeface="Calibri" panose="020F0502020204030204" pitchFamily="34" charset="0"/>
              <a:buChar char="–"/>
              <a:defRPr sz="2400" b="0" kern="1200">
                <a:solidFill>
                  <a:schemeClr val="tx1"/>
                </a:solidFill>
                <a:latin typeface="+mn-lt"/>
                <a:ea typeface="+mn-ea"/>
                <a:cs typeface="+mn-cs"/>
              </a:defRPr>
            </a:lvl3pPr>
            <a:lvl4pPr marL="2133547" indent="-304792" algn="l" defTabSz="609585" rtl="0" eaLnBrk="1" latinLnBrk="0" hangingPunct="1">
              <a:spcBef>
                <a:spcPct val="20000"/>
              </a:spcBef>
              <a:buFont typeface="Courier New" panose="02070309020205020404" pitchFamily="49" charset="0"/>
              <a:buChar char="o"/>
              <a:defRPr sz="2400" b="0"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400" b="0"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a:lnSpc>
                <a:spcPct val="120000"/>
              </a:lnSpc>
            </a:pPr>
            <a:r>
              <a:rPr lang="en-US" sz="2400" b="1" dirty="0"/>
              <a:t>Major tasks</a:t>
            </a:r>
          </a:p>
          <a:p>
            <a:pPr lvl="1">
              <a:lnSpc>
                <a:spcPct val="120000"/>
              </a:lnSpc>
            </a:pPr>
            <a:r>
              <a:rPr lang="en-US" sz="2000" dirty="0"/>
              <a:t>Dynamic bad pixel detection</a:t>
            </a:r>
          </a:p>
          <a:p>
            <a:pPr lvl="1">
              <a:lnSpc>
                <a:spcPct val="120000"/>
              </a:lnSpc>
            </a:pPr>
            <a:r>
              <a:rPr lang="en-US" sz="2000" dirty="0"/>
              <a:t>Degradation correction</a:t>
            </a:r>
          </a:p>
          <a:p>
            <a:pPr lvl="1">
              <a:lnSpc>
                <a:spcPct val="120000"/>
              </a:lnSpc>
            </a:pPr>
            <a:r>
              <a:rPr lang="en-US" sz="2000" dirty="0"/>
              <a:t>Polarization correction</a:t>
            </a:r>
            <a:endParaRPr lang="en-US" sz="2000" b="1" dirty="0"/>
          </a:p>
          <a:p>
            <a:pPr>
              <a:lnSpc>
                <a:spcPct val="120000"/>
              </a:lnSpc>
            </a:pPr>
            <a:r>
              <a:rPr lang="en-US" sz="2400" b="1" dirty="0"/>
              <a:t>Additional tasks</a:t>
            </a:r>
          </a:p>
          <a:p>
            <a:pPr lvl="1">
              <a:lnSpc>
                <a:spcPct val="120000"/>
              </a:lnSpc>
            </a:pPr>
            <a:r>
              <a:rPr lang="en-US" sz="2000" dirty="0"/>
              <a:t>Spectral calibration update</a:t>
            </a:r>
          </a:p>
          <a:p>
            <a:pPr lvl="1">
              <a:lnSpc>
                <a:spcPct val="120000"/>
              </a:lnSpc>
            </a:pPr>
            <a:r>
              <a:rPr lang="en-US" sz="2000" dirty="0"/>
              <a:t>Stray light correction update</a:t>
            </a:r>
          </a:p>
          <a:p>
            <a:pPr lvl="1">
              <a:lnSpc>
                <a:spcPct val="120000"/>
              </a:lnSpc>
            </a:pPr>
            <a:r>
              <a:rPr lang="en-US" sz="2000" dirty="0"/>
              <a:t>Absolute calibration update</a:t>
            </a:r>
          </a:p>
        </p:txBody>
      </p:sp>
      <p:sp>
        <p:nvSpPr>
          <p:cNvPr id="10" name="TextBox 9">
            <a:extLst>
              <a:ext uri="{FF2B5EF4-FFF2-40B4-BE49-F238E27FC236}">
                <a16:creationId xmlns:a16="http://schemas.microsoft.com/office/drawing/2014/main" id="{200E3718-B02C-DED5-09A0-78A2EAAB72BB}"/>
              </a:ext>
            </a:extLst>
          </p:cNvPr>
          <p:cNvSpPr txBox="1"/>
          <p:nvPr/>
        </p:nvSpPr>
        <p:spPr>
          <a:xfrm>
            <a:off x="7671769" y="1266101"/>
            <a:ext cx="2741263" cy="523220"/>
          </a:xfrm>
          <a:prstGeom prst="rect">
            <a:avLst/>
          </a:prstGeom>
          <a:solidFill>
            <a:schemeClr val="bg1">
              <a:lumMod val="95000"/>
            </a:schemeClr>
          </a:solidFill>
          <a:ln w="19050">
            <a:solidFill>
              <a:schemeClr val="tx1"/>
            </a:solidFill>
          </a:ln>
        </p:spPr>
        <p:txBody>
          <a:bodyPr wrap="none" rtlCol="0">
            <a:spAutoFit/>
          </a:bodyPr>
          <a:lstStyle/>
          <a:p>
            <a:pPr algn="ctr"/>
            <a:r>
              <a:rPr lang="en-US" sz="2800" b="1" dirty="0">
                <a:solidFill>
                  <a:srgbClr val="0000FF"/>
                </a:solidFill>
              </a:rPr>
              <a:t>Toward Version 5</a:t>
            </a:r>
          </a:p>
        </p:txBody>
      </p:sp>
    </p:spTree>
    <p:extLst>
      <p:ext uri="{BB962C8B-B14F-4D97-AF65-F5344CB8AC3E}">
        <p14:creationId xmlns:p14="http://schemas.microsoft.com/office/powerpoint/2010/main" val="143975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EBEF-590B-85BB-24D2-AD82F0C462BC}"/>
              </a:ext>
            </a:extLst>
          </p:cNvPr>
          <p:cNvSpPr>
            <a:spLocks noGrp="1"/>
          </p:cNvSpPr>
          <p:nvPr>
            <p:ph type="title"/>
          </p:nvPr>
        </p:nvSpPr>
        <p:spPr/>
        <p:txBody>
          <a:bodyPr/>
          <a:lstStyle/>
          <a:p>
            <a:r>
              <a:rPr lang="en-US" b="1" dirty="0"/>
              <a:t>Updates in Version 4</a:t>
            </a:r>
          </a:p>
        </p:txBody>
      </p:sp>
      <p:sp>
        <p:nvSpPr>
          <p:cNvPr id="3" name="Slide Number Placeholder 2">
            <a:extLst>
              <a:ext uri="{FF2B5EF4-FFF2-40B4-BE49-F238E27FC236}">
                <a16:creationId xmlns:a16="http://schemas.microsoft.com/office/drawing/2014/main" id="{6DB0F8F4-F742-E1A8-A921-DA462CA41B1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455790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AD902-9DEC-859C-7269-E50893F77A90}"/>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0CA0C47A-9580-26C5-450D-8B88EC4C1DBA}"/>
              </a:ext>
            </a:extLst>
          </p:cNvPr>
          <p:cNvSpPr/>
          <p:nvPr/>
        </p:nvSpPr>
        <p:spPr>
          <a:xfrm>
            <a:off x="127238" y="2209644"/>
            <a:ext cx="11939426" cy="2288784"/>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F9D4DD4-815E-1B65-E71E-0005EBDC9430}"/>
              </a:ext>
            </a:extLst>
          </p:cNvPr>
          <p:cNvSpPr>
            <a:spLocks noGrp="1"/>
          </p:cNvSpPr>
          <p:nvPr>
            <p:ph type="sldNum" sz="quarter" idx="12"/>
          </p:nvPr>
        </p:nvSpPr>
        <p:spPr/>
        <p:txBody>
          <a:bodyPr/>
          <a:lstStyle/>
          <a:p>
            <a:fld id="{DA0E24C6-B8C2-40F0-BF2D-44D0E3E3802A}" type="slidenum">
              <a:rPr lang="en-US" smtClean="0"/>
              <a:t>4</a:t>
            </a:fld>
            <a:endParaRPr lang="en-US"/>
          </a:p>
        </p:txBody>
      </p:sp>
      <p:sp>
        <p:nvSpPr>
          <p:cNvPr id="5" name="Title 2">
            <a:extLst>
              <a:ext uri="{FF2B5EF4-FFF2-40B4-BE49-F238E27FC236}">
                <a16:creationId xmlns:a16="http://schemas.microsoft.com/office/drawing/2014/main" id="{E3697777-3452-E701-82AB-017A29532875}"/>
              </a:ext>
            </a:extLst>
          </p:cNvPr>
          <p:cNvSpPr>
            <a:spLocks noGrp="1"/>
          </p:cNvSpPr>
          <p:nvPr>
            <p:ph type="title"/>
          </p:nvPr>
        </p:nvSpPr>
        <p:spPr>
          <a:xfrm>
            <a:off x="0" y="0"/>
            <a:ext cx="12192000" cy="975701"/>
          </a:xfrm>
        </p:spPr>
        <p:txBody>
          <a:bodyPr/>
          <a:lstStyle/>
          <a:p>
            <a:r>
              <a:rPr lang="en-US" dirty="0"/>
              <a:t>Absolute calibration</a:t>
            </a:r>
          </a:p>
        </p:txBody>
      </p:sp>
      <p:sp>
        <p:nvSpPr>
          <p:cNvPr id="15" name="Rectangle 14">
            <a:extLst>
              <a:ext uri="{FF2B5EF4-FFF2-40B4-BE49-F238E27FC236}">
                <a16:creationId xmlns:a16="http://schemas.microsoft.com/office/drawing/2014/main" id="{6B5D8FFA-7CE7-2B33-9EE8-3C7744D07F6D}"/>
              </a:ext>
            </a:extLst>
          </p:cNvPr>
          <p:cNvSpPr/>
          <p:nvPr/>
        </p:nvSpPr>
        <p:spPr>
          <a:xfrm>
            <a:off x="127238" y="1327422"/>
            <a:ext cx="11939426" cy="57119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432FF"/>
                </a:solidFill>
              </a:rPr>
              <a:t>Issue in Version 3:</a:t>
            </a:r>
            <a:r>
              <a:rPr lang="en-US" sz="2400" b="1" dirty="0">
                <a:solidFill>
                  <a:schemeClr val="tx1"/>
                </a:solidFill>
              </a:rPr>
              <a:t> Positive bias in Sun-normalized radiance (on the order of 10%)</a:t>
            </a:r>
          </a:p>
        </p:txBody>
      </p:sp>
      <p:sp>
        <p:nvSpPr>
          <p:cNvPr id="2" name="Rectangle 1">
            <a:extLst>
              <a:ext uri="{FF2B5EF4-FFF2-40B4-BE49-F238E27FC236}">
                <a16:creationId xmlns:a16="http://schemas.microsoft.com/office/drawing/2014/main" id="{4B4929C8-2B8C-AD9A-41D9-EDDB39F1A504}"/>
              </a:ext>
            </a:extLst>
          </p:cNvPr>
          <p:cNvSpPr/>
          <p:nvPr/>
        </p:nvSpPr>
        <p:spPr>
          <a:xfrm>
            <a:off x="127238" y="5099780"/>
            <a:ext cx="11939426" cy="716598"/>
          </a:xfrm>
          <a:prstGeom prst="rect">
            <a:avLst/>
          </a:prstGeom>
          <a:solidFill>
            <a:schemeClr val="accent3">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432FF"/>
                </a:solidFill>
              </a:rPr>
              <a:t>Approach:</a:t>
            </a:r>
            <a:r>
              <a:rPr lang="en-US" sz="2400" b="1" dirty="0">
                <a:solidFill>
                  <a:schemeClr val="tx1"/>
                </a:solidFill>
              </a:rPr>
              <a:t> Adjust the solar diffuser transmittance.</a:t>
            </a:r>
          </a:p>
        </p:txBody>
      </p:sp>
      <p:sp>
        <p:nvSpPr>
          <p:cNvPr id="6" name="TextBox 5">
            <a:extLst>
              <a:ext uri="{FF2B5EF4-FFF2-40B4-BE49-F238E27FC236}">
                <a16:creationId xmlns:a16="http://schemas.microsoft.com/office/drawing/2014/main" id="{87826060-3D84-F39B-CFD5-3D1C9097A01E}"/>
              </a:ext>
            </a:extLst>
          </p:cNvPr>
          <p:cNvSpPr txBox="1"/>
          <p:nvPr/>
        </p:nvSpPr>
        <p:spPr>
          <a:xfrm>
            <a:off x="3245485" y="2487721"/>
            <a:ext cx="1851917" cy="400110"/>
          </a:xfrm>
          <a:prstGeom prst="rect">
            <a:avLst/>
          </a:prstGeom>
          <a:noFill/>
        </p:spPr>
        <p:txBody>
          <a:bodyPr wrap="none" rtlCol="0">
            <a:spAutoFit/>
          </a:bodyPr>
          <a:lstStyle/>
          <a:p>
            <a:r>
              <a:rPr lang="en-US" sz="1950" dirty="0"/>
              <a:t>(Earth radiance)</a:t>
            </a:r>
            <a:endParaRPr lang="en-US" sz="1950" b="1" dirty="0">
              <a:solidFill>
                <a:srgbClr val="0432FF"/>
              </a:solidFill>
            </a:endParaRPr>
          </a:p>
        </p:txBody>
      </p:sp>
      <p:sp>
        <p:nvSpPr>
          <p:cNvPr id="11" name="TextBox 10">
            <a:extLst>
              <a:ext uri="{FF2B5EF4-FFF2-40B4-BE49-F238E27FC236}">
                <a16:creationId xmlns:a16="http://schemas.microsoft.com/office/drawing/2014/main" id="{E49A0AA2-C154-C349-0870-F127562027CE}"/>
              </a:ext>
            </a:extLst>
          </p:cNvPr>
          <p:cNvSpPr txBox="1"/>
          <p:nvPr/>
        </p:nvSpPr>
        <p:spPr>
          <a:xfrm>
            <a:off x="3192266" y="2905871"/>
            <a:ext cx="1971565" cy="400110"/>
          </a:xfrm>
          <a:prstGeom prst="rect">
            <a:avLst/>
          </a:prstGeom>
          <a:noFill/>
        </p:spPr>
        <p:txBody>
          <a:bodyPr wrap="none" rtlCol="0">
            <a:spAutoFit/>
          </a:bodyPr>
          <a:lstStyle/>
          <a:p>
            <a:r>
              <a:rPr lang="en-US" sz="1950" dirty="0"/>
              <a:t>(Solar irradiance)</a:t>
            </a:r>
            <a:endParaRPr lang="en-US" sz="1950" b="1" dirty="0">
              <a:solidFill>
                <a:srgbClr val="FF2600"/>
              </a:solidFill>
            </a:endParaRPr>
          </a:p>
        </p:txBody>
      </p:sp>
      <p:sp>
        <p:nvSpPr>
          <p:cNvPr id="12" name="TextBox 11">
            <a:extLst>
              <a:ext uri="{FF2B5EF4-FFF2-40B4-BE49-F238E27FC236}">
                <a16:creationId xmlns:a16="http://schemas.microsoft.com/office/drawing/2014/main" id="{C115C9FC-F605-0C42-C3FD-BA13277888A0}"/>
              </a:ext>
            </a:extLst>
          </p:cNvPr>
          <p:cNvSpPr txBox="1"/>
          <p:nvPr/>
        </p:nvSpPr>
        <p:spPr>
          <a:xfrm>
            <a:off x="231961" y="2702636"/>
            <a:ext cx="3113545" cy="400110"/>
          </a:xfrm>
          <a:prstGeom prst="rect">
            <a:avLst/>
          </a:prstGeom>
          <a:noFill/>
        </p:spPr>
        <p:txBody>
          <a:bodyPr wrap="none" rtlCol="0">
            <a:spAutoFit/>
          </a:bodyPr>
          <a:lstStyle/>
          <a:p>
            <a:r>
              <a:rPr lang="en-US" sz="1950" dirty="0"/>
              <a:t>(Sun-normalized radiance) =</a:t>
            </a:r>
            <a:endParaRPr lang="en-US" sz="1950" b="1" dirty="0">
              <a:solidFill>
                <a:srgbClr val="0432FF"/>
              </a:solidFill>
            </a:endParaRPr>
          </a:p>
        </p:txBody>
      </p:sp>
      <p:sp>
        <p:nvSpPr>
          <p:cNvPr id="13" name="TextBox 12">
            <a:extLst>
              <a:ext uri="{FF2B5EF4-FFF2-40B4-BE49-F238E27FC236}">
                <a16:creationId xmlns:a16="http://schemas.microsoft.com/office/drawing/2014/main" id="{F339C301-5E23-D57C-C3C2-07F21629B8C1}"/>
              </a:ext>
            </a:extLst>
          </p:cNvPr>
          <p:cNvSpPr txBox="1"/>
          <p:nvPr/>
        </p:nvSpPr>
        <p:spPr>
          <a:xfrm>
            <a:off x="3187542" y="3385424"/>
            <a:ext cx="6328912" cy="400110"/>
          </a:xfrm>
          <a:prstGeom prst="rect">
            <a:avLst/>
          </a:prstGeom>
          <a:noFill/>
        </p:spPr>
        <p:txBody>
          <a:bodyPr wrap="none" rtlCol="0">
            <a:spAutoFit/>
          </a:bodyPr>
          <a:lstStyle/>
          <a:p>
            <a:r>
              <a:rPr lang="en-US" sz="1950" dirty="0"/>
              <a:t> (Earth-radiance electric current)  * (Calibration coefficient)</a:t>
            </a:r>
          </a:p>
        </p:txBody>
      </p:sp>
      <p:sp>
        <p:nvSpPr>
          <p:cNvPr id="18" name="TextBox 17">
            <a:extLst>
              <a:ext uri="{FF2B5EF4-FFF2-40B4-BE49-F238E27FC236}">
                <a16:creationId xmlns:a16="http://schemas.microsoft.com/office/drawing/2014/main" id="{F80AAF33-201C-7911-8A9E-8E5031A6A850}"/>
              </a:ext>
            </a:extLst>
          </p:cNvPr>
          <p:cNvSpPr txBox="1"/>
          <p:nvPr/>
        </p:nvSpPr>
        <p:spPr>
          <a:xfrm>
            <a:off x="3187542" y="3797191"/>
            <a:ext cx="8836289" cy="400110"/>
          </a:xfrm>
          <a:prstGeom prst="rect">
            <a:avLst/>
          </a:prstGeom>
          <a:noFill/>
        </p:spPr>
        <p:txBody>
          <a:bodyPr wrap="square" rtlCol="0">
            <a:spAutoFit/>
          </a:bodyPr>
          <a:lstStyle/>
          <a:p>
            <a:r>
              <a:rPr lang="en-US" sz="1950" dirty="0"/>
              <a:t>(Solar-irradiance electric current) * (Calibration coefficient)</a:t>
            </a:r>
            <a:r>
              <a:rPr lang="en-US" sz="1950" dirty="0">
                <a:solidFill>
                  <a:srgbClr val="0432FF"/>
                </a:solidFill>
              </a:rPr>
              <a:t> </a:t>
            </a:r>
            <a:r>
              <a:rPr lang="en-US" sz="1950" dirty="0"/>
              <a:t>/ (</a:t>
            </a:r>
            <a:r>
              <a:rPr lang="en-US" sz="1950" b="1" dirty="0">
                <a:solidFill>
                  <a:srgbClr val="FF2600"/>
                </a:solidFill>
              </a:rPr>
              <a:t>Diffuser transmittance</a:t>
            </a:r>
            <a:r>
              <a:rPr lang="en-US" sz="1950" dirty="0"/>
              <a:t>)</a:t>
            </a:r>
          </a:p>
        </p:txBody>
      </p:sp>
      <p:cxnSp>
        <p:nvCxnSpPr>
          <p:cNvPr id="21" name="Straight Connector 20">
            <a:extLst>
              <a:ext uri="{FF2B5EF4-FFF2-40B4-BE49-F238E27FC236}">
                <a16:creationId xmlns:a16="http://schemas.microsoft.com/office/drawing/2014/main" id="{AACBA749-FE69-193A-C8A3-90D5F7A084BC}"/>
              </a:ext>
            </a:extLst>
          </p:cNvPr>
          <p:cNvCxnSpPr>
            <a:cxnSpLocks/>
          </p:cNvCxnSpPr>
          <p:nvPr/>
        </p:nvCxnSpPr>
        <p:spPr>
          <a:xfrm>
            <a:off x="3244816" y="2891698"/>
            <a:ext cx="179671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57BECF2A-E973-811E-072A-9644B149612A}"/>
              </a:ext>
            </a:extLst>
          </p:cNvPr>
          <p:cNvSpPr txBox="1"/>
          <p:nvPr/>
        </p:nvSpPr>
        <p:spPr>
          <a:xfrm>
            <a:off x="2936508" y="3583495"/>
            <a:ext cx="312906" cy="400110"/>
          </a:xfrm>
          <a:prstGeom prst="rect">
            <a:avLst/>
          </a:prstGeom>
          <a:noFill/>
        </p:spPr>
        <p:txBody>
          <a:bodyPr wrap="none" rtlCol="0">
            <a:spAutoFit/>
          </a:bodyPr>
          <a:lstStyle/>
          <a:p>
            <a:r>
              <a:rPr lang="en-US" sz="1950" dirty="0"/>
              <a:t>=</a:t>
            </a:r>
            <a:endParaRPr lang="en-US" sz="1950" b="1" dirty="0">
              <a:solidFill>
                <a:srgbClr val="0432FF"/>
              </a:solidFill>
            </a:endParaRPr>
          </a:p>
        </p:txBody>
      </p:sp>
      <p:cxnSp>
        <p:nvCxnSpPr>
          <p:cNvPr id="23" name="Straight Connector 22">
            <a:extLst>
              <a:ext uri="{FF2B5EF4-FFF2-40B4-BE49-F238E27FC236}">
                <a16:creationId xmlns:a16="http://schemas.microsoft.com/office/drawing/2014/main" id="{990E710D-70FE-2954-FE06-E8B70009B801}"/>
              </a:ext>
            </a:extLst>
          </p:cNvPr>
          <p:cNvCxnSpPr>
            <a:cxnSpLocks/>
          </p:cNvCxnSpPr>
          <p:nvPr/>
        </p:nvCxnSpPr>
        <p:spPr>
          <a:xfrm>
            <a:off x="3229583" y="3789181"/>
            <a:ext cx="864710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744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A7260B6-4D66-2510-B0FF-11E48FFF6305}"/>
              </a:ext>
            </a:extLst>
          </p:cNvPr>
          <p:cNvPicPr>
            <a:picLocks noChangeAspect="1"/>
          </p:cNvPicPr>
          <p:nvPr/>
        </p:nvPicPr>
        <p:blipFill>
          <a:blip r:embed="rId3">
            <a:extLst>
              <a:ext uri="{28A0092B-C50C-407E-A947-70E740481C1C}">
                <a14:useLocalDpi xmlns:a14="http://schemas.microsoft.com/office/drawing/2010/main" val="0"/>
              </a:ext>
            </a:extLst>
          </a:blip>
          <a:srcRect t="66091"/>
          <a:stretch>
            <a:fillRect/>
          </a:stretch>
        </p:blipFill>
        <p:spPr>
          <a:xfrm>
            <a:off x="1963952" y="1852976"/>
            <a:ext cx="7674563" cy="1951794"/>
          </a:xfrm>
          <a:prstGeom prst="rect">
            <a:avLst/>
          </a:prstGeom>
        </p:spPr>
      </p:pic>
      <p:sp>
        <p:nvSpPr>
          <p:cNvPr id="23" name="Rectangle 22">
            <a:extLst>
              <a:ext uri="{FF2B5EF4-FFF2-40B4-BE49-F238E27FC236}">
                <a16:creationId xmlns:a16="http://schemas.microsoft.com/office/drawing/2014/main" id="{2D5ABB92-AC21-6D45-FF54-00CE5BF33A09}"/>
              </a:ext>
            </a:extLst>
          </p:cNvPr>
          <p:cNvSpPr/>
          <p:nvPr/>
        </p:nvSpPr>
        <p:spPr>
          <a:xfrm>
            <a:off x="127238" y="5449738"/>
            <a:ext cx="11939426" cy="1060426"/>
          </a:xfrm>
          <a:prstGeom prst="rect">
            <a:avLst/>
          </a:prstGeom>
          <a:solidFill>
            <a:schemeClr val="accent3">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C394BF9-C810-24BD-246D-6BC510FCFB3C}"/>
              </a:ext>
            </a:extLst>
          </p:cNvPr>
          <p:cNvSpPr/>
          <p:nvPr/>
        </p:nvSpPr>
        <p:spPr>
          <a:xfrm>
            <a:off x="127238" y="4158343"/>
            <a:ext cx="11939426" cy="1060426"/>
          </a:xfrm>
          <a:prstGeom prst="rect">
            <a:avLst/>
          </a:prstGeom>
          <a:solidFill>
            <a:schemeClr val="accent3">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A6D33E0-012E-3CB5-74E9-D45F1CB912CF}"/>
              </a:ext>
            </a:extLst>
          </p:cNvPr>
          <p:cNvSpPr>
            <a:spLocks noGrp="1"/>
          </p:cNvSpPr>
          <p:nvPr>
            <p:ph type="sldNum" sz="quarter" idx="12"/>
          </p:nvPr>
        </p:nvSpPr>
        <p:spPr/>
        <p:txBody>
          <a:bodyPr/>
          <a:lstStyle/>
          <a:p>
            <a:fld id="{DA0E24C6-B8C2-40F0-BF2D-44D0E3E3802A}" type="slidenum">
              <a:rPr lang="en-US" smtClean="0"/>
              <a:t>5</a:t>
            </a:fld>
            <a:endParaRPr lang="en-US"/>
          </a:p>
        </p:txBody>
      </p:sp>
      <p:sp>
        <p:nvSpPr>
          <p:cNvPr id="5" name="Title 2">
            <a:extLst>
              <a:ext uri="{FF2B5EF4-FFF2-40B4-BE49-F238E27FC236}">
                <a16:creationId xmlns:a16="http://schemas.microsoft.com/office/drawing/2014/main" id="{3EC5BED0-45AE-0562-6B40-BAA5EB18E86B}"/>
              </a:ext>
            </a:extLst>
          </p:cNvPr>
          <p:cNvSpPr>
            <a:spLocks noGrp="1"/>
          </p:cNvSpPr>
          <p:nvPr>
            <p:ph type="title"/>
          </p:nvPr>
        </p:nvSpPr>
        <p:spPr>
          <a:xfrm>
            <a:off x="0" y="0"/>
            <a:ext cx="12192000" cy="975701"/>
          </a:xfrm>
        </p:spPr>
        <p:txBody>
          <a:bodyPr/>
          <a:lstStyle/>
          <a:p>
            <a:r>
              <a:rPr lang="en-US" dirty="0"/>
              <a:t>Absolute calibration</a:t>
            </a:r>
          </a:p>
        </p:txBody>
      </p:sp>
      <p:sp>
        <p:nvSpPr>
          <p:cNvPr id="8" name="TextBox 7">
            <a:extLst>
              <a:ext uri="{FF2B5EF4-FFF2-40B4-BE49-F238E27FC236}">
                <a16:creationId xmlns:a16="http://schemas.microsoft.com/office/drawing/2014/main" id="{C1CCEF6E-3768-91BF-ED23-830403BBAB31}"/>
              </a:ext>
            </a:extLst>
          </p:cNvPr>
          <p:cNvSpPr txBox="1"/>
          <p:nvPr/>
        </p:nvSpPr>
        <p:spPr>
          <a:xfrm>
            <a:off x="2836866" y="1986180"/>
            <a:ext cx="1902765" cy="338554"/>
          </a:xfrm>
          <a:prstGeom prst="rect">
            <a:avLst/>
          </a:prstGeom>
          <a:noFill/>
        </p:spPr>
        <p:txBody>
          <a:bodyPr wrap="none" rtlCol="0">
            <a:spAutoFit/>
          </a:bodyPr>
          <a:lstStyle/>
          <a:p>
            <a:pPr algn="ctr"/>
            <a:r>
              <a:rPr lang="en-US" sz="1600" b="1" dirty="0"/>
              <a:t>1024th spatial index</a:t>
            </a:r>
          </a:p>
        </p:txBody>
      </p:sp>
      <p:sp>
        <p:nvSpPr>
          <p:cNvPr id="9" name="TextBox 8">
            <a:extLst>
              <a:ext uri="{FF2B5EF4-FFF2-40B4-BE49-F238E27FC236}">
                <a16:creationId xmlns:a16="http://schemas.microsoft.com/office/drawing/2014/main" id="{E81FF9BE-96C0-DE64-7933-513F74C60C5D}"/>
              </a:ext>
            </a:extLst>
          </p:cNvPr>
          <p:cNvSpPr txBox="1"/>
          <p:nvPr/>
        </p:nvSpPr>
        <p:spPr>
          <a:xfrm>
            <a:off x="4915479" y="1606574"/>
            <a:ext cx="2382062" cy="369332"/>
          </a:xfrm>
          <a:prstGeom prst="rect">
            <a:avLst/>
          </a:prstGeom>
          <a:noFill/>
        </p:spPr>
        <p:txBody>
          <a:bodyPr wrap="none" rtlCol="0">
            <a:spAutoFit/>
          </a:bodyPr>
          <a:lstStyle/>
          <a:p>
            <a:pPr algn="ctr"/>
            <a:r>
              <a:rPr lang="en-US" b="1" dirty="0"/>
              <a:t>2023/08/01 (first-light)</a:t>
            </a:r>
          </a:p>
        </p:txBody>
      </p:sp>
      <p:sp>
        <p:nvSpPr>
          <p:cNvPr id="10" name="Rectangle 9">
            <a:extLst>
              <a:ext uri="{FF2B5EF4-FFF2-40B4-BE49-F238E27FC236}">
                <a16:creationId xmlns:a16="http://schemas.microsoft.com/office/drawing/2014/main" id="{22FD2F54-3EEA-DB16-64FC-A19FDA532E63}"/>
              </a:ext>
            </a:extLst>
          </p:cNvPr>
          <p:cNvSpPr/>
          <p:nvPr/>
        </p:nvSpPr>
        <p:spPr>
          <a:xfrm>
            <a:off x="2836866" y="2684767"/>
            <a:ext cx="6658922" cy="373811"/>
          </a:xfrm>
          <a:prstGeom prst="rect">
            <a:avLst/>
          </a:prstGeom>
          <a:solidFill>
            <a:srgbClr val="FF000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95014360-2A91-69BD-BEFD-E49FF444BDE7}"/>
              </a:ext>
            </a:extLst>
          </p:cNvPr>
          <p:cNvCxnSpPr>
            <a:cxnSpLocks/>
            <a:stCxn id="10" idx="1"/>
            <a:endCxn id="10" idx="3"/>
          </p:cNvCxnSpPr>
          <p:nvPr/>
        </p:nvCxnSpPr>
        <p:spPr>
          <a:xfrm>
            <a:off x="2836866" y="2871673"/>
            <a:ext cx="6658922"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BDEF530-B0CB-0D9D-2301-A2F1E988C27C}"/>
              </a:ext>
            </a:extLst>
          </p:cNvPr>
          <p:cNvSpPr txBox="1"/>
          <p:nvPr/>
        </p:nvSpPr>
        <p:spPr>
          <a:xfrm>
            <a:off x="546590" y="4717327"/>
            <a:ext cx="11119839" cy="400110"/>
          </a:xfrm>
          <a:prstGeom prst="rect">
            <a:avLst/>
          </a:prstGeom>
          <a:noFill/>
        </p:spPr>
        <p:txBody>
          <a:bodyPr wrap="square" rtlCol="0">
            <a:spAutoFit/>
          </a:bodyPr>
          <a:lstStyle/>
          <a:p>
            <a:pPr algn="ctr"/>
            <a:r>
              <a:rPr lang="en-US" sz="2000" dirty="0"/>
              <a:t>(Solar irradiance)</a:t>
            </a:r>
            <a:r>
              <a:rPr lang="ko-KR" altLang="en-US" sz="2000" dirty="0"/>
              <a:t> </a:t>
            </a:r>
            <a:r>
              <a:rPr lang="en-US" sz="2000" dirty="0"/>
              <a:t>=</a:t>
            </a:r>
            <a:r>
              <a:rPr lang="ko-KR" altLang="en-US" sz="2000" dirty="0"/>
              <a:t> </a:t>
            </a:r>
            <a:r>
              <a:rPr lang="en-US" sz="2000" dirty="0"/>
              <a:t>(Solar-irradiance electric current) * (</a:t>
            </a:r>
            <a:r>
              <a:rPr lang="en-US" sz="2000" dirty="0">
                <a:solidFill>
                  <a:srgbClr val="0432FF"/>
                </a:solidFill>
              </a:rPr>
              <a:t>Calibration coefficient</a:t>
            </a:r>
            <a:r>
              <a:rPr lang="en-US" sz="2000" dirty="0"/>
              <a:t>)</a:t>
            </a:r>
            <a:r>
              <a:rPr lang="en-US" sz="2000" dirty="0">
                <a:solidFill>
                  <a:srgbClr val="0432FF"/>
                </a:solidFill>
              </a:rPr>
              <a:t> </a:t>
            </a:r>
            <a:r>
              <a:rPr lang="en-US" sz="2000" dirty="0"/>
              <a:t>/ (</a:t>
            </a:r>
            <a:r>
              <a:rPr lang="en-US" sz="2000" dirty="0">
                <a:solidFill>
                  <a:srgbClr val="FF0000"/>
                </a:solidFill>
              </a:rPr>
              <a:t>Diffuser transmittance</a:t>
            </a:r>
            <a:r>
              <a:rPr lang="en-US" sz="2000" dirty="0"/>
              <a:t>)</a:t>
            </a:r>
          </a:p>
        </p:txBody>
      </p:sp>
      <p:sp>
        <p:nvSpPr>
          <p:cNvPr id="12" name="TextBox 11">
            <a:extLst>
              <a:ext uri="{FF2B5EF4-FFF2-40B4-BE49-F238E27FC236}">
                <a16:creationId xmlns:a16="http://schemas.microsoft.com/office/drawing/2014/main" id="{7F8E5812-8FED-27B3-A5E0-F76108204EF7}"/>
              </a:ext>
            </a:extLst>
          </p:cNvPr>
          <p:cNvSpPr txBox="1"/>
          <p:nvPr/>
        </p:nvSpPr>
        <p:spPr>
          <a:xfrm>
            <a:off x="753528" y="5979951"/>
            <a:ext cx="8239820" cy="400110"/>
          </a:xfrm>
          <a:prstGeom prst="rect">
            <a:avLst/>
          </a:prstGeom>
          <a:noFill/>
        </p:spPr>
        <p:txBody>
          <a:bodyPr wrap="none" rtlCol="0">
            <a:spAutoFit/>
          </a:bodyPr>
          <a:lstStyle/>
          <a:p>
            <a:r>
              <a:rPr lang="en-US" sz="2000" dirty="0"/>
              <a:t>(Earth radiance)</a:t>
            </a:r>
            <a:r>
              <a:rPr lang="ko-KR" altLang="en-US" sz="2000" dirty="0"/>
              <a:t> </a:t>
            </a:r>
            <a:r>
              <a:rPr lang="en-US" altLang="ko-KR" sz="2000" dirty="0"/>
              <a:t>=</a:t>
            </a:r>
            <a:r>
              <a:rPr lang="ko-KR" altLang="en-US" sz="2000" dirty="0"/>
              <a:t>  </a:t>
            </a:r>
            <a:r>
              <a:rPr lang="en-US" sz="2000" dirty="0"/>
              <a:t>(Earth-radiance electric current)  * (</a:t>
            </a:r>
            <a:r>
              <a:rPr lang="en-US" sz="2000" dirty="0">
                <a:solidFill>
                  <a:srgbClr val="0432FF"/>
                </a:solidFill>
              </a:rPr>
              <a:t>Calibration coefficient</a:t>
            </a:r>
            <a:r>
              <a:rPr lang="en-US" sz="2000" dirty="0"/>
              <a:t>)</a:t>
            </a:r>
          </a:p>
        </p:txBody>
      </p:sp>
      <p:sp>
        <p:nvSpPr>
          <p:cNvPr id="18" name="TextBox 17">
            <a:extLst>
              <a:ext uri="{FF2B5EF4-FFF2-40B4-BE49-F238E27FC236}">
                <a16:creationId xmlns:a16="http://schemas.microsoft.com/office/drawing/2014/main" id="{5C11BCB6-3811-604C-1140-0D8041BC49C3}"/>
              </a:ext>
            </a:extLst>
          </p:cNvPr>
          <p:cNvSpPr txBox="1"/>
          <p:nvPr/>
        </p:nvSpPr>
        <p:spPr>
          <a:xfrm>
            <a:off x="2200132" y="1123755"/>
            <a:ext cx="7812781" cy="461665"/>
          </a:xfrm>
          <a:prstGeom prst="rect">
            <a:avLst/>
          </a:prstGeom>
          <a:noFill/>
        </p:spPr>
        <p:txBody>
          <a:bodyPr wrap="none" rtlCol="0">
            <a:spAutoFit/>
          </a:bodyPr>
          <a:lstStyle/>
          <a:p>
            <a:pPr algn="ctr"/>
            <a:r>
              <a:rPr lang="en-US" sz="2400" b="1" dirty="0"/>
              <a:t>(TEMPO </a:t>
            </a:r>
            <a:r>
              <a:rPr lang="en-US" sz="2400" b="1" dirty="0">
                <a:solidFill>
                  <a:srgbClr val="FF0000"/>
                </a:solidFill>
              </a:rPr>
              <a:t>Version 3</a:t>
            </a:r>
            <a:r>
              <a:rPr lang="en-US" sz="2400" b="1" dirty="0"/>
              <a:t> irradiance) – (TSIS-1 reference irradiance)</a:t>
            </a:r>
          </a:p>
        </p:txBody>
      </p:sp>
      <p:sp>
        <p:nvSpPr>
          <p:cNvPr id="20" name="TextBox 19">
            <a:extLst>
              <a:ext uri="{FF2B5EF4-FFF2-40B4-BE49-F238E27FC236}">
                <a16:creationId xmlns:a16="http://schemas.microsoft.com/office/drawing/2014/main" id="{9C734328-7226-AC02-20F9-49DBC63C65CE}"/>
              </a:ext>
            </a:extLst>
          </p:cNvPr>
          <p:cNvSpPr txBox="1"/>
          <p:nvPr/>
        </p:nvSpPr>
        <p:spPr>
          <a:xfrm>
            <a:off x="648425" y="4235087"/>
            <a:ext cx="9930347" cy="400110"/>
          </a:xfrm>
          <a:prstGeom prst="rect">
            <a:avLst/>
          </a:prstGeom>
          <a:noFill/>
        </p:spPr>
        <p:txBody>
          <a:bodyPr wrap="none" rtlCol="0">
            <a:spAutoFit/>
          </a:bodyPr>
          <a:lstStyle/>
          <a:p>
            <a:r>
              <a:rPr lang="en-US" sz="2000" b="1" dirty="0"/>
              <a:t>Why did </a:t>
            </a:r>
            <a:r>
              <a:rPr lang="en-US" sz="2000" b="1"/>
              <a:t>the transmittance </a:t>
            </a:r>
            <a:r>
              <a:rPr lang="en-US" sz="2000" b="1" dirty="0"/>
              <a:t>bias </a:t>
            </a:r>
            <a:r>
              <a:rPr lang="en-US" sz="2000" b="1" u="sng" dirty="0"/>
              <a:t>not</a:t>
            </a:r>
            <a:r>
              <a:rPr lang="en-US" sz="2000" b="1" dirty="0"/>
              <a:t> appear in Version 3? </a:t>
            </a:r>
            <a:r>
              <a:rPr lang="en-US" sz="2000" b="1" dirty="0">
                <a:sym typeface="Wingdings" pitchFamily="2" charset="2"/>
              </a:rPr>
              <a:t> Biases in calibration coefficients</a:t>
            </a:r>
            <a:endParaRPr lang="en-US" sz="2000" b="1" dirty="0"/>
          </a:p>
        </p:txBody>
      </p:sp>
      <p:sp>
        <p:nvSpPr>
          <p:cNvPr id="22" name="TextBox 21">
            <a:extLst>
              <a:ext uri="{FF2B5EF4-FFF2-40B4-BE49-F238E27FC236}">
                <a16:creationId xmlns:a16="http://schemas.microsoft.com/office/drawing/2014/main" id="{BF6DF0B9-1ACA-C0AD-34F3-EB991A64D871}"/>
              </a:ext>
            </a:extLst>
          </p:cNvPr>
          <p:cNvSpPr txBox="1"/>
          <p:nvPr/>
        </p:nvSpPr>
        <p:spPr>
          <a:xfrm>
            <a:off x="648425" y="5565397"/>
            <a:ext cx="5275675" cy="400110"/>
          </a:xfrm>
          <a:prstGeom prst="rect">
            <a:avLst/>
          </a:prstGeom>
          <a:noFill/>
        </p:spPr>
        <p:txBody>
          <a:bodyPr wrap="none" rtlCol="0">
            <a:spAutoFit/>
          </a:bodyPr>
          <a:lstStyle/>
          <a:p>
            <a:r>
              <a:rPr lang="en-US" sz="2000" b="1" dirty="0"/>
              <a:t>How to verify the hypothesis? </a:t>
            </a:r>
            <a:r>
              <a:rPr lang="en-US" sz="2000" b="1" dirty="0">
                <a:sym typeface="Wingdings" pitchFamily="2" charset="2"/>
              </a:rPr>
              <a:t> Earth radiance</a:t>
            </a:r>
            <a:endParaRPr lang="en-US" sz="2000" b="1" dirty="0"/>
          </a:p>
        </p:txBody>
      </p:sp>
      <p:sp>
        <p:nvSpPr>
          <p:cNvPr id="25" name="Oval 24">
            <a:extLst>
              <a:ext uri="{FF2B5EF4-FFF2-40B4-BE49-F238E27FC236}">
                <a16:creationId xmlns:a16="http://schemas.microsoft.com/office/drawing/2014/main" id="{15FA8C66-AA71-44B3-4661-AD82A2352A84}"/>
              </a:ext>
            </a:extLst>
          </p:cNvPr>
          <p:cNvSpPr/>
          <p:nvPr/>
        </p:nvSpPr>
        <p:spPr>
          <a:xfrm>
            <a:off x="2547991" y="2674493"/>
            <a:ext cx="205483" cy="205483"/>
          </a:xfrm>
          <a:prstGeom prst="ellipse">
            <a:avLst/>
          </a:prstGeom>
          <a:noFill/>
          <a:ln w="1270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589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830F2-14EF-BD53-0905-F203453A915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ED472031-1513-30AF-0C55-9CD138A2FF79}"/>
              </a:ext>
            </a:extLst>
          </p:cNvPr>
          <p:cNvSpPr/>
          <p:nvPr/>
        </p:nvSpPr>
        <p:spPr>
          <a:xfrm>
            <a:off x="3744816" y="1760997"/>
            <a:ext cx="4464234" cy="4054172"/>
          </a:xfrm>
          <a:prstGeom prst="rect">
            <a:avLst/>
          </a:pr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A1D89D36-C327-0AF3-7379-8A7372EE8D3B}"/>
              </a:ext>
            </a:extLst>
          </p:cNvPr>
          <p:cNvSpPr/>
          <p:nvPr/>
        </p:nvSpPr>
        <p:spPr>
          <a:xfrm rot="18451919">
            <a:off x="1275040" y="3483843"/>
            <a:ext cx="376876" cy="344842"/>
          </a:xfrm>
          <a:prstGeom prst="arc">
            <a:avLst>
              <a:gd name="adj1" fmla="val 16711860"/>
              <a:gd name="adj2" fmla="val 20533433"/>
            </a:avLst>
          </a:prstGeom>
          <a:ln w="19050">
            <a:solidFill>
              <a:srgbClr val="043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C397AE4-E57D-0175-C054-D2B0AD8B4958}"/>
              </a:ext>
            </a:extLst>
          </p:cNvPr>
          <p:cNvSpPr>
            <a:spLocks noGrp="1"/>
          </p:cNvSpPr>
          <p:nvPr>
            <p:ph type="sldNum" sz="quarter" idx="12"/>
          </p:nvPr>
        </p:nvSpPr>
        <p:spPr/>
        <p:txBody>
          <a:bodyPr/>
          <a:lstStyle/>
          <a:p>
            <a:fld id="{DA0E24C6-B8C2-40F0-BF2D-44D0E3E3802A}" type="slidenum">
              <a:rPr lang="en-US" smtClean="0"/>
              <a:t>6</a:t>
            </a:fld>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0FE3ABF-5C08-9EC5-EFB2-E355F8A16DCD}"/>
                  </a:ext>
                </a:extLst>
              </p:cNvPr>
              <p:cNvSpPr/>
              <p:nvPr/>
            </p:nvSpPr>
            <p:spPr>
              <a:xfrm>
                <a:off x="350043" y="6135800"/>
                <a:ext cx="11501438" cy="4993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Applying </a:t>
                </a:r>
                <a14:m>
                  <m:oMath xmlns:m="http://schemas.openxmlformats.org/officeDocument/2006/math">
                    <m:func>
                      <m:funcPr>
                        <m:ctrlPr>
                          <a:rPr lang="en-US" sz="2000" i="1" smtClean="0">
                            <a:solidFill>
                              <a:srgbClr val="0432FF"/>
                            </a:solidFill>
                            <a:latin typeface="Cambria Math" panose="02040503050406030204" pitchFamily="18" charset="0"/>
                            <a:ea typeface="Cambria Math" panose="02040503050406030204" pitchFamily="18" charset="0"/>
                          </a:rPr>
                        </m:ctrlPr>
                      </m:funcPr>
                      <m:fName>
                        <m:r>
                          <m:rPr>
                            <m:sty m:val="p"/>
                          </m:rPr>
                          <a:rPr lang="en-US" sz="2000">
                            <a:solidFill>
                              <a:srgbClr val="0432FF"/>
                            </a:solidFill>
                            <a:latin typeface="Cambria Math" panose="02040503050406030204" pitchFamily="18" charset="0"/>
                            <a:ea typeface="Cambria Math" panose="02040503050406030204" pitchFamily="18" charset="0"/>
                          </a:rPr>
                          <m:t>cos</m:t>
                        </m:r>
                      </m:fName>
                      <m:e>
                        <m:sSub>
                          <m:sSubPr>
                            <m:ctrlPr>
                              <a:rPr lang="en-US" sz="2000" i="1">
                                <a:solidFill>
                                  <a:srgbClr val="0432FF"/>
                                </a:solidFill>
                                <a:latin typeface="Cambria Math" panose="02040503050406030204" pitchFamily="18" charset="0"/>
                                <a:ea typeface="Cambria Math" panose="02040503050406030204" pitchFamily="18" charset="0"/>
                              </a:rPr>
                            </m:ctrlPr>
                          </m:sSubPr>
                          <m:e>
                            <m:r>
                              <a:rPr lang="en-US" sz="2000" i="1">
                                <a:solidFill>
                                  <a:srgbClr val="0432FF"/>
                                </a:solidFill>
                                <a:latin typeface="Cambria Math" panose="02040503050406030204" pitchFamily="18" charset="0"/>
                                <a:ea typeface="Cambria Math" panose="02040503050406030204" pitchFamily="18" charset="0"/>
                              </a:rPr>
                              <m:t>𝜃</m:t>
                            </m:r>
                          </m:e>
                          <m:sub>
                            <m:r>
                              <a:rPr lang="en-US" sz="2000" i="1">
                                <a:solidFill>
                                  <a:srgbClr val="0432FF"/>
                                </a:solidFill>
                                <a:latin typeface="Cambria Math" panose="02040503050406030204" pitchFamily="18" charset="0"/>
                                <a:ea typeface="Cambria Math" panose="02040503050406030204" pitchFamily="18" charset="0"/>
                              </a:rPr>
                              <m:t>𝑆𝐷</m:t>
                            </m:r>
                          </m:sub>
                        </m:sSub>
                      </m:e>
                    </m:func>
                  </m:oMath>
                </a14:m>
                <a:r>
                  <a:rPr lang="en-US" sz="2000" dirty="0">
                    <a:solidFill>
                      <a:schemeClr val="tx1"/>
                    </a:solidFill>
                  </a:rPr>
                  <a:t> in Version 4 has </a:t>
                </a:r>
                <a:r>
                  <a:rPr lang="en-US" sz="2000" u="sng" dirty="0">
                    <a:solidFill>
                      <a:schemeClr val="tx1"/>
                    </a:solidFill>
                  </a:rPr>
                  <a:t>decreased</a:t>
                </a:r>
                <a:r>
                  <a:rPr lang="en-US" sz="2000" dirty="0">
                    <a:solidFill>
                      <a:schemeClr val="tx1"/>
                    </a:solidFill>
                  </a:rPr>
                  <a:t> Sun-normalized radiances by </a:t>
                </a:r>
                <a:r>
                  <a:rPr lang="en-US" sz="2000" u="sng" dirty="0">
                    <a:solidFill>
                      <a:schemeClr val="tx1"/>
                    </a:solidFill>
                  </a:rPr>
                  <a:t>~13.4%</a:t>
                </a:r>
                <a:r>
                  <a:rPr lang="en-US" sz="2000" dirty="0">
                    <a:solidFill>
                      <a:schemeClr val="tx1"/>
                    </a:solidFill>
                  </a:rPr>
                  <a:t>.</a:t>
                </a:r>
              </a:p>
            </p:txBody>
          </p:sp>
        </mc:Choice>
        <mc:Fallback xmlns="">
          <p:sp>
            <p:nvSpPr>
              <p:cNvPr id="5" name="Rectangle 4">
                <a:extLst>
                  <a:ext uri="{FF2B5EF4-FFF2-40B4-BE49-F238E27FC236}">
                    <a16:creationId xmlns:a16="http://schemas.microsoft.com/office/drawing/2014/main" id="{E0FE3ABF-5C08-9EC5-EFB2-E355F8A16DCD}"/>
                  </a:ext>
                </a:extLst>
              </p:cNvPr>
              <p:cNvSpPr>
                <a:spLocks noRot="1" noChangeAspect="1" noMove="1" noResize="1" noEditPoints="1" noAdjustHandles="1" noChangeArrowheads="1" noChangeShapeType="1" noTextEdit="1"/>
              </p:cNvSpPr>
              <p:nvPr/>
            </p:nvSpPr>
            <p:spPr>
              <a:xfrm>
                <a:off x="350043" y="6135800"/>
                <a:ext cx="11501438" cy="499347"/>
              </a:xfrm>
              <a:prstGeom prst="rect">
                <a:avLst/>
              </a:prstGeom>
              <a:blipFill>
                <a:blip r:embed="rId3"/>
                <a:stretch>
                  <a:fillRect b="-12195"/>
                </a:stretch>
              </a:blipFill>
              <a:ln w="12700">
                <a:solidFill>
                  <a:schemeClr val="tx1"/>
                </a:solidFill>
              </a:ln>
            </p:spPr>
            <p:txBody>
              <a:bodyPr/>
              <a:lstStyle/>
              <a:p>
                <a:r>
                  <a:rPr lang="en-US">
                    <a:noFill/>
                  </a:rPr>
                  <a:t> </a:t>
                </a:r>
              </a:p>
            </p:txBody>
          </p:sp>
        </mc:Fallback>
      </mc:AlternateContent>
      <p:sp>
        <p:nvSpPr>
          <p:cNvPr id="6" name="Parallelogram 5">
            <a:extLst>
              <a:ext uri="{FF2B5EF4-FFF2-40B4-BE49-F238E27FC236}">
                <a16:creationId xmlns:a16="http://schemas.microsoft.com/office/drawing/2014/main" id="{B7F5F0F3-4DD2-9540-83C7-3DBF3FE4F7B1}"/>
              </a:ext>
            </a:extLst>
          </p:cNvPr>
          <p:cNvSpPr/>
          <p:nvPr/>
        </p:nvSpPr>
        <p:spPr>
          <a:xfrm>
            <a:off x="673867" y="3666548"/>
            <a:ext cx="1726976" cy="567261"/>
          </a:xfrm>
          <a:prstGeom prst="parallelogram">
            <a:avLst>
              <a:gd name="adj" fmla="val 96533"/>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0C45A347-D155-FD3C-58E1-3AD14B3F6F94}"/>
              </a:ext>
            </a:extLst>
          </p:cNvPr>
          <p:cNvCxnSpPr>
            <a:cxnSpLocks/>
          </p:cNvCxnSpPr>
          <p:nvPr/>
        </p:nvCxnSpPr>
        <p:spPr>
          <a:xfrm flipV="1">
            <a:off x="1530210" y="2364659"/>
            <a:ext cx="0" cy="16459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2793112-3EDE-3C02-92AF-7ED76DBE12EB}"/>
              </a:ext>
            </a:extLst>
          </p:cNvPr>
          <p:cNvCxnSpPr>
            <a:cxnSpLocks/>
          </p:cNvCxnSpPr>
          <p:nvPr/>
        </p:nvCxnSpPr>
        <p:spPr>
          <a:xfrm>
            <a:off x="1523066" y="3947873"/>
            <a:ext cx="164974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095628E-0FD8-97D5-3CE9-C7246435D737}"/>
              </a:ext>
            </a:extLst>
          </p:cNvPr>
          <p:cNvCxnSpPr>
            <a:cxnSpLocks/>
          </p:cNvCxnSpPr>
          <p:nvPr/>
        </p:nvCxnSpPr>
        <p:spPr>
          <a:xfrm flipH="1">
            <a:off x="350043" y="3947873"/>
            <a:ext cx="1188720" cy="11887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739FD31-368B-0B7E-931F-FAB6659DD040}"/>
              </a:ext>
            </a:extLst>
          </p:cNvPr>
          <p:cNvSpPr txBox="1"/>
          <p:nvPr/>
        </p:nvSpPr>
        <p:spPr>
          <a:xfrm>
            <a:off x="2002425" y="3948767"/>
            <a:ext cx="985927" cy="646331"/>
          </a:xfrm>
          <a:prstGeom prst="rect">
            <a:avLst/>
          </a:prstGeom>
          <a:noFill/>
        </p:spPr>
        <p:txBody>
          <a:bodyPr wrap="square" rtlCol="0">
            <a:spAutoFit/>
          </a:bodyPr>
          <a:lstStyle/>
          <a:p>
            <a:r>
              <a:rPr lang="en-US" b="1" dirty="0">
                <a:solidFill>
                  <a:schemeClr val="accent6"/>
                </a:solidFill>
              </a:rPr>
              <a:t>Solar diffuser</a:t>
            </a:r>
          </a:p>
        </p:txBody>
      </p:sp>
      <p:cxnSp>
        <p:nvCxnSpPr>
          <p:cNvPr id="11" name="Straight Connector 10">
            <a:extLst>
              <a:ext uri="{FF2B5EF4-FFF2-40B4-BE49-F238E27FC236}">
                <a16:creationId xmlns:a16="http://schemas.microsoft.com/office/drawing/2014/main" id="{408E1310-6D83-1948-3CA1-0F6E8A2DE59C}"/>
              </a:ext>
            </a:extLst>
          </p:cNvPr>
          <p:cNvCxnSpPr>
            <a:cxnSpLocks/>
          </p:cNvCxnSpPr>
          <p:nvPr/>
        </p:nvCxnSpPr>
        <p:spPr>
          <a:xfrm>
            <a:off x="1530210" y="3955364"/>
            <a:ext cx="0" cy="106120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0DF2274-956A-F2B4-E07D-7AB6FDE35D27}"/>
              </a:ext>
            </a:extLst>
          </p:cNvPr>
          <p:cNvCxnSpPr>
            <a:cxnSpLocks/>
          </p:cNvCxnSpPr>
          <p:nvPr/>
        </p:nvCxnSpPr>
        <p:spPr>
          <a:xfrm>
            <a:off x="1021579" y="2819639"/>
            <a:ext cx="508631" cy="11282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6FE40F6-10FD-3DA4-6F64-151E0294A232}"/>
                  </a:ext>
                </a:extLst>
              </p:cNvPr>
              <p:cNvSpPr txBox="1"/>
              <p:nvPr/>
            </p:nvSpPr>
            <p:spPr>
              <a:xfrm>
                <a:off x="1492410" y="2639260"/>
                <a:ext cx="18855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𝐸</m:t>
                          </m:r>
                        </m:e>
                        <m:sub>
                          <m:r>
                            <a:rPr lang="en-US" b="0" i="1" smtClean="0">
                              <a:solidFill>
                                <a:srgbClr val="00B050"/>
                              </a:solidFill>
                              <a:latin typeface="Cambria Math" panose="02040503050406030204" pitchFamily="18" charset="0"/>
                            </a:rPr>
                            <m:t>𝑖</m:t>
                          </m:r>
                        </m:sub>
                      </m:sSub>
                      <m:r>
                        <a:rPr lang="en-US" b="0" i="1" smtClean="0">
                          <a:solidFill>
                            <a:srgbClr val="0432FF"/>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𝐸</m:t>
                          </m:r>
                        </m:e>
                        <m:sub>
                          <m:r>
                            <a:rPr lang="en-US" b="0" i="1" smtClean="0">
                              <a:solidFill>
                                <a:srgbClr val="FF0000"/>
                              </a:solidFill>
                              <a:latin typeface="Cambria Math" panose="02040503050406030204" pitchFamily="18" charset="0"/>
                            </a:rPr>
                            <m:t>𝑠𝑜𝑙</m:t>
                          </m:r>
                        </m:sub>
                      </m:sSub>
                      <m:func>
                        <m:funcPr>
                          <m:ctrlPr>
                            <a:rPr lang="en-US" b="0" i="1" smtClean="0">
                              <a:solidFill>
                                <a:srgbClr val="0432FF"/>
                              </a:solidFill>
                              <a:latin typeface="Cambria Math" panose="02040503050406030204" pitchFamily="18" charset="0"/>
                            </a:rPr>
                          </m:ctrlPr>
                        </m:funcPr>
                        <m:fName>
                          <m:r>
                            <m:rPr>
                              <m:sty m:val="p"/>
                            </m:rPr>
                            <a:rPr lang="en-US" b="0" i="0" smtClean="0">
                              <a:solidFill>
                                <a:srgbClr val="0432FF"/>
                              </a:solidFill>
                              <a:latin typeface="Cambria Math" panose="02040503050406030204" pitchFamily="18" charset="0"/>
                            </a:rPr>
                            <m:t>cos</m:t>
                          </m:r>
                        </m:fName>
                        <m:e>
                          <m:sSub>
                            <m:sSubPr>
                              <m:ctrlPr>
                                <a:rPr lang="en-US" b="0" i="1" smtClean="0">
                                  <a:solidFill>
                                    <a:srgbClr val="0432FF"/>
                                  </a:solidFill>
                                  <a:latin typeface="Cambria Math" panose="02040503050406030204" pitchFamily="18" charset="0"/>
                                </a:rPr>
                              </m:ctrlPr>
                            </m:sSubPr>
                            <m:e>
                              <m:r>
                                <a:rPr lang="en-US" b="0" i="1" smtClean="0">
                                  <a:solidFill>
                                    <a:srgbClr val="0432FF"/>
                                  </a:solidFill>
                                  <a:latin typeface="Cambria Math" panose="02040503050406030204" pitchFamily="18" charset="0"/>
                                  <a:ea typeface="Cambria Math" panose="02040503050406030204" pitchFamily="18" charset="0"/>
                                </a:rPr>
                                <m:t>𝜃</m:t>
                              </m:r>
                            </m:e>
                            <m:sub>
                              <m:r>
                                <a:rPr lang="en-US" b="0" i="1" smtClean="0">
                                  <a:solidFill>
                                    <a:srgbClr val="0432FF"/>
                                  </a:solidFill>
                                  <a:latin typeface="Cambria Math" panose="02040503050406030204" pitchFamily="18" charset="0"/>
                                </a:rPr>
                                <m:t>𝑆𝐷</m:t>
                              </m:r>
                            </m:sub>
                          </m:sSub>
                        </m:e>
                      </m:func>
                    </m:oMath>
                  </m:oMathPara>
                </a14:m>
                <a:endParaRPr lang="en-US" dirty="0">
                  <a:solidFill>
                    <a:srgbClr val="0432FF"/>
                  </a:solidFill>
                </a:endParaRPr>
              </a:p>
            </p:txBody>
          </p:sp>
        </mc:Choice>
        <mc:Fallback xmlns="">
          <p:sp>
            <p:nvSpPr>
              <p:cNvPr id="14" name="TextBox 13">
                <a:extLst>
                  <a:ext uri="{FF2B5EF4-FFF2-40B4-BE49-F238E27FC236}">
                    <a16:creationId xmlns:a16="http://schemas.microsoft.com/office/drawing/2014/main" id="{76FE40F6-10FD-3DA4-6F64-151E0294A232}"/>
                  </a:ext>
                </a:extLst>
              </p:cNvPr>
              <p:cNvSpPr txBox="1">
                <a:spLocks noRot="1" noChangeAspect="1" noMove="1" noResize="1" noEditPoints="1" noAdjustHandles="1" noChangeArrowheads="1" noChangeShapeType="1" noTextEdit="1"/>
              </p:cNvSpPr>
              <p:nvPr/>
            </p:nvSpPr>
            <p:spPr>
              <a:xfrm>
                <a:off x="1492410" y="2639260"/>
                <a:ext cx="188551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93B7F3F-F63C-3E6B-6A98-159B3EAD560B}"/>
                  </a:ext>
                </a:extLst>
              </p:cNvPr>
              <p:cNvSpPr txBox="1"/>
              <p:nvPr/>
            </p:nvSpPr>
            <p:spPr>
              <a:xfrm>
                <a:off x="1785501" y="3040212"/>
                <a:ext cx="1104806"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US" b="0" i="1" smtClean="0">
                              <a:solidFill>
                                <a:srgbClr val="0432FF"/>
                              </a:solidFill>
                              <a:latin typeface="Cambria Math" panose="02040503050406030204" pitchFamily="18" charset="0"/>
                            </a:rPr>
                          </m:ctrlPr>
                        </m:sSubPr>
                        <m:e>
                          <m:r>
                            <a:rPr lang="en-US" b="0" i="1" smtClean="0">
                              <a:solidFill>
                                <a:srgbClr val="0432FF"/>
                              </a:solidFill>
                              <a:latin typeface="Cambria Math" panose="02040503050406030204" pitchFamily="18" charset="0"/>
                              <a:ea typeface="Cambria Math" panose="02040503050406030204" pitchFamily="18" charset="0"/>
                            </a:rPr>
                            <m:t>𝜃</m:t>
                          </m:r>
                        </m:e>
                        <m:sub>
                          <m:r>
                            <a:rPr lang="en-US" b="0" i="1" smtClean="0">
                              <a:solidFill>
                                <a:srgbClr val="0432FF"/>
                              </a:solidFill>
                              <a:latin typeface="Cambria Math" panose="02040503050406030204" pitchFamily="18" charset="0"/>
                            </a:rPr>
                            <m:t>𝑆𝐷</m:t>
                          </m:r>
                        </m:sub>
                      </m:sSub>
                      <m:r>
                        <a:rPr lang="en-US" b="0" i="1" smtClean="0">
                          <a:solidFill>
                            <a:srgbClr val="0432FF"/>
                          </a:solidFill>
                          <a:latin typeface="Cambria Math" panose="02040503050406030204" pitchFamily="18" charset="0"/>
                          <a:ea typeface="Cambria Math" panose="02040503050406030204" pitchFamily="18" charset="0"/>
                        </a:rPr>
                        <m:t>~30°</m:t>
                      </m:r>
                    </m:oMath>
                  </m:oMathPara>
                </a14:m>
                <a:endParaRPr lang="en-US" dirty="0"/>
              </a:p>
            </p:txBody>
          </p:sp>
        </mc:Choice>
        <mc:Fallback xmlns="">
          <p:sp>
            <p:nvSpPr>
              <p:cNvPr id="15" name="TextBox 14">
                <a:extLst>
                  <a:ext uri="{FF2B5EF4-FFF2-40B4-BE49-F238E27FC236}">
                    <a16:creationId xmlns:a16="http://schemas.microsoft.com/office/drawing/2014/main" id="{993B7F3F-F63C-3E6B-6A98-159B3EAD560B}"/>
                  </a:ext>
                </a:extLst>
              </p:cNvPr>
              <p:cNvSpPr txBox="1">
                <a:spLocks noRot="1" noChangeAspect="1" noMove="1" noResize="1" noEditPoints="1" noAdjustHandles="1" noChangeArrowheads="1" noChangeShapeType="1" noTextEdit="1"/>
              </p:cNvSpPr>
              <p:nvPr/>
            </p:nvSpPr>
            <p:spPr>
              <a:xfrm>
                <a:off x="1785501" y="3040212"/>
                <a:ext cx="1104806"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271FCF1-A4CD-7B84-DFCA-A018B36CA18E}"/>
                  </a:ext>
                </a:extLst>
              </p:cNvPr>
              <p:cNvSpPr txBox="1"/>
              <p:nvPr/>
            </p:nvSpPr>
            <p:spPr>
              <a:xfrm>
                <a:off x="624909" y="2448359"/>
                <a:ext cx="48909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𝐸</m:t>
                          </m:r>
                        </m:e>
                        <m:sub>
                          <m:r>
                            <a:rPr lang="en-US" b="0" i="1" smtClean="0">
                              <a:solidFill>
                                <a:srgbClr val="FF0000"/>
                              </a:solidFill>
                              <a:latin typeface="Cambria Math" panose="02040503050406030204" pitchFamily="18" charset="0"/>
                            </a:rPr>
                            <m:t>𝑠𝑜𝑙</m:t>
                          </m:r>
                        </m:sub>
                      </m:sSub>
                    </m:oMath>
                  </m:oMathPara>
                </a14:m>
                <a:endParaRPr lang="en-US" dirty="0"/>
              </a:p>
            </p:txBody>
          </p:sp>
        </mc:Choice>
        <mc:Fallback xmlns="">
          <p:sp>
            <p:nvSpPr>
              <p:cNvPr id="16" name="TextBox 15">
                <a:extLst>
                  <a:ext uri="{FF2B5EF4-FFF2-40B4-BE49-F238E27FC236}">
                    <a16:creationId xmlns:a16="http://schemas.microsoft.com/office/drawing/2014/main" id="{3271FCF1-A4CD-7B84-DFCA-A018B36CA18E}"/>
                  </a:ext>
                </a:extLst>
              </p:cNvPr>
              <p:cNvSpPr txBox="1">
                <a:spLocks noRot="1" noChangeAspect="1" noMove="1" noResize="1" noEditPoints="1" noAdjustHandles="1" noChangeArrowheads="1" noChangeShapeType="1" noTextEdit="1"/>
              </p:cNvSpPr>
              <p:nvPr/>
            </p:nvSpPr>
            <p:spPr>
              <a:xfrm>
                <a:off x="624909" y="2448359"/>
                <a:ext cx="489097" cy="369332"/>
              </a:xfrm>
              <a:prstGeom prst="rect">
                <a:avLst/>
              </a:prstGeom>
              <a:blipFill>
                <a:blip r:embed="rId6"/>
                <a:stretch>
                  <a:fillRect r="-5128"/>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D67A735D-1F1D-1ECA-8B08-EA7C0773DC82}"/>
              </a:ext>
            </a:extLst>
          </p:cNvPr>
          <p:cNvCxnSpPr>
            <a:cxnSpLocks/>
          </p:cNvCxnSpPr>
          <p:nvPr/>
        </p:nvCxnSpPr>
        <p:spPr>
          <a:xfrm>
            <a:off x="1537355" y="3947873"/>
            <a:ext cx="134071" cy="1294450"/>
          </a:xfrm>
          <a:prstGeom prst="straightConnector1">
            <a:avLst/>
          </a:prstGeom>
          <a:ln w="19050">
            <a:solidFill>
              <a:srgbClr val="0432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6F331F2-F239-4AB4-901D-1826A5E88EFA}"/>
                  </a:ext>
                </a:extLst>
              </p:cNvPr>
              <p:cNvSpPr txBox="1"/>
              <p:nvPr/>
            </p:nvSpPr>
            <p:spPr>
              <a:xfrm>
                <a:off x="1652530" y="5021972"/>
                <a:ext cx="48909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432FF"/>
                              </a:solidFill>
                              <a:latin typeface="Cambria Math" panose="02040503050406030204" pitchFamily="18" charset="0"/>
                            </a:rPr>
                          </m:ctrlPr>
                        </m:sSubPr>
                        <m:e>
                          <m:r>
                            <a:rPr lang="en-US" b="0" i="1" smtClean="0">
                              <a:solidFill>
                                <a:srgbClr val="0432FF"/>
                              </a:solidFill>
                              <a:latin typeface="Cambria Math" panose="02040503050406030204" pitchFamily="18" charset="0"/>
                            </a:rPr>
                            <m:t>𝐿</m:t>
                          </m:r>
                        </m:e>
                        <m:sub>
                          <m:r>
                            <a:rPr lang="en-US" b="0" i="1" smtClean="0">
                              <a:solidFill>
                                <a:srgbClr val="0432FF"/>
                              </a:solidFill>
                              <a:latin typeface="Cambria Math" panose="02040503050406030204" pitchFamily="18" charset="0"/>
                            </a:rPr>
                            <m:t>𝑡</m:t>
                          </m:r>
                        </m:sub>
                      </m:sSub>
                    </m:oMath>
                  </m:oMathPara>
                </a14:m>
                <a:endParaRPr lang="en-US" dirty="0"/>
              </a:p>
            </p:txBody>
          </p:sp>
        </mc:Choice>
        <mc:Fallback xmlns="">
          <p:sp>
            <p:nvSpPr>
              <p:cNvPr id="19" name="TextBox 18">
                <a:extLst>
                  <a:ext uri="{FF2B5EF4-FFF2-40B4-BE49-F238E27FC236}">
                    <a16:creationId xmlns:a16="http://schemas.microsoft.com/office/drawing/2014/main" id="{46F331F2-F239-4AB4-901D-1826A5E88EFA}"/>
                  </a:ext>
                </a:extLst>
              </p:cNvPr>
              <p:cNvSpPr txBox="1">
                <a:spLocks noRot="1" noChangeAspect="1" noMove="1" noResize="1" noEditPoints="1" noAdjustHandles="1" noChangeArrowheads="1" noChangeShapeType="1" noTextEdit="1"/>
              </p:cNvSpPr>
              <p:nvPr/>
            </p:nvSpPr>
            <p:spPr>
              <a:xfrm>
                <a:off x="1652530" y="5021972"/>
                <a:ext cx="489097"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4CA985E-EDA2-CCD1-AADC-C46A1C11C555}"/>
                  </a:ext>
                </a:extLst>
              </p:cNvPr>
              <p:cNvSpPr txBox="1"/>
              <p:nvPr/>
            </p:nvSpPr>
            <p:spPr>
              <a:xfrm>
                <a:off x="3929614" y="1935655"/>
                <a:ext cx="4207520" cy="3697551"/>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dirty="0"/>
                  <a:t>Definition of BTDF at GSFC</a:t>
                </a:r>
                <a:br>
                  <a:rPr lang="en-US" dirty="0"/>
                </a:br>
                <a:r>
                  <a:rPr lang="en-US" dirty="0"/>
                  <a:t>during on-ground calibration</a:t>
                </a:r>
                <a:br>
                  <a:rPr lang="en-US" dirty="0"/>
                </a:br>
                <a:r>
                  <a:rPr lang="en-US" sz="1000" dirty="0"/>
                  <a:t> </a:t>
                </a:r>
                <a:br>
                  <a:rPr lang="en-US" i="1" dirty="0">
                    <a:latin typeface="Cambria Math" panose="02040503050406030204" pitchFamily="18" charset="0"/>
                  </a:rPr>
                </a:b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𝑡</m:t>
                        </m:r>
                      </m:sub>
                      <m:sup>
                        <m:r>
                          <a:rPr lang="en-US" b="0" i="1" smtClean="0">
                            <a:latin typeface="Cambria Math" panose="02040503050406030204" pitchFamily="18" charset="0"/>
                          </a:rPr>
                          <m:t>𝐺𝑆𝐹𝐶</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𝑡</m:t>
                            </m:r>
                          </m:sub>
                        </m:sSub>
                      </m:num>
                      <m:den>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𝐸</m:t>
                            </m:r>
                          </m:e>
                          <m:sub>
                            <m:r>
                              <a:rPr lang="en-US" b="0" i="1" smtClean="0">
                                <a:solidFill>
                                  <a:srgbClr val="00B050"/>
                                </a:solidFill>
                                <a:latin typeface="Cambria Math" panose="02040503050406030204" pitchFamily="18" charset="0"/>
                              </a:rPr>
                              <m:t>𝑖</m:t>
                            </m:r>
                          </m:sub>
                        </m:sSub>
                      </m:den>
                    </m:f>
                  </m:oMath>
                </a14:m>
                <a:endParaRPr lang="en-US" b="0" i="1" dirty="0">
                  <a:solidFill>
                    <a:srgbClr val="0432FF"/>
                  </a:solidFill>
                  <a:latin typeface="Cambria Math" panose="02040503050406030204" pitchFamily="18" charset="0"/>
                </a:endParaRPr>
              </a:p>
              <a:p>
                <a:pPr>
                  <a:lnSpc>
                    <a:spcPct val="120000"/>
                  </a:lnSpc>
                </a:pPr>
                <a:r>
                  <a:rPr lang="en-US" sz="1100" dirty="0"/>
                  <a:t> </a:t>
                </a:r>
              </a:p>
              <a:p>
                <a:pPr marL="285750" indent="-285750">
                  <a:lnSpc>
                    <a:spcPct val="120000"/>
                  </a:lnSpc>
                  <a:buFont typeface="Arial" panose="020B0604020202020204" pitchFamily="34" charset="0"/>
                  <a:buChar char="•"/>
                </a:pPr>
                <a:r>
                  <a:rPr lang="en-US" dirty="0"/>
                  <a:t>Definition of BTDF in TEMPO algorithm</a:t>
                </a:r>
                <a:br>
                  <a:rPr lang="en-US" dirty="0"/>
                </a:br>
                <a:r>
                  <a:rPr lang="en-US" sz="1000" dirty="0"/>
                  <a:t> </a:t>
                </a:r>
                <a:br>
                  <a:rPr lang="en-US" dirty="0"/>
                </a:b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𝑡</m:t>
                        </m:r>
                      </m:sub>
                      <m:sup>
                        <m:r>
                          <a:rPr lang="en-US" b="0" i="1" smtClean="0">
                            <a:latin typeface="Cambria Math" panose="02040503050406030204" pitchFamily="18" charset="0"/>
                          </a:rPr>
                          <m:t>𝑇𝐸𝑀𝑃𝑂</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𝑡</m:t>
                            </m:r>
                          </m:sub>
                        </m:sSub>
                      </m:num>
                      <m:den>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𝐸</m:t>
                            </m:r>
                          </m:e>
                          <m:sub>
                            <m:r>
                              <a:rPr lang="en-US" b="0" i="1" smtClean="0">
                                <a:solidFill>
                                  <a:srgbClr val="FF0000"/>
                                </a:solidFill>
                                <a:latin typeface="Cambria Math" panose="02040503050406030204" pitchFamily="18" charset="0"/>
                              </a:rPr>
                              <m:t>𝑠𝑜𝑙</m:t>
                            </m:r>
                          </m:sub>
                        </m:sSub>
                      </m:den>
                    </m:f>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𝑡</m:t>
                            </m:r>
                          </m:sub>
                        </m:sSub>
                      </m:num>
                      <m:den>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𝐸</m:t>
                            </m:r>
                          </m:e>
                          <m:sub>
                            <m:r>
                              <a:rPr lang="en-US" i="1">
                                <a:solidFill>
                                  <a:srgbClr val="00B050"/>
                                </a:solidFill>
                                <a:latin typeface="Cambria Math" panose="02040503050406030204" pitchFamily="18" charset="0"/>
                              </a:rPr>
                              <m:t>𝑖</m:t>
                            </m:r>
                          </m:sub>
                        </m:sSub>
                      </m:den>
                    </m:f>
                    <m:r>
                      <a:rPr lang="en-US" b="0" i="1" smtClean="0">
                        <a:solidFill>
                          <a:schemeClr val="tx1"/>
                        </a:solidFill>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i="1">
                                <a:latin typeface="Cambria Math" panose="02040503050406030204" pitchFamily="18" charset="0"/>
                                <a:ea typeface="Cambria Math" panose="02040503050406030204" pitchFamily="18" charset="0"/>
                              </a:rPr>
                              <m:t>𝑆𝐷</m:t>
                            </m:r>
                          </m:sub>
                        </m:sSub>
                      </m:e>
                    </m:func>
                  </m:oMath>
                </a14:m>
                <a:br>
                  <a:rPr lang="en-US" i="1" dirty="0">
                    <a:latin typeface="Cambria Math" panose="02040503050406030204" pitchFamily="18" charset="0"/>
                    <a:ea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𝑡</m:t>
                            </m:r>
                          </m:sub>
                        </m:sSub>
                      </m:num>
                      <m:den>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𝐸</m:t>
                            </m:r>
                          </m:e>
                          <m:sub>
                            <m:r>
                              <a:rPr lang="en-US" i="1">
                                <a:solidFill>
                                  <a:srgbClr val="00B050"/>
                                </a:solidFill>
                                <a:latin typeface="Cambria Math" panose="02040503050406030204" pitchFamily="18" charset="0"/>
                              </a:rPr>
                              <m:t>𝑖</m:t>
                            </m:r>
                          </m:sub>
                        </m:sSub>
                      </m:den>
                    </m:f>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0.866</m:t>
                    </m:r>
                  </m:oMath>
                </a14:m>
                <a:endParaRPr lang="en-US" dirty="0"/>
              </a:p>
            </p:txBody>
          </p:sp>
        </mc:Choice>
        <mc:Fallback xmlns="">
          <p:sp>
            <p:nvSpPr>
              <p:cNvPr id="20" name="TextBox 19">
                <a:extLst>
                  <a:ext uri="{FF2B5EF4-FFF2-40B4-BE49-F238E27FC236}">
                    <a16:creationId xmlns:a16="http://schemas.microsoft.com/office/drawing/2014/main" id="{44CA985E-EDA2-CCD1-AADC-C46A1C11C555}"/>
                  </a:ext>
                </a:extLst>
              </p:cNvPr>
              <p:cNvSpPr txBox="1">
                <a:spLocks noRot="1" noChangeAspect="1" noMove="1" noResize="1" noEditPoints="1" noAdjustHandles="1" noChangeArrowheads="1" noChangeShapeType="1" noTextEdit="1"/>
              </p:cNvSpPr>
              <p:nvPr/>
            </p:nvSpPr>
            <p:spPr>
              <a:xfrm>
                <a:off x="3929614" y="1935655"/>
                <a:ext cx="4207520" cy="3697551"/>
              </a:xfrm>
              <a:prstGeom prst="rect">
                <a:avLst/>
              </a:prstGeom>
              <a:blipFill>
                <a:blip r:embed="rId8"/>
                <a:stretch>
                  <a:fillRect l="-904"/>
                </a:stretch>
              </a:blipFill>
            </p:spPr>
            <p:txBody>
              <a:bodyPr/>
              <a:lstStyle/>
              <a:p>
                <a:r>
                  <a:rPr lang="en-US">
                    <a:noFill/>
                  </a:rPr>
                  <a:t> </a:t>
                </a:r>
              </a:p>
            </p:txBody>
          </p:sp>
        </mc:Fallback>
      </mc:AlternateContent>
      <p:sp>
        <p:nvSpPr>
          <p:cNvPr id="24" name="Title 2">
            <a:extLst>
              <a:ext uri="{FF2B5EF4-FFF2-40B4-BE49-F238E27FC236}">
                <a16:creationId xmlns:a16="http://schemas.microsoft.com/office/drawing/2014/main" id="{DE9305D4-9F0E-6599-D0DC-AE9CCE29A6B0}"/>
              </a:ext>
            </a:extLst>
          </p:cNvPr>
          <p:cNvSpPr>
            <a:spLocks noGrp="1"/>
          </p:cNvSpPr>
          <p:nvPr>
            <p:ph type="title"/>
          </p:nvPr>
        </p:nvSpPr>
        <p:spPr>
          <a:xfrm>
            <a:off x="0" y="0"/>
            <a:ext cx="12192000" cy="975701"/>
          </a:xfrm>
        </p:spPr>
        <p:txBody>
          <a:bodyPr/>
          <a:lstStyle/>
          <a:p>
            <a:r>
              <a:rPr lang="en-US" dirty="0"/>
              <a:t>Absolute calibration</a:t>
            </a:r>
          </a:p>
        </p:txBody>
      </p:sp>
      <p:sp>
        <p:nvSpPr>
          <p:cNvPr id="25" name="TextBox 24">
            <a:extLst>
              <a:ext uri="{FF2B5EF4-FFF2-40B4-BE49-F238E27FC236}">
                <a16:creationId xmlns:a16="http://schemas.microsoft.com/office/drawing/2014/main" id="{7B94F6CE-FDCF-5678-AED6-3D687B5F61C5}"/>
              </a:ext>
            </a:extLst>
          </p:cNvPr>
          <p:cNvSpPr txBox="1"/>
          <p:nvPr/>
        </p:nvSpPr>
        <p:spPr>
          <a:xfrm>
            <a:off x="160816" y="1179066"/>
            <a:ext cx="11242902" cy="461665"/>
          </a:xfrm>
          <a:prstGeom prst="rect">
            <a:avLst/>
          </a:prstGeom>
          <a:noFill/>
        </p:spPr>
        <p:txBody>
          <a:bodyPr wrap="square" rtlCol="0">
            <a:spAutoFit/>
          </a:bodyPr>
          <a:lstStyle/>
          <a:p>
            <a:r>
              <a:rPr lang="en-US" sz="2400" b="1" dirty="0"/>
              <a:t>Update in BTDF (Bidirectional Transmittance Distribution Function) data interpretation</a:t>
            </a:r>
          </a:p>
        </p:txBody>
      </p:sp>
      <p:cxnSp>
        <p:nvCxnSpPr>
          <p:cNvPr id="41" name="Straight Arrow Connector 40">
            <a:extLst>
              <a:ext uri="{FF2B5EF4-FFF2-40B4-BE49-F238E27FC236}">
                <a16:creationId xmlns:a16="http://schemas.microsoft.com/office/drawing/2014/main" id="{0F07C9EF-0984-AB8B-4535-8854E24C1D5F}"/>
              </a:ext>
            </a:extLst>
          </p:cNvPr>
          <p:cNvCxnSpPr>
            <a:cxnSpLocks/>
          </p:cNvCxnSpPr>
          <p:nvPr/>
        </p:nvCxnSpPr>
        <p:spPr>
          <a:xfrm>
            <a:off x="1531853" y="2815742"/>
            <a:ext cx="0" cy="113053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04695033-12E9-6EEF-C073-969900709AFD}"/>
              </a:ext>
            </a:extLst>
          </p:cNvPr>
          <p:cNvCxnSpPr>
            <a:cxnSpLocks/>
          </p:cNvCxnSpPr>
          <p:nvPr/>
        </p:nvCxnSpPr>
        <p:spPr>
          <a:xfrm flipV="1">
            <a:off x="1420203" y="3220591"/>
            <a:ext cx="430799" cy="243664"/>
          </a:xfrm>
          <a:prstGeom prst="curvedConnector3">
            <a:avLst>
              <a:gd name="adj1" fmla="val -3064"/>
            </a:avLst>
          </a:prstGeom>
          <a:ln w="19050">
            <a:solidFill>
              <a:srgbClr val="0432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6BED650-A4C3-4419-080B-8DAB1B74BD3B}"/>
                  </a:ext>
                </a:extLst>
              </p:cNvPr>
              <p:cNvSpPr txBox="1"/>
              <p:nvPr/>
            </p:nvSpPr>
            <p:spPr>
              <a:xfrm>
                <a:off x="8301518" y="1935655"/>
                <a:ext cx="3714347" cy="1543949"/>
              </a:xfrm>
              <a:prstGeom prst="rect">
                <a:avLst/>
              </a:prstGeom>
              <a:noFill/>
            </p:spPr>
            <p:txBody>
              <a:bodyPr wrap="square">
                <a:spAutoFit/>
              </a:bodyPr>
              <a:lstStyle/>
              <a:p>
                <a:pPr marL="285750" indent="-285750">
                  <a:lnSpc>
                    <a:spcPct val="120000"/>
                  </a:lnSpc>
                  <a:buFont typeface="Arial" panose="020B0604020202020204" pitchFamily="34" charset="0"/>
                  <a:buChar char="•"/>
                </a:pPr>
                <a:r>
                  <a:rPr lang="en-US" dirty="0"/>
                  <a:t>Use of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𝑡</m:t>
                        </m:r>
                      </m:sub>
                      <m:sup>
                        <m:r>
                          <a:rPr lang="en-US" i="1">
                            <a:latin typeface="Cambria Math" panose="02040503050406030204" pitchFamily="18" charset="0"/>
                          </a:rPr>
                          <m:t>𝐺𝑆𝐹𝐶</m:t>
                        </m:r>
                      </m:sup>
                    </m:sSubSup>
                  </m:oMath>
                </a14:m>
                <a:r>
                  <a:rPr lang="en-US" dirty="0"/>
                  <a:t> in TEMPO algorithm</a:t>
                </a:r>
                <a:br>
                  <a:rPr lang="en-US" dirty="0"/>
                </a:br>
                <a:r>
                  <a:rPr lang="en-US" sz="1100" dirty="0"/>
                  <a:t> </a:t>
                </a:r>
                <a:br>
                  <a:rPr lang="en-US" dirty="0"/>
                </a:br>
                <a:r>
                  <a:rPr lang="en-US" dirty="0"/>
                  <a:t>- </a:t>
                </a:r>
                <a:r>
                  <a:rPr lang="en-US" b="1" dirty="0"/>
                  <a:t>Version 3</a:t>
                </a:r>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𝑡</m:t>
                        </m:r>
                      </m:sub>
                      <m:sup>
                        <m:r>
                          <a:rPr lang="en-US" i="1">
                            <a:latin typeface="Cambria Math" panose="02040503050406030204" pitchFamily="18" charset="0"/>
                          </a:rPr>
                          <m:t>𝐺𝑆𝐹𝐶</m:t>
                        </m:r>
                      </m:sup>
                    </m:sSubSup>
                    <m:r>
                      <a:rPr lang="en-US"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𝑡</m:t>
                        </m:r>
                      </m:sub>
                      <m:sup>
                        <m:r>
                          <a:rPr lang="en-US" i="1">
                            <a:latin typeface="Cambria Math" panose="02040503050406030204" pitchFamily="18" charset="0"/>
                          </a:rPr>
                          <m:t>𝑇𝐸𝑀𝑃𝑂</m:t>
                        </m:r>
                      </m:sup>
                    </m:sSubSup>
                  </m:oMath>
                </a14:m>
                <a:br>
                  <a:rPr lang="en-US" dirty="0"/>
                </a:br>
                <a:r>
                  <a:rPr lang="en-US" dirty="0"/>
                  <a:t>- </a:t>
                </a:r>
                <a:r>
                  <a:rPr lang="en-US" b="1" dirty="0"/>
                  <a:t>Version 4</a:t>
                </a:r>
                <a:r>
                  <a:rPr lang="en-US" dirty="0"/>
                  <a:t>: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𝑡</m:t>
                        </m:r>
                      </m:sub>
                      <m:sup>
                        <m:r>
                          <a:rPr lang="en-US" i="1">
                            <a:latin typeface="Cambria Math" panose="02040503050406030204" pitchFamily="18" charset="0"/>
                          </a:rPr>
                          <m:t>𝐺𝑆𝐹𝐶</m:t>
                        </m:r>
                      </m:sup>
                    </m:sSubSup>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𝑡</m:t>
                            </m:r>
                          </m:sub>
                        </m:sSub>
                      </m:num>
                      <m:den>
                        <m:sSub>
                          <m:sSubPr>
                            <m:ctrlPr>
                              <a:rPr lang="en-US" i="1" smtClean="0">
                                <a:solidFill>
                                  <a:srgbClr val="00B050"/>
                                </a:solidFill>
                                <a:latin typeface="Cambria Math" panose="02040503050406030204" pitchFamily="18" charset="0"/>
                              </a:rPr>
                            </m:ctrlPr>
                          </m:sSubPr>
                          <m:e>
                            <m:r>
                              <a:rPr lang="en-US" i="1">
                                <a:solidFill>
                                  <a:srgbClr val="00B050"/>
                                </a:solidFill>
                                <a:latin typeface="Cambria Math" panose="02040503050406030204" pitchFamily="18" charset="0"/>
                              </a:rPr>
                              <m:t>𝐸</m:t>
                            </m:r>
                          </m:e>
                          <m:sub>
                            <m:r>
                              <a:rPr lang="en-US" i="1">
                                <a:solidFill>
                                  <a:srgbClr val="00B050"/>
                                </a:solidFill>
                                <a:latin typeface="Cambria Math" panose="02040503050406030204" pitchFamily="18" charset="0"/>
                              </a:rPr>
                              <m:t>𝑖</m:t>
                            </m:r>
                          </m:sub>
                        </m:sSub>
                      </m:den>
                    </m:f>
                  </m:oMath>
                </a14:m>
                <a:endParaRPr lang="en-US" dirty="0"/>
              </a:p>
            </p:txBody>
          </p:sp>
        </mc:Choice>
        <mc:Fallback xmlns="">
          <p:sp>
            <p:nvSpPr>
              <p:cNvPr id="21" name="TextBox 20">
                <a:extLst>
                  <a:ext uri="{FF2B5EF4-FFF2-40B4-BE49-F238E27FC236}">
                    <a16:creationId xmlns:a16="http://schemas.microsoft.com/office/drawing/2014/main" id="{26BED650-A4C3-4419-080B-8DAB1B74BD3B}"/>
                  </a:ext>
                </a:extLst>
              </p:cNvPr>
              <p:cNvSpPr txBox="1">
                <a:spLocks noRot="1" noChangeAspect="1" noMove="1" noResize="1" noEditPoints="1" noAdjustHandles="1" noChangeArrowheads="1" noChangeShapeType="1" noTextEdit="1"/>
              </p:cNvSpPr>
              <p:nvPr/>
            </p:nvSpPr>
            <p:spPr>
              <a:xfrm>
                <a:off x="8301518" y="1935655"/>
                <a:ext cx="3714347" cy="1543949"/>
              </a:xfrm>
              <a:prstGeom prst="rect">
                <a:avLst/>
              </a:prstGeom>
              <a:blipFill>
                <a:blip r:embed="rId9"/>
                <a:stretch>
                  <a:fillRect l="-1020"/>
                </a:stretch>
              </a:blipFill>
            </p:spPr>
            <p:txBody>
              <a:bodyPr/>
              <a:lstStyle/>
              <a:p>
                <a:r>
                  <a:rPr lang="en-US">
                    <a:noFill/>
                  </a:rPr>
                  <a:t> </a:t>
                </a:r>
              </a:p>
            </p:txBody>
          </p:sp>
        </mc:Fallback>
      </mc:AlternateContent>
    </p:spTree>
    <p:extLst>
      <p:ext uri="{BB962C8B-B14F-4D97-AF65-F5344CB8AC3E}">
        <p14:creationId xmlns:p14="http://schemas.microsoft.com/office/powerpoint/2010/main" val="178128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290431-0EA0-4A56-DAA5-5330BC3442D1}"/>
              </a:ext>
            </a:extLst>
          </p:cNvPr>
          <p:cNvSpPr>
            <a:spLocks noGrp="1"/>
          </p:cNvSpPr>
          <p:nvPr>
            <p:ph type="sldNum" sz="quarter" idx="12"/>
          </p:nvPr>
        </p:nvSpPr>
        <p:spPr>
          <a:xfrm>
            <a:off x="9448800" y="6621140"/>
            <a:ext cx="2743200" cy="182880"/>
          </a:xfrm>
        </p:spPr>
        <p:txBody>
          <a:bodyPr/>
          <a:lstStyle/>
          <a:p>
            <a:fld id="{DA0E24C6-B8C2-40F0-BF2D-44D0E3E3802A}" type="slidenum">
              <a:rPr lang="en-US" smtClean="0"/>
              <a:t>7</a:t>
            </a:fld>
            <a:endParaRPr lang="en-US"/>
          </a:p>
        </p:txBody>
      </p:sp>
      <p:sp>
        <p:nvSpPr>
          <p:cNvPr id="5" name="Title 2">
            <a:extLst>
              <a:ext uri="{FF2B5EF4-FFF2-40B4-BE49-F238E27FC236}">
                <a16:creationId xmlns:a16="http://schemas.microsoft.com/office/drawing/2014/main" id="{4C14AD6A-1BD3-B1C3-79F9-C7C12A8B0C70}"/>
              </a:ext>
            </a:extLst>
          </p:cNvPr>
          <p:cNvSpPr>
            <a:spLocks noGrp="1"/>
          </p:cNvSpPr>
          <p:nvPr>
            <p:ph type="title"/>
          </p:nvPr>
        </p:nvSpPr>
        <p:spPr>
          <a:xfrm>
            <a:off x="0" y="0"/>
            <a:ext cx="12192000" cy="975701"/>
          </a:xfrm>
        </p:spPr>
        <p:txBody>
          <a:bodyPr/>
          <a:lstStyle/>
          <a:p>
            <a:r>
              <a:rPr lang="en-US" dirty="0"/>
              <a:t>Absolute calibration</a:t>
            </a:r>
          </a:p>
        </p:txBody>
      </p:sp>
      <p:pic>
        <p:nvPicPr>
          <p:cNvPr id="13" name="Picture 12">
            <a:extLst>
              <a:ext uri="{FF2B5EF4-FFF2-40B4-BE49-F238E27FC236}">
                <a16:creationId xmlns:a16="http://schemas.microsoft.com/office/drawing/2014/main" id="{A59DB1A8-C500-82AC-DC3F-905B81CB34AB}"/>
              </a:ext>
            </a:extLst>
          </p:cNvPr>
          <p:cNvPicPr>
            <a:picLocks noChangeAspect="1"/>
          </p:cNvPicPr>
          <p:nvPr/>
        </p:nvPicPr>
        <p:blipFill>
          <a:blip r:embed="rId3">
            <a:extLst>
              <a:ext uri="{28A0092B-C50C-407E-A947-70E740481C1C}">
                <a14:useLocalDpi xmlns:a14="http://schemas.microsoft.com/office/drawing/2010/main" val="0"/>
              </a:ext>
            </a:extLst>
          </a:blip>
          <a:srcRect b="50050"/>
          <a:stretch>
            <a:fillRect/>
          </a:stretch>
        </p:blipFill>
        <p:spPr>
          <a:xfrm>
            <a:off x="3965357" y="2217377"/>
            <a:ext cx="5399363" cy="2022736"/>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2BFD638-70CD-DE46-473C-72DD92B223BB}"/>
                  </a:ext>
                </a:extLst>
              </p:cNvPr>
              <p:cNvSpPr txBox="1"/>
              <p:nvPr/>
            </p:nvSpPr>
            <p:spPr>
              <a:xfrm>
                <a:off x="9821163" y="4972358"/>
                <a:ext cx="2120737" cy="52046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1" i="1" smtClean="0">
                              <a:latin typeface="Cambria Math" panose="02040503050406030204" pitchFamily="18" charset="0"/>
                            </a:rPr>
                          </m:ctrlPr>
                        </m:fPr>
                        <m:num>
                          <m:r>
                            <a:rPr lang="en-US" b="1" i="1" smtClean="0">
                              <a:latin typeface="Cambria Math" panose="02040503050406030204" pitchFamily="18" charset="0"/>
                            </a:rPr>
                            <m:t>𝑻𝑬𝑴𝑷𝑶</m:t>
                          </m:r>
                        </m:num>
                        <m:den>
                          <m:r>
                            <a:rPr lang="en-US" b="1" i="1" smtClean="0">
                              <a:latin typeface="Cambria Math" panose="02040503050406030204" pitchFamily="18" charset="0"/>
                            </a:rPr>
                            <m:t>𝑽𝑰𝑰𝑹𝑺</m:t>
                          </m:r>
                        </m:den>
                      </m:f>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𝟏𝟎𝟕𝟎</m:t>
                      </m:r>
                    </m:oMath>
                  </m:oMathPara>
                </a14:m>
                <a:endParaRPr lang="en-US" b="1" dirty="0"/>
              </a:p>
            </p:txBody>
          </p:sp>
        </mc:Choice>
        <mc:Fallback xmlns="">
          <p:sp>
            <p:nvSpPr>
              <p:cNvPr id="15" name="TextBox 14">
                <a:extLst>
                  <a:ext uri="{FF2B5EF4-FFF2-40B4-BE49-F238E27FC236}">
                    <a16:creationId xmlns:a16="http://schemas.microsoft.com/office/drawing/2014/main" id="{12BFD638-70CD-DE46-473C-72DD92B223BB}"/>
                  </a:ext>
                </a:extLst>
              </p:cNvPr>
              <p:cNvSpPr txBox="1">
                <a:spLocks noRot="1" noChangeAspect="1" noMove="1" noResize="1" noEditPoints="1" noAdjustHandles="1" noChangeArrowheads="1" noChangeShapeType="1" noTextEdit="1"/>
              </p:cNvSpPr>
              <p:nvPr/>
            </p:nvSpPr>
            <p:spPr>
              <a:xfrm>
                <a:off x="9821163" y="4972358"/>
                <a:ext cx="2120737" cy="520463"/>
              </a:xfrm>
              <a:prstGeom prst="rect">
                <a:avLst/>
              </a:prstGeom>
              <a:blipFill>
                <a:blip r:embed="rId4"/>
                <a:stretch>
                  <a:fillRect t="-4762" b="-11905"/>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1D7D1D8A-B515-AA04-6BE5-400E9CD5FE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3927" y="2113605"/>
            <a:ext cx="3331585" cy="2776322"/>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C4B1F8F-28E2-2199-9DC0-490E58ED2E35}"/>
                  </a:ext>
                </a:extLst>
              </p:cNvPr>
              <p:cNvSpPr txBox="1"/>
              <p:nvPr/>
            </p:nvSpPr>
            <p:spPr>
              <a:xfrm>
                <a:off x="1096186" y="4974217"/>
                <a:ext cx="1826654"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𝑇𝐸𝑀𝑃𝑂</m:t>
                          </m:r>
                        </m:num>
                        <m:den>
                          <m:r>
                            <a:rPr lang="en-US" b="0" i="1" smtClean="0">
                              <a:latin typeface="Cambria Math" panose="02040503050406030204" pitchFamily="18" charset="0"/>
                            </a:rPr>
                            <m:t>𝐴𝐵𝐼</m:t>
                          </m:r>
                        </m:den>
                      </m:f>
                      <m:r>
                        <a:rPr lang="en-US" b="0" i="1" smtClean="0">
                          <a:latin typeface="Cambria Math" panose="02040503050406030204" pitchFamily="18" charset="0"/>
                        </a:rPr>
                        <m:t>=1.1255</m:t>
                      </m:r>
                    </m:oMath>
                  </m:oMathPara>
                </a14:m>
                <a:endParaRPr lang="en-US" dirty="0"/>
              </a:p>
            </p:txBody>
          </p:sp>
        </mc:Choice>
        <mc:Fallback xmlns="">
          <p:sp>
            <p:nvSpPr>
              <p:cNvPr id="32" name="TextBox 31">
                <a:extLst>
                  <a:ext uri="{FF2B5EF4-FFF2-40B4-BE49-F238E27FC236}">
                    <a16:creationId xmlns:a16="http://schemas.microsoft.com/office/drawing/2014/main" id="{9C4B1F8F-28E2-2199-9DC0-490E58ED2E35}"/>
                  </a:ext>
                </a:extLst>
              </p:cNvPr>
              <p:cNvSpPr txBox="1">
                <a:spLocks noRot="1" noChangeAspect="1" noMove="1" noResize="1" noEditPoints="1" noAdjustHandles="1" noChangeArrowheads="1" noChangeShapeType="1" noTextEdit="1"/>
              </p:cNvSpPr>
              <p:nvPr/>
            </p:nvSpPr>
            <p:spPr>
              <a:xfrm>
                <a:off x="1096186" y="4974217"/>
                <a:ext cx="1826654" cy="518604"/>
              </a:xfrm>
              <a:prstGeom prst="rect">
                <a:avLst/>
              </a:prstGeom>
              <a:blipFill>
                <a:blip r:embed="rId6"/>
                <a:stretch>
                  <a:fillRect l="-2778" t="-4762" r="-3472"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1FE8B8E0-3166-0AF1-EA7F-03C88B51667C}"/>
                  </a:ext>
                </a:extLst>
              </p:cNvPr>
              <p:cNvSpPr txBox="1"/>
              <p:nvPr/>
            </p:nvSpPr>
            <p:spPr>
              <a:xfrm>
                <a:off x="6099188" y="4974217"/>
                <a:ext cx="1637949"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𝐴𝐵𝐼</m:t>
                          </m:r>
                        </m:num>
                        <m:den>
                          <m:r>
                            <a:rPr lang="en-US" b="0" i="1" smtClean="0">
                              <a:latin typeface="Cambria Math" panose="02040503050406030204" pitchFamily="18" charset="0"/>
                              <a:ea typeface="Cambria Math" panose="02040503050406030204" pitchFamily="18" charset="0"/>
                            </a:rPr>
                            <m:t>𝑉𝐼𝐼𝑅𝑆</m:t>
                          </m:r>
                        </m:den>
                      </m:f>
                      <m:r>
                        <a:rPr lang="en-US" b="0" i="1" smtClean="0">
                          <a:latin typeface="Cambria Math" panose="02040503050406030204" pitchFamily="18" charset="0"/>
                          <a:ea typeface="Cambria Math" panose="02040503050406030204" pitchFamily="18" charset="0"/>
                        </a:rPr>
                        <m:t>=0.9836</m:t>
                      </m:r>
                    </m:oMath>
                  </m:oMathPara>
                </a14:m>
                <a:endParaRPr lang="en-US" dirty="0"/>
              </a:p>
            </p:txBody>
          </p:sp>
        </mc:Choice>
        <mc:Fallback xmlns="">
          <p:sp>
            <p:nvSpPr>
              <p:cNvPr id="33" name="TextBox 32">
                <a:extLst>
                  <a:ext uri="{FF2B5EF4-FFF2-40B4-BE49-F238E27FC236}">
                    <a16:creationId xmlns:a16="http://schemas.microsoft.com/office/drawing/2014/main" id="{1FE8B8E0-3166-0AF1-EA7F-03C88B51667C}"/>
                  </a:ext>
                </a:extLst>
              </p:cNvPr>
              <p:cNvSpPr txBox="1">
                <a:spLocks noRot="1" noChangeAspect="1" noMove="1" noResize="1" noEditPoints="1" noAdjustHandles="1" noChangeArrowheads="1" noChangeShapeType="1" noTextEdit="1"/>
              </p:cNvSpPr>
              <p:nvPr/>
            </p:nvSpPr>
            <p:spPr>
              <a:xfrm>
                <a:off x="6099188" y="4974217"/>
                <a:ext cx="1637949" cy="520463"/>
              </a:xfrm>
              <a:prstGeom prst="rect">
                <a:avLst/>
              </a:prstGeom>
              <a:blipFill>
                <a:blip r:embed="rId7"/>
                <a:stretch>
                  <a:fillRect l="-3077" t="-4762" r="-2308" b="-11905"/>
                </a:stretch>
              </a:blipFill>
            </p:spPr>
            <p:txBody>
              <a:bodyPr/>
              <a:lstStyle/>
              <a:p>
                <a:r>
                  <a:rPr lang="en-US">
                    <a:noFill/>
                  </a:rPr>
                  <a:t> </a:t>
                </a:r>
              </a:p>
            </p:txBody>
          </p:sp>
        </mc:Fallback>
      </mc:AlternateContent>
      <p:sp>
        <p:nvSpPr>
          <p:cNvPr id="34" name="Rectangle 33">
            <a:extLst>
              <a:ext uri="{FF2B5EF4-FFF2-40B4-BE49-F238E27FC236}">
                <a16:creationId xmlns:a16="http://schemas.microsoft.com/office/drawing/2014/main" id="{C46966A9-F311-CF0A-3BC5-2C0C09D0AD4D}"/>
              </a:ext>
            </a:extLst>
          </p:cNvPr>
          <p:cNvSpPr/>
          <p:nvPr/>
        </p:nvSpPr>
        <p:spPr>
          <a:xfrm>
            <a:off x="162045" y="5936991"/>
            <a:ext cx="11863935" cy="553842"/>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In Version 4, the UV and visible calibration coefficients have been reduced by </a:t>
            </a:r>
            <a:r>
              <a:rPr lang="en-US" sz="2000" dirty="0">
                <a:solidFill>
                  <a:srgbClr val="0432FF"/>
                </a:solidFill>
              </a:rPr>
              <a:t>11%</a:t>
            </a:r>
            <a:r>
              <a:rPr lang="en-US" sz="2000" dirty="0">
                <a:solidFill>
                  <a:schemeClr val="tx1"/>
                </a:solidFill>
              </a:rPr>
              <a:t> and </a:t>
            </a:r>
            <a:r>
              <a:rPr lang="en-US" sz="2000" dirty="0">
                <a:solidFill>
                  <a:srgbClr val="0432FF"/>
                </a:solidFill>
              </a:rPr>
              <a:t>7%</a:t>
            </a:r>
            <a:r>
              <a:rPr lang="en-US" sz="2000" dirty="0">
                <a:solidFill>
                  <a:schemeClr val="tx1"/>
                </a:solidFill>
              </a:rPr>
              <a:t>, respectively.</a:t>
            </a:r>
          </a:p>
        </p:txBody>
      </p:sp>
      <p:sp>
        <p:nvSpPr>
          <p:cNvPr id="35" name="TextBox 34">
            <a:extLst>
              <a:ext uri="{FF2B5EF4-FFF2-40B4-BE49-F238E27FC236}">
                <a16:creationId xmlns:a16="http://schemas.microsoft.com/office/drawing/2014/main" id="{7A7547C6-57D8-BAB7-282F-E42E71F06964}"/>
              </a:ext>
            </a:extLst>
          </p:cNvPr>
          <p:cNvSpPr txBox="1"/>
          <p:nvPr/>
        </p:nvSpPr>
        <p:spPr>
          <a:xfrm>
            <a:off x="160817" y="1104744"/>
            <a:ext cx="7976030" cy="461665"/>
          </a:xfrm>
          <a:prstGeom prst="rect">
            <a:avLst/>
          </a:prstGeom>
          <a:noFill/>
        </p:spPr>
        <p:txBody>
          <a:bodyPr wrap="none" rtlCol="0">
            <a:spAutoFit/>
          </a:bodyPr>
          <a:lstStyle/>
          <a:p>
            <a:r>
              <a:rPr lang="en-US" sz="2400" b="1" dirty="0"/>
              <a:t>Earth radiance intercomparison (TEMPO V03 vs. ABI vs. VIIRS)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E78C15B-59BB-6519-52E8-6DF4F36D43FB}"/>
                  </a:ext>
                </a:extLst>
              </p:cNvPr>
              <p:cNvSpPr txBox="1"/>
              <p:nvPr/>
            </p:nvSpPr>
            <p:spPr>
              <a:xfrm>
                <a:off x="3606139" y="5048853"/>
                <a:ext cx="3284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3" name="TextBox 2">
                <a:extLst>
                  <a:ext uri="{FF2B5EF4-FFF2-40B4-BE49-F238E27FC236}">
                    <a16:creationId xmlns:a16="http://schemas.microsoft.com/office/drawing/2014/main" id="{FE78C15B-59BB-6519-52E8-6DF4F36D43FB}"/>
                  </a:ext>
                </a:extLst>
              </p:cNvPr>
              <p:cNvSpPr txBox="1">
                <a:spLocks noRot="1" noChangeAspect="1" noMove="1" noResize="1" noEditPoints="1" noAdjustHandles="1" noChangeArrowheads="1" noChangeShapeType="1" noTextEdit="1"/>
              </p:cNvSpPr>
              <p:nvPr/>
            </p:nvSpPr>
            <p:spPr>
              <a:xfrm>
                <a:off x="3606139" y="5048853"/>
                <a:ext cx="328448"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D91D3CE-2006-C651-F736-7CD0474FEB9A}"/>
                  </a:ext>
                </a:extLst>
              </p:cNvPr>
              <p:cNvSpPr txBox="1"/>
              <p:nvPr/>
            </p:nvSpPr>
            <p:spPr>
              <a:xfrm>
                <a:off x="9406608" y="5048853"/>
                <a:ext cx="49299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9" name="TextBox 8">
                <a:extLst>
                  <a:ext uri="{FF2B5EF4-FFF2-40B4-BE49-F238E27FC236}">
                    <a16:creationId xmlns:a16="http://schemas.microsoft.com/office/drawing/2014/main" id="{5D91D3CE-2006-C651-F736-7CD0474FEB9A}"/>
                  </a:ext>
                </a:extLst>
              </p:cNvPr>
              <p:cNvSpPr txBox="1">
                <a:spLocks noRot="1" noChangeAspect="1" noMove="1" noResize="1" noEditPoints="1" noAdjustHandles="1" noChangeArrowheads="1" noChangeShapeType="1" noTextEdit="1"/>
              </p:cNvSpPr>
              <p:nvPr/>
            </p:nvSpPr>
            <p:spPr>
              <a:xfrm>
                <a:off x="9406608" y="5048853"/>
                <a:ext cx="492999" cy="369332"/>
              </a:xfrm>
              <a:prstGeom prst="rect">
                <a:avLst/>
              </a:prstGeom>
              <a:blipFill>
                <a:blip r:embed="rId9"/>
                <a:stretch>
                  <a:fillRect/>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2B214911-5269-D7D4-D89E-0110B33FDD97}"/>
              </a:ext>
            </a:extLst>
          </p:cNvPr>
          <p:cNvSpPr/>
          <p:nvPr/>
        </p:nvSpPr>
        <p:spPr>
          <a:xfrm>
            <a:off x="4008367" y="2113605"/>
            <a:ext cx="5399363" cy="3582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9FC4F8-FC20-404E-83F5-59505C5EC097}"/>
              </a:ext>
            </a:extLst>
          </p:cNvPr>
          <p:cNvSpPr/>
          <p:nvPr/>
        </p:nvSpPr>
        <p:spPr>
          <a:xfrm>
            <a:off x="318467" y="2113605"/>
            <a:ext cx="3234025" cy="3582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A817878-6982-2B32-225F-566CE411AD74}"/>
              </a:ext>
            </a:extLst>
          </p:cNvPr>
          <p:cNvSpPr txBox="1"/>
          <p:nvPr/>
        </p:nvSpPr>
        <p:spPr>
          <a:xfrm>
            <a:off x="131855" y="1703012"/>
            <a:ext cx="3589894" cy="400110"/>
          </a:xfrm>
          <a:prstGeom prst="rect">
            <a:avLst/>
          </a:prstGeom>
          <a:noFill/>
        </p:spPr>
        <p:txBody>
          <a:bodyPr wrap="none" rtlCol="0">
            <a:spAutoFit/>
          </a:bodyPr>
          <a:lstStyle/>
          <a:p>
            <a:pPr algn="ctr"/>
            <a:r>
              <a:rPr lang="en-US" sz="2000" b="1" dirty="0"/>
              <a:t>Example: 470 nm (UV), GOES-19</a:t>
            </a:r>
          </a:p>
        </p:txBody>
      </p:sp>
    </p:spTree>
    <p:extLst>
      <p:ext uri="{BB962C8B-B14F-4D97-AF65-F5344CB8AC3E}">
        <p14:creationId xmlns:p14="http://schemas.microsoft.com/office/powerpoint/2010/main" val="1071106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8ECFCA-73C8-6E66-8DF0-41E2E302F7AD}"/>
              </a:ext>
            </a:extLst>
          </p:cNvPr>
          <p:cNvSpPr>
            <a:spLocks noGrp="1"/>
          </p:cNvSpPr>
          <p:nvPr>
            <p:ph type="sldNum" sz="quarter" idx="12"/>
          </p:nvPr>
        </p:nvSpPr>
        <p:spPr/>
        <p:txBody>
          <a:bodyPr/>
          <a:lstStyle/>
          <a:p>
            <a:fld id="{DA0E24C6-B8C2-40F0-BF2D-44D0E3E3802A}" type="slidenum">
              <a:rPr lang="en-US" smtClean="0"/>
              <a:t>8</a:t>
            </a:fld>
            <a:endParaRPr lang="en-US" dirty="0"/>
          </a:p>
        </p:txBody>
      </p:sp>
      <p:sp>
        <p:nvSpPr>
          <p:cNvPr id="5" name="Title 2">
            <a:extLst>
              <a:ext uri="{FF2B5EF4-FFF2-40B4-BE49-F238E27FC236}">
                <a16:creationId xmlns:a16="http://schemas.microsoft.com/office/drawing/2014/main" id="{7A024E00-61B8-EFB5-EBB1-F647B31A17A3}"/>
              </a:ext>
            </a:extLst>
          </p:cNvPr>
          <p:cNvSpPr>
            <a:spLocks noGrp="1"/>
          </p:cNvSpPr>
          <p:nvPr>
            <p:ph type="title"/>
          </p:nvPr>
        </p:nvSpPr>
        <p:spPr>
          <a:xfrm>
            <a:off x="0" y="0"/>
            <a:ext cx="12192000" cy="975701"/>
          </a:xfrm>
        </p:spPr>
        <p:txBody>
          <a:bodyPr/>
          <a:lstStyle/>
          <a:p>
            <a:r>
              <a:rPr lang="en-US" dirty="0"/>
              <a:t>Absolute calibration</a:t>
            </a:r>
          </a:p>
        </p:txBody>
      </p:sp>
      <p:pic>
        <p:nvPicPr>
          <p:cNvPr id="9" name="Picture 8">
            <a:extLst>
              <a:ext uri="{FF2B5EF4-FFF2-40B4-BE49-F238E27FC236}">
                <a16:creationId xmlns:a16="http://schemas.microsoft.com/office/drawing/2014/main" id="{BADA9819-B5AA-849A-8D08-B2698808CD22}"/>
              </a:ext>
            </a:extLst>
          </p:cNvPr>
          <p:cNvPicPr>
            <a:picLocks noChangeAspect="1"/>
          </p:cNvPicPr>
          <p:nvPr/>
        </p:nvPicPr>
        <p:blipFill>
          <a:blip r:embed="rId3">
            <a:extLst>
              <a:ext uri="{28A0092B-C50C-407E-A947-70E740481C1C}">
                <a14:useLocalDpi xmlns:a14="http://schemas.microsoft.com/office/drawing/2010/main" val="0"/>
              </a:ext>
            </a:extLst>
          </a:blip>
          <a:srcRect l="50472"/>
          <a:stretch/>
        </p:blipFill>
        <p:spPr>
          <a:xfrm>
            <a:off x="2608569" y="2102876"/>
            <a:ext cx="6826729" cy="2953611"/>
          </a:xfrm>
          <a:prstGeom prst="rect">
            <a:avLst/>
          </a:prstGeom>
        </p:spPr>
      </p:pic>
      <p:sp>
        <p:nvSpPr>
          <p:cNvPr id="12" name="TextBox 11">
            <a:extLst>
              <a:ext uri="{FF2B5EF4-FFF2-40B4-BE49-F238E27FC236}">
                <a16:creationId xmlns:a16="http://schemas.microsoft.com/office/drawing/2014/main" id="{B1207A4C-9829-0BDD-07F4-F9FD82933FD0}"/>
              </a:ext>
            </a:extLst>
          </p:cNvPr>
          <p:cNvSpPr txBox="1"/>
          <p:nvPr/>
        </p:nvSpPr>
        <p:spPr>
          <a:xfrm>
            <a:off x="3739922" y="2581745"/>
            <a:ext cx="1067665" cy="369332"/>
          </a:xfrm>
          <a:prstGeom prst="rect">
            <a:avLst/>
          </a:prstGeom>
          <a:noFill/>
        </p:spPr>
        <p:txBody>
          <a:bodyPr wrap="none" rtlCol="0">
            <a:spAutoFit/>
          </a:bodyPr>
          <a:lstStyle/>
          <a:p>
            <a:r>
              <a:rPr lang="en-US" b="1" dirty="0"/>
              <a:t>Version 3</a:t>
            </a:r>
          </a:p>
        </p:txBody>
      </p:sp>
      <p:sp>
        <p:nvSpPr>
          <p:cNvPr id="14" name="TextBox 13">
            <a:extLst>
              <a:ext uri="{FF2B5EF4-FFF2-40B4-BE49-F238E27FC236}">
                <a16:creationId xmlns:a16="http://schemas.microsoft.com/office/drawing/2014/main" id="{8EB0D511-54BC-C2D5-1C7E-0FEB89425DF1}"/>
              </a:ext>
            </a:extLst>
          </p:cNvPr>
          <p:cNvSpPr txBox="1"/>
          <p:nvPr/>
        </p:nvSpPr>
        <p:spPr>
          <a:xfrm>
            <a:off x="3601560" y="5010250"/>
            <a:ext cx="5448095" cy="307777"/>
          </a:xfrm>
          <a:prstGeom prst="rect">
            <a:avLst/>
          </a:prstGeom>
          <a:noFill/>
        </p:spPr>
        <p:txBody>
          <a:bodyPr wrap="none" rtlCol="0">
            <a:spAutoFit/>
          </a:bodyPr>
          <a:lstStyle/>
          <a:p>
            <a:r>
              <a:rPr lang="en-US" sz="1400" dirty="0"/>
              <a:t>*Note: Spectral-independent, constant surface albedo (0.074) was used.</a:t>
            </a:r>
          </a:p>
        </p:txBody>
      </p:sp>
      <p:sp>
        <p:nvSpPr>
          <p:cNvPr id="17" name="Rectangle 16">
            <a:extLst>
              <a:ext uri="{FF2B5EF4-FFF2-40B4-BE49-F238E27FC236}">
                <a16:creationId xmlns:a16="http://schemas.microsoft.com/office/drawing/2014/main" id="{F77D2C7C-3CDD-AE7F-31CF-5242C47F81CF}"/>
              </a:ext>
            </a:extLst>
          </p:cNvPr>
          <p:cNvSpPr/>
          <p:nvPr/>
        </p:nvSpPr>
        <p:spPr>
          <a:xfrm>
            <a:off x="3256870" y="3820761"/>
            <a:ext cx="4323672" cy="567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D88664D-2D88-6E0B-9950-ABB3FC033FB1}"/>
              </a:ext>
            </a:extLst>
          </p:cNvPr>
          <p:cNvSpPr txBox="1"/>
          <p:nvPr/>
        </p:nvSpPr>
        <p:spPr>
          <a:xfrm>
            <a:off x="7479555" y="5307004"/>
            <a:ext cx="1776640" cy="307777"/>
          </a:xfrm>
          <a:prstGeom prst="rect">
            <a:avLst/>
          </a:prstGeom>
          <a:noFill/>
        </p:spPr>
        <p:txBody>
          <a:bodyPr wrap="none" rtlCol="0">
            <a:spAutoFit/>
          </a:bodyPr>
          <a:lstStyle/>
          <a:p>
            <a:pPr algn="r"/>
            <a:r>
              <a:rPr lang="en-US" altLang="ko-KR" sz="1400" dirty="0"/>
              <a:t>[Credit: </a:t>
            </a:r>
            <a:r>
              <a:rPr lang="en-US" altLang="ko-KR" sz="1400" dirty="0" err="1"/>
              <a:t>Junsung</a:t>
            </a:r>
            <a:r>
              <a:rPr lang="en-US" altLang="ko-KR" sz="1400" dirty="0"/>
              <a:t> Park]</a:t>
            </a:r>
            <a:endParaRPr lang="en-US" sz="1400" dirty="0"/>
          </a:p>
        </p:txBody>
      </p:sp>
      <p:sp>
        <p:nvSpPr>
          <p:cNvPr id="19" name="TextBox 18">
            <a:extLst>
              <a:ext uri="{FF2B5EF4-FFF2-40B4-BE49-F238E27FC236}">
                <a16:creationId xmlns:a16="http://schemas.microsoft.com/office/drawing/2014/main" id="{DF9BFCB9-7517-A94F-00A9-B082E8CDEA72}"/>
              </a:ext>
            </a:extLst>
          </p:cNvPr>
          <p:cNvSpPr txBox="1"/>
          <p:nvPr/>
        </p:nvSpPr>
        <p:spPr>
          <a:xfrm>
            <a:off x="4300384" y="2059078"/>
            <a:ext cx="3614686" cy="369332"/>
          </a:xfrm>
          <a:prstGeom prst="rect">
            <a:avLst/>
          </a:prstGeom>
          <a:solidFill>
            <a:schemeClr val="bg1"/>
          </a:solidFill>
        </p:spPr>
        <p:txBody>
          <a:bodyPr wrap="square">
            <a:spAutoFit/>
          </a:bodyPr>
          <a:lstStyle/>
          <a:p>
            <a:pPr algn="ctr"/>
            <a:r>
              <a:rPr lang="en-US" dirty="0">
                <a:effectLst/>
                <a:cs typeface="Arial" panose="020B0604020202020204" pitchFamily="34" charset="0"/>
              </a:rPr>
              <a:t>2023/11/06, scan 009, granule 02</a:t>
            </a:r>
          </a:p>
        </p:txBody>
      </p:sp>
      <p:sp>
        <p:nvSpPr>
          <p:cNvPr id="31" name="TextBox 30">
            <a:extLst>
              <a:ext uri="{FF2B5EF4-FFF2-40B4-BE49-F238E27FC236}">
                <a16:creationId xmlns:a16="http://schemas.microsoft.com/office/drawing/2014/main" id="{09074C95-C326-E36E-4DF6-5ABF780CE4B3}"/>
              </a:ext>
            </a:extLst>
          </p:cNvPr>
          <p:cNvSpPr txBox="1"/>
          <p:nvPr/>
        </p:nvSpPr>
        <p:spPr>
          <a:xfrm>
            <a:off x="160817" y="1098255"/>
            <a:ext cx="6418488" cy="461665"/>
          </a:xfrm>
          <a:prstGeom prst="rect">
            <a:avLst/>
          </a:prstGeom>
          <a:noFill/>
        </p:spPr>
        <p:txBody>
          <a:bodyPr wrap="none" rtlCol="0">
            <a:spAutoFit/>
          </a:bodyPr>
          <a:lstStyle/>
          <a:p>
            <a:r>
              <a:rPr lang="en-US" sz="2400" b="1" dirty="0"/>
              <a:t>Sun-normalized radiance (Version 3 </a:t>
            </a:r>
            <a:r>
              <a:rPr lang="en-US" sz="2400" b="1" dirty="0">
                <a:sym typeface="Wingdings" pitchFamily="2" charset="2"/>
              </a:rPr>
              <a:t> Version 4</a:t>
            </a:r>
            <a:r>
              <a:rPr lang="en-US" sz="2400" b="1" dirty="0"/>
              <a:t>)</a:t>
            </a:r>
          </a:p>
        </p:txBody>
      </p:sp>
      <p:sp>
        <p:nvSpPr>
          <p:cNvPr id="13" name="TextBox 12">
            <a:extLst>
              <a:ext uri="{FF2B5EF4-FFF2-40B4-BE49-F238E27FC236}">
                <a16:creationId xmlns:a16="http://schemas.microsoft.com/office/drawing/2014/main" id="{790FF308-8C82-613D-E6D2-D50918843324}"/>
              </a:ext>
            </a:extLst>
          </p:cNvPr>
          <p:cNvSpPr txBox="1"/>
          <p:nvPr/>
        </p:nvSpPr>
        <p:spPr>
          <a:xfrm>
            <a:off x="3739922" y="3551338"/>
            <a:ext cx="1067665" cy="369332"/>
          </a:xfrm>
          <a:prstGeom prst="rect">
            <a:avLst/>
          </a:prstGeom>
          <a:noFill/>
        </p:spPr>
        <p:txBody>
          <a:bodyPr wrap="none" rtlCol="0">
            <a:spAutoFit/>
          </a:bodyPr>
          <a:lstStyle/>
          <a:p>
            <a:r>
              <a:rPr lang="en-US" b="1" dirty="0">
                <a:solidFill>
                  <a:srgbClr val="7A007A"/>
                </a:solidFill>
              </a:rPr>
              <a:t>Version 4</a:t>
            </a:r>
          </a:p>
        </p:txBody>
      </p:sp>
      <p:sp>
        <p:nvSpPr>
          <p:cNvPr id="2" name="Rectangle 1">
            <a:extLst>
              <a:ext uri="{FF2B5EF4-FFF2-40B4-BE49-F238E27FC236}">
                <a16:creationId xmlns:a16="http://schemas.microsoft.com/office/drawing/2014/main" id="{D83DDB63-A54B-7CC0-B76C-9A8109BDB14B}"/>
              </a:ext>
            </a:extLst>
          </p:cNvPr>
          <p:cNvSpPr/>
          <p:nvPr/>
        </p:nvSpPr>
        <p:spPr>
          <a:xfrm>
            <a:off x="162045" y="5936991"/>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Cloud fraction bias have been significantly reduced.</a:t>
            </a:r>
          </a:p>
        </p:txBody>
      </p:sp>
      <p:sp>
        <p:nvSpPr>
          <p:cNvPr id="3" name="TextBox 2">
            <a:extLst>
              <a:ext uri="{FF2B5EF4-FFF2-40B4-BE49-F238E27FC236}">
                <a16:creationId xmlns:a16="http://schemas.microsoft.com/office/drawing/2014/main" id="{CB8F307B-228F-3801-23CF-B58F504BE9B5}"/>
              </a:ext>
            </a:extLst>
          </p:cNvPr>
          <p:cNvSpPr txBox="1"/>
          <p:nvPr/>
        </p:nvSpPr>
        <p:spPr>
          <a:xfrm>
            <a:off x="4109181" y="1663940"/>
            <a:ext cx="3997376" cy="400110"/>
          </a:xfrm>
          <a:prstGeom prst="rect">
            <a:avLst/>
          </a:prstGeom>
          <a:noFill/>
        </p:spPr>
        <p:txBody>
          <a:bodyPr wrap="none" rtlCol="0">
            <a:spAutoFit/>
          </a:bodyPr>
          <a:lstStyle/>
          <a:p>
            <a:pPr algn="ctr"/>
            <a:r>
              <a:rPr lang="en-US" sz="2000" b="1" dirty="0"/>
              <a:t>Ratio: TEMPO / VLIDORT simulation</a:t>
            </a:r>
          </a:p>
        </p:txBody>
      </p:sp>
    </p:spTree>
    <p:extLst>
      <p:ext uri="{BB962C8B-B14F-4D97-AF65-F5344CB8AC3E}">
        <p14:creationId xmlns:p14="http://schemas.microsoft.com/office/powerpoint/2010/main" val="1384147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4F40B-8C7F-0699-10FB-ED072558B36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B39829-5D9D-6890-9A55-48BD58335679}"/>
              </a:ext>
            </a:extLst>
          </p:cNvPr>
          <p:cNvSpPr>
            <a:spLocks noGrp="1"/>
          </p:cNvSpPr>
          <p:nvPr>
            <p:ph type="sldNum" sz="quarter" idx="12"/>
          </p:nvPr>
        </p:nvSpPr>
        <p:spPr/>
        <p:txBody>
          <a:bodyPr/>
          <a:lstStyle/>
          <a:p>
            <a:fld id="{DA0E24C6-B8C2-40F0-BF2D-44D0E3E3802A}" type="slidenum">
              <a:rPr lang="en-US" smtClean="0"/>
              <a:t>9</a:t>
            </a:fld>
            <a:endParaRPr lang="en-US"/>
          </a:p>
        </p:txBody>
      </p:sp>
      <p:sp>
        <p:nvSpPr>
          <p:cNvPr id="5" name="Title 2">
            <a:extLst>
              <a:ext uri="{FF2B5EF4-FFF2-40B4-BE49-F238E27FC236}">
                <a16:creationId xmlns:a16="http://schemas.microsoft.com/office/drawing/2014/main" id="{94D0FAD0-BD05-906F-C27E-315E4340EE51}"/>
              </a:ext>
            </a:extLst>
          </p:cNvPr>
          <p:cNvSpPr>
            <a:spLocks noGrp="1"/>
          </p:cNvSpPr>
          <p:nvPr>
            <p:ph type="title"/>
          </p:nvPr>
        </p:nvSpPr>
        <p:spPr>
          <a:xfrm>
            <a:off x="0" y="0"/>
            <a:ext cx="12192000" cy="975701"/>
          </a:xfrm>
        </p:spPr>
        <p:txBody>
          <a:bodyPr/>
          <a:lstStyle/>
          <a:p>
            <a:r>
              <a:rPr lang="en-US" dirty="0"/>
              <a:t>Stray light correction</a:t>
            </a:r>
          </a:p>
        </p:txBody>
      </p:sp>
      <p:sp>
        <p:nvSpPr>
          <p:cNvPr id="3" name="Rectangle 2">
            <a:extLst>
              <a:ext uri="{FF2B5EF4-FFF2-40B4-BE49-F238E27FC236}">
                <a16:creationId xmlns:a16="http://schemas.microsoft.com/office/drawing/2014/main" id="{0F04174A-2748-B4E0-C413-C796A6901F31}"/>
              </a:ext>
            </a:extLst>
          </p:cNvPr>
          <p:cNvSpPr/>
          <p:nvPr/>
        </p:nvSpPr>
        <p:spPr>
          <a:xfrm>
            <a:off x="127238" y="1159257"/>
            <a:ext cx="11939426" cy="16596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b="1" dirty="0">
                <a:solidFill>
                  <a:srgbClr val="0432FF"/>
                </a:solidFill>
              </a:rPr>
              <a:t>Issues in Version 3:</a:t>
            </a:r>
            <a:endParaRPr lang="en-US" sz="2000" b="1" dirty="0">
              <a:solidFill>
                <a:schemeClr val="tx1"/>
              </a:solidFill>
            </a:endParaRPr>
          </a:p>
          <a:p>
            <a:pPr marL="457200" indent="-457200">
              <a:buFontTx/>
              <a:buAutoNum type="arabicParenBoth"/>
            </a:pPr>
            <a:r>
              <a:rPr lang="en-US" sz="2000" b="1" dirty="0">
                <a:solidFill>
                  <a:schemeClr val="tx1"/>
                </a:solidFill>
              </a:rPr>
              <a:t>Overcorrection at short wavelengths</a:t>
            </a:r>
          </a:p>
          <a:p>
            <a:pPr marL="457200" indent="-457200">
              <a:buAutoNum type="arabicParenBoth"/>
            </a:pPr>
            <a:r>
              <a:rPr lang="en-US" sz="2000" b="1" dirty="0">
                <a:solidFill>
                  <a:schemeClr val="tx1"/>
                </a:solidFill>
              </a:rPr>
              <a:t>Background stray light remaining in the UV channel</a:t>
            </a:r>
          </a:p>
          <a:p>
            <a:pPr marL="457200" indent="-457200">
              <a:buAutoNum type="arabicParenBoth"/>
            </a:pPr>
            <a:r>
              <a:rPr lang="en-US" sz="2000" b="1" dirty="0" err="1">
                <a:solidFill>
                  <a:schemeClr val="tx1"/>
                </a:solidFill>
              </a:rPr>
              <a:t>Undercorrected</a:t>
            </a:r>
            <a:r>
              <a:rPr lang="en-US" sz="2000" b="1" dirty="0">
                <a:solidFill>
                  <a:schemeClr val="tx1"/>
                </a:solidFill>
              </a:rPr>
              <a:t> stray light in cloudy scenes</a:t>
            </a:r>
          </a:p>
        </p:txBody>
      </p:sp>
      <p:sp>
        <p:nvSpPr>
          <p:cNvPr id="6" name="Rectangle 5">
            <a:extLst>
              <a:ext uri="{FF2B5EF4-FFF2-40B4-BE49-F238E27FC236}">
                <a16:creationId xmlns:a16="http://schemas.microsoft.com/office/drawing/2014/main" id="{1324294C-1013-DCB9-4ADE-C34ABB77B003}"/>
              </a:ext>
            </a:extLst>
          </p:cNvPr>
          <p:cNvSpPr/>
          <p:nvPr/>
        </p:nvSpPr>
        <p:spPr>
          <a:xfrm>
            <a:off x="162046" y="2473763"/>
            <a:ext cx="5786810" cy="3256509"/>
          </a:xfrm>
          <a:prstGeom prst="rect">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54AADEE-7C5C-8C3B-8C45-CD332AEB5681}"/>
              </a:ext>
            </a:extLst>
          </p:cNvPr>
          <p:cNvSpPr/>
          <p:nvPr/>
        </p:nvSpPr>
        <p:spPr>
          <a:xfrm>
            <a:off x="162045" y="5936991"/>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Ozone profile retrieval has been improved.</a:t>
            </a:r>
          </a:p>
        </p:txBody>
      </p:sp>
      <p:sp>
        <p:nvSpPr>
          <p:cNvPr id="30" name="TextBox 29">
            <a:extLst>
              <a:ext uri="{FF2B5EF4-FFF2-40B4-BE49-F238E27FC236}">
                <a16:creationId xmlns:a16="http://schemas.microsoft.com/office/drawing/2014/main" id="{47A98778-5CC2-8058-E4A7-CFCF2C215865}"/>
              </a:ext>
            </a:extLst>
          </p:cNvPr>
          <p:cNvSpPr txBox="1"/>
          <p:nvPr/>
        </p:nvSpPr>
        <p:spPr>
          <a:xfrm>
            <a:off x="172555" y="2475188"/>
            <a:ext cx="4150945" cy="769441"/>
          </a:xfrm>
          <a:prstGeom prst="rect">
            <a:avLst/>
          </a:prstGeom>
          <a:noFill/>
        </p:spPr>
        <p:txBody>
          <a:bodyPr wrap="none" rtlCol="0">
            <a:spAutoFit/>
          </a:bodyPr>
          <a:lstStyle/>
          <a:p>
            <a:r>
              <a:rPr lang="en-US" sz="2400" b="1" dirty="0"/>
              <a:t>Improvement 1</a:t>
            </a:r>
          </a:p>
          <a:p>
            <a:r>
              <a:rPr lang="en-US" sz="2000" dirty="0"/>
              <a:t>Update PSFs (Point Spread Functions).</a:t>
            </a:r>
          </a:p>
        </p:txBody>
      </p:sp>
      <p:sp>
        <p:nvSpPr>
          <p:cNvPr id="31" name="Rectangle 30">
            <a:extLst>
              <a:ext uri="{FF2B5EF4-FFF2-40B4-BE49-F238E27FC236}">
                <a16:creationId xmlns:a16="http://schemas.microsoft.com/office/drawing/2014/main" id="{F3FC67A2-BD49-B209-2B6D-CCD9A75D573A}"/>
              </a:ext>
            </a:extLst>
          </p:cNvPr>
          <p:cNvSpPr/>
          <p:nvPr/>
        </p:nvSpPr>
        <p:spPr>
          <a:xfrm>
            <a:off x="6239170" y="2473764"/>
            <a:ext cx="5786810" cy="3256508"/>
          </a:xfrm>
          <a:prstGeom prst="rect">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BE4A5A83-2FB6-F99C-1310-4B6441F82427}"/>
              </a:ext>
            </a:extLst>
          </p:cNvPr>
          <p:cNvSpPr txBox="1"/>
          <p:nvPr/>
        </p:nvSpPr>
        <p:spPr>
          <a:xfrm>
            <a:off x="6239169" y="2475188"/>
            <a:ext cx="5064207" cy="769441"/>
          </a:xfrm>
          <a:prstGeom prst="rect">
            <a:avLst/>
          </a:prstGeom>
          <a:noFill/>
        </p:spPr>
        <p:txBody>
          <a:bodyPr wrap="none" rtlCol="0">
            <a:spAutoFit/>
          </a:bodyPr>
          <a:lstStyle/>
          <a:p>
            <a:r>
              <a:rPr lang="en-US" sz="2400" b="1" dirty="0"/>
              <a:t>Improvement 2</a:t>
            </a:r>
          </a:p>
          <a:p>
            <a:r>
              <a:rPr lang="en-US" sz="2000" dirty="0"/>
              <a:t>Implement a background stray light correction.</a:t>
            </a:r>
          </a:p>
        </p:txBody>
      </p:sp>
      <p:pic>
        <p:nvPicPr>
          <p:cNvPr id="34" name="Picture 33">
            <a:extLst>
              <a:ext uri="{FF2B5EF4-FFF2-40B4-BE49-F238E27FC236}">
                <a16:creationId xmlns:a16="http://schemas.microsoft.com/office/drawing/2014/main" id="{70FD1223-0503-2662-F047-CEC34348EF7E}"/>
              </a:ext>
            </a:extLst>
          </p:cNvPr>
          <p:cNvPicPr>
            <a:picLocks noChangeAspect="1"/>
          </p:cNvPicPr>
          <p:nvPr/>
        </p:nvPicPr>
        <p:blipFill>
          <a:blip r:embed="rId3"/>
          <a:stretch>
            <a:fillRect/>
          </a:stretch>
        </p:blipFill>
        <p:spPr>
          <a:xfrm>
            <a:off x="6719266" y="3328515"/>
            <a:ext cx="2270348" cy="2270348"/>
          </a:xfrm>
          <a:prstGeom prst="rect">
            <a:avLst/>
          </a:prstGeom>
        </p:spPr>
      </p:pic>
      <p:pic>
        <p:nvPicPr>
          <p:cNvPr id="36" name="Picture 35">
            <a:extLst>
              <a:ext uri="{FF2B5EF4-FFF2-40B4-BE49-F238E27FC236}">
                <a16:creationId xmlns:a16="http://schemas.microsoft.com/office/drawing/2014/main" id="{448DCC0E-72E4-F2F6-DAB7-A8884C4424E1}"/>
              </a:ext>
            </a:extLst>
          </p:cNvPr>
          <p:cNvPicPr>
            <a:picLocks noChangeAspect="1"/>
          </p:cNvPicPr>
          <p:nvPr/>
        </p:nvPicPr>
        <p:blipFill>
          <a:blip r:embed="rId4"/>
          <a:stretch>
            <a:fillRect/>
          </a:stretch>
        </p:blipFill>
        <p:spPr>
          <a:xfrm>
            <a:off x="9248992" y="3335834"/>
            <a:ext cx="2270348" cy="2270348"/>
          </a:xfrm>
          <a:prstGeom prst="rect">
            <a:avLst/>
          </a:prstGeom>
        </p:spPr>
      </p:pic>
      <p:pic>
        <p:nvPicPr>
          <p:cNvPr id="40" name="Picture 39">
            <a:extLst>
              <a:ext uri="{FF2B5EF4-FFF2-40B4-BE49-F238E27FC236}">
                <a16:creationId xmlns:a16="http://schemas.microsoft.com/office/drawing/2014/main" id="{63EC01AE-BED0-5D56-74E4-A441E09D7198}"/>
              </a:ext>
            </a:extLst>
          </p:cNvPr>
          <p:cNvPicPr>
            <a:picLocks noChangeAspect="1"/>
          </p:cNvPicPr>
          <p:nvPr/>
        </p:nvPicPr>
        <p:blipFill>
          <a:blip r:embed="rId5"/>
          <a:srcRect/>
          <a:stretch/>
        </p:blipFill>
        <p:spPr>
          <a:xfrm>
            <a:off x="235620" y="3329004"/>
            <a:ext cx="5639662" cy="2255865"/>
          </a:xfrm>
          <a:prstGeom prst="rect">
            <a:avLst/>
          </a:prstGeom>
        </p:spPr>
      </p:pic>
      <p:sp>
        <p:nvSpPr>
          <p:cNvPr id="41" name="TextBox 40">
            <a:extLst>
              <a:ext uri="{FF2B5EF4-FFF2-40B4-BE49-F238E27FC236}">
                <a16:creationId xmlns:a16="http://schemas.microsoft.com/office/drawing/2014/main" id="{E13CDFB3-98AB-33D0-68CB-35791265F7CD}"/>
              </a:ext>
            </a:extLst>
          </p:cNvPr>
          <p:cNvSpPr txBox="1"/>
          <p:nvPr/>
        </p:nvSpPr>
        <p:spPr>
          <a:xfrm>
            <a:off x="6891596" y="4286342"/>
            <a:ext cx="1327608" cy="646331"/>
          </a:xfrm>
          <a:prstGeom prst="rect">
            <a:avLst/>
          </a:prstGeom>
          <a:noFill/>
        </p:spPr>
        <p:txBody>
          <a:bodyPr wrap="none" rtlCol="0">
            <a:spAutoFit/>
          </a:bodyPr>
          <a:lstStyle/>
          <a:p>
            <a:pPr algn="r"/>
            <a:r>
              <a:rPr lang="en-US" dirty="0"/>
              <a:t>Before</a:t>
            </a:r>
          </a:p>
          <a:p>
            <a:pPr algn="r"/>
            <a:r>
              <a:rPr lang="en-US" dirty="0"/>
              <a:t>(308.03 nm)</a:t>
            </a:r>
          </a:p>
        </p:txBody>
      </p:sp>
      <p:sp>
        <p:nvSpPr>
          <p:cNvPr id="42" name="TextBox 41">
            <a:extLst>
              <a:ext uri="{FF2B5EF4-FFF2-40B4-BE49-F238E27FC236}">
                <a16:creationId xmlns:a16="http://schemas.microsoft.com/office/drawing/2014/main" id="{3A3F55DB-1825-A584-9B04-93A50D96CE8B}"/>
              </a:ext>
            </a:extLst>
          </p:cNvPr>
          <p:cNvSpPr txBox="1"/>
          <p:nvPr/>
        </p:nvSpPr>
        <p:spPr>
          <a:xfrm>
            <a:off x="9424589" y="4286342"/>
            <a:ext cx="1327608" cy="646331"/>
          </a:xfrm>
          <a:prstGeom prst="rect">
            <a:avLst/>
          </a:prstGeom>
          <a:noFill/>
        </p:spPr>
        <p:txBody>
          <a:bodyPr wrap="none" rtlCol="0">
            <a:spAutoFit/>
          </a:bodyPr>
          <a:lstStyle/>
          <a:p>
            <a:pPr algn="r"/>
            <a:r>
              <a:rPr lang="en-US" dirty="0"/>
              <a:t>After</a:t>
            </a:r>
          </a:p>
          <a:p>
            <a:pPr algn="r"/>
            <a:r>
              <a:rPr lang="en-US" dirty="0"/>
              <a:t>(308.03 nm)</a:t>
            </a:r>
          </a:p>
        </p:txBody>
      </p:sp>
      <p:sp>
        <p:nvSpPr>
          <p:cNvPr id="43" name="TextBox 42">
            <a:extLst>
              <a:ext uri="{FF2B5EF4-FFF2-40B4-BE49-F238E27FC236}">
                <a16:creationId xmlns:a16="http://schemas.microsoft.com/office/drawing/2014/main" id="{FE9D0BF5-D247-568B-7BE7-723E3EA18016}"/>
              </a:ext>
            </a:extLst>
          </p:cNvPr>
          <p:cNvSpPr txBox="1"/>
          <p:nvPr/>
        </p:nvSpPr>
        <p:spPr>
          <a:xfrm>
            <a:off x="1691391" y="3619435"/>
            <a:ext cx="862737" cy="369332"/>
          </a:xfrm>
          <a:prstGeom prst="rect">
            <a:avLst/>
          </a:prstGeom>
          <a:noFill/>
        </p:spPr>
        <p:txBody>
          <a:bodyPr wrap="none" rtlCol="0">
            <a:spAutoFit/>
          </a:bodyPr>
          <a:lstStyle/>
          <a:p>
            <a:pPr algn="r"/>
            <a:r>
              <a:rPr lang="en-US" dirty="0"/>
              <a:t>VIS PSF</a:t>
            </a:r>
          </a:p>
        </p:txBody>
      </p:sp>
      <p:sp>
        <p:nvSpPr>
          <p:cNvPr id="44" name="Oval 43">
            <a:extLst>
              <a:ext uri="{FF2B5EF4-FFF2-40B4-BE49-F238E27FC236}">
                <a16:creationId xmlns:a16="http://schemas.microsoft.com/office/drawing/2014/main" id="{2BE8A19F-408F-C01F-C30A-8244D23A0E3B}"/>
              </a:ext>
            </a:extLst>
          </p:cNvPr>
          <p:cNvSpPr/>
          <p:nvPr/>
        </p:nvSpPr>
        <p:spPr>
          <a:xfrm rot="20500808">
            <a:off x="8250643" y="3990458"/>
            <a:ext cx="515007" cy="789751"/>
          </a:xfrm>
          <a:prstGeom prst="ellipse">
            <a:avLst/>
          </a:prstGeom>
          <a:noFill/>
          <a:ln w="19050">
            <a:solidFill>
              <a:srgbClr val="FF40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2937C0E5-AA38-F08D-D37E-5DD6B07314A3}"/>
              </a:ext>
            </a:extLst>
          </p:cNvPr>
          <p:cNvSpPr/>
          <p:nvPr/>
        </p:nvSpPr>
        <p:spPr>
          <a:xfrm rot="20500808">
            <a:off x="10785007" y="3990459"/>
            <a:ext cx="515007" cy="789751"/>
          </a:xfrm>
          <a:prstGeom prst="ellipse">
            <a:avLst/>
          </a:prstGeom>
          <a:noFill/>
          <a:ln w="19050">
            <a:solidFill>
              <a:srgbClr val="FF40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6011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70A35EA-F0C1-C0B8-33D8-48F75E557E5C}"/>
              </a:ext>
            </a:extLst>
          </p:cNvPr>
          <p:cNvSpPr/>
          <p:nvPr/>
        </p:nvSpPr>
        <p:spPr>
          <a:xfrm>
            <a:off x="43542" y="1163315"/>
            <a:ext cx="12112171" cy="480993"/>
          </a:xfrm>
          <a:prstGeom prst="rect">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A9C806A-D05D-B47A-A81B-B4EC61CBDE5B}"/>
              </a:ext>
            </a:extLst>
          </p:cNvPr>
          <p:cNvSpPr>
            <a:spLocks noGrp="1"/>
          </p:cNvSpPr>
          <p:nvPr>
            <p:ph type="sldNum" sz="quarter" idx="12"/>
          </p:nvPr>
        </p:nvSpPr>
        <p:spPr/>
        <p:txBody>
          <a:bodyPr/>
          <a:lstStyle/>
          <a:p>
            <a:fld id="{DA0E24C6-B8C2-40F0-BF2D-44D0E3E3802A}" type="slidenum">
              <a:rPr lang="en-US" smtClean="0"/>
              <a:t>10</a:t>
            </a:fld>
            <a:endParaRPr lang="en-US"/>
          </a:p>
        </p:txBody>
      </p:sp>
      <p:pic>
        <p:nvPicPr>
          <p:cNvPr id="5" name="Picture 4">
            <a:extLst>
              <a:ext uri="{FF2B5EF4-FFF2-40B4-BE49-F238E27FC236}">
                <a16:creationId xmlns:a16="http://schemas.microsoft.com/office/drawing/2014/main" id="{D9179DB7-FA03-5511-72CD-A13E3E8E7F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4874" y="1901959"/>
            <a:ext cx="5169408" cy="3877056"/>
          </a:xfrm>
          <a:prstGeom prst="rect">
            <a:avLst/>
          </a:prstGeom>
        </p:spPr>
      </p:pic>
      <p:pic>
        <p:nvPicPr>
          <p:cNvPr id="8" name="Picture 7">
            <a:extLst>
              <a:ext uri="{FF2B5EF4-FFF2-40B4-BE49-F238E27FC236}">
                <a16:creationId xmlns:a16="http://schemas.microsoft.com/office/drawing/2014/main" id="{D83C617C-6D25-E4D1-11F6-C772E25C011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49595" y="1901959"/>
            <a:ext cx="5169408" cy="3877056"/>
          </a:xfrm>
          <a:prstGeom prst="rect">
            <a:avLst/>
          </a:prstGeom>
        </p:spPr>
      </p:pic>
      <p:sp>
        <p:nvSpPr>
          <p:cNvPr id="11" name="Title 2">
            <a:extLst>
              <a:ext uri="{FF2B5EF4-FFF2-40B4-BE49-F238E27FC236}">
                <a16:creationId xmlns:a16="http://schemas.microsoft.com/office/drawing/2014/main" id="{B9772A7B-3BEF-12D6-D2D0-ECCE29099144}"/>
              </a:ext>
            </a:extLst>
          </p:cNvPr>
          <p:cNvSpPr>
            <a:spLocks noGrp="1"/>
          </p:cNvSpPr>
          <p:nvPr>
            <p:ph type="title"/>
          </p:nvPr>
        </p:nvSpPr>
        <p:spPr>
          <a:xfrm>
            <a:off x="0" y="0"/>
            <a:ext cx="12192000" cy="975701"/>
          </a:xfrm>
        </p:spPr>
        <p:txBody>
          <a:bodyPr/>
          <a:lstStyle/>
          <a:p>
            <a:r>
              <a:rPr lang="en-US" dirty="0"/>
              <a:t>Stray light correction</a:t>
            </a:r>
          </a:p>
        </p:txBody>
      </p:sp>
      <p:sp>
        <p:nvSpPr>
          <p:cNvPr id="12" name="TextBox 11">
            <a:extLst>
              <a:ext uri="{FF2B5EF4-FFF2-40B4-BE49-F238E27FC236}">
                <a16:creationId xmlns:a16="http://schemas.microsoft.com/office/drawing/2014/main" id="{41EDDA36-612F-41D8-21C3-5B43BD51414D}"/>
              </a:ext>
            </a:extLst>
          </p:cNvPr>
          <p:cNvSpPr txBox="1"/>
          <p:nvPr/>
        </p:nvSpPr>
        <p:spPr>
          <a:xfrm>
            <a:off x="2324373" y="1727712"/>
            <a:ext cx="1802418" cy="307777"/>
          </a:xfrm>
          <a:prstGeom prst="rect">
            <a:avLst/>
          </a:prstGeom>
          <a:noFill/>
        </p:spPr>
        <p:txBody>
          <a:bodyPr wrap="none" rtlCol="0">
            <a:spAutoFit/>
          </a:bodyPr>
          <a:lstStyle/>
          <a:p>
            <a:pPr algn="ctr"/>
            <a:r>
              <a:rPr lang="en-US" sz="1400" b="1" dirty="0">
                <a:solidFill>
                  <a:srgbClr val="0432FF"/>
                </a:solidFill>
              </a:rPr>
              <a:t>Before </a:t>
            </a:r>
            <a:r>
              <a:rPr lang="en-US" sz="1400" b="1" dirty="0">
                <a:solidFill>
                  <a:srgbClr val="0000FF"/>
                </a:solidFill>
              </a:rPr>
              <a:t>reconstruction</a:t>
            </a:r>
          </a:p>
        </p:txBody>
      </p:sp>
      <p:sp>
        <p:nvSpPr>
          <p:cNvPr id="13" name="TextBox 12">
            <a:extLst>
              <a:ext uri="{FF2B5EF4-FFF2-40B4-BE49-F238E27FC236}">
                <a16:creationId xmlns:a16="http://schemas.microsoft.com/office/drawing/2014/main" id="{0F4B229B-74F0-B254-3360-A7110971892F}"/>
              </a:ext>
            </a:extLst>
          </p:cNvPr>
          <p:cNvSpPr txBox="1"/>
          <p:nvPr/>
        </p:nvSpPr>
        <p:spPr>
          <a:xfrm>
            <a:off x="8029915" y="1727712"/>
            <a:ext cx="1690849" cy="307777"/>
          </a:xfrm>
          <a:prstGeom prst="rect">
            <a:avLst/>
          </a:prstGeom>
          <a:noFill/>
        </p:spPr>
        <p:txBody>
          <a:bodyPr wrap="none" rtlCol="0">
            <a:spAutoFit/>
          </a:bodyPr>
          <a:lstStyle/>
          <a:p>
            <a:pPr algn="ctr"/>
            <a:r>
              <a:rPr lang="en-US" sz="1400" b="1" dirty="0">
                <a:solidFill>
                  <a:srgbClr val="FF0000"/>
                </a:solidFill>
              </a:rPr>
              <a:t>After reconstruction</a:t>
            </a:r>
          </a:p>
        </p:txBody>
      </p:sp>
      <p:sp>
        <p:nvSpPr>
          <p:cNvPr id="2" name="TextBox 1">
            <a:extLst>
              <a:ext uri="{FF2B5EF4-FFF2-40B4-BE49-F238E27FC236}">
                <a16:creationId xmlns:a16="http://schemas.microsoft.com/office/drawing/2014/main" id="{E4C5CF77-C631-1B67-2BEF-26A1A3A9753F}"/>
              </a:ext>
            </a:extLst>
          </p:cNvPr>
          <p:cNvSpPr txBox="1"/>
          <p:nvPr/>
        </p:nvSpPr>
        <p:spPr>
          <a:xfrm>
            <a:off x="-37119" y="1204219"/>
            <a:ext cx="12271829" cy="400110"/>
          </a:xfrm>
          <a:prstGeom prst="rect">
            <a:avLst/>
          </a:prstGeom>
          <a:noFill/>
        </p:spPr>
        <p:txBody>
          <a:bodyPr wrap="square" rtlCol="0">
            <a:spAutoFit/>
          </a:bodyPr>
          <a:lstStyle/>
          <a:p>
            <a:pPr algn="ctr"/>
            <a:r>
              <a:rPr lang="en-US" sz="2000" b="1" dirty="0"/>
              <a:t>Improvement 3:</a:t>
            </a:r>
            <a:r>
              <a:rPr lang="en-US" sz="2000" dirty="0"/>
              <a:t> Reconstruct radiances for CCD pixels with signal saturation to compute the source for the stray light.</a:t>
            </a:r>
          </a:p>
        </p:txBody>
      </p:sp>
      <p:sp>
        <p:nvSpPr>
          <p:cNvPr id="3" name="TextBox 2">
            <a:extLst>
              <a:ext uri="{FF2B5EF4-FFF2-40B4-BE49-F238E27FC236}">
                <a16:creationId xmlns:a16="http://schemas.microsoft.com/office/drawing/2014/main" id="{99503B40-F1E7-97CE-FF4D-8C45C1B25171}"/>
              </a:ext>
            </a:extLst>
          </p:cNvPr>
          <p:cNvSpPr txBox="1"/>
          <p:nvPr/>
        </p:nvSpPr>
        <p:spPr>
          <a:xfrm>
            <a:off x="987534" y="2250834"/>
            <a:ext cx="3028778" cy="523220"/>
          </a:xfrm>
          <a:prstGeom prst="rect">
            <a:avLst/>
          </a:prstGeom>
          <a:noFill/>
        </p:spPr>
        <p:txBody>
          <a:bodyPr wrap="none" rtlCol="0">
            <a:spAutoFit/>
          </a:bodyPr>
          <a:lstStyle/>
          <a:p>
            <a:r>
              <a:rPr lang="en-US" sz="1400" dirty="0">
                <a:solidFill>
                  <a:srgbClr val="0432FF"/>
                </a:solidFill>
              </a:rPr>
              <a:t>Without reconstructing these flat-tops,</a:t>
            </a:r>
            <a:br>
              <a:rPr lang="en-US" sz="1400" dirty="0">
                <a:solidFill>
                  <a:srgbClr val="0432FF"/>
                </a:solidFill>
              </a:rPr>
            </a:br>
            <a:r>
              <a:rPr lang="en-US" sz="1400" dirty="0">
                <a:solidFill>
                  <a:srgbClr val="0432FF"/>
                </a:solidFill>
              </a:rPr>
              <a:t>stray light is underestimated.</a:t>
            </a:r>
          </a:p>
        </p:txBody>
      </p:sp>
      <p:sp>
        <p:nvSpPr>
          <p:cNvPr id="7" name="Rectangle 6">
            <a:extLst>
              <a:ext uri="{FF2B5EF4-FFF2-40B4-BE49-F238E27FC236}">
                <a16:creationId xmlns:a16="http://schemas.microsoft.com/office/drawing/2014/main" id="{CBC7563A-DB77-1902-FEB9-7607BF716D8B}"/>
              </a:ext>
            </a:extLst>
          </p:cNvPr>
          <p:cNvSpPr/>
          <p:nvPr/>
        </p:nvSpPr>
        <p:spPr>
          <a:xfrm>
            <a:off x="162045" y="5936991"/>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Positive biases in formaldehyde retrieval over cloudy pixels have been mitigated.</a:t>
            </a:r>
          </a:p>
        </p:txBody>
      </p:sp>
      <p:sp>
        <p:nvSpPr>
          <p:cNvPr id="14" name="TextBox 13">
            <a:extLst>
              <a:ext uri="{FF2B5EF4-FFF2-40B4-BE49-F238E27FC236}">
                <a16:creationId xmlns:a16="http://schemas.microsoft.com/office/drawing/2014/main" id="{A77A3510-EFF2-FA8C-8AB4-ED8E3B7D611B}"/>
              </a:ext>
            </a:extLst>
          </p:cNvPr>
          <p:cNvSpPr txBox="1"/>
          <p:nvPr/>
        </p:nvSpPr>
        <p:spPr>
          <a:xfrm>
            <a:off x="1670462" y="6417172"/>
            <a:ext cx="8844642" cy="369332"/>
          </a:xfrm>
          <a:prstGeom prst="rect">
            <a:avLst/>
          </a:prstGeom>
          <a:noFill/>
        </p:spPr>
        <p:txBody>
          <a:bodyPr wrap="square">
            <a:spAutoFit/>
          </a:bodyPr>
          <a:lstStyle/>
          <a:p>
            <a:pPr algn="ctr"/>
            <a:r>
              <a:rPr lang="en-US" sz="1800" dirty="0">
                <a:solidFill>
                  <a:schemeClr val="tx1"/>
                </a:solidFill>
              </a:rPr>
              <a:t>(Reconstructed radiances are only for stray light correction and are not saved in Level-1 files.)</a:t>
            </a:r>
            <a:endParaRPr lang="en-US" dirty="0"/>
          </a:p>
        </p:txBody>
      </p:sp>
      <p:sp>
        <p:nvSpPr>
          <p:cNvPr id="15" name="Rectangle 14">
            <a:extLst>
              <a:ext uri="{FF2B5EF4-FFF2-40B4-BE49-F238E27FC236}">
                <a16:creationId xmlns:a16="http://schemas.microsoft.com/office/drawing/2014/main" id="{FABC5FE9-32EF-79BF-2862-92CE766927A4}"/>
              </a:ext>
            </a:extLst>
          </p:cNvPr>
          <p:cNvSpPr/>
          <p:nvPr/>
        </p:nvSpPr>
        <p:spPr>
          <a:xfrm>
            <a:off x="4016312" y="2193466"/>
            <a:ext cx="562945" cy="3118764"/>
          </a:xfrm>
          <a:prstGeom prst="rect">
            <a:avLst/>
          </a:prstGeom>
          <a:solidFill>
            <a:srgbClr val="FF40FF">
              <a:alpha val="10000"/>
            </a:srgbClr>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71DC0C5-D907-BC0E-3A4A-0B0FA7E7D1A5}"/>
              </a:ext>
            </a:extLst>
          </p:cNvPr>
          <p:cNvSpPr/>
          <p:nvPr/>
        </p:nvSpPr>
        <p:spPr>
          <a:xfrm>
            <a:off x="1057006" y="2791570"/>
            <a:ext cx="3439115" cy="267038"/>
          </a:xfrm>
          <a:prstGeom prst="ellipse">
            <a:avLst/>
          </a:prstGeom>
          <a:noFill/>
          <a:ln w="28575">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180B98-1819-8168-3C2D-7B6AF45AE2ED}"/>
              </a:ext>
            </a:extLst>
          </p:cNvPr>
          <p:cNvSpPr/>
          <p:nvPr/>
        </p:nvSpPr>
        <p:spPr>
          <a:xfrm>
            <a:off x="9720764" y="2193466"/>
            <a:ext cx="562945" cy="3118764"/>
          </a:xfrm>
          <a:prstGeom prst="rect">
            <a:avLst/>
          </a:prstGeom>
          <a:solidFill>
            <a:srgbClr val="FF40FF">
              <a:alpha val="10000"/>
            </a:srgbClr>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3B091D1-D5AC-C5A5-F1F6-499FF960FA26}"/>
              </a:ext>
            </a:extLst>
          </p:cNvPr>
          <p:cNvSpPr txBox="1"/>
          <p:nvPr/>
        </p:nvSpPr>
        <p:spPr>
          <a:xfrm>
            <a:off x="3963729" y="4311885"/>
            <a:ext cx="682623" cy="646331"/>
          </a:xfrm>
          <a:prstGeom prst="rect">
            <a:avLst/>
          </a:prstGeom>
          <a:noFill/>
        </p:spPr>
        <p:txBody>
          <a:bodyPr wrap="none" rtlCol="0">
            <a:spAutoFit/>
          </a:bodyPr>
          <a:lstStyle/>
          <a:p>
            <a:pPr algn="ctr"/>
            <a:r>
              <a:rPr lang="en-US" sz="1200" dirty="0">
                <a:solidFill>
                  <a:srgbClr val="FF40FF"/>
                </a:solidFill>
              </a:rPr>
              <a:t>HCHO</a:t>
            </a:r>
          </a:p>
          <a:p>
            <a:pPr algn="ctr"/>
            <a:r>
              <a:rPr lang="en-US" sz="1200" dirty="0">
                <a:solidFill>
                  <a:srgbClr val="FF40FF"/>
                </a:solidFill>
              </a:rPr>
              <a:t>fitting</a:t>
            </a:r>
          </a:p>
          <a:p>
            <a:pPr algn="ctr"/>
            <a:r>
              <a:rPr lang="en-US" sz="1200" dirty="0">
                <a:solidFill>
                  <a:srgbClr val="FF40FF"/>
                </a:solidFill>
              </a:rPr>
              <a:t>window</a:t>
            </a:r>
          </a:p>
        </p:txBody>
      </p:sp>
      <p:sp>
        <p:nvSpPr>
          <p:cNvPr id="19" name="TextBox 18">
            <a:extLst>
              <a:ext uri="{FF2B5EF4-FFF2-40B4-BE49-F238E27FC236}">
                <a16:creationId xmlns:a16="http://schemas.microsoft.com/office/drawing/2014/main" id="{BE691793-446C-BA42-E261-569EF9DF2906}"/>
              </a:ext>
            </a:extLst>
          </p:cNvPr>
          <p:cNvSpPr txBox="1"/>
          <p:nvPr/>
        </p:nvSpPr>
        <p:spPr>
          <a:xfrm>
            <a:off x="9660924" y="4311885"/>
            <a:ext cx="682623" cy="646331"/>
          </a:xfrm>
          <a:prstGeom prst="rect">
            <a:avLst/>
          </a:prstGeom>
          <a:noFill/>
        </p:spPr>
        <p:txBody>
          <a:bodyPr wrap="none" rtlCol="0">
            <a:spAutoFit/>
          </a:bodyPr>
          <a:lstStyle/>
          <a:p>
            <a:pPr algn="ctr"/>
            <a:r>
              <a:rPr lang="en-US" sz="1200" dirty="0">
                <a:solidFill>
                  <a:srgbClr val="FF40FF"/>
                </a:solidFill>
              </a:rPr>
              <a:t>HCHO</a:t>
            </a:r>
          </a:p>
          <a:p>
            <a:pPr algn="ctr"/>
            <a:r>
              <a:rPr lang="en-US" sz="1200" dirty="0">
                <a:solidFill>
                  <a:srgbClr val="FF40FF"/>
                </a:solidFill>
              </a:rPr>
              <a:t>fitting</a:t>
            </a:r>
          </a:p>
          <a:p>
            <a:pPr algn="ctr"/>
            <a:r>
              <a:rPr lang="en-US" sz="1200" dirty="0">
                <a:solidFill>
                  <a:srgbClr val="FF40FF"/>
                </a:solidFill>
              </a:rPr>
              <a:t>window</a:t>
            </a:r>
          </a:p>
        </p:txBody>
      </p:sp>
    </p:spTree>
    <p:extLst>
      <p:ext uri="{BB962C8B-B14F-4D97-AF65-F5344CB8AC3E}">
        <p14:creationId xmlns:p14="http://schemas.microsoft.com/office/powerpoint/2010/main" val="556332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019A2-6316-A389-888C-FFABD3E34CA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EDE52F-8301-5DBE-BD17-30988C9FBD55}"/>
              </a:ext>
            </a:extLst>
          </p:cNvPr>
          <p:cNvSpPr>
            <a:spLocks noGrp="1"/>
          </p:cNvSpPr>
          <p:nvPr>
            <p:ph type="sldNum" sz="quarter" idx="12"/>
          </p:nvPr>
        </p:nvSpPr>
        <p:spPr/>
        <p:txBody>
          <a:bodyPr/>
          <a:lstStyle/>
          <a:p>
            <a:fld id="{DA0E24C6-B8C2-40F0-BF2D-44D0E3E3802A}" type="slidenum">
              <a:rPr lang="en-US" smtClean="0"/>
              <a:t>11</a:t>
            </a:fld>
            <a:endParaRPr lang="en-US"/>
          </a:p>
        </p:txBody>
      </p:sp>
      <p:sp>
        <p:nvSpPr>
          <p:cNvPr id="11" name="Title 2">
            <a:extLst>
              <a:ext uri="{FF2B5EF4-FFF2-40B4-BE49-F238E27FC236}">
                <a16:creationId xmlns:a16="http://schemas.microsoft.com/office/drawing/2014/main" id="{22991A91-9855-D832-084C-0E4C074D9739}"/>
              </a:ext>
            </a:extLst>
          </p:cNvPr>
          <p:cNvSpPr>
            <a:spLocks noGrp="1"/>
          </p:cNvSpPr>
          <p:nvPr>
            <p:ph type="title"/>
          </p:nvPr>
        </p:nvSpPr>
        <p:spPr>
          <a:xfrm>
            <a:off x="0" y="0"/>
            <a:ext cx="12192000" cy="975701"/>
          </a:xfrm>
        </p:spPr>
        <p:txBody>
          <a:bodyPr/>
          <a:lstStyle/>
          <a:p>
            <a:r>
              <a:rPr lang="en-US" dirty="0"/>
              <a:t>Spectral calibration</a:t>
            </a:r>
          </a:p>
        </p:txBody>
      </p:sp>
      <p:sp>
        <p:nvSpPr>
          <p:cNvPr id="14" name="Rectangle 13">
            <a:extLst>
              <a:ext uri="{FF2B5EF4-FFF2-40B4-BE49-F238E27FC236}">
                <a16:creationId xmlns:a16="http://schemas.microsoft.com/office/drawing/2014/main" id="{0086A679-77C1-A6C6-FA72-31E95F3A8297}"/>
              </a:ext>
            </a:extLst>
          </p:cNvPr>
          <p:cNvSpPr/>
          <p:nvPr/>
        </p:nvSpPr>
        <p:spPr>
          <a:xfrm>
            <a:off x="127238" y="1209419"/>
            <a:ext cx="11939426" cy="57119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b="1" dirty="0">
                <a:solidFill>
                  <a:srgbClr val="0432FF"/>
                </a:solidFill>
              </a:rPr>
              <a:t>Issue in Version 3:</a:t>
            </a:r>
            <a:r>
              <a:rPr lang="en-US" sz="2400" b="1" dirty="0">
                <a:solidFill>
                  <a:schemeClr val="tx1"/>
                </a:solidFill>
              </a:rPr>
              <a:t> Spatial variability (North-South) in wavelength registration</a:t>
            </a:r>
          </a:p>
        </p:txBody>
      </p:sp>
      <p:sp>
        <p:nvSpPr>
          <p:cNvPr id="15" name="Rectangle 14">
            <a:extLst>
              <a:ext uri="{FF2B5EF4-FFF2-40B4-BE49-F238E27FC236}">
                <a16:creationId xmlns:a16="http://schemas.microsoft.com/office/drawing/2014/main" id="{9458D3C7-347E-E867-10ED-5BCBBB69A5F7}"/>
              </a:ext>
            </a:extLst>
          </p:cNvPr>
          <p:cNvSpPr/>
          <p:nvPr/>
        </p:nvSpPr>
        <p:spPr>
          <a:xfrm>
            <a:off x="162045" y="2032489"/>
            <a:ext cx="11863935" cy="468847"/>
          </a:xfrm>
          <a:prstGeom prst="rect">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Solution: </a:t>
            </a:r>
            <a:r>
              <a:rPr lang="en-US" sz="2000" dirty="0">
                <a:solidFill>
                  <a:schemeClr val="tx1"/>
                </a:solidFill>
              </a:rPr>
              <a:t>Remove the slit-function asymmetry factor from the solar fitting to increase stability.</a:t>
            </a:r>
          </a:p>
        </p:txBody>
      </p:sp>
      <p:pic>
        <p:nvPicPr>
          <p:cNvPr id="16" name="Picture 15" descr="A screenshot of a graph&#10;&#10;AI-generated content may be incorrect.">
            <a:extLst>
              <a:ext uri="{FF2B5EF4-FFF2-40B4-BE49-F238E27FC236}">
                <a16:creationId xmlns:a16="http://schemas.microsoft.com/office/drawing/2014/main" id="{9B7E4195-7789-E12F-A4B7-97ADCE1ED835}"/>
              </a:ext>
            </a:extLst>
          </p:cNvPr>
          <p:cNvPicPr>
            <a:picLocks noChangeAspect="1"/>
          </p:cNvPicPr>
          <p:nvPr/>
        </p:nvPicPr>
        <p:blipFill>
          <a:blip r:embed="rId3">
            <a:extLst>
              <a:ext uri="{28A0092B-C50C-407E-A947-70E740481C1C}">
                <a14:useLocalDpi xmlns:a14="http://schemas.microsoft.com/office/drawing/2010/main" val="0"/>
              </a:ext>
            </a:extLst>
          </a:blip>
          <a:srcRect l="6663" t="38387" r="50884" b="34002"/>
          <a:stretch>
            <a:fillRect/>
          </a:stretch>
        </p:blipFill>
        <p:spPr>
          <a:xfrm>
            <a:off x="3074582" y="3362798"/>
            <a:ext cx="2771742" cy="1802728"/>
          </a:xfrm>
          <a:prstGeom prst="rect">
            <a:avLst/>
          </a:prstGeom>
        </p:spPr>
      </p:pic>
      <p:pic>
        <p:nvPicPr>
          <p:cNvPr id="17" name="Picture 16">
            <a:extLst>
              <a:ext uri="{FF2B5EF4-FFF2-40B4-BE49-F238E27FC236}">
                <a16:creationId xmlns:a16="http://schemas.microsoft.com/office/drawing/2014/main" id="{BD30EBFF-4CBB-F008-AEC3-B0D9C84C59E8}"/>
              </a:ext>
            </a:extLst>
          </p:cNvPr>
          <p:cNvPicPr>
            <a:picLocks noChangeAspect="1"/>
          </p:cNvPicPr>
          <p:nvPr/>
        </p:nvPicPr>
        <p:blipFill>
          <a:blip r:embed="rId4">
            <a:extLst>
              <a:ext uri="{28A0092B-C50C-407E-A947-70E740481C1C}">
                <a14:useLocalDpi xmlns:a14="http://schemas.microsoft.com/office/drawing/2010/main" val="0"/>
              </a:ext>
            </a:extLst>
          </a:blip>
          <a:srcRect l="6217" t="38257" r="51329" b="34005"/>
          <a:stretch>
            <a:fillRect/>
          </a:stretch>
        </p:blipFill>
        <p:spPr>
          <a:xfrm>
            <a:off x="9198730" y="3362797"/>
            <a:ext cx="2771742" cy="1811139"/>
          </a:xfrm>
          <a:prstGeom prst="rect">
            <a:avLst/>
          </a:prstGeom>
        </p:spPr>
      </p:pic>
      <p:pic>
        <p:nvPicPr>
          <p:cNvPr id="18" name="Picture 17">
            <a:extLst>
              <a:ext uri="{FF2B5EF4-FFF2-40B4-BE49-F238E27FC236}">
                <a16:creationId xmlns:a16="http://schemas.microsoft.com/office/drawing/2014/main" id="{557EC436-BCDE-D1E5-EE2E-6A8F6F222779}"/>
              </a:ext>
            </a:extLst>
          </p:cNvPr>
          <p:cNvPicPr>
            <a:picLocks noChangeAspect="1"/>
          </p:cNvPicPr>
          <p:nvPr/>
        </p:nvPicPr>
        <p:blipFill>
          <a:blip r:embed="rId5">
            <a:extLst>
              <a:ext uri="{28A0092B-C50C-407E-A947-70E740481C1C}">
                <a14:useLocalDpi xmlns:a14="http://schemas.microsoft.com/office/drawing/2010/main" val="0"/>
              </a:ext>
            </a:extLst>
          </a:blip>
          <a:srcRect l="5917" t="37197" r="50857" b="33644"/>
          <a:stretch>
            <a:fillRect/>
          </a:stretch>
        </p:blipFill>
        <p:spPr>
          <a:xfrm>
            <a:off x="265045" y="3280793"/>
            <a:ext cx="2802927" cy="1890686"/>
          </a:xfrm>
          <a:prstGeom prst="rect">
            <a:avLst/>
          </a:prstGeom>
        </p:spPr>
      </p:pic>
      <p:pic>
        <p:nvPicPr>
          <p:cNvPr id="19" name="Picture 18">
            <a:extLst>
              <a:ext uri="{FF2B5EF4-FFF2-40B4-BE49-F238E27FC236}">
                <a16:creationId xmlns:a16="http://schemas.microsoft.com/office/drawing/2014/main" id="{9E2F439A-2829-94D5-4C0C-B3FD30F87B4E}"/>
              </a:ext>
            </a:extLst>
          </p:cNvPr>
          <p:cNvPicPr>
            <a:picLocks noChangeAspect="1"/>
          </p:cNvPicPr>
          <p:nvPr/>
        </p:nvPicPr>
        <p:blipFill>
          <a:blip r:embed="rId6">
            <a:extLst>
              <a:ext uri="{28A0092B-C50C-407E-A947-70E740481C1C}">
                <a14:useLocalDpi xmlns:a14="http://schemas.microsoft.com/office/drawing/2010/main" val="0"/>
              </a:ext>
            </a:extLst>
          </a:blip>
          <a:srcRect l="6539" t="38088" r="50985" b="34166"/>
          <a:stretch>
            <a:fillRect/>
          </a:stretch>
        </p:blipFill>
        <p:spPr>
          <a:xfrm>
            <a:off x="6431233" y="3336581"/>
            <a:ext cx="2802927" cy="1830848"/>
          </a:xfrm>
          <a:prstGeom prst="rect">
            <a:avLst/>
          </a:prstGeom>
        </p:spPr>
      </p:pic>
      <p:sp>
        <p:nvSpPr>
          <p:cNvPr id="20" name="TextBox 19">
            <a:extLst>
              <a:ext uri="{FF2B5EF4-FFF2-40B4-BE49-F238E27FC236}">
                <a16:creationId xmlns:a16="http://schemas.microsoft.com/office/drawing/2014/main" id="{01281F84-A0CB-B824-2F05-14C4D3F1499D}"/>
              </a:ext>
            </a:extLst>
          </p:cNvPr>
          <p:cNvSpPr txBox="1"/>
          <p:nvPr/>
        </p:nvSpPr>
        <p:spPr>
          <a:xfrm>
            <a:off x="9017631" y="5401852"/>
            <a:ext cx="3023328" cy="307777"/>
          </a:xfrm>
          <a:prstGeom prst="rect">
            <a:avLst/>
          </a:prstGeom>
          <a:noFill/>
        </p:spPr>
        <p:txBody>
          <a:bodyPr wrap="none" rtlCol="0">
            <a:spAutoFit/>
          </a:bodyPr>
          <a:lstStyle/>
          <a:p>
            <a:pPr algn="r"/>
            <a:r>
              <a:rPr lang="en-US" altLang="ko-KR" sz="1400" dirty="0"/>
              <a:t>[Image credit: Gonzalo González Abad]</a:t>
            </a:r>
            <a:endParaRPr lang="en-US" sz="1400" dirty="0"/>
          </a:p>
        </p:txBody>
      </p:sp>
      <p:sp>
        <p:nvSpPr>
          <p:cNvPr id="21" name="TextBox 20">
            <a:extLst>
              <a:ext uri="{FF2B5EF4-FFF2-40B4-BE49-F238E27FC236}">
                <a16:creationId xmlns:a16="http://schemas.microsoft.com/office/drawing/2014/main" id="{2481A22F-8EE8-2C09-254D-FDFCC861A283}"/>
              </a:ext>
            </a:extLst>
          </p:cNvPr>
          <p:cNvSpPr txBox="1"/>
          <p:nvPr/>
        </p:nvSpPr>
        <p:spPr>
          <a:xfrm>
            <a:off x="825006" y="3037790"/>
            <a:ext cx="2014334" cy="369332"/>
          </a:xfrm>
          <a:prstGeom prst="rect">
            <a:avLst/>
          </a:prstGeom>
          <a:solidFill>
            <a:schemeClr val="bg1"/>
          </a:solidFill>
        </p:spPr>
        <p:txBody>
          <a:bodyPr wrap="none" rtlCol="0">
            <a:spAutoFit/>
          </a:bodyPr>
          <a:lstStyle/>
          <a:p>
            <a:pPr algn="ctr"/>
            <a:r>
              <a:rPr lang="en-US" dirty="0"/>
              <a:t>NO</a:t>
            </a:r>
            <a:r>
              <a:rPr lang="en-US" baseline="-25000" dirty="0"/>
              <a:t>2</a:t>
            </a:r>
            <a:r>
              <a:rPr lang="en-US" dirty="0"/>
              <a:t> fitting window</a:t>
            </a:r>
          </a:p>
        </p:txBody>
      </p:sp>
      <p:sp>
        <p:nvSpPr>
          <p:cNvPr id="22" name="TextBox 21">
            <a:extLst>
              <a:ext uri="{FF2B5EF4-FFF2-40B4-BE49-F238E27FC236}">
                <a16:creationId xmlns:a16="http://schemas.microsoft.com/office/drawing/2014/main" id="{C170FEE6-1EC5-3F6F-8979-A4892FB7754B}"/>
              </a:ext>
            </a:extLst>
          </p:cNvPr>
          <p:cNvSpPr txBox="1"/>
          <p:nvPr/>
        </p:nvSpPr>
        <p:spPr>
          <a:xfrm>
            <a:off x="3532277" y="3037998"/>
            <a:ext cx="2160207" cy="369332"/>
          </a:xfrm>
          <a:prstGeom prst="rect">
            <a:avLst/>
          </a:prstGeom>
          <a:solidFill>
            <a:schemeClr val="bg1"/>
          </a:solidFill>
        </p:spPr>
        <p:txBody>
          <a:bodyPr wrap="none" rtlCol="0">
            <a:spAutoFit/>
          </a:bodyPr>
          <a:lstStyle/>
          <a:p>
            <a:pPr algn="ctr"/>
            <a:r>
              <a:rPr lang="en-US" dirty="0"/>
              <a:t>HCHO fitting window</a:t>
            </a:r>
          </a:p>
        </p:txBody>
      </p:sp>
      <p:sp>
        <p:nvSpPr>
          <p:cNvPr id="25" name="TextBox 24">
            <a:extLst>
              <a:ext uri="{FF2B5EF4-FFF2-40B4-BE49-F238E27FC236}">
                <a16:creationId xmlns:a16="http://schemas.microsoft.com/office/drawing/2014/main" id="{FFCE6778-E83A-CCBC-BC73-5D6689A730EA}"/>
              </a:ext>
            </a:extLst>
          </p:cNvPr>
          <p:cNvSpPr txBox="1"/>
          <p:nvPr/>
        </p:nvSpPr>
        <p:spPr>
          <a:xfrm rot="16200000">
            <a:off x="-573165" y="3944056"/>
            <a:ext cx="1522725" cy="307777"/>
          </a:xfrm>
          <a:prstGeom prst="rect">
            <a:avLst/>
          </a:prstGeom>
          <a:noFill/>
        </p:spPr>
        <p:txBody>
          <a:bodyPr wrap="none" rtlCol="0">
            <a:spAutoFit/>
          </a:bodyPr>
          <a:lstStyle/>
          <a:p>
            <a:r>
              <a:rPr lang="en-US" sz="1400" dirty="0"/>
              <a:t>Spectral shift [nm]</a:t>
            </a:r>
          </a:p>
        </p:txBody>
      </p:sp>
      <p:sp>
        <p:nvSpPr>
          <p:cNvPr id="26" name="TextBox 25">
            <a:extLst>
              <a:ext uri="{FF2B5EF4-FFF2-40B4-BE49-F238E27FC236}">
                <a16:creationId xmlns:a16="http://schemas.microsoft.com/office/drawing/2014/main" id="{59FDD4C0-A947-089D-C62E-0181E3411084}"/>
              </a:ext>
            </a:extLst>
          </p:cNvPr>
          <p:cNvSpPr txBox="1"/>
          <p:nvPr/>
        </p:nvSpPr>
        <p:spPr>
          <a:xfrm rot="16200000">
            <a:off x="5540902" y="3944056"/>
            <a:ext cx="1522725" cy="307777"/>
          </a:xfrm>
          <a:prstGeom prst="rect">
            <a:avLst/>
          </a:prstGeom>
          <a:noFill/>
        </p:spPr>
        <p:txBody>
          <a:bodyPr wrap="none" rtlCol="0">
            <a:spAutoFit/>
          </a:bodyPr>
          <a:lstStyle/>
          <a:p>
            <a:r>
              <a:rPr lang="en-US" sz="1400" dirty="0"/>
              <a:t>Spectral shift [nm]</a:t>
            </a:r>
          </a:p>
        </p:txBody>
      </p:sp>
      <p:sp>
        <p:nvSpPr>
          <p:cNvPr id="27" name="TextBox 26">
            <a:extLst>
              <a:ext uri="{FF2B5EF4-FFF2-40B4-BE49-F238E27FC236}">
                <a16:creationId xmlns:a16="http://schemas.microsoft.com/office/drawing/2014/main" id="{9CAA6C8A-640F-48B1-483C-627349956691}"/>
              </a:ext>
            </a:extLst>
          </p:cNvPr>
          <p:cNvSpPr txBox="1"/>
          <p:nvPr/>
        </p:nvSpPr>
        <p:spPr>
          <a:xfrm>
            <a:off x="6980768" y="3037790"/>
            <a:ext cx="2014334" cy="369332"/>
          </a:xfrm>
          <a:prstGeom prst="rect">
            <a:avLst/>
          </a:prstGeom>
          <a:solidFill>
            <a:schemeClr val="bg1"/>
          </a:solidFill>
        </p:spPr>
        <p:txBody>
          <a:bodyPr wrap="none" rtlCol="0">
            <a:spAutoFit/>
          </a:bodyPr>
          <a:lstStyle/>
          <a:p>
            <a:pPr algn="ctr"/>
            <a:r>
              <a:rPr lang="en-US" dirty="0"/>
              <a:t>NO</a:t>
            </a:r>
            <a:r>
              <a:rPr lang="en-US" baseline="-25000" dirty="0"/>
              <a:t>2</a:t>
            </a:r>
            <a:r>
              <a:rPr lang="en-US" dirty="0"/>
              <a:t> fitting window</a:t>
            </a:r>
          </a:p>
        </p:txBody>
      </p:sp>
      <p:sp>
        <p:nvSpPr>
          <p:cNvPr id="28" name="TextBox 27">
            <a:extLst>
              <a:ext uri="{FF2B5EF4-FFF2-40B4-BE49-F238E27FC236}">
                <a16:creationId xmlns:a16="http://schemas.microsoft.com/office/drawing/2014/main" id="{704F51CB-F4B2-2EA7-38A4-371DE430D3D2}"/>
              </a:ext>
            </a:extLst>
          </p:cNvPr>
          <p:cNvSpPr txBox="1"/>
          <p:nvPr/>
        </p:nvSpPr>
        <p:spPr>
          <a:xfrm>
            <a:off x="9688039" y="3037998"/>
            <a:ext cx="2160207" cy="369332"/>
          </a:xfrm>
          <a:prstGeom prst="rect">
            <a:avLst/>
          </a:prstGeom>
          <a:solidFill>
            <a:schemeClr val="bg1"/>
          </a:solidFill>
        </p:spPr>
        <p:txBody>
          <a:bodyPr wrap="none" rtlCol="0">
            <a:spAutoFit/>
          </a:bodyPr>
          <a:lstStyle/>
          <a:p>
            <a:pPr algn="ctr"/>
            <a:r>
              <a:rPr lang="en-US" dirty="0"/>
              <a:t>HCHO fitting window</a:t>
            </a:r>
          </a:p>
        </p:txBody>
      </p:sp>
      <p:sp>
        <p:nvSpPr>
          <p:cNvPr id="29" name="TextBox 28">
            <a:extLst>
              <a:ext uri="{FF2B5EF4-FFF2-40B4-BE49-F238E27FC236}">
                <a16:creationId xmlns:a16="http://schemas.microsoft.com/office/drawing/2014/main" id="{29C30877-5349-1044-BD19-68BE9C94178A}"/>
              </a:ext>
            </a:extLst>
          </p:cNvPr>
          <p:cNvSpPr txBox="1"/>
          <p:nvPr/>
        </p:nvSpPr>
        <p:spPr>
          <a:xfrm>
            <a:off x="418312" y="5062545"/>
            <a:ext cx="5567504" cy="307777"/>
          </a:xfrm>
          <a:prstGeom prst="rect">
            <a:avLst/>
          </a:prstGeom>
          <a:solidFill>
            <a:schemeClr val="bg1"/>
          </a:solidFill>
        </p:spPr>
        <p:txBody>
          <a:bodyPr wrap="square" rtlCol="0">
            <a:spAutoFit/>
          </a:bodyPr>
          <a:lstStyle/>
          <a:p>
            <a:pPr algn="ctr"/>
            <a:r>
              <a:rPr lang="en-US" sz="1400" dirty="0"/>
              <a:t>CCD spatial index (North </a:t>
            </a:r>
            <a:r>
              <a:rPr lang="en-US" sz="1400" dirty="0">
                <a:sym typeface="Wingdings" pitchFamily="2" charset="2"/>
              </a:rPr>
              <a:t>➝ South)</a:t>
            </a:r>
            <a:endParaRPr lang="en-US" sz="1400" dirty="0"/>
          </a:p>
        </p:txBody>
      </p:sp>
      <p:sp>
        <p:nvSpPr>
          <p:cNvPr id="30" name="TextBox 29">
            <a:extLst>
              <a:ext uri="{FF2B5EF4-FFF2-40B4-BE49-F238E27FC236}">
                <a16:creationId xmlns:a16="http://schemas.microsoft.com/office/drawing/2014/main" id="{45A2915F-25FE-2665-A2F2-11E89C04B749}"/>
              </a:ext>
            </a:extLst>
          </p:cNvPr>
          <p:cNvSpPr txBox="1"/>
          <p:nvPr/>
        </p:nvSpPr>
        <p:spPr>
          <a:xfrm>
            <a:off x="6603776" y="5062545"/>
            <a:ext cx="5567504" cy="307777"/>
          </a:xfrm>
          <a:prstGeom prst="rect">
            <a:avLst/>
          </a:prstGeom>
          <a:solidFill>
            <a:schemeClr val="bg1"/>
          </a:solidFill>
        </p:spPr>
        <p:txBody>
          <a:bodyPr wrap="square" rtlCol="0">
            <a:spAutoFit/>
          </a:bodyPr>
          <a:lstStyle/>
          <a:p>
            <a:pPr algn="ctr"/>
            <a:r>
              <a:rPr lang="en-US" sz="1400" dirty="0"/>
              <a:t>CCD spatial index (North </a:t>
            </a:r>
            <a:r>
              <a:rPr lang="en-US" sz="1400" dirty="0">
                <a:sym typeface="Wingdings" pitchFamily="2" charset="2"/>
              </a:rPr>
              <a:t>➝ South)</a:t>
            </a:r>
            <a:endParaRPr lang="en-US" sz="1400" dirty="0"/>
          </a:p>
        </p:txBody>
      </p:sp>
      <p:sp>
        <p:nvSpPr>
          <p:cNvPr id="31" name="TextBox 30">
            <a:extLst>
              <a:ext uri="{FF2B5EF4-FFF2-40B4-BE49-F238E27FC236}">
                <a16:creationId xmlns:a16="http://schemas.microsoft.com/office/drawing/2014/main" id="{9612C6F4-B7DC-AB2E-0F0F-870704C7A9FC}"/>
              </a:ext>
            </a:extLst>
          </p:cNvPr>
          <p:cNvSpPr txBox="1"/>
          <p:nvPr/>
        </p:nvSpPr>
        <p:spPr>
          <a:xfrm>
            <a:off x="2616938" y="2753211"/>
            <a:ext cx="1170257" cy="400110"/>
          </a:xfrm>
          <a:prstGeom prst="rect">
            <a:avLst/>
          </a:prstGeom>
          <a:solidFill>
            <a:schemeClr val="bg1"/>
          </a:solidFill>
        </p:spPr>
        <p:txBody>
          <a:bodyPr wrap="none" rtlCol="0">
            <a:spAutoFit/>
          </a:bodyPr>
          <a:lstStyle/>
          <a:p>
            <a:pPr algn="ctr"/>
            <a:r>
              <a:rPr lang="en-US" sz="2000" b="1" dirty="0">
                <a:solidFill>
                  <a:srgbClr val="FF0000"/>
                </a:solidFill>
              </a:rPr>
              <a:t>Version 3</a:t>
            </a:r>
          </a:p>
        </p:txBody>
      </p:sp>
      <p:sp>
        <p:nvSpPr>
          <p:cNvPr id="32" name="TextBox 31">
            <a:extLst>
              <a:ext uri="{FF2B5EF4-FFF2-40B4-BE49-F238E27FC236}">
                <a16:creationId xmlns:a16="http://schemas.microsoft.com/office/drawing/2014/main" id="{EDC8FF8B-D2EC-5E7C-F3F9-66A3B4B6E993}"/>
              </a:ext>
            </a:extLst>
          </p:cNvPr>
          <p:cNvSpPr txBox="1"/>
          <p:nvPr/>
        </p:nvSpPr>
        <p:spPr>
          <a:xfrm>
            <a:off x="8802400" y="2753211"/>
            <a:ext cx="1170257" cy="400110"/>
          </a:xfrm>
          <a:prstGeom prst="rect">
            <a:avLst/>
          </a:prstGeom>
          <a:solidFill>
            <a:schemeClr val="bg1"/>
          </a:solidFill>
        </p:spPr>
        <p:txBody>
          <a:bodyPr wrap="none" rtlCol="0">
            <a:spAutoFit/>
          </a:bodyPr>
          <a:lstStyle/>
          <a:p>
            <a:pPr algn="ctr"/>
            <a:r>
              <a:rPr lang="en-US" sz="2000" b="1" dirty="0">
                <a:solidFill>
                  <a:srgbClr val="FF0000"/>
                </a:solidFill>
              </a:rPr>
              <a:t>Version 4</a:t>
            </a:r>
          </a:p>
        </p:txBody>
      </p:sp>
      <p:sp>
        <p:nvSpPr>
          <p:cNvPr id="34" name="Rectangle 33">
            <a:extLst>
              <a:ext uri="{FF2B5EF4-FFF2-40B4-BE49-F238E27FC236}">
                <a16:creationId xmlns:a16="http://schemas.microsoft.com/office/drawing/2014/main" id="{82BFD1FE-64C9-4343-8EB8-B7DAAAE6CC80}"/>
              </a:ext>
            </a:extLst>
          </p:cNvPr>
          <p:cNvSpPr/>
          <p:nvPr/>
        </p:nvSpPr>
        <p:spPr>
          <a:xfrm>
            <a:off x="162045" y="5877319"/>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The Level 1 calibration capture spectral changes with enhanced accuracy.</a:t>
            </a:r>
          </a:p>
        </p:txBody>
      </p:sp>
    </p:spTree>
    <p:extLst>
      <p:ext uri="{BB962C8B-B14F-4D97-AF65-F5344CB8AC3E}">
        <p14:creationId xmlns:p14="http://schemas.microsoft.com/office/powerpoint/2010/main" val="876480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F558A-5D88-5381-A7BF-BDCFEA7E9D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0CB29-6967-7EC5-113B-10A13F565867}"/>
              </a:ext>
            </a:extLst>
          </p:cNvPr>
          <p:cNvSpPr>
            <a:spLocks noGrp="1"/>
          </p:cNvSpPr>
          <p:nvPr>
            <p:ph type="title"/>
          </p:nvPr>
        </p:nvSpPr>
        <p:spPr/>
        <p:txBody>
          <a:bodyPr/>
          <a:lstStyle/>
          <a:p>
            <a:r>
              <a:rPr lang="en-US" b="1" dirty="0"/>
              <a:t>Toward Version 5</a:t>
            </a:r>
          </a:p>
        </p:txBody>
      </p:sp>
      <p:sp>
        <p:nvSpPr>
          <p:cNvPr id="3" name="Slide Number Placeholder 2">
            <a:extLst>
              <a:ext uri="{FF2B5EF4-FFF2-40B4-BE49-F238E27FC236}">
                <a16:creationId xmlns:a16="http://schemas.microsoft.com/office/drawing/2014/main" id="{277A6BF7-8AD5-8299-D638-DBB0F5C0BC8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2014003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CC60-D93D-56A6-8202-709B11040A7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386F3A-95F4-778F-927C-CF91C9604BB0}"/>
              </a:ext>
            </a:extLst>
          </p:cNvPr>
          <p:cNvSpPr>
            <a:spLocks noGrp="1"/>
          </p:cNvSpPr>
          <p:nvPr>
            <p:ph type="sldNum" sz="quarter" idx="12"/>
          </p:nvPr>
        </p:nvSpPr>
        <p:spPr/>
        <p:txBody>
          <a:bodyPr/>
          <a:lstStyle/>
          <a:p>
            <a:fld id="{DA0E24C6-B8C2-40F0-BF2D-44D0E3E3802A}" type="slidenum">
              <a:rPr lang="en-US" smtClean="0"/>
              <a:t>13</a:t>
            </a:fld>
            <a:endParaRPr lang="en-US"/>
          </a:p>
        </p:txBody>
      </p:sp>
      <p:sp>
        <p:nvSpPr>
          <p:cNvPr id="11" name="Title 2">
            <a:extLst>
              <a:ext uri="{FF2B5EF4-FFF2-40B4-BE49-F238E27FC236}">
                <a16:creationId xmlns:a16="http://schemas.microsoft.com/office/drawing/2014/main" id="{B024AB44-DA6B-0355-8776-07991F957003}"/>
              </a:ext>
            </a:extLst>
          </p:cNvPr>
          <p:cNvSpPr>
            <a:spLocks noGrp="1"/>
          </p:cNvSpPr>
          <p:nvPr>
            <p:ph type="title"/>
          </p:nvPr>
        </p:nvSpPr>
        <p:spPr>
          <a:xfrm>
            <a:off x="0" y="0"/>
            <a:ext cx="12192000" cy="975701"/>
          </a:xfrm>
        </p:spPr>
        <p:txBody>
          <a:bodyPr/>
          <a:lstStyle/>
          <a:p>
            <a:r>
              <a:rPr lang="en-US" dirty="0"/>
              <a:t>Dynamic bad pixel detection</a:t>
            </a:r>
          </a:p>
        </p:txBody>
      </p:sp>
      <p:sp>
        <p:nvSpPr>
          <p:cNvPr id="2" name="TextBox 1">
            <a:extLst>
              <a:ext uri="{FF2B5EF4-FFF2-40B4-BE49-F238E27FC236}">
                <a16:creationId xmlns:a16="http://schemas.microsoft.com/office/drawing/2014/main" id="{3E5F7E89-1A2D-257E-DB19-AE2476572AC0}"/>
              </a:ext>
            </a:extLst>
          </p:cNvPr>
          <p:cNvSpPr txBox="1"/>
          <p:nvPr/>
        </p:nvSpPr>
        <p:spPr>
          <a:xfrm>
            <a:off x="167861" y="1212574"/>
            <a:ext cx="2420343" cy="461665"/>
          </a:xfrm>
          <a:prstGeom prst="rect">
            <a:avLst/>
          </a:prstGeom>
          <a:noFill/>
        </p:spPr>
        <p:txBody>
          <a:bodyPr wrap="none" rtlCol="0">
            <a:spAutoFit/>
          </a:bodyPr>
          <a:lstStyle/>
          <a:p>
            <a:r>
              <a:rPr lang="en-US" sz="2400" b="1" dirty="0"/>
              <a:t>Current approach</a:t>
            </a:r>
          </a:p>
        </p:txBody>
      </p:sp>
      <p:sp>
        <p:nvSpPr>
          <p:cNvPr id="6" name="Parallelogram 5">
            <a:extLst>
              <a:ext uri="{FF2B5EF4-FFF2-40B4-BE49-F238E27FC236}">
                <a16:creationId xmlns:a16="http://schemas.microsoft.com/office/drawing/2014/main" id="{1697BB6B-D868-BD96-76ED-8A35910FE4A3}"/>
              </a:ext>
            </a:extLst>
          </p:cNvPr>
          <p:cNvSpPr/>
          <p:nvPr/>
        </p:nvSpPr>
        <p:spPr>
          <a:xfrm>
            <a:off x="31924" y="2386977"/>
            <a:ext cx="2160000" cy="1399624"/>
          </a:xfrm>
          <a:prstGeom prst="parallelogram">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Static bad pixel map</a:t>
            </a:r>
          </a:p>
        </p:txBody>
      </p:sp>
      <p:sp>
        <p:nvSpPr>
          <p:cNvPr id="7" name="Parallelogram 6">
            <a:extLst>
              <a:ext uri="{FF2B5EF4-FFF2-40B4-BE49-F238E27FC236}">
                <a16:creationId xmlns:a16="http://schemas.microsoft.com/office/drawing/2014/main" id="{42AC6172-61C5-1C5D-E2B8-75F4181F322A}"/>
              </a:ext>
            </a:extLst>
          </p:cNvPr>
          <p:cNvSpPr/>
          <p:nvPr/>
        </p:nvSpPr>
        <p:spPr>
          <a:xfrm>
            <a:off x="5020596" y="2386977"/>
            <a:ext cx="2160000" cy="1399624"/>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Quality flags for saturation, offset, nonlinearity, gain, and smear</a:t>
            </a:r>
          </a:p>
        </p:txBody>
      </p:sp>
      <p:sp>
        <p:nvSpPr>
          <p:cNvPr id="8" name="Rectangle 7">
            <a:extLst>
              <a:ext uri="{FF2B5EF4-FFF2-40B4-BE49-F238E27FC236}">
                <a16:creationId xmlns:a16="http://schemas.microsoft.com/office/drawing/2014/main" id="{157F13B8-F1D5-CCBB-64A7-FC301019570D}"/>
              </a:ext>
            </a:extLst>
          </p:cNvPr>
          <p:cNvSpPr/>
          <p:nvPr/>
        </p:nvSpPr>
        <p:spPr>
          <a:xfrm>
            <a:off x="2526260" y="2386977"/>
            <a:ext cx="2160000" cy="1399624"/>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Level 0-1 processor</a:t>
            </a:r>
          </a:p>
        </p:txBody>
      </p:sp>
      <p:sp>
        <p:nvSpPr>
          <p:cNvPr id="10" name="Decision 9">
            <a:extLst>
              <a:ext uri="{FF2B5EF4-FFF2-40B4-BE49-F238E27FC236}">
                <a16:creationId xmlns:a16="http://schemas.microsoft.com/office/drawing/2014/main" id="{007F9231-3FEF-CA06-DDC6-653E9B3E7151}"/>
              </a:ext>
            </a:extLst>
          </p:cNvPr>
          <p:cNvSpPr/>
          <p:nvPr/>
        </p:nvSpPr>
        <p:spPr>
          <a:xfrm>
            <a:off x="7514932" y="2386977"/>
            <a:ext cx="2160000" cy="1399624"/>
          </a:xfrm>
          <a:prstGeom prst="flowChartDecision">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Processing for dark current?</a:t>
            </a:r>
          </a:p>
        </p:txBody>
      </p:sp>
      <p:sp>
        <p:nvSpPr>
          <p:cNvPr id="12" name="Parallelogram 11">
            <a:extLst>
              <a:ext uri="{FF2B5EF4-FFF2-40B4-BE49-F238E27FC236}">
                <a16:creationId xmlns:a16="http://schemas.microsoft.com/office/drawing/2014/main" id="{306D0D28-B82D-7231-BA90-6B8AD2DBDAC3}"/>
              </a:ext>
            </a:extLst>
          </p:cNvPr>
          <p:cNvSpPr/>
          <p:nvPr/>
        </p:nvSpPr>
        <p:spPr>
          <a:xfrm>
            <a:off x="6039354" y="4217565"/>
            <a:ext cx="2160000" cy="1399624"/>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Quality flags for hot and cold pixels</a:t>
            </a:r>
          </a:p>
        </p:txBody>
      </p:sp>
      <p:sp>
        <p:nvSpPr>
          <p:cNvPr id="13" name="Right Arrow 12">
            <a:extLst>
              <a:ext uri="{FF2B5EF4-FFF2-40B4-BE49-F238E27FC236}">
                <a16:creationId xmlns:a16="http://schemas.microsoft.com/office/drawing/2014/main" id="{2E1CB497-1EE8-2327-E651-6C08BC566EB0}"/>
              </a:ext>
            </a:extLst>
          </p:cNvPr>
          <p:cNvSpPr/>
          <p:nvPr/>
        </p:nvSpPr>
        <p:spPr>
          <a:xfrm>
            <a:off x="2036160"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3" name="Right Arrow 22">
            <a:extLst>
              <a:ext uri="{FF2B5EF4-FFF2-40B4-BE49-F238E27FC236}">
                <a16:creationId xmlns:a16="http://schemas.microsoft.com/office/drawing/2014/main" id="{E081BEC4-4AC1-C440-CA0A-EA407EA65685}"/>
              </a:ext>
            </a:extLst>
          </p:cNvPr>
          <p:cNvSpPr/>
          <p:nvPr/>
        </p:nvSpPr>
        <p:spPr>
          <a:xfrm>
            <a:off x="4695968"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4" name="Right Arrow 23">
            <a:extLst>
              <a:ext uri="{FF2B5EF4-FFF2-40B4-BE49-F238E27FC236}">
                <a16:creationId xmlns:a16="http://schemas.microsoft.com/office/drawing/2014/main" id="{6129FF60-242A-4E27-DAD1-F99E166B90C5}"/>
              </a:ext>
            </a:extLst>
          </p:cNvPr>
          <p:cNvSpPr/>
          <p:nvPr/>
        </p:nvSpPr>
        <p:spPr>
          <a:xfrm>
            <a:off x="7024832"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3" name="Right Arrow 32">
            <a:extLst>
              <a:ext uri="{FF2B5EF4-FFF2-40B4-BE49-F238E27FC236}">
                <a16:creationId xmlns:a16="http://schemas.microsoft.com/office/drawing/2014/main" id="{8C28366D-5B26-8792-F3EA-5E9F8786E552}"/>
              </a:ext>
            </a:extLst>
          </p:cNvPr>
          <p:cNvSpPr/>
          <p:nvPr/>
        </p:nvSpPr>
        <p:spPr>
          <a:xfrm rot="2700000">
            <a:off x="8569462" y="384711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5" name="Parallelogram 34">
            <a:extLst>
              <a:ext uri="{FF2B5EF4-FFF2-40B4-BE49-F238E27FC236}">
                <a16:creationId xmlns:a16="http://schemas.microsoft.com/office/drawing/2014/main" id="{144DA3C2-0FB0-0878-DF84-B4FFAF936443}"/>
              </a:ext>
            </a:extLst>
          </p:cNvPr>
          <p:cNvSpPr/>
          <p:nvPr/>
        </p:nvSpPr>
        <p:spPr>
          <a:xfrm>
            <a:off x="8629077" y="4217565"/>
            <a:ext cx="2160000" cy="1399624"/>
          </a:xfrm>
          <a:prstGeom prst="parallelogram">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Dark current</a:t>
            </a:r>
          </a:p>
          <a:p>
            <a:pPr algn="ctr"/>
            <a:r>
              <a:rPr lang="en-US" sz="1600" dirty="0">
                <a:solidFill>
                  <a:schemeClr val="tx1"/>
                </a:solidFill>
              </a:rPr>
              <a:t>(50 frames)</a:t>
            </a:r>
          </a:p>
        </p:txBody>
      </p:sp>
      <p:sp>
        <p:nvSpPr>
          <p:cNvPr id="36" name="Right Arrow 35">
            <a:extLst>
              <a:ext uri="{FF2B5EF4-FFF2-40B4-BE49-F238E27FC236}">
                <a16:creationId xmlns:a16="http://schemas.microsoft.com/office/drawing/2014/main" id="{342ECCD9-740F-2D7F-0A59-A4096A791DCD}"/>
              </a:ext>
            </a:extLst>
          </p:cNvPr>
          <p:cNvSpPr/>
          <p:nvPr/>
        </p:nvSpPr>
        <p:spPr>
          <a:xfrm rot="8100000">
            <a:off x="8135944" y="3847118"/>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7" name="Right Arrow 36">
            <a:extLst>
              <a:ext uri="{FF2B5EF4-FFF2-40B4-BE49-F238E27FC236}">
                <a16:creationId xmlns:a16="http://schemas.microsoft.com/office/drawing/2014/main" id="{05D61CE6-79BC-1AD9-61C8-57E96EBFA5AC}"/>
              </a:ext>
            </a:extLst>
          </p:cNvPr>
          <p:cNvSpPr/>
          <p:nvPr/>
        </p:nvSpPr>
        <p:spPr>
          <a:xfrm>
            <a:off x="9674932"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8" name="Parallelogram 37">
            <a:extLst>
              <a:ext uri="{FF2B5EF4-FFF2-40B4-BE49-F238E27FC236}">
                <a16:creationId xmlns:a16="http://schemas.microsoft.com/office/drawing/2014/main" id="{FB619DA4-A8E1-FB83-DAF5-1A7B92B74C3A}"/>
              </a:ext>
            </a:extLst>
          </p:cNvPr>
          <p:cNvSpPr/>
          <p:nvPr/>
        </p:nvSpPr>
        <p:spPr>
          <a:xfrm>
            <a:off x="9995820" y="2386977"/>
            <a:ext cx="2160000" cy="1399624"/>
          </a:xfrm>
          <a:prstGeom prst="parallelogram">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Radiance</a:t>
            </a:r>
          </a:p>
          <a:p>
            <a:pPr algn="ctr"/>
            <a:r>
              <a:rPr lang="en-US" sz="1600" dirty="0">
                <a:solidFill>
                  <a:schemeClr val="tx1"/>
                </a:solidFill>
              </a:rPr>
              <a:t>or</a:t>
            </a:r>
          </a:p>
          <a:p>
            <a:pPr algn="ctr"/>
            <a:r>
              <a:rPr lang="en-US" sz="1600" dirty="0">
                <a:solidFill>
                  <a:schemeClr val="tx1"/>
                </a:solidFill>
              </a:rPr>
              <a:t>irradiance</a:t>
            </a:r>
          </a:p>
        </p:txBody>
      </p:sp>
      <p:sp>
        <p:nvSpPr>
          <p:cNvPr id="39" name="TextBox 38">
            <a:extLst>
              <a:ext uri="{FF2B5EF4-FFF2-40B4-BE49-F238E27FC236}">
                <a16:creationId xmlns:a16="http://schemas.microsoft.com/office/drawing/2014/main" id="{72389F46-1FA5-F250-1751-5B3F031559E1}"/>
              </a:ext>
            </a:extLst>
          </p:cNvPr>
          <p:cNvSpPr txBox="1"/>
          <p:nvPr/>
        </p:nvSpPr>
        <p:spPr>
          <a:xfrm>
            <a:off x="9645550" y="2712910"/>
            <a:ext cx="455574" cy="369332"/>
          </a:xfrm>
          <a:prstGeom prst="rect">
            <a:avLst/>
          </a:prstGeom>
          <a:noFill/>
        </p:spPr>
        <p:txBody>
          <a:bodyPr wrap="none" rtlCol="0">
            <a:spAutoFit/>
          </a:bodyPr>
          <a:lstStyle/>
          <a:p>
            <a:r>
              <a:rPr lang="en-US" i="1" dirty="0">
                <a:solidFill>
                  <a:srgbClr val="FF0000"/>
                </a:solidFill>
              </a:rPr>
              <a:t>No</a:t>
            </a:r>
          </a:p>
        </p:txBody>
      </p:sp>
      <p:sp>
        <p:nvSpPr>
          <p:cNvPr id="40" name="TextBox 39">
            <a:extLst>
              <a:ext uri="{FF2B5EF4-FFF2-40B4-BE49-F238E27FC236}">
                <a16:creationId xmlns:a16="http://schemas.microsoft.com/office/drawing/2014/main" id="{4D3FB36F-6293-64D7-3D83-3E2616F1C265}"/>
              </a:ext>
            </a:extLst>
          </p:cNvPr>
          <p:cNvSpPr txBox="1"/>
          <p:nvPr/>
        </p:nvSpPr>
        <p:spPr>
          <a:xfrm>
            <a:off x="8357527" y="3932414"/>
            <a:ext cx="481029" cy="369332"/>
          </a:xfrm>
          <a:prstGeom prst="rect">
            <a:avLst/>
          </a:prstGeom>
          <a:noFill/>
        </p:spPr>
        <p:txBody>
          <a:bodyPr wrap="none" rtlCol="0">
            <a:spAutoFit/>
          </a:bodyPr>
          <a:lstStyle/>
          <a:p>
            <a:r>
              <a:rPr lang="en-US" i="1" dirty="0">
                <a:solidFill>
                  <a:srgbClr val="0000FF"/>
                </a:solidFill>
              </a:rPr>
              <a:t>Yes</a:t>
            </a:r>
          </a:p>
        </p:txBody>
      </p:sp>
    </p:spTree>
    <p:extLst>
      <p:ext uri="{BB962C8B-B14F-4D97-AF65-F5344CB8AC3E}">
        <p14:creationId xmlns:p14="http://schemas.microsoft.com/office/powerpoint/2010/main" val="1037596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5175E-C8EF-A258-17B7-AC29E573AA0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73DFDB-E996-A5EE-BB9A-5B95633D0FF4}"/>
              </a:ext>
            </a:extLst>
          </p:cNvPr>
          <p:cNvSpPr>
            <a:spLocks noGrp="1"/>
          </p:cNvSpPr>
          <p:nvPr>
            <p:ph type="sldNum" sz="quarter" idx="12"/>
          </p:nvPr>
        </p:nvSpPr>
        <p:spPr/>
        <p:txBody>
          <a:bodyPr/>
          <a:lstStyle/>
          <a:p>
            <a:fld id="{DA0E24C6-B8C2-40F0-BF2D-44D0E3E3802A}" type="slidenum">
              <a:rPr lang="en-US" smtClean="0"/>
              <a:t>14</a:t>
            </a:fld>
            <a:endParaRPr lang="en-US"/>
          </a:p>
        </p:txBody>
      </p:sp>
      <p:sp>
        <p:nvSpPr>
          <p:cNvPr id="11" name="Title 2">
            <a:extLst>
              <a:ext uri="{FF2B5EF4-FFF2-40B4-BE49-F238E27FC236}">
                <a16:creationId xmlns:a16="http://schemas.microsoft.com/office/drawing/2014/main" id="{3145BE41-CE24-8E2F-9415-D62F0AB92F4C}"/>
              </a:ext>
            </a:extLst>
          </p:cNvPr>
          <p:cNvSpPr>
            <a:spLocks noGrp="1"/>
          </p:cNvSpPr>
          <p:nvPr>
            <p:ph type="title"/>
          </p:nvPr>
        </p:nvSpPr>
        <p:spPr>
          <a:xfrm>
            <a:off x="0" y="0"/>
            <a:ext cx="12192000" cy="975701"/>
          </a:xfrm>
        </p:spPr>
        <p:txBody>
          <a:bodyPr/>
          <a:lstStyle/>
          <a:p>
            <a:r>
              <a:rPr lang="en-US" dirty="0"/>
              <a:t>Dynamic bad pixel detection</a:t>
            </a:r>
          </a:p>
        </p:txBody>
      </p:sp>
      <p:sp>
        <p:nvSpPr>
          <p:cNvPr id="2" name="TextBox 1">
            <a:extLst>
              <a:ext uri="{FF2B5EF4-FFF2-40B4-BE49-F238E27FC236}">
                <a16:creationId xmlns:a16="http://schemas.microsoft.com/office/drawing/2014/main" id="{2590E755-F13D-F033-A3A1-2B0351BA2BF4}"/>
              </a:ext>
            </a:extLst>
          </p:cNvPr>
          <p:cNvSpPr txBox="1"/>
          <p:nvPr/>
        </p:nvSpPr>
        <p:spPr>
          <a:xfrm>
            <a:off x="167861" y="1212574"/>
            <a:ext cx="4675960" cy="461665"/>
          </a:xfrm>
          <a:prstGeom prst="rect">
            <a:avLst/>
          </a:prstGeom>
          <a:noFill/>
        </p:spPr>
        <p:txBody>
          <a:bodyPr wrap="none" rtlCol="0">
            <a:spAutoFit/>
          </a:bodyPr>
          <a:lstStyle/>
          <a:p>
            <a:r>
              <a:rPr lang="en-US" sz="2400" b="1" dirty="0">
                <a:solidFill>
                  <a:srgbClr val="0000FF"/>
                </a:solidFill>
              </a:rPr>
              <a:t>New approach under consideration</a:t>
            </a:r>
          </a:p>
        </p:txBody>
      </p:sp>
      <p:sp>
        <p:nvSpPr>
          <p:cNvPr id="6" name="Parallelogram 5">
            <a:extLst>
              <a:ext uri="{FF2B5EF4-FFF2-40B4-BE49-F238E27FC236}">
                <a16:creationId xmlns:a16="http://schemas.microsoft.com/office/drawing/2014/main" id="{EC745A73-D52D-5591-8A0D-8668AC60A73A}"/>
              </a:ext>
            </a:extLst>
          </p:cNvPr>
          <p:cNvSpPr/>
          <p:nvPr/>
        </p:nvSpPr>
        <p:spPr>
          <a:xfrm>
            <a:off x="31924" y="2386977"/>
            <a:ext cx="2160000" cy="1399624"/>
          </a:xfrm>
          <a:prstGeom prst="parallelogram">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strike="sngStrike" dirty="0">
                <a:solidFill>
                  <a:schemeClr val="tx1"/>
                </a:solidFill>
              </a:rPr>
              <a:t>Static bad pixel map</a:t>
            </a:r>
          </a:p>
          <a:p>
            <a:pPr algn="ctr"/>
            <a:r>
              <a:rPr lang="en-US" sz="1600" dirty="0">
                <a:solidFill>
                  <a:srgbClr val="FF2600"/>
                </a:solidFill>
              </a:rPr>
              <a:t>Dynamically updated bad pixel map</a:t>
            </a:r>
          </a:p>
        </p:txBody>
      </p:sp>
      <p:sp>
        <p:nvSpPr>
          <p:cNvPr id="7" name="Parallelogram 6">
            <a:extLst>
              <a:ext uri="{FF2B5EF4-FFF2-40B4-BE49-F238E27FC236}">
                <a16:creationId xmlns:a16="http://schemas.microsoft.com/office/drawing/2014/main" id="{966E6D02-C79F-7BB1-A52E-DE390D7E7194}"/>
              </a:ext>
            </a:extLst>
          </p:cNvPr>
          <p:cNvSpPr/>
          <p:nvPr/>
        </p:nvSpPr>
        <p:spPr>
          <a:xfrm>
            <a:off x="5020596" y="2386977"/>
            <a:ext cx="2160000" cy="1399624"/>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Quality flags for saturation, offset, nonlinearity, gain, and smear</a:t>
            </a:r>
          </a:p>
        </p:txBody>
      </p:sp>
      <p:sp>
        <p:nvSpPr>
          <p:cNvPr id="8" name="Rectangle 7">
            <a:extLst>
              <a:ext uri="{FF2B5EF4-FFF2-40B4-BE49-F238E27FC236}">
                <a16:creationId xmlns:a16="http://schemas.microsoft.com/office/drawing/2014/main" id="{85E70980-6684-FCF7-22CC-BF333A325727}"/>
              </a:ext>
            </a:extLst>
          </p:cNvPr>
          <p:cNvSpPr/>
          <p:nvPr/>
        </p:nvSpPr>
        <p:spPr>
          <a:xfrm>
            <a:off x="2526260" y="2386977"/>
            <a:ext cx="2160000" cy="1399624"/>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Level 0-1 processor</a:t>
            </a:r>
          </a:p>
        </p:txBody>
      </p:sp>
      <p:sp>
        <p:nvSpPr>
          <p:cNvPr id="10" name="Decision 9">
            <a:extLst>
              <a:ext uri="{FF2B5EF4-FFF2-40B4-BE49-F238E27FC236}">
                <a16:creationId xmlns:a16="http://schemas.microsoft.com/office/drawing/2014/main" id="{2BF52C6D-6488-B551-C912-4094C8E376EE}"/>
              </a:ext>
            </a:extLst>
          </p:cNvPr>
          <p:cNvSpPr/>
          <p:nvPr/>
        </p:nvSpPr>
        <p:spPr>
          <a:xfrm>
            <a:off x="7514932" y="2386977"/>
            <a:ext cx="2160000" cy="1399624"/>
          </a:xfrm>
          <a:prstGeom prst="flowChartDecision">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Processing for dark current?</a:t>
            </a:r>
          </a:p>
        </p:txBody>
      </p:sp>
      <p:sp>
        <p:nvSpPr>
          <p:cNvPr id="12" name="Parallelogram 11">
            <a:extLst>
              <a:ext uri="{FF2B5EF4-FFF2-40B4-BE49-F238E27FC236}">
                <a16:creationId xmlns:a16="http://schemas.microsoft.com/office/drawing/2014/main" id="{1720A438-D861-159C-452A-53BAACB7751B}"/>
              </a:ext>
            </a:extLst>
          </p:cNvPr>
          <p:cNvSpPr/>
          <p:nvPr/>
        </p:nvSpPr>
        <p:spPr>
          <a:xfrm>
            <a:off x="6039354" y="4217565"/>
            <a:ext cx="2160000" cy="1399624"/>
          </a:xfrm>
          <a:prstGeom prst="parallelogram">
            <a:avLst/>
          </a:prstGeom>
          <a:solidFill>
            <a:schemeClr val="accent3">
              <a:lumMod val="40000"/>
              <a:lumOff val="60000"/>
            </a:schemeClr>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Quality flags for hot and cold pixels</a:t>
            </a:r>
          </a:p>
        </p:txBody>
      </p:sp>
      <p:sp>
        <p:nvSpPr>
          <p:cNvPr id="13" name="Right Arrow 12">
            <a:extLst>
              <a:ext uri="{FF2B5EF4-FFF2-40B4-BE49-F238E27FC236}">
                <a16:creationId xmlns:a16="http://schemas.microsoft.com/office/drawing/2014/main" id="{E077D913-79C5-1EF0-4CAB-B6621E8F5A39}"/>
              </a:ext>
            </a:extLst>
          </p:cNvPr>
          <p:cNvSpPr/>
          <p:nvPr/>
        </p:nvSpPr>
        <p:spPr>
          <a:xfrm>
            <a:off x="2036160"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3" name="Right Arrow 22">
            <a:extLst>
              <a:ext uri="{FF2B5EF4-FFF2-40B4-BE49-F238E27FC236}">
                <a16:creationId xmlns:a16="http://schemas.microsoft.com/office/drawing/2014/main" id="{2928A886-C672-38CF-920A-26C0B9AC507B}"/>
              </a:ext>
            </a:extLst>
          </p:cNvPr>
          <p:cNvSpPr/>
          <p:nvPr/>
        </p:nvSpPr>
        <p:spPr>
          <a:xfrm>
            <a:off x="4695968"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4" name="Right Arrow 23">
            <a:extLst>
              <a:ext uri="{FF2B5EF4-FFF2-40B4-BE49-F238E27FC236}">
                <a16:creationId xmlns:a16="http://schemas.microsoft.com/office/drawing/2014/main" id="{AB9F8CB9-EDCF-51DF-9197-ABBC33E13F1F}"/>
              </a:ext>
            </a:extLst>
          </p:cNvPr>
          <p:cNvSpPr/>
          <p:nvPr/>
        </p:nvSpPr>
        <p:spPr>
          <a:xfrm>
            <a:off x="7024832" y="296927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3" name="Right Arrow 32">
            <a:extLst>
              <a:ext uri="{FF2B5EF4-FFF2-40B4-BE49-F238E27FC236}">
                <a16:creationId xmlns:a16="http://schemas.microsoft.com/office/drawing/2014/main" id="{4793B8F7-151E-63A3-D0E6-9CF4650DEDC2}"/>
              </a:ext>
            </a:extLst>
          </p:cNvPr>
          <p:cNvSpPr/>
          <p:nvPr/>
        </p:nvSpPr>
        <p:spPr>
          <a:xfrm rot="2700000">
            <a:off x="8569462" y="3847119"/>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5" name="Parallelogram 34">
            <a:extLst>
              <a:ext uri="{FF2B5EF4-FFF2-40B4-BE49-F238E27FC236}">
                <a16:creationId xmlns:a16="http://schemas.microsoft.com/office/drawing/2014/main" id="{07CBD27C-BEF9-CC7C-72A8-2374294879F7}"/>
              </a:ext>
            </a:extLst>
          </p:cNvPr>
          <p:cNvSpPr/>
          <p:nvPr/>
        </p:nvSpPr>
        <p:spPr>
          <a:xfrm>
            <a:off x="8629077" y="4217565"/>
            <a:ext cx="2160000" cy="1399624"/>
          </a:xfrm>
          <a:prstGeom prst="parallelogram">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Dark current</a:t>
            </a:r>
          </a:p>
          <a:p>
            <a:pPr algn="ctr"/>
            <a:r>
              <a:rPr lang="en-US" sz="1600" dirty="0">
                <a:solidFill>
                  <a:schemeClr val="tx1"/>
                </a:solidFill>
              </a:rPr>
              <a:t>(50 frames)</a:t>
            </a:r>
          </a:p>
        </p:txBody>
      </p:sp>
      <p:sp>
        <p:nvSpPr>
          <p:cNvPr id="36" name="Right Arrow 35">
            <a:extLst>
              <a:ext uri="{FF2B5EF4-FFF2-40B4-BE49-F238E27FC236}">
                <a16:creationId xmlns:a16="http://schemas.microsoft.com/office/drawing/2014/main" id="{1741459F-4C60-6CBB-3F24-0950F18A7D2B}"/>
              </a:ext>
            </a:extLst>
          </p:cNvPr>
          <p:cNvSpPr/>
          <p:nvPr/>
        </p:nvSpPr>
        <p:spPr>
          <a:xfrm rot="8100000">
            <a:off x="8135944" y="3847118"/>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7" name="Right Arrow 36">
            <a:extLst>
              <a:ext uri="{FF2B5EF4-FFF2-40B4-BE49-F238E27FC236}">
                <a16:creationId xmlns:a16="http://schemas.microsoft.com/office/drawing/2014/main" id="{C7CCAA5E-874A-A019-6006-992CFFE0CCC4}"/>
              </a:ext>
            </a:extLst>
          </p:cNvPr>
          <p:cNvSpPr/>
          <p:nvPr/>
        </p:nvSpPr>
        <p:spPr>
          <a:xfrm rot="1800000">
            <a:off x="9635053" y="3158885"/>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8" name="Parallelogram 37">
            <a:extLst>
              <a:ext uri="{FF2B5EF4-FFF2-40B4-BE49-F238E27FC236}">
                <a16:creationId xmlns:a16="http://schemas.microsoft.com/office/drawing/2014/main" id="{FB9A68A2-01DE-D18E-59BA-FFD694A80C15}"/>
              </a:ext>
            </a:extLst>
          </p:cNvPr>
          <p:cNvSpPr/>
          <p:nvPr/>
        </p:nvSpPr>
        <p:spPr>
          <a:xfrm>
            <a:off x="9995820" y="2729188"/>
            <a:ext cx="2160000" cy="1399624"/>
          </a:xfrm>
          <a:prstGeom prst="parallelogram">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Radiance</a:t>
            </a:r>
          </a:p>
          <a:p>
            <a:pPr algn="ctr"/>
            <a:r>
              <a:rPr lang="en-US" sz="1600" dirty="0">
                <a:solidFill>
                  <a:schemeClr val="tx1"/>
                </a:solidFill>
              </a:rPr>
              <a:t>or</a:t>
            </a:r>
          </a:p>
          <a:p>
            <a:pPr algn="ctr"/>
            <a:r>
              <a:rPr lang="en-US" sz="1600" dirty="0">
                <a:solidFill>
                  <a:schemeClr val="tx1"/>
                </a:solidFill>
              </a:rPr>
              <a:t>irradiance</a:t>
            </a:r>
          </a:p>
        </p:txBody>
      </p:sp>
      <p:sp>
        <p:nvSpPr>
          <p:cNvPr id="39" name="TextBox 38">
            <a:extLst>
              <a:ext uri="{FF2B5EF4-FFF2-40B4-BE49-F238E27FC236}">
                <a16:creationId xmlns:a16="http://schemas.microsoft.com/office/drawing/2014/main" id="{7DD798AC-E1D4-5A52-F259-5F18FC26149C}"/>
              </a:ext>
            </a:extLst>
          </p:cNvPr>
          <p:cNvSpPr txBox="1"/>
          <p:nvPr/>
        </p:nvSpPr>
        <p:spPr>
          <a:xfrm>
            <a:off x="9686446" y="2852360"/>
            <a:ext cx="455574" cy="369332"/>
          </a:xfrm>
          <a:prstGeom prst="rect">
            <a:avLst/>
          </a:prstGeom>
          <a:noFill/>
        </p:spPr>
        <p:txBody>
          <a:bodyPr wrap="none" rtlCol="0">
            <a:spAutoFit/>
          </a:bodyPr>
          <a:lstStyle/>
          <a:p>
            <a:r>
              <a:rPr lang="en-US" i="1" dirty="0">
                <a:solidFill>
                  <a:srgbClr val="FF0000"/>
                </a:solidFill>
              </a:rPr>
              <a:t>No</a:t>
            </a:r>
          </a:p>
        </p:txBody>
      </p:sp>
      <p:sp>
        <p:nvSpPr>
          <p:cNvPr id="40" name="TextBox 39">
            <a:extLst>
              <a:ext uri="{FF2B5EF4-FFF2-40B4-BE49-F238E27FC236}">
                <a16:creationId xmlns:a16="http://schemas.microsoft.com/office/drawing/2014/main" id="{485D6EE1-D498-6401-1541-D2351326FA0D}"/>
              </a:ext>
            </a:extLst>
          </p:cNvPr>
          <p:cNvSpPr txBox="1"/>
          <p:nvPr/>
        </p:nvSpPr>
        <p:spPr>
          <a:xfrm>
            <a:off x="8357527" y="3932414"/>
            <a:ext cx="481029" cy="369332"/>
          </a:xfrm>
          <a:prstGeom prst="rect">
            <a:avLst/>
          </a:prstGeom>
          <a:noFill/>
        </p:spPr>
        <p:txBody>
          <a:bodyPr wrap="none" rtlCol="0">
            <a:spAutoFit/>
          </a:bodyPr>
          <a:lstStyle/>
          <a:p>
            <a:r>
              <a:rPr lang="en-US" i="1" dirty="0">
                <a:solidFill>
                  <a:srgbClr val="0000FF"/>
                </a:solidFill>
              </a:rPr>
              <a:t>Yes</a:t>
            </a:r>
          </a:p>
        </p:txBody>
      </p:sp>
      <p:sp>
        <p:nvSpPr>
          <p:cNvPr id="3" name="Bent-Up Arrow 2">
            <a:extLst>
              <a:ext uri="{FF2B5EF4-FFF2-40B4-BE49-F238E27FC236}">
                <a16:creationId xmlns:a16="http://schemas.microsoft.com/office/drawing/2014/main" id="{367AB333-1228-7FC3-F928-2A475319245A}"/>
              </a:ext>
            </a:extLst>
          </p:cNvPr>
          <p:cNvSpPr/>
          <p:nvPr/>
        </p:nvSpPr>
        <p:spPr>
          <a:xfrm flipH="1">
            <a:off x="947350" y="3816855"/>
            <a:ext cx="5217091" cy="1168997"/>
          </a:xfrm>
          <a:prstGeom prst="bentUpArrow">
            <a:avLst>
              <a:gd name="adj1" fmla="val 10517"/>
              <a:gd name="adj2" fmla="val 11834"/>
              <a:gd name="adj3" fmla="val 11176"/>
            </a:avLst>
          </a:prstGeom>
          <a:solidFill>
            <a:srgbClr val="FF2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58BA4E-20E8-FD3D-3669-15576F4C76A6}"/>
              </a:ext>
            </a:extLst>
          </p:cNvPr>
          <p:cNvSpPr txBox="1"/>
          <p:nvPr/>
        </p:nvSpPr>
        <p:spPr>
          <a:xfrm>
            <a:off x="2960858" y="4548045"/>
            <a:ext cx="1290803" cy="369332"/>
          </a:xfrm>
          <a:prstGeom prst="rect">
            <a:avLst/>
          </a:prstGeom>
          <a:noFill/>
        </p:spPr>
        <p:txBody>
          <a:bodyPr wrap="none" rtlCol="0">
            <a:spAutoFit/>
          </a:bodyPr>
          <a:lstStyle/>
          <a:p>
            <a:r>
              <a:rPr lang="en-US" i="1" dirty="0">
                <a:solidFill>
                  <a:srgbClr val="FF2600"/>
                </a:solidFill>
              </a:rPr>
              <a:t>if persistent</a:t>
            </a:r>
          </a:p>
        </p:txBody>
      </p:sp>
      <p:sp>
        <p:nvSpPr>
          <p:cNvPr id="15" name="Rectangle 14">
            <a:extLst>
              <a:ext uri="{FF2B5EF4-FFF2-40B4-BE49-F238E27FC236}">
                <a16:creationId xmlns:a16="http://schemas.microsoft.com/office/drawing/2014/main" id="{74806F76-ED49-627E-D63F-0EB46E5B715D}"/>
              </a:ext>
            </a:extLst>
          </p:cNvPr>
          <p:cNvSpPr/>
          <p:nvPr/>
        </p:nvSpPr>
        <p:spPr>
          <a:xfrm>
            <a:off x="162045" y="5877319"/>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Level 2 retrievals are expected to improve by using only reliable CCD pixels.</a:t>
            </a:r>
          </a:p>
        </p:txBody>
      </p:sp>
      <p:sp>
        <p:nvSpPr>
          <p:cNvPr id="9" name="Right Arrow 8">
            <a:extLst>
              <a:ext uri="{FF2B5EF4-FFF2-40B4-BE49-F238E27FC236}">
                <a16:creationId xmlns:a16="http://schemas.microsoft.com/office/drawing/2014/main" id="{6D4C1CBE-8A46-0245-6886-6117F5113597}"/>
              </a:ext>
            </a:extLst>
          </p:cNvPr>
          <p:cNvSpPr/>
          <p:nvPr/>
        </p:nvSpPr>
        <p:spPr>
          <a:xfrm rot="18501800">
            <a:off x="9555086" y="2712304"/>
            <a:ext cx="480392" cy="2350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4" name="Parallelogram 13">
            <a:extLst>
              <a:ext uri="{FF2B5EF4-FFF2-40B4-BE49-F238E27FC236}">
                <a16:creationId xmlns:a16="http://schemas.microsoft.com/office/drawing/2014/main" id="{1CF33CF0-291D-3D25-C665-F7051F2C59D3}"/>
              </a:ext>
            </a:extLst>
          </p:cNvPr>
          <p:cNvSpPr/>
          <p:nvPr/>
        </p:nvSpPr>
        <p:spPr>
          <a:xfrm>
            <a:off x="9995820" y="1234128"/>
            <a:ext cx="2160000" cy="1399624"/>
          </a:xfrm>
          <a:prstGeom prst="parallelogram">
            <a:avLst/>
          </a:prstGeom>
          <a:solidFill>
            <a:schemeClr val="accent3">
              <a:lumMod val="40000"/>
              <a:lumOff val="60000"/>
            </a:schemeClr>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Quality flags for transient</a:t>
            </a:r>
          </a:p>
        </p:txBody>
      </p:sp>
    </p:spTree>
    <p:extLst>
      <p:ext uri="{BB962C8B-B14F-4D97-AF65-F5344CB8AC3E}">
        <p14:creationId xmlns:p14="http://schemas.microsoft.com/office/powerpoint/2010/main" val="2911362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E3E32-9350-773F-D85E-8B869DCB39E8}"/>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4DBB74FC-016D-4A9C-916F-65294B2403F8}"/>
              </a:ext>
            </a:extLst>
          </p:cNvPr>
          <p:cNvSpPr/>
          <p:nvPr/>
        </p:nvSpPr>
        <p:spPr>
          <a:xfrm>
            <a:off x="4258486" y="5645426"/>
            <a:ext cx="3691445" cy="777497"/>
          </a:xfrm>
          <a:prstGeom prst="rect">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Slide Number Placeholder 3">
            <a:extLst>
              <a:ext uri="{FF2B5EF4-FFF2-40B4-BE49-F238E27FC236}">
                <a16:creationId xmlns:a16="http://schemas.microsoft.com/office/drawing/2014/main" id="{95FF2243-2970-648F-DD74-E9B42F01ABB2}"/>
              </a:ext>
            </a:extLst>
          </p:cNvPr>
          <p:cNvSpPr>
            <a:spLocks noGrp="1"/>
          </p:cNvSpPr>
          <p:nvPr>
            <p:ph type="sldNum" sz="quarter" idx="12"/>
          </p:nvPr>
        </p:nvSpPr>
        <p:spPr/>
        <p:txBody>
          <a:bodyPr/>
          <a:lstStyle/>
          <a:p>
            <a:fld id="{DA0E24C6-B8C2-40F0-BF2D-44D0E3E3802A}" type="slidenum">
              <a:rPr lang="en-US" smtClean="0"/>
              <a:t>15</a:t>
            </a:fld>
            <a:endParaRPr lang="en-US"/>
          </a:p>
        </p:txBody>
      </p:sp>
      <p:sp>
        <p:nvSpPr>
          <p:cNvPr id="11" name="Title 2">
            <a:extLst>
              <a:ext uri="{FF2B5EF4-FFF2-40B4-BE49-F238E27FC236}">
                <a16:creationId xmlns:a16="http://schemas.microsoft.com/office/drawing/2014/main" id="{F4C2F528-C1BA-EB59-A6E5-8A17BA1FBCFD}"/>
              </a:ext>
            </a:extLst>
          </p:cNvPr>
          <p:cNvSpPr>
            <a:spLocks noGrp="1"/>
          </p:cNvSpPr>
          <p:nvPr>
            <p:ph type="title"/>
          </p:nvPr>
        </p:nvSpPr>
        <p:spPr>
          <a:xfrm>
            <a:off x="0" y="0"/>
            <a:ext cx="12192000" cy="975701"/>
          </a:xfrm>
        </p:spPr>
        <p:txBody>
          <a:bodyPr/>
          <a:lstStyle/>
          <a:p>
            <a:r>
              <a:rPr lang="en-US" dirty="0"/>
              <a:t>Degradation correction</a:t>
            </a:r>
          </a:p>
        </p:txBody>
      </p:sp>
      <p:pic>
        <p:nvPicPr>
          <p:cNvPr id="9" name="Picture 8">
            <a:extLst>
              <a:ext uri="{FF2B5EF4-FFF2-40B4-BE49-F238E27FC236}">
                <a16:creationId xmlns:a16="http://schemas.microsoft.com/office/drawing/2014/main" id="{0AB6E6BE-ED4B-B311-8F21-0D344BD51D51}"/>
              </a:ext>
            </a:extLst>
          </p:cNvPr>
          <p:cNvPicPr>
            <a:picLocks noChangeAspect="1"/>
          </p:cNvPicPr>
          <p:nvPr/>
        </p:nvPicPr>
        <p:blipFill>
          <a:blip r:embed="rId3"/>
          <a:stretch>
            <a:fillRect/>
          </a:stretch>
        </p:blipFill>
        <p:spPr>
          <a:xfrm>
            <a:off x="83130" y="2006078"/>
            <a:ext cx="5659303" cy="3537064"/>
          </a:xfrm>
          <a:prstGeom prst="rect">
            <a:avLst/>
          </a:prstGeom>
        </p:spPr>
      </p:pic>
      <p:pic>
        <p:nvPicPr>
          <p:cNvPr id="15" name="Picture 14">
            <a:extLst>
              <a:ext uri="{FF2B5EF4-FFF2-40B4-BE49-F238E27FC236}">
                <a16:creationId xmlns:a16="http://schemas.microsoft.com/office/drawing/2014/main" id="{873196CC-3282-2046-5719-45D32756A38B}"/>
              </a:ext>
            </a:extLst>
          </p:cNvPr>
          <p:cNvPicPr>
            <a:picLocks noChangeAspect="1"/>
          </p:cNvPicPr>
          <p:nvPr/>
        </p:nvPicPr>
        <p:blipFill>
          <a:blip r:embed="rId4"/>
          <a:stretch>
            <a:fillRect/>
          </a:stretch>
        </p:blipFill>
        <p:spPr>
          <a:xfrm>
            <a:off x="6286635" y="2006078"/>
            <a:ext cx="5659303" cy="3537064"/>
          </a:xfrm>
          <a:prstGeom prst="rect">
            <a:avLst/>
          </a:prstGeom>
        </p:spPr>
      </p:pic>
      <p:sp>
        <p:nvSpPr>
          <p:cNvPr id="16" name="TextBox 15">
            <a:extLst>
              <a:ext uri="{FF2B5EF4-FFF2-40B4-BE49-F238E27FC236}">
                <a16:creationId xmlns:a16="http://schemas.microsoft.com/office/drawing/2014/main" id="{DE447A3C-E681-0DEB-C85C-B227021D418D}"/>
              </a:ext>
            </a:extLst>
          </p:cNvPr>
          <p:cNvSpPr txBox="1"/>
          <p:nvPr/>
        </p:nvSpPr>
        <p:spPr>
          <a:xfrm>
            <a:off x="167861" y="1212574"/>
            <a:ext cx="6020623" cy="461665"/>
          </a:xfrm>
          <a:prstGeom prst="rect">
            <a:avLst/>
          </a:prstGeom>
          <a:noFill/>
        </p:spPr>
        <p:txBody>
          <a:bodyPr wrap="none" rtlCol="0">
            <a:spAutoFit/>
          </a:bodyPr>
          <a:lstStyle/>
          <a:p>
            <a:r>
              <a:rPr lang="en-US" sz="2400" b="1" dirty="0"/>
              <a:t>Solar irradiance trending (2023/08 – 2026/03)</a:t>
            </a:r>
          </a:p>
        </p:txBody>
      </p:sp>
      <p:sp>
        <p:nvSpPr>
          <p:cNvPr id="17" name="TextBox 16">
            <a:extLst>
              <a:ext uri="{FF2B5EF4-FFF2-40B4-BE49-F238E27FC236}">
                <a16:creationId xmlns:a16="http://schemas.microsoft.com/office/drawing/2014/main" id="{CE565D86-C800-1131-A5B6-2DCE721EC07B}"/>
              </a:ext>
            </a:extLst>
          </p:cNvPr>
          <p:cNvSpPr txBox="1"/>
          <p:nvPr/>
        </p:nvSpPr>
        <p:spPr>
          <a:xfrm>
            <a:off x="2061555" y="1715133"/>
            <a:ext cx="1834156" cy="369332"/>
          </a:xfrm>
          <a:prstGeom prst="rect">
            <a:avLst/>
          </a:prstGeom>
          <a:noFill/>
        </p:spPr>
        <p:txBody>
          <a:bodyPr wrap="none" rtlCol="0">
            <a:spAutoFit/>
          </a:bodyPr>
          <a:lstStyle/>
          <a:p>
            <a:pPr algn="ctr"/>
            <a:r>
              <a:rPr lang="en-US" b="1" dirty="0">
                <a:solidFill>
                  <a:srgbClr val="0000FF"/>
                </a:solidFill>
              </a:rPr>
              <a:t>UV (290–490 nm)</a:t>
            </a:r>
          </a:p>
        </p:txBody>
      </p:sp>
      <p:sp>
        <p:nvSpPr>
          <p:cNvPr id="18" name="TextBox 17">
            <a:extLst>
              <a:ext uri="{FF2B5EF4-FFF2-40B4-BE49-F238E27FC236}">
                <a16:creationId xmlns:a16="http://schemas.microsoft.com/office/drawing/2014/main" id="{A4F684ED-BD04-7B25-28D4-710894824D96}"/>
              </a:ext>
            </a:extLst>
          </p:cNvPr>
          <p:cNvSpPr txBox="1"/>
          <p:nvPr/>
        </p:nvSpPr>
        <p:spPr>
          <a:xfrm>
            <a:off x="8231452" y="1715133"/>
            <a:ext cx="1869423" cy="369332"/>
          </a:xfrm>
          <a:prstGeom prst="rect">
            <a:avLst/>
          </a:prstGeom>
          <a:noFill/>
        </p:spPr>
        <p:txBody>
          <a:bodyPr wrap="none" rtlCol="0">
            <a:spAutoFit/>
          </a:bodyPr>
          <a:lstStyle/>
          <a:p>
            <a:pPr algn="ctr"/>
            <a:r>
              <a:rPr lang="en-US" b="1" dirty="0">
                <a:solidFill>
                  <a:srgbClr val="FF0000"/>
                </a:solidFill>
              </a:rPr>
              <a:t>VIS (540–740 nm)</a:t>
            </a:r>
          </a:p>
        </p:txBody>
      </p:sp>
      <p:cxnSp>
        <p:nvCxnSpPr>
          <p:cNvPr id="20" name="Straight Connector 19">
            <a:extLst>
              <a:ext uri="{FF2B5EF4-FFF2-40B4-BE49-F238E27FC236}">
                <a16:creationId xmlns:a16="http://schemas.microsoft.com/office/drawing/2014/main" id="{FAEECBC4-A51A-06B8-EE16-632F867517B3}"/>
              </a:ext>
            </a:extLst>
          </p:cNvPr>
          <p:cNvCxnSpPr>
            <a:cxnSpLocks/>
          </p:cNvCxnSpPr>
          <p:nvPr/>
        </p:nvCxnSpPr>
        <p:spPr>
          <a:xfrm>
            <a:off x="4417140" y="5881070"/>
            <a:ext cx="360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5F8C876-DCF8-70AD-797D-25811533AB4C}"/>
              </a:ext>
            </a:extLst>
          </p:cNvPr>
          <p:cNvCxnSpPr>
            <a:cxnSpLocks/>
          </p:cNvCxnSpPr>
          <p:nvPr/>
        </p:nvCxnSpPr>
        <p:spPr>
          <a:xfrm>
            <a:off x="4417140" y="6226032"/>
            <a:ext cx="360000" cy="0"/>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AF23A3CD-6A2A-2EF5-A84F-40813048A97E}"/>
              </a:ext>
            </a:extLst>
          </p:cNvPr>
          <p:cNvSpPr txBox="1"/>
          <p:nvPr/>
        </p:nvSpPr>
        <p:spPr>
          <a:xfrm>
            <a:off x="4777140" y="5689670"/>
            <a:ext cx="2691827" cy="338554"/>
          </a:xfrm>
          <a:prstGeom prst="rect">
            <a:avLst/>
          </a:prstGeom>
          <a:noFill/>
        </p:spPr>
        <p:txBody>
          <a:bodyPr wrap="none" rtlCol="0">
            <a:spAutoFit/>
          </a:bodyPr>
          <a:lstStyle/>
          <a:p>
            <a:r>
              <a:rPr lang="en-US" sz="1600" dirty="0"/>
              <a:t>Working diffuser (every week)</a:t>
            </a:r>
          </a:p>
        </p:txBody>
      </p:sp>
      <p:sp>
        <p:nvSpPr>
          <p:cNvPr id="28" name="TextBox 27">
            <a:extLst>
              <a:ext uri="{FF2B5EF4-FFF2-40B4-BE49-F238E27FC236}">
                <a16:creationId xmlns:a16="http://schemas.microsoft.com/office/drawing/2014/main" id="{0D002DC0-D8D4-56D7-FCF4-664FE158B060}"/>
              </a:ext>
            </a:extLst>
          </p:cNvPr>
          <p:cNvSpPr txBox="1"/>
          <p:nvPr/>
        </p:nvSpPr>
        <p:spPr>
          <a:xfrm>
            <a:off x="4777140" y="6049381"/>
            <a:ext cx="3172792" cy="338554"/>
          </a:xfrm>
          <a:prstGeom prst="rect">
            <a:avLst/>
          </a:prstGeom>
          <a:noFill/>
        </p:spPr>
        <p:txBody>
          <a:bodyPr wrap="none" rtlCol="0">
            <a:spAutoFit/>
          </a:bodyPr>
          <a:lstStyle/>
          <a:p>
            <a:r>
              <a:rPr lang="en-US" sz="1600" dirty="0"/>
              <a:t>Reference diffuser (every 3 months)</a:t>
            </a:r>
          </a:p>
        </p:txBody>
      </p:sp>
      <p:sp>
        <p:nvSpPr>
          <p:cNvPr id="30" name="Oval 29">
            <a:extLst>
              <a:ext uri="{FF2B5EF4-FFF2-40B4-BE49-F238E27FC236}">
                <a16:creationId xmlns:a16="http://schemas.microsoft.com/office/drawing/2014/main" id="{71D615F3-18FD-A1D2-633B-5F996BB9C41C}"/>
              </a:ext>
            </a:extLst>
          </p:cNvPr>
          <p:cNvSpPr/>
          <p:nvPr/>
        </p:nvSpPr>
        <p:spPr>
          <a:xfrm>
            <a:off x="4557251" y="5836826"/>
            <a:ext cx="103238" cy="103238"/>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7D84838B-65A9-3ACD-8CAE-AA744D7507D9}"/>
              </a:ext>
            </a:extLst>
          </p:cNvPr>
          <p:cNvSpPr/>
          <p:nvPr/>
        </p:nvSpPr>
        <p:spPr>
          <a:xfrm>
            <a:off x="4516693" y="6146569"/>
            <a:ext cx="184354" cy="158926"/>
          </a:xfrm>
          <a:prstGeom prs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8322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F3305-7B16-18B2-AC9F-C997885520C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7A7844-64C0-319B-A460-A4CF6EE80DBF}"/>
              </a:ext>
            </a:extLst>
          </p:cNvPr>
          <p:cNvSpPr>
            <a:spLocks noGrp="1"/>
          </p:cNvSpPr>
          <p:nvPr>
            <p:ph type="sldNum" sz="quarter" idx="12"/>
          </p:nvPr>
        </p:nvSpPr>
        <p:spPr/>
        <p:txBody>
          <a:bodyPr/>
          <a:lstStyle/>
          <a:p>
            <a:fld id="{DA0E24C6-B8C2-40F0-BF2D-44D0E3E3802A}" type="slidenum">
              <a:rPr lang="en-US" smtClean="0"/>
              <a:t>16</a:t>
            </a:fld>
            <a:endParaRPr lang="en-US"/>
          </a:p>
        </p:txBody>
      </p:sp>
      <p:sp>
        <p:nvSpPr>
          <p:cNvPr id="11" name="Title 2">
            <a:extLst>
              <a:ext uri="{FF2B5EF4-FFF2-40B4-BE49-F238E27FC236}">
                <a16:creationId xmlns:a16="http://schemas.microsoft.com/office/drawing/2014/main" id="{742A0DBB-6EFC-6593-1710-AB5E46D8E1D4}"/>
              </a:ext>
            </a:extLst>
          </p:cNvPr>
          <p:cNvSpPr>
            <a:spLocks noGrp="1"/>
          </p:cNvSpPr>
          <p:nvPr>
            <p:ph type="title"/>
          </p:nvPr>
        </p:nvSpPr>
        <p:spPr>
          <a:xfrm>
            <a:off x="0" y="0"/>
            <a:ext cx="12192000" cy="975701"/>
          </a:xfrm>
        </p:spPr>
        <p:txBody>
          <a:bodyPr/>
          <a:lstStyle/>
          <a:p>
            <a:r>
              <a:rPr lang="en-US" dirty="0"/>
              <a:t>Degradation correction</a:t>
            </a:r>
          </a:p>
        </p:txBody>
      </p:sp>
      <p:pic>
        <p:nvPicPr>
          <p:cNvPr id="3" name="Picture 2">
            <a:extLst>
              <a:ext uri="{FF2B5EF4-FFF2-40B4-BE49-F238E27FC236}">
                <a16:creationId xmlns:a16="http://schemas.microsoft.com/office/drawing/2014/main" id="{BF5306C8-F489-93F7-ECE4-90D3D8635E3F}"/>
              </a:ext>
            </a:extLst>
          </p:cNvPr>
          <p:cNvPicPr>
            <a:picLocks noChangeAspect="1"/>
          </p:cNvPicPr>
          <p:nvPr/>
        </p:nvPicPr>
        <p:blipFill>
          <a:blip r:embed="rId3"/>
          <a:stretch>
            <a:fillRect/>
          </a:stretch>
        </p:blipFill>
        <p:spPr>
          <a:xfrm>
            <a:off x="201816" y="2242593"/>
            <a:ext cx="3785656" cy="2366035"/>
          </a:xfrm>
          <a:prstGeom prst="rect">
            <a:avLst/>
          </a:prstGeom>
        </p:spPr>
      </p:pic>
      <p:pic>
        <p:nvPicPr>
          <p:cNvPr id="6" name="Picture 5">
            <a:extLst>
              <a:ext uri="{FF2B5EF4-FFF2-40B4-BE49-F238E27FC236}">
                <a16:creationId xmlns:a16="http://schemas.microsoft.com/office/drawing/2014/main" id="{4B838541-2367-DF89-76EA-B7FDC1ACBBC5}"/>
              </a:ext>
            </a:extLst>
          </p:cNvPr>
          <p:cNvPicPr>
            <a:picLocks noChangeAspect="1"/>
          </p:cNvPicPr>
          <p:nvPr/>
        </p:nvPicPr>
        <p:blipFill>
          <a:blip r:embed="rId4"/>
          <a:stretch>
            <a:fillRect/>
          </a:stretch>
        </p:blipFill>
        <p:spPr>
          <a:xfrm>
            <a:off x="8219276" y="2242593"/>
            <a:ext cx="3785656" cy="2366035"/>
          </a:xfrm>
          <a:prstGeom prst="rect">
            <a:avLst/>
          </a:prstGeom>
        </p:spPr>
      </p:pic>
      <p:pic>
        <p:nvPicPr>
          <p:cNvPr id="8" name="Picture 7">
            <a:extLst>
              <a:ext uri="{FF2B5EF4-FFF2-40B4-BE49-F238E27FC236}">
                <a16:creationId xmlns:a16="http://schemas.microsoft.com/office/drawing/2014/main" id="{DAF4C8EC-EA37-94F9-8859-0DC2E10CEE39}"/>
              </a:ext>
            </a:extLst>
          </p:cNvPr>
          <p:cNvPicPr>
            <a:picLocks noChangeAspect="1"/>
          </p:cNvPicPr>
          <p:nvPr/>
        </p:nvPicPr>
        <p:blipFill>
          <a:blip r:embed="rId5"/>
          <a:stretch>
            <a:fillRect/>
          </a:stretch>
        </p:blipFill>
        <p:spPr>
          <a:xfrm>
            <a:off x="4210546" y="2242593"/>
            <a:ext cx="3785656" cy="2366035"/>
          </a:xfrm>
          <a:prstGeom prst="rect">
            <a:avLst/>
          </a:prstGeom>
        </p:spPr>
      </p:pic>
      <p:sp>
        <p:nvSpPr>
          <p:cNvPr id="21" name="TextBox 20">
            <a:extLst>
              <a:ext uri="{FF2B5EF4-FFF2-40B4-BE49-F238E27FC236}">
                <a16:creationId xmlns:a16="http://schemas.microsoft.com/office/drawing/2014/main" id="{E4E57162-064C-A79C-C52B-2619EC15984E}"/>
              </a:ext>
            </a:extLst>
          </p:cNvPr>
          <p:cNvSpPr txBox="1"/>
          <p:nvPr/>
        </p:nvSpPr>
        <p:spPr>
          <a:xfrm>
            <a:off x="5178922" y="1255237"/>
            <a:ext cx="1834156" cy="369332"/>
          </a:xfrm>
          <a:prstGeom prst="rect">
            <a:avLst/>
          </a:prstGeom>
          <a:noFill/>
        </p:spPr>
        <p:txBody>
          <a:bodyPr wrap="none" rtlCol="0">
            <a:spAutoFit/>
          </a:bodyPr>
          <a:lstStyle/>
          <a:p>
            <a:pPr algn="ctr"/>
            <a:r>
              <a:rPr lang="en-US" b="1" dirty="0">
                <a:solidFill>
                  <a:srgbClr val="0000FF"/>
                </a:solidFill>
              </a:rPr>
              <a:t>UV (290–490 nm)</a:t>
            </a:r>
          </a:p>
        </p:txBody>
      </p:sp>
      <p:sp>
        <p:nvSpPr>
          <p:cNvPr id="23" name="TextBox 22">
            <a:extLst>
              <a:ext uri="{FF2B5EF4-FFF2-40B4-BE49-F238E27FC236}">
                <a16:creationId xmlns:a16="http://schemas.microsoft.com/office/drawing/2014/main" id="{D7363C70-0462-5C94-AED4-6E83647F5662}"/>
              </a:ext>
            </a:extLst>
          </p:cNvPr>
          <p:cNvSpPr txBox="1"/>
          <p:nvPr/>
        </p:nvSpPr>
        <p:spPr>
          <a:xfrm>
            <a:off x="3889049" y="3241033"/>
            <a:ext cx="300082" cy="369332"/>
          </a:xfrm>
          <a:prstGeom prst="rect">
            <a:avLst/>
          </a:prstGeom>
          <a:noFill/>
        </p:spPr>
        <p:txBody>
          <a:bodyPr wrap="none" rtlCol="0">
            <a:spAutoFit/>
          </a:bodyPr>
          <a:lstStyle/>
          <a:p>
            <a:pPr algn="ctr"/>
            <a:r>
              <a:rPr lang="en-US" b="1" dirty="0"/>
              <a:t>=</a:t>
            </a:r>
          </a:p>
        </p:txBody>
      </p:sp>
      <p:sp>
        <p:nvSpPr>
          <p:cNvPr id="24" name="TextBox 23">
            <a:extLst>
              <a:ext uri="{FF2B5EF4-FFF2-40B4-BE49-F238E27FC236}">
                <a16:creationId xmlns:a16="http://schemas.microsoft.com/office/drawing/2014/main" id="{F2B1F71F-C1B7-7796-0E89-3F87AB283A0E}"/>
              </a:ext>
            </a:extLst>
          </p:cNvPr>
          <p:cNvSpPr txBox="1"/>
          <p:nvPr/>
        </p:nvSpPr>
        <p:spPr>
          <a:xfrm>
            <a:off x="7883030" y="3241033"/>
            <a:ext cx="300083" cy="369332"/>
          </a:xfrm>
          <a:prstGeom prst="rect">
            <a:avLst/>
          </a:prstGeom>
          <a:noFill/>
        </p:spPr>
        <p:txBody>
          <a:bodyPr wrap="none" rtlCol="0">
            <a:spAutoFit/>
          </a:bodyPr>
          <a:lstStyle/>
          <a:p>
            <a:pPr algn="ctr"/>
            <a:r>
              <a:rPr lang="en-US" b="1" dirty="0"/>
              <a:t>+</a:t>
            </a:r>
          </a:p>
        </p:txBody>
      </p:sp>
      <p:sp>
        <p:nvSpPr>
          <p:cNvPr id="25" name="TextBox 24">
            <a:extLst>
              <a:ext uri="{FF2B5EF4-FFF2-40B4-BE49-F238E27FC236}">
                <a16:creationId xmlns:a16="http://schemas.microsoft.com/office/drawing/2014/main" id="{0C621458-E73C-5883-9582-923D9F7AFC8D}"/>
              </a:ext>
            </a:extLst>
          </p:cNvPr>
          <p:cNvSpPr txBox="1"/>
          <p:nvPr/>
        </p:nvSpPr>
        <p:spPr>
          <a:xfrm>
            <a:off x="811164" y="1731851"/>
            <a:ext cx="2731261" cy="369332"/>
          </a:xfrm>
          <a:prstGeom prst="rect">
            <a:avLst/>
          </a:prstGeom>
          <a:noFill/>
        </p:spPr>
        <p:txBody>
          <a:bodyPr wrap="none" rtlCol="0">
            <a:spAutoFit/>
          </a:bodyPr>
          <a:lstStyle/>
          <a:p>
            <a:pPr algn="ctr"/>
            <a:r>
              <a:rPr lang="en-US" b="1" dirty="0"/>
              <a:t>Working irradiance change</a:t>
            </a:r>
          </a:p>
        </p:txBody>
      </p:sp>
      <p:sp>
        <p:nvSpPr>
          <p:cNvPr id="26" name="TextBox 25">
            <a:extLst>
              <a:ext uri="{FF2B5EF4-FFF2-40B4-BE49-F238E27FC236}">
                <a16:creationId xmlns:a16="http://schemas.microsoft.com/office/drawing/2014/main" id="{92C4EA2C-A697-6A29-D94B-ECD8E5E9B210}"/>
              </a:ext>
            </a:extLst>
          </p:cNvPr>
          <p:cNvSpPr txBox="1"/>
          <p:nvPr/>
        </p:nvSpPr>
        <p:spPr>
          <a:xfrm>
            <a:off x="4938976" y="1731851"/>
            <a:ext cx="2513509" cy="369332"/>
          </a:xfrm>
          <a:prstGeom prst="rect">
            <a:avLst/>
          </a:prstGeom>
          <a:noFill/>
        </p:spPr>
        <p:txBody>
          <a:bodyPr wrap="none" rtlCol="0">
            <a:spAutoFit/>
          </a:bodyPr>
          <a:lstStyle/>
          <a:p>
            <a:pPr algn="ctr"/>
            <a:r>
              <a:rPr lang="en-US" b="1" dirty="0"/>
              <a:t>Working diffuser change</a:t>
            </a:r>
          </a:p>
        </p:txBody>
      </p:sp>
      <p:sp>
        <p:nvSpPr>
          <p:cNvPr id="27" name="TextBox 26">
            <a:extLst>
              <a:ext uri="{FF2B5EF4-FFF2-40B4-BE49-F238E27FC236}">
                <a16:creationId xmlns:a16="http://schemas.microsoft.com/office/drawing/2014/main" id="{1969245D-E0FA-0938-A43E-B06C18EA678E}"/>
              </a:ext>
            </a:extLst>
          </p:cNvPr>
          <p:cNvSpPr txBox="1"/>
          <p:nvPr/>
        </p:nvSpPr>
        <p:spPr>
          <a:xfrm>
            <a:off x="8986512" y="1731851"/>
            <a:ext cx="2426819" cy="369332"/>
          </a:xfrm>
          <a:prstGeom prst="rect">
            <a:avLst/>
          </a:prstGeom>
          <a:noFill/>
        </p:spPr>
        <p:txBody>
          <a:bodyPr wrap="none" rtlCol="0">
            <a:spAutoFit/>
          </a:bodyPr>
          <a:lstStyle/>
          <a:p>
            <a:pPr algn="ctr"/>
            <a:r>
              <a:rPr lang="en-US" b="1" dirty="0"/>
              <a:t>Optics/detector change</a:t>
            </a:r>
          </a:p>
        </p:txBody>
      </p:sp>
      <p:sp>
        <p:nvSpPr>
          <p:cNvPr id="28" name="Right Brace 27">
            <a:extLst>
              <a:ext uri="{FF2B5EF4-FFF2-40B4-BE49-F238E27FC236}">
                <a16:creationId xmlns:a16="http://schemas.microsoft.com/office/drawing/2014/main" id="{72C9EFC3-4A43-FE37-B3CA-3A29CFC6E16E}"/>
              </a:ext>
            </a:extLst>
          </p:cNvPr>
          <p:cNvSpPr/>
          <p:nvPr/>
        </p:nvSpPr>
        <p:spPr>
          <a:xfrm rot="5400000">
            <a:off x="8087238" y="1024563"/>
            <a:ext cx="158090" cy="7326219"/>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3FA9E042-AA43-ACE9-C6CE-4F87D74DD905}"/>
              </a:ext>
            </a:extLst>
          </p:cNvPr>
          <p:cNvCxnSpPr>
            <a:cxnSpLocks/>
            <a:stCxn id="28" idx="1"/>
            <a:endCxn id="31" idx="0"/>
          </p:cNvCxnSpPr>
          <p:nvPr/>
        </p:nvCxnSpPr>
        <p:spPr>
          <a:xfrm>
            <a:off x="8166283" y="4766718"/>
            <a:ext cx="0" cy="21456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E8E9F6CD-882F-6ECF-AF43-3B81853CD1BF}"/>
              </a:ext>
            </a:extLst>
          </p:cNvPr>
          <p:cNvSpPr txBox="1"/>
          <p:nvPr/>
        </p:nvSpPr>
        <p:spPr>
          <a:xfrm>
            <a:off x="6817804" y="4981283"/>
            <a:ext cx="2696957" cy="369332"/>
          </a:xfrm>
          <a:prstGeom prst="rect">
            <a:avLst/>
          </a:prstGeom>
          <a:noFill/>
        </p:spPr>
        <p:txBody>
          <a:bodyPr wrap="none" rtlCol="0">
            <a:spAutoFit/>
          </a:bodyPr>
          <a:lstStyle/>
          <a:p>
            <a:pPr algn="ctr"/>
            <a:r>
              <a:rPr lang="en-US" b="1" dirty="0">
                <a:solidFill>
                  <a:srgbClr val="FF0000"/>
                </a:solidFill>
              </a:rPr>
              <a:t>To be corrected separately</a:t>
            </a:r>
            <a:endParaRPr lang="en-US" dirty="0">
              <a:solidFill>
                <a:srgbClr val="FF0000"/>
              </a:solidFill>
            </a:endParaRPr>
          </a:p>
        </p:txBody>
      </p:sp>
      <p:sp>
        <p:nvSpPr>
          <p:cNvPr id="32" name="TextBox 31">
            <a:extLst>
              <a:ext uri="{FF2B5EF4-FFF2-40B4-BE49-F238E27FC236}">
                <a16:creationId xmlns:a16="http://schemas.microsoft.com/office/drawing/2014/main" id="{B5F0A71A-F967-7C39-F53E-1EA9D4791BE8}"/>
              </a:ext>
            </a:extLst>
          </p:cNvPr>
          <p:cNvSpPr txBox="1"/>
          <p:nvPr/>
        </p:nvSpPr>
        <p:spPr>
          <a:xfrm>
            <a:off x="4850823" y="5350615"/>
            <a:ext cx="6630918" cy="369332"/>
          </a:xfrm>
          <a:prstGeom prst="rect">
            <a:avLst/>
          </a:prstGeom>
          <a:noFill/>
        </p:spPr>
        <p:txBody>
          <a:bodyPr wrap="none" rtlCol="0">
            <a:spAutoFit/>
          </a:bodyPr>
          <a:lstStyle/>
          <a:p>
            <a:r>
              <a:rPr lang="en-US" dirty="0"/>
              <a:t>Correction to be applied to every wavelength in the UV and VIS CCDs.</a:t>
            </a:r>
          </a:p>
        </p:txBody>
      </p:sp>
      <p:sp>
        <p:nvSpPr>
          <p:cNvPr id="33" name="Rectangle 32">
            <a:extLst>
              <a:ext uri="{FF2B5EF4-FFF2-40B4-BE49-F238E27FC236}">
                <a16:creationId xmlns:a16="http://schemas.microsoft.com/office/drawing/2014/main" id="{CE564A12-88B9-13F0-7953-3140624F261A}"/>
              </a:ext>
            </a:extLst>
          </p:cNvPr>
          <p:cNvSpPr/>
          <p:nvPr/>
        </p:nvSpPr>
        <p:spPr>
          <a:xfrm>
            <a:off x="162045" y="5877319"/>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Level-2 retrievals using Sun-normalized radiances will be improved (O</a:t>
            </a:r>
            <a:r>
              <a:rPr lang="en-US" sz="2000" baseline="-25000" dirty="0">
                <a:solidFill>
                  <a:schemeClr val="tx1"/>
                </a:solidFill>
              </a:rPr>
              <a:t>3</a:t>
            </a:r>
            <a:r>
              <a:rPr lang="en-US" sz="2000" dirty="0">
                <a:solidFill>
                  <a:schemeClr val="tx1"/>
                </a:solidFill>
              </a:rPr>
              <a:t> &amp; cloud).</a:t>
            </a:r>
          </a:p>
        </p:txBody>
      </p:sp>
      <p:sp>
        <p:nvSpPr>
          <p:cNvPr id="10" name="TextBox 9">
            <a:extLst>
              <a:ext uri="{FF2B5EF4-FFF2-40B4-BE49-F238E27FC236}">
                <a16:creationId xmlns:a16="http://schemas.microsoft.com/office/drawing/2014/main" id="{9DF099A2-E180-FD66-C436-BD634B5601AF}"/>
              </a:ext>
            </a:extLst>
          </p:cNvPr>
          <p:cNvSpPr txBox="1"/>
          <p:nvPr/>
        </p:nvSpPr>
        <p:spPr>
          <a:xfrm>
            <a:off x="4291656" y="2003930"/>
            <a:ext cx="3798002" cy="307777"/>
          </a:xfrm>
          <a:prstGeom prst="rect">
            <a:avLst/>
          </a:prstGeom>
          <a:noFill/>
        </p:spPr>
        <p:txBody>
          <a:bodyPr wrap="square">
            <a:spAutoFit/>
          </a:bodyPr>
          <a:lstStyle/>
          <a:p>
            <a:pPr algn="ctr"/>
            <a:r>
              <a:rPr lang="en-US" sz="1400" dirty="0">
                <a:solidFill>
                  <a:srgbClr val="FF0000"/>
                </a:solidFill>
              </a:rPr>
              <a:t>(estimated by working/reference irradiance ratio)</a:t>
            </a:r>
            <a:endParaRPr lang="en-US" sz="1400" dirty="0"/>
          </a:p>
        </p:txBody>
      </p:sp>
      <p:sp>
        <p:nvSpPr>
          <p:cNvPr id="12" name="TextBox 11">
            <a:extLst>
              <a:ext uri="{FF2B5EF4-FFF2-40B4-BE49-F238E27FC236}">
                <a16:creationId xmlns:a16="http://schemas.microsoft.com/office/drawing/2014/main" id="{0586E67A-97B9-A14D-A53F-A094F28713EC}"/>
              </a:ext>
            </a:extLst>
          </p:cNvPr>
          <p:cNvSpPr txBox="1"/>
          <p:nvPr/>
        </p:nvSpPr>
        <p:spPr>
          <a:xfrm>
            <a:off x="8686807" y="2003930"/>
            <a:ext cx="3026228" cy="307777"/>
          </a:xfrm>
          <a:prstGeom prst="rect">
            <a:avLst/>
          </a:prstGeom>
          <a:noFill/>
        </p:spPr>
        <p:txBody>
          <a:bodyPr wrap="square">
            <a:spAutoFit/>
          </a:bodyPr>
          <a:lstStyle/>
          <a:p>
            <a:pPr algn="ctr"/>
            <a:r>
              <a:rPr lang="en-US" sz="1400" dirty="0">
                <a:solidFill>
                  <a:srgbClr val="FF0000"/>
                </a:solidFill>
              </a:rPr>
              <a:t>(estimated by reference irradiance)</a:t>
            </a:r>
            <a:endParaRPr lang="en-US" sz="1400" dirty="0"/>
          </a:p>
        </p:txBody>
      </p:sp>
    </p:spTree>
    <p:extLst>
      <p:ext uri="{BB962C8B-B14F-4D97-AF65-F5344CB8AC3E}">
        <p14:creationId xmlns:p14="http://schemas.microsoft.com/office/powerpoint/2010/main" val="5109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648EC-6624-5A9D-CCB8-E3029F481B0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4083DD-D4D0-8212-084D-3491C1983272}"/>
              </a:ext>
            </a:extLst>
          </p:cNvPr>
          <p:cNvSpPr>
            <a:spLocks noGrp="1"/>
          </p:cNvSpPr>
          <p:nvPr>
            <p:ph type="sldNum" sz="quarter" idx="12"/>
          </p:nvPr>
        </p:nvSpPr>
        <p:spPr/>
        <p:txBody>
          <a:bodyPr/>
          <a:lstStyle/>
          <a:p>
            <a:fld id="{DA0E24C6-B8C2-40F0-BF2D-44D0E3E3802A}" type="slidenum">
              <a:rPr lang="en-US" smtClean="0"/>
              <a:t>17</a:t>
            </a:fld>
            <a:endParaRPr lang="en-US"/>
          </a:p>
        </p:txBody>
      </p:sp>
      <p:sp>
        <p:nvSpPr>
          <p:cNvPr id="11" name="Title 2">
            <a:extLst>
              <a:ext uri="{FF2B5EF4-FFF2-40B4-BE49-F238E27FC236}">
                <a16:creationId xmlns:a16="http://schemas.microsoft.com/office/drawing/2014/main" id="{875197A0-4595-C3E8-448F-E30F72AE6160}"/>
              </a:ext>
            </a:extLst>
          </p:cNvPr>
          <p:cNvSpPr>
            <a:spLocks noGrp="1"/>
          </p:cNvSpPr>
          <p:nvPr>
            <p:ph type="title"/>
          </p:nvPr>
        </p:nvSpPr>
        <p:spPr>
          <a:xfrm>
            <a:off x="0" y="0"/>
            <a:ext cx="12192000" cy="975701"/>
          </a:xfrm>
        </p:spPr>
        <p:txBody>
          <a:bodyPr/>
          <a:lstStyle/>
          <a:p>
            <a:r>
              <a:rPr lang="en-US" dirty="0"/>
              <a:t>Polarization correction</a:t>
            </a:r>
          </a:p>
        </p:txBody>
      </p:sp>
      <p:sp>
        <p:nvSpPr>
          <p:cNvPr id="2" name="Parallelogram 1">
            <a:extLst>
              <a:ext uri="{FF2B5EF4-FFF2-40B4-BE49-F238E27FC236}">
                <a16:creationId xmlns:a16="http://schemas.microsoft.com/office/drawing/2014/main" id="{E30DB31B-51AB-C8F2-832A-43BD3569CCCA}"/>
              </a:ext>
            </a:extLst>
          </p:cNvPr>
          <p:cNvSpPr/>
          <p:nvPr/>
        </p:nvSpPr>
        <p:spPr>
          <a:xfrm>
            <a:off x="15448" y="2936958"/>
            <a:ext cx="2019298" cy="975701"/>
          </a:xfrm>
          <a:prstGeom prst="parallelogram">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Level-1</a:t>
            </a:r>
          </a:p>
          <a:p>
            <a:pPr algn="ctr"/>
            <a:r>
              <a:rPr lang="en-US" sz="1600" dirty="0">
                <a:solidFill>
                  <a:schemeClr val="tx1"/>
                </a:solidFill>
              </a:rPr>
              <a:t>Sun-normalized radiance</a:t>
            </a:r>
          </a:p>
        </p:txBody>
      </p:sp>
      <p:sp>
        <p:nvSpPr>
          <p:cNvPr id="3" name="Parallelogram 2">
            <a:extLst>
              <a:ext uri="{FF2B5EF4-FFF2-40B4-BE49-F238E27FC236}">
                <a16:creationId xmlns:a16="http://schemas.microsoft.com/office/drawing/2014/main" id="{56D0712E-B351-7437-33AE-F07FF19EAB9E}"/>
              </a:ext>
            </a:extLst>
          </p:cNvPr>
          <p:cNvSpPr/>
          <p:nvPr/>
        </p:nvSpPr>
        <p:spPr>
          <a:xfrm>
            <a:off x="4129717" y="2435305"/>
            <a:ext cx="2080975" cy="791666"/>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Total ozone column</a:t>
            </a:r>
          </a:p>
        </p:txBody>
      </p:sp>
      <p:sp>
        <p:nvSpPr>
          <p:cNvPr id="5" name="Rectangle 4">
            <a:extLst>
              <a:ext uri="{FF2B5EF4-FFF2-40B4-BE49-F238E27FC236}">
                <a16:creationId xmlns:a16="http://schemas.microsoft.com/office/drawing/2014/main" id="{964E066D-0A02-80B6-D905-398A2EA28558}"/>
              </a:ext>
            </a:extLst>
          </p:cNvPr>
          <p:cNvSpPr/>
          <p:nvPr/>
        </p:nvSpPr>
        <p:spPr>
          <a:xfrm>
            <a:off x="2166947" y="2936958"/>
            <a:ext cx="1688964" cy="975701"/>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Estimate atmospheric and surface parameters</a:t>
            </a:r>
          </a:p>
        </p:txBody>
      </p:sp>
      <p:sp>
        <p:nvSpPr>
          <p:cNvPr id="9" name="Parallelogram 8">
            <a:extLst>
              <a:ext uri="{FF2B5EF4-FFF2-40B4-BE49-F238E27FC236}">
                <a16:creationId xmlns:a16="http://schemas.microsoft.com/office/drawing/2014/main" id="{574E20EE-C3C5-D58A-E1F7-028A83AA247A}"/>
              </a:ext>
            </a:extLst>
          </p:cNvPr>
          <p:cNvSpPr/>
          <p:nvPr/>
        </p:nvSpPr>
        <p:spPr>
          <a:xfrm>
            <a:off x="3765422" y="3344481"/>
            <a:ext cx="2298610" cy="1811515"/>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i="1" dirty="0">
                <a:solidFill>
                  <a:srgbClr val="0000FF"/>
                </a:solidFill>
              </a:rPr>
              <a:t>if LER:</a:t>
            </a:r>
          </a:p>
          <a:p>
            <a:pPr algn="ctr"/>
            <a:r>
              <a:rPr lang="en-US" sz="1600" dirty="0">
                <a:solidFill>
                  <a:schemeClr val="tx1"/>
                </a:solidFill>
              </a:rPr>
              <a:t>Scene albedo &amp; Scene pressure</a:t>
            </a:r>
          </a:p>
          <a:p>
            <a:pPr algn="ctr"/>
            <a:endParaRPr lang="en-US" sz="1600" dirty="0">
              <a:solidFill>
                <a:schemeClr val="tx1"/>
              </a:solidFill>
            </a:endParaRPr>
          </a:p>
          <a:p>
            <a:pPr algn="ctr"/>
            <a:r>
              <a:rPr lang="en-US" sz="1600" i="1" dirty="0">
                <a:solidFill>
                  <a:srgbClr val="FF0000"/>
                </a:solidFill>
              </a:rPr>
              <a:t>if MLER:</a:t>
            </a:r>
          </a:p>
          <a:p>
            <a:pPr algn="ctr"/>
            <a:r>
              <a:rPr lang="en-US" sz="1600" dirty="0">
                <a:solidFill>
                  <a:schemeClr val="tx1"/>
                </a:solidFill>
              </a:rPr>
              <a:t>Cloud fraction &amp; Cloud pressure</a:t>
            </a:r>
          </a:p>
        </p:txBody>
      </p:sp>
      <p:sp>
        <p:nvSpPr>
          <p:cNvPr id="13" name="Rectangle 12">
            <a:extLst>
              <a:ext uri="{FF2B5EF4-FFF2-40B4-BE49-F238E27FC236}">
                <a16:creationId xmlns:a16="http://schemas.microsoft.com/office/drawing/2014/main" id="{E6F70C35-30D5-049E-E729-82FC48A0B8A2}"/>
              </a:ext>
            </a:extLst>
          </p:cNvPr>
          <p:cNvSpPr/>
          <p:nvPr/>
        </p:nvSpPr>
        <p:spPr>
          <a:xfrm>
            <a:off x="6347051" y="2936958"/>
            <a:ext cx="1720777" cy="975701"/>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Derive</a:t>
            </a:r>
            <a:br>
              <a:rPr lang="en-US" sz="1600" dirty="0">
                <a:solidFill>
                  <a:schemeClr val="tx1"/>
                </a:solidFill>
              </a:rPr>
            </a:br>
            <a:r>
              <a:rPr lang="en-US" sz="1600" dirty="0">
                <a:solidFill>
                  <a:schemeClr val="tx1"/>
                </a:solidFill>
              </a:rPr>
              <a:t>Stokes parameters</a:t>
            </a:r>
          </a:p>
          <a:p>
            <a:pPr algn="ctr"/>
            <a:r>
              <a:rPr lang="en-US" sz="1600" dirty="0">
                <a:solidFill>
                  <a:schemeClr val="tx1"/>
                </a:solidFill>
              </a:rPr>
              <a:t>(Q &amp; U)</a:t>
            </a:r>
          </a:p>
        </p:txBody>
      </p:sp>
      <p:sp>
        <p:nvSpPr>
          <p:cNvPr id="18" name="Rectangle 17">
            <a:extLst>
              <a:ext uri="{FF2B5EF4-FFF2-40B4-BE49-F238E27FC236}">
                <a16:creationId xmlns:a16="http://schemas.microsoft.com/office/drawing/2014/main" id="{B295AC86-86D6-0D22-E6EF-47CB4B7A1E16}"/>
              </a:ext>
            </a:extLst>
          </p:cNvPr>
          <p:cNvSpPr/>
          <p:nvPr/>
        </p:nvSpPr>
        <p:spPr>
          <a:xfrm>
            <a:off x="8305663" y="2268224"/>
            <a:ext cx="1720777" cy="2313168"/>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Derive</a:t>
            </a:r>
            <a:br>
              <a:rPr lang="en-US" sz="1600" dirty="0">
                <a:solidFill>
                  <a:schemeClr val="tx1"/>
                </a:solidFill>
              </a:rPr>
            </a:br>
            <a:br>
              <a:rPr lang="en-US" sz="1600" dirty="0">
                <a:solidFill>
                  <a:schemeClr val="tx1"/>
                </a:solidFill>
              </a:rPr>
            </a:br>
            <a:r>
              <a:rPr lang="en-US" sz="1600" i="1" dirty="0">
                <a:solidFill>
                  <a:schemeClr val="tx1"/>
                </a:solidFill>
              </a:rPr>
              <a:t>(1) degree of linear polarization </a:t>
            </a:r>
            <a:br>
              <a:rPr lang="en-US" sz="1600" dirty="0">
                <a:solidFill>
                  <a:schemeClr val="tx1"/>
                </a:solidFill>
              </a:rPr>
            </a:br>
            <a:br>
              <a:rPr lang="en-US" sz="1600" dirty="0">
                <a:solidFill>
                  <a:schemeClr val="tx1"/>
                </a:solidFill>
              </a:rPr>
            </a:br>
            <a:r>
              <a:rPr lang="en-US" sz="1600" dirty="0">
                <a:solidFill>
                  <a:schemeClr val="tx1"/>
                </a:solidFill>
              </a:rPr>
              <a:t>and</a:t>
            </a:r>
            <a:br>
              <a:rPr lang="en-US" sz="1600" dirty="0">
                <a:solidFill>
                  <a:schemeClr val="tx1"/>
                </a:solidFill>
              </a:rPr>
            </a:br>
            <a:br>
              <a:rPr lang="en-US" sz="1600" dirty="0">
                <a:solidFill>
                  <a:schemeClr val="tx1"/>
                </a:solidFill>
              </a:rPr>
            </a:br>
            <a:r>
              <a:rPr lang="en-US" sz="1600" i="1" dirty="0">
                <a:solidFill>
                  <a:schemeClr val="tx1"/>
                </a:solidFill>
              </a:rPr>
              <a:t>(2) phase angle of polarization</a:t>
            </a:r>
          </a:p>
        </p:txBody>
      </p:sp>
      <p:sp>
        <p:nvSpPr>
          <p:cNvPr id="19" name="Right Arrow 18">
            <a:extLst>
              <a:ext uri="{FF2B5EF4-FFF2-40B4-BE49-F238E27FC236}">
                <a16:creationId xmlns:a16="http://schemas.microsoft.com/office/drawing/2014/main" id="{D23019DC-D854-2085-9A39-05864FB45298}"/>
              </a:ext>
            </a:extLst>
          </p:cNvPr>
          <p:cNvSpPr/>
          <p:nvPr/>
        </p:nvSpPr>
        <p:spPr>
          <a:xfrm>
            <a:off x="1932044" y="3340093"/>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0" name="Parallelogram 19">
            <a:extLst>
              <a:ext uri="{FF2B5EF4-FFF2-40B4-BE49-F238E27FC236}">
                <a16:creationId xmlns:a16="http://schemas.microsoft.com/office/drawing/2014/main" id="{0166C6F5-90E3-A1F0-FCAB-617212C525E9}"/>
              </a:ext>
            </a:extLst>
          </p:cNvPr>
          <p:cNvSpPr/>
          <p:nvPr/>
        </p:nvSpPr>
        <p:spPr>
          <a:xfrm>
            <a:off x="10158220" y="2941149"/>
            <a:ext cx="2019298" cy="975701"/>
          </a:xfrm>
          <a:prstGeom prst="parallelogram">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Polarization-corrected</a:t>
            </a:r>
            <a:br>
              <a:rPr lang="en-US" sz="1600" dirty="0">
                <a:solidFill>
                  <a:schemeClr val="tx1"/>
                </a:solidFill>
              </a:rPr>
            </a:br>
            <a:r>
              <a:rPr lang="en-US" sz="1600" dirty="0">
                <a:solidFill>
                  <a:schemeClr val="tx1"/>
                </a:solidFill>
              </a:rPr>
              <a:t>Level-1 spectrum</a:t>
            </a:r>
          </a:p>
        </p:txBody>
      </p:sp>
      <p:sp>
        <p:nvSpPr>
          <p:cNvPr id="6" name="Right Arrow 5">
            <a:extLst>
              <a:ext uri="{FF2B5EF4-FFF2-40B4-BE49-F238E27FC236}">
                <a16:creationId xmlns:a16="http://schemas.microsoft.com/office/drawing/2014/main" id="{E014BCB9-DE63-AE6B-C16B-50F42E65F037}"/>
              </a:ext>
            </a:extLst>
          </p:cNvPr>
          <p:cNvSpPr/>
          <p:nvPr/>
        </p:nvSpPr>
        <p:spPr>
          <a:xfrm rot="19800000">
            <a:off x="3881867" y="3203046"/>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0" name="Right Arrow 9">
            <a:extLst>
              <a:ext uri="{FF2B5EF4-FFF2-40B4-BE49-F238E27FC236}">
                <a16:creationId xmlns:a16="http://schemas.microsoft.com/office/drawing/2014/main" id="{157A9516-3538-4EC2-7811-2B4391DEE25E}"/>
              </a:ext>
            </a:extLst>
          </p:cNvPr>
          <p:cNvSpPr/>
          <p:nvPr/>
        </p:nvSpPr>
        <p:spPr>
          <a:xfrm rot="1800000">
            <a:off x="3873631" y="3420510"/>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2" name="Right Arrow 11">
            <a:extLst>
              <a:ext uri="{FF2B5EF4-FFF2-40B4-BE49-F238E27FC236}">
                <a16:creationId xmlns:a16="http://schemas.microsoft.com/office/drawing/2014/main" id="{9A476F65-0502-F7C8-1839-23D556A3C91F}"/>
              </a:ext>
            </a:extLst>
          </p:cNvPr>
          <p:cNvSpPr/>
          <p:nvPr/>
        </p:nvSpPr>
        <p:spPr>
          <a:xfrm rot="19800000">
            <a:off x="6085425" y="3420511"/>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1" name="Right Arrow 20">
            <a:extLst>
              <a:ext uri="{FF2B5EF4-FFF2-40B4-BE49-F238E27FC236}">
                <a16:creationId xmlns:a16="http://schemas.microsoft.com/office/drawing/2014/main" id="{FC846A6A-16FE-A31F-1CDC-F840E5FC5953}"/>
              </a:ext>
            </a:extLst>
          </p:cNvPr>
          <p:cNvSpPr/>
          <p:nvPr/>
        </p:nvSpPr>
        <p:spPr>
          <a:xfrm rot="1800000">
            <a:off x="6077190" y="3202736"/>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2" name="Right Arrow 21">
            <a:extLst>
              <a:ext uri="{FF2B5EF4-FFF2-40B4-BE49-F238E27FC236}">
                <a16:creationId xmlns:a16="http://schemas.microsoft.com/office/drawing/2014/main" id="{EC706BCA-A82F-6955-C74B-BBEC289EF149}"/>
              </a:ext>
            </a:extLst>
          </p:cNvPr>
          <p:cNvSpPr/>
          <p:nvPr/>
        </p:nvSpPr>
        <p:spPr>
          <a:xfrm>
            <a:off x="8076066" y="3340093"/>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3" name="Right Arrow 22">
            <a:extLst>
              <a:ext uri="{FF2B5EF4-FFF2-40B4-BE49-F238E27FC236}">
                <a16:creationId xmlns:a16="http://schemas.microsoft.com/office/drawing/2014/main" id="{EEBDD4CE-40F5-13C9-F82F-00A255D0E840}"/>
              </a:ext>
            </a:extLst>
          </p:cNvPr>
          <p:cNvSpPr/>
          <p:nvPr/>
        </p:nvSpPr>
        <p:spPr>
          <a:xfrm>
            <a:off x="10026440" y="3340093"/>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4" name="TextBox 23">
            <a:extLst>
              <a:ext uri="{FF2B5EF4-FFF2-40B4-BE49-F238E27FC236}">
                <a16:creationId xmlns:a16="http://schemas.microsoft.com/office/drawing/2014/main" id="{D97F0E03-1B5F-3CC4-6E32-42D1D30D5A35}"/>
              </a:ext>
            </a:extLst>
          </p:cNvPr>
          <p:cNvSpPr txBox="1"/>
          <p:nvPr/>
        </p:nvSpPr>
        <p:spPr>
          <a:xfrm>
            <a:off x="167861" y="1212574"/>
            <a:ext cx="6747938" cy="830997"/>
          </a:xfrm>
          <a:prstGeom prst="rect">
            <a:avLst/>
          </a:prstGeom>
          <a:noFill/>
        </p:spPr>
        <p:txBody>
          <a:bodyPr wrap="none" rtlCol="0">
            <a:spAutoFit/>
          </a:bodyPr>
          <a:lstStyle/>
          <a:p>
            <a:r>
              <a:rPr lang="en-US" sz="2400" b="1" dirty="0">
                <a:solidFill>
                  <a:srgbClr val="0000FF"/>
                </a:solidFill>
              </a:rPr>
              <a:t>Earth radiance</a:t>
            </a:r>
          </a:p>
          <a:p>
            <a:r>
              <a:rPr lang="en-US" sz="2400" b="1" dirty="0"/>
              <a:t>Source of polarization: Atmosphere &amp; Earth surface</a:t>
            </a:r>
          </a:p>
        </p:txBody>
      </p:sp>
      <p:sp>
        <p:nvSpPr>
          <p:cNvPr id="25" name="Rectangle 24">
            <a:extLst>
              <a:ext uri="{FF2B5EF4-FFF2-40B4-BE49-F238E27FC236}">
                <a16:creationId xmlns:a16="http://schemas.microsoft.com/office/drawing/2014/main" id="{C1D40BC5-010E-3D3C-DE18-835DC15D5639}"/>
              </a:ext>
            </a:extLst>
          </p:cNvPr>
          <p:cNvSpPr/>
          <p:nvPr/>
        </p:nvSpPr>
        <p:spPr>
          <a:xfrm>
            <a:off x="162045" y="5877319"/>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Fitting residuals in Level 2 retrievals are expected to decrease.</a:t>
            </a:r>
          </a:p>
        </p:txBody>
      </p:sp>
    </p:spTree>
    <p:extLst>
      <p:ext uri="{BB962C8B-B14F-4D97-AF65-F5344CB8AC3E}">
        <p14:creationId xmlns:p14="http://schemas.microsoft.com/office/powerpoint/2010/main" val="2053273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D683B-E395-BB45-4F52-E12269AB052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34D76F-0A1E-C54C-F05F-747E4CBB1B4E}"/>
              </a:ext>
            </a:extLst>
          </p:cNvPr>
          <p:cNvSpPr>
            <a:spLocks noGrp="1"/>
          </p:cNvSpPr>
          <p:nvPr>
            <p:ph type="sldNum" sz="quarter" idx="12"/>
          </p:nvPr>
        </p:nvSpPr>
        <p:spPr/>
        <p:txBody>
          <a:bodyPr/>
          <a:lstStyle/>
          <a:p>
            <a:fld id="{DA0E24C6-B8C2-40F0-BF2D-44D0E3E3802A}" type="slidenum">
              <a:rPr lang="en-US" smtClean="0"/>
              <a:t>18</a:t>
            </a:fld>
            <a:endParaRPr lang="en-US"/>
          </a:p>
        </p:txBody>
      </p:sp>
      <p:sp>
        <p:nvSpPr>
          <p:cNvPr id="11" name="Title 2">
            <a:extLst>
              <a:ext uri="{FF2B5EF4-FFF2-40B4-BE49-F238E27FC236}">
                <a16:creationId xmlns:a16="http://schemas.microsoft.com/office/drawing/2014/main" id="{911E4DEA-EE90-B2F3-D80D-F7277C76E243}"/>
              </a:ext>
            </a:extLst>
          </p:cNvPr>
          <p:cNvSpPr>
            <a:spLocks noGrp="1"/>
          </p:cNvSpPr>
          <p:nvPr>
            <p:ph type="title"/>
          </p:nvPr>
        </p:nvSpPr>
        <p:spPr>
          <a:xfrm>
            <a:off x="0" y="0"/>
            <a:ext cx="12192000" cy="975701"/>
          </a:xfrm>
        </p:spPr>
        <p:txBody>
          <a:bodyPr/>
          <a:lstStyle/>
          <a:p>
            <a:r>
              <a:rPr lang="en-US" dirty="0"/>
              <a:t>Polarization correction</a:t>
            </a:r>
          </a:p>
        </p:txBody>
      </p:sp>
      <p:sp>
        <p:nvSpPr>
          <p:cNvPr id="18" name="Rectangle 17">
            <a:extLst>
              <a:ext uri="{FF2B5EF4-FFF2-40B4-BE49-F238E27FC236}">
                <a16:creationId xmlns:a16="http://schemas.microsoft.com/office/drawing/2014/main" id="{A2B26023-E876-B124-CCEB-8B51C524043B}"/>
              </a:ext>
            </a:extLst>
          </p:cNvPr>
          <p:cNvSpPr/>
          <p:nvPr/>
        </p:nvSpPr>
        <p:spPr>
          <a:xfrm>
            <a:off x="8305663" y="2268225"/>
            <a:ext cx="1720777" cy="979200"/>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Derive</a:t>
            </a:r>
            <a:br>
              <a:rPr lang="en-US" sz="1600" dirty="0">
                <a:solidFill>
                  <a:schemeClr val="tx1"/>
                </a:solidFill>
              </a:rPr>
            </a:br>
            <a:r>
              <a:rPr lang="en-US" sz="1600" i="1" dirty="0">
                <a:solidFill>
                  <a:schemeClr val="tx1"/>
                </a:solidFill>
              </a:rPr>
              <a:t>(1) degree of linear polarization</a:t>
            </a:r>
          </a:p>
        </p:txBody>
      </p:sp>
      <p:sp>
        <p:nvSpPr>
          <p:cNvPr id="20" name="Parallelogram 19">
            <a:extLst>
              <a:ext uri="{FF2B5EF4-FFF2-40B4-BE49-F238E27FC236}">
                <a16:creationId xmlns:a16="http://schemas.microsoft.com/office/drawing/2014/main" id="{DE52D166-3921-DE87-6699-C98704F706CF}"/>
              </a:ext>
            </a:extLst>
          </p:cNvPr>
          <p:cNvSpPr/>
          <p:nvPr/>
        </p:nvSpPr>
        <p:spPr>
          <a:xfrm>
            <a:off x="10158220" y="2941149"/>
            <a:ext cx="2019298" cy="975701"/>
          </a:xfrm>
          <a:prstGeom prst="parallelogram">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Polarization-corrected</a:t>
            </a:r>
            <a:br>
              <a:rPr lang="en-US" sz="1600" dirty="0">
                <a:solidFill>
                  <a:schemeClr val="tx1"/>
                </a:solidFill>
              </a:rPr>
            </a:br>
            <a:r>
              <a:rPr lang="en-US" sz="1600" dirty="0">
                <a:solidFill>
                  <a:schemeClr val="tx1"/>
                </a:solidFill>
              </a:rPr>
              <a:t>Level-1 spectrum</a:t>
            </a:r>
          </a:p>
        </p:txBody>
      </p:sp>
      <p:sp>
        <p:nvSpPr>
          <p:cNvPr id="22" name="Right Arrow 21">
            <a:extLst>
              <a:ext uri="{FF2B5EF4-FFF2-40B4-BE49-F238E27FC236}">
                <a16:creationId xmlns:a16="http://schemas.microsoft.com/office/drawing/2014/main" id="{D67D989B-12BB-1D67-F2B7-0A4F2877926B}"/>
              </a:ext>
            </a:extLst>
          </p:cNvPr>
          <p:cNvSpPr/>
          <p:nvPr/>
        </p:nvSpPr>
        <p:spPr>
          <a:xfrm>
            <a:off x="8029262" y="2677408"/>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3" name="Right Arrow 22">
            <a:extLst>
              <a:ext uri="{FF2B5EF4-FFF2-40B4-BE49-F238E27FC236}">
                <a16:creationId xmlns:a16="http://schemas.microsoft.com/office/drawing/2014/main" id="{861A6CC6-153D-839D-DD39-BB6CD055C711}"/>
              </a:ext>
            </a:extLst>
          </p:cNvPr>
          <p:cNvSpPr/>
          <p:nvPr/>
        </p:nvSpPr>
        <p:spPr>
          <a:xfrm rot="19800000">
            <a:off x="10026439" y="3447012"/>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24" name="TextBox 23">
            <a:extLst>
              <a:ext uri="{FF2B5EF4-FFF2-40B4-BE49-F238E27FC236}">
                <a16:creationId xmlns:a16="http://schemas.microsoft.com/office/drawing/2014/main" id="{44BFD935-6968-66FB-6E1C-ACE6007D0917}"/>
              </a:ext>
            </a:extLst>
          </p:cNvPr>
          <p:cNvSpPr txBox="1"/>
          <p:nvPr/>
        </p:nvSpPr>
        <p:spPr>
          <a:xfrm>
            <a:off x="167861" y="1212574"/>
            <a:ext cx="4831836" cy="830997"/>
          </a:xfrm>
          <a:prstGeom prst="rect">
            <a:avLst/>
          </a:prstGeom>
          <a:noFill/>
        </p:spPr>
        <p:txBody>
          <a:bodyPr wrap="none" rtlCol="0">
            <a:spAutoFit/>
          </a:bodyPr>
          <a:lstStyle/>
          <a:p>
            <a:r>
              <a:rPr lang="en-US" sz="2400" b="1" dirty="0">
                <a:solidFill>
                  <a:srgbClr val="0000FF"/>
                </a:solidFill>
              </a:rPr>
              <a:t>Solar irradiance</a:t>
            </a:r>
          </a:p>
          <a:p>
            <a:r>
              <a:rPr lang="en-US" sz="2400" b="1" dirty="0"/>
              <a:t>Source of polarization: Solar diffuser</a:t>
            </a:r>
          </a:p>
        </p:txBody>
      </p:sp>
      <p:sp>
        <p:nvSpPr>
          <p:cNvPr id="7" name="Rectangle 6">
            <a:extLst>
              <a:ext uri="{FF2B5EF4-FFF2-40B4-BE49-F238E27FC236}">
                <a16:creationId xmlns:a16="http://schemas.microsoft.com/office/drawing/2014/main" id="{2FBCFAE5-8FA1-AA31-F4E4-B9B71E1EE214}"/>
              </a:ext>
            </a:extLst>
          </p:cNvPr>
          <p:cNvSpPr/>
          <p:nvPr/>
        </p:nvSpPr>
        <p:spPr>
          <a:xfrm>
            <a:off x="8305663" y="3601392"/>
            <a:ext cx="1720777" cy="975701"/>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Derive</a:t>
            </a:r>
            <a:br>
              <a:rPr lang="en-US" sz="1600" dirty="0">
                <a:solidFill>
                  <a:schemeClr val="tx1"/>
                </a:solidFill>
              </a:rPr>
            </a:br>
            <a:r>
              <a:rPr lang="en-US" sz="1600" i="1" dirty="0">
                <a:solidFill>
                  <a:schemeClr val="tx1"/>
                </a:solidFill>
              </a:rPr>
              <a:t>(2) phase angle of polarization</a:t>
            </a:r>
          </a:p>
        </p:txBody>
      </p:sp>
      <p:sp>
        <p:nvSpPr>
          <p:cNvPr id="8" name="Right Arrow 7">
            <a:extLst>
              <a:ext uri="{FF2B5EF4-FFF2-40B4-BE49-F238E27FC236}">
                <a16:creationId xmlns:a16="http://schemas.microsoft.com/office/drawing/2014/main" id="{00D88103-E010-E7B6-813E-6495659FC14D}"/>
              </a:ext>
            </a:extLst>
          </p:cNvPr>
          <p:cNvSpPr/>
          <p:nvPr/>
        </p:nvSpPr>
        <p:spPr>
          <a:xfrm rot="1800000">
            <a:off x="10026440" y="3231726"/>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14" name="Right Arrow 13">
            <a:extLst>
              <a:ext uri="{FF2B5EF4-FFF2-40B4-BE49-F238E27FC236}">
                <a16:creationId xmlns:a16="http://schemas.microsoft.com/office/drawing/2014/main" id="{F525A96C-54B0-DA30-3161-8955D58612D4}"/>
              </a:ext>
            </a:extLst>
          </p:cNvPr>
          <p:cNvSpPr/>
          <p:nvPr/>
        </p:nvSpPr>
        <p:spPr>
          <a:xfrm>
            <a:off x="8076066" y="4008825"/>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pic>
        <p:nvPicPr>
          <p:cNvPr id="16" name="Picture 15">
            <a:extLst>
              <a:ext uri="{FF2B5EF4-FFF2-40B4-BE49-F238E27FC236}">
                <a16:creationId xmlns:a16="http://schemas.microsoft.com/office/drawing/2014/main" id="{D433D169-9D22-1D85-3593-FF0BD9885BF1}"/>
              </a:ext>
            </a:extLst>
          </p:cNvPr>
          <p:cNvPicPr>
            <a:picLocks noChangeAspect="1"/>
          </p:cNvPicPr>
          <p:nvPr/>
        </p:nvPicPr>
        <p:blipFill>
          <a:blip r:embed="rId3"/>
          <a:stretch>
            <a:fillRect/>
          </a:stretch>
        </p:blipFill>
        <p:spPr>
          <a:xfrm>
            <a:off x="815031" y="2196000"/>
            <a:ext cx="2933700" cy="3441700"/>
          </a:xfrm>
          <a:prstGeom prst="rect">
            <a:avLst/>
          </a:prstGeom>
        </p:spPr>
      </p:pic>
      <p:sp>
        <p:nvSpPr>
          <p:cNvPr id="17" name="TextBox 16">
            <a:extLst>
              <a:ext uri="{FF2B5EF4-FFF2-40B4-BE49-F238E27FC236}">
                <a16:creationId xmlns:a16="http://schemas.microsoft.com/office/drawing/2014/main" id="{9EF31F87-7693-E3E7-949C-68354C2319BD}"/>
              </a:ext>
            </a:extLst>
          </p:cNvPr>
          <p:cNvSpPr txBox="1"/>
          <p:nvPr/>
        </p:nvSpPr>
        <p:spPr>
          <a:xfrm>
            <a:off x="2743275" y="3900374"/>
            <a:ext cx="1879104" cy="307777"/>
          </a:xfrm>
          <a:prstGeom prst="rect">
            <a:avLst/>
          </a:prstGeom>
          <a:solidFill>
            <a:schemeClr val="bg1">
              <a:alpha val="50000"/>
            </a:schemeClr>
          </a:solidFill>
        </p:spPr>
        <p:txBody>
          <a:bodyPr wrap="none" rtlCol="0">
            <a:spAutoFit/>
          </a:bodyPr>
          <a:lstStyle/>
          <a:p>
            <a:r>
              <a:rPr lang="en-US" sz="1400" b="1" dirty="0">
                <a:solidFill>
                  <a:srgbClr val="FF40FF"/>
                </a:solidFill>
              </a:rPr>
              <a:t>(two-plate fused silica)</a:t>
            </a:r>
          </a:p>
        </p:txBody>
      </p:sp>
      <p:sp>
        <p:nvSpPr>
          <p:cNvPr id="26" name="Rectangle 25">
            <a:extLst>
              <a:ext uri="{FF2B5EF4-FFF2-40B4-BE49-F238E27FC236}">
                <a16:creationId xmlns:a16="http://schemas.microsoft.com/office/drawing/2014/main" id="{9D31B592-7078-9D58-667E-E048F87D6D36}"/>
              </a:ext>
            </a:extLst>
          </p:cNvPr>
          <p:cNvSpPr/>
          <p:nvPr/>
        </p:nvSpPr>
        <p:spPr>
          <a:xfrm>
            <a:off x="6252887" y="2268225"/>
            <a:ext cx="1720777" cy="979200"/>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Fresnel Equations</a:t>
            </a:r>
            <a:endParaRPr lang="en-US" sz="1600" i="1" dirty="0">
              <a:solidFill>
                <a:schemeClr val="tx1"/>
              </a:solidFill>
            </a:endParaRPr>
          </a:p>
        </p:txBody>
      </p:sp>
      <p:sp>
        <p:nvSpPr>
          <p:cNvPr id="29" name="Parallelogram 28">
            <a:extLst>
              <a:ext uri="{FF2B5EF4-FFF2-40B4-BE49-F238E27FC236}">
                <a16:creationId xmlns:a16="http://schemas.microsoft.com/office/drawing/2014/main" id="{0BAA5B2A-7D2A-5278-01C0-BF0629320526}"/>
              </a:ext>
            </a:extLst>
          </p:cNvPr>
          <p:cNvSpPr/>
          <p:nvPr/>
        </p:nvSpPr>
        <p:spPr>
          <a:xfrm>
            <a:off x="4292209" y="2268225"/>
            <a:ext cx="1720800" cy="975701"/>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Incident elevation angle</a:t>
            </a:r>
          </a:p>
        </p:txBody>
      </p:sp>
      <p:sp>
        <p:nvSpPr>
          <p:cNvPr id="31" name="Right Arrow 30">
            <a:extLst>
              <a:ext uri="{FF2B5EF4-FFF2-40B4-BE49-F238E27FC236}">
                <a16:creationId xmlns:a16="http://schemas.microsoft.com/office/drawing/2014/main" id="{2A252280-15F3-BE73-31D1-38AE9D1A5C85}"/>
              </a:ext>
            </a:extLst>
          </p:cNvPr>
          <p:cNvSpPr/>
          <p:nvPr/>
        </p:nvSpPr>
        <p:spPr>
          <a:xfrm>
            <a:off x="5992050" y="2677408"/>
            <a:ext cx="220803" cy="16083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p>
        </p:txBody>
      </p:sp>
      <p:sp>
        <p:nvSpPr>
          <p:cNvPr id="32" name="Parallelogram 31">
            <a:extLst>
              <a:ext uri="{FF2B5EF4-FFF2-40B4-BE49-F238E27FC236}">
                <a16:creationId xmlns:a16="http://schemas.microsoft.com/office/drawing/2014/main" id="{FE13D315-62E6-D428-334E-EB796E9670B4}"/>
              </a:ext>
            </a:extLst>
          </p:cNvPr>
          <p:cNvSpPr/>
          <p:nvPr/>
        </p:nvSpPr>
        <p:spPr>
          <a:xfrm>
            <a:off x="6252887" y="3601392"/>
            <a:ext cx="1720800" cy="975701"/>
          </a:xfrm>
          <a:prstGeom prst="parallelogram">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Incident azimuth angle</a:t>
            </a:r>
          </a:p>
        </p:txBody>
      </p:sp>
      <p:sp>
        <p:nvSpPr>
          <p:cNvPr id="34" name="Rectangle 33">
            <a:extLst>
              <a:ext uri="{FF2B5EF4-FFF2-40B4-BE49-F238E27FC236}">
                <a16:creationId xmlns:a16="http://schemas.microsoft.com/office/drawing/2014/main" id="{93C06D26-EA5A-70A4-E3C1-1826E03F9BB4}"/>
              </a:ext>
            </a:extLst>
          </p:cNvPr>
          <p:cNvSpPr/>
          <p:nvPr/>
        </p:nvSpPr>
        <p:spPr>
          <a:xfrm>
            <a:off x="162045" y="5877319"/>
            <a:ext cx="11863935" cy="468847"/>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Most significant outcome:</a:t>
            </a:r>
            <a:r>
              <a:rPr lang="en-US" sz="2000" dirty="0">
                <a:solidFill>
                  <a:schemeClr val="tx1"/>
                </a:solidFill>
              </a:rPr>
              <a:t> Fitting residuals in Level 2 retrievals are expected to decrease.</a:t>
            </a:r>
          </a:p>
        </p:txBody>
      </p:sp>
    </p:spTree>
    <p:extLst>
      <p:ext uri="{BB962C8B-B14F-4D97-AF65-F5344CB8AC3E}">
        <p14:creationId xmlns:p14="http://schemas.microsoft.com/office/powerpoint/2010/main" val="1775967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BE8920-28BB-BA22-8888-11D790031ADC}"/>
              </a:ext>
            </a:extLst>
          </p:cNvPr>
          <p:cNvSpPr>
            <a:spLocks noGrp="1"/>
          </p:cNvSpPr>
          <p:nvPr>
            <p:ph type="sldNum" sz="quarter" idx="12"/>
          </p:nvPr>
        </p:nvSpPr>
        <p:spPr/>
        <p:txBody>
          <a:bodyPr/>
          <a:lstStyle/>
          <a:p>
            <a:fld id="{DA0E24C6-B8C2-40F0-BF2D-44D0E3E3802A}" type="slidenum">
              <a:rPr lang="en-US" smtClean="0"/>
              <a:t>19</a:t>
            </a:fld>
            <a:endParaRPr lang="en-US"/>
          </a:p>
        </p:txBody>
      </p:sp>
      <p:sp>
        <p:nvSpPr>
          <p:cNvPr id="5" name="Title 2">
            <a:extLst>
              <a:ext uri="{FF2B5EF4-FFF2-40B4-BE49-F238E27FC236}">
                <a16:creationId xmlns:a16="http://schemas.microsoft.com/office/drawing/2014/main" id="{5AC7F801-2F68-8C59-D422-D769EE43B9D7}"/>
              </a:ext>
            </a:extLst>
          </p:cNvPr>
          <p:cNvSpPr>
            <a:spLocks noGrp="1"/>
          </p:cNvSpPr>
          <p:nvPr>
            <p:ph type="title"/>
          </p:nvPr>
        </p:nvSpPr>
        <p:spPr>
          <a:xfrm>
            <a:off x="0" y="0"/>
            <a:ext cx="12192000" cy="975701"/>
          </a:xfrm>
        </p:spPr>
        <p:txBody>
          <a:bodyPr/>
          <a:lstStyle/>
          <a:p>
            <a:r>
              <a:rPr lang="en-US" dirty="0"/>
              <a:t>Summary</a:t>
            </a:r>
          </a:p>
        </p:txBody>
      </p:sp>
      <p:sp>
        <p:nvSpPr>
          <p:cNvPr id="6" name="Content Placeholder 5">
            <a:extLst>
              <a:ext uri="{FF2B5EF4-FFF2-40B4-BE49-F238E27FC236}">
                <a16:creationId xmlns:a16="http://schemas.microsoft.com/office/drawing/2014/main" id="{A05CB036-FABE-02B1-380D-2EA09A4A2D2A}"/>
              </a:ext>
            </a:extLst>
          </p:cNvPr>
          <p:cNvSpPr>
            <a:spLocks noGrp="1"/>
          </p:cNvSpPr>
          <p:nvPr>
            <p:ph idx="1"/>
          </p:nvPr>
        </p:nvSpPr>
        <p:spPr/>
        <p:txBody>
          <a:bodyPr/>
          <a:lstStyle/>
          <a:p>
            <a:r>
              <a:rPr lang="en-US" sz="2400" dirty="0"/>
              <a:t>In Version 4, we enhanced</a:t>
            </a:r>
          </a:p>
          <a:p>
            <a:pPr lvl="1"/>
            <a:r>
              <a:rPr lang="en-US" sz="2400" dirty="0"/>
              <a:t>Absolute calibration</a:t>
            </a:r>
          </a:p>
          <a:p>
            <a:pPr lvl="1"/>
            <a:r>
              <a:rPr lang="en-US" sz="2400" dirty="0"/>
              <a:t>Stray light correction</a:t>
            </a:r>
          </a:p>
          <a:p>
            <a:pPr lvl="1"/>
            <a:r>
              <a:rPr lang="en-US" sz="2400" dirty="0"/>
              <a:t>Spectral calibration</a:t>
            </a:r>
          </a:p>
          <a:p>
            <a:pPr lvl="1">
              <a:lnSpc>
                <a:spcPct val="120000"/>
              </a:lnSpc>
            </a:pPr>
            <a:r>
              <a:rPr lang="en-US" sz="2400" dirty="0"/>
              <a:t>Diffuser goniometry correction, etalon fringe correction, parity normalization, dark current correction, and smear correction.</a:t>
            </a:r>
          </a:p>
          <a:p>
            <a:r>
              <a:rPr lang="en-US" sz="2400" dirty="0"/>
              <a:t>For Version 5, we will enhance</a:t>
            </a:r>
          </a:p>
          <a:p>
            <a:pPr lvl="1">
              <a:lnSpc>
                <a:spcPct val="120000"/>
              </a:lnSpc>
            </a:pPr>
            <a:r>
              <a:rPr lang="en-US" sz="2400" dirty="0"/>
              <a:t>Bad pixel detection</a:t>
            </a:r>
          </a:p>
          <a:p>
            <a:pPr lvl="1">
              <a:lnSpc>
                <a:spcPct val="120000"/>
              </a:lnSpc>
            </a:pPr>
            <a:r>
              <a:rPr lang="en-US" sz="2400" dirty="0"/>
              <a:t>Degradation correction</a:t>
            </a:r>
          </a:p>
          <a:p>
            <a:pPr lvl="1">
              <a:lnSpc>
                <a:spcPct val="120000"/>
              </a:lnSpc>
            </a:pPr>
            <a:r>
              <a:rPr lang="en-US" sz="2400" dirty="0"/>
              <a:t>Polarization correction</a:t>
            </a:r>
          </a:p>
          <a:p>
            <a:pPr lvl="1">
              <a:lnSpc>
                <a:spcPct val="120000"/>
              </a:lnSpc>
            </a:pPr>
            <a:r>
              <a:rPr lang="en-US" sz="2400" dirty="0"/>
              <a:t>Spectral calibration, stray light correction, and absolute calibration</a:t>
            </a:r>
          </a:p>
          <a:p>
            <a:pPr lvl="1">
              <a:lnSpc>
                <a:spcPct val="120000"/>
              </a:lnSpc>
            </a:pPr>
            <a:endParaRPr lang="en-US" sz="2400" b="1" dirty="0"/>
          </a:p>
          <a:p>
            <a:endParaRPr lang="en-US" sz="2400" dirty="0"/>
          </a:p>
        </p:txBody>
      </p:sp>
    </p:spTree>
    <p:extLst>
      <p:ext uri="{BB962C8B-B14F-4D97-AF65-F5344CB8AC3E}">
        <p14:creationId xmlns:p14="http://schemas.microsoft.com/office/powerpoint/2010/main" val="2671387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70FF7B-AEE7-AB38-C940-79EC4AC83972}"/>
              </a:ext>
            </a:extLst>
          </p:cNvPr>
          <p:cNvSpPr txBox="1"/>
          <p:nvPr/>
        </p:nvSpPr>
        <p:spPr>
          <a:xfrm>
            <a:off x="3498527" y="1622323"/>
            <a:ext cx="5209696" cy="584775"/>
          </a:xfrm>
          <a:prstGeom prst="rect">
            <a:avLst/>
          </a:prstGeom>
          <a:noFill/>
        </p:spPr>
        <p:txBody>
          <a:bodyPr wrap="none" rtlCol="0">
            <a:spAutoFit/>
          </a:bodyPr>
          <a:lstStyle/>
          <a:p>
            <a:pPr algn="ctr"/>
            <a:r>
              <a:rPr lang="en-US" sz="3200" b="1" dirty="0"/>
              <a:t>Thank you for your attention!</a:t>
            </a:r>
          </a:p>
        </p:txBody>
      </p:sp>
    </p:spTree>
    <p:extLst>
      <p:ext uri="{BB962C8B-B14F-4D97-AF65-F5344CB8AC3E}">
        <p14:creationId xmlns:p14="http://schemas.microsoft.com/office/powerpoint/2010/main" val="3347389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TEMPO Wide ORR MR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O Wide ORR MRR" id="{3095EFA4-4A62-43F9-994D-2ED38E1FAE00}" vid="{3ACF80F2-EEEA-4067-AD42-EC1E0DEF08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X6PPVAVDZMSZ-613157859-13602</_dlc_DocId>
    <_dlc_DocIdUrl xmlns="cfab5f87-ed30-4dbb-a820-4234a14babf6">
      <Url>https://wmoomm.sharepoint.com/sites/Collaboration/_layouts/15/DocIdRedir.aspx?ID=X6PPVAVDZMSZ-613157859-13602</Url>
      <Description>X6PPVAVDZMSZ-613157859-13602</Description>
    </_dlc_DocIdUrl>
  </documentManagement>
</p:properties>
</file>

<file path=customXml/itemProps1.xml><?xml version="1.0" encoding="utf-8"?>
<ds:datastoreItem xmlns:ds="http://schemas.openxmlformats.org/officeDocument/2006/customXml" ds:itemID="{2ACC0E5D-B9D2-406F-959A-0BCEA46AA23A}"/>
</file>

<file path=customXml/itemProps2.xml><?xml version="1.0" encoding="utf-8"?>
<ds:datastoreItem xmlns:ds="http://schemas.openxmlformats.org/officeDocument/2006/customXml" ds:itemID="{64B407D0-300F-4DB7-93C9-5808DC8D9EAA}"/>
</file>

<file path=customXml/itemProps3.xml><?xml version="1.0" encoding="utf-8"?>
<ds:datastoreItem xmlns:ds="http://schemas.openxmlformats.org/officeDocument/2006/customXml" ds:itemID="{A017EF4D-52B4-4ADA-8ED0-384786B15349}"/>
</file>

<file path=customXml/itemProps4.xml><?xml version="1.0" encoding="utf-8"?>
<ds:datastoreItem xmlns:ds="http://schemas.openxmlformats.org/officeDocument/2006/customXml" ds:itemID="{EF802190-E564-4616-AC55-14E6814A74A1}"/>
</file>

<file path=customXml/itemProps5.xml><?xml version="1.0" encoding="utf-8"?>
<ds:datastoreItem xmlns:ds="http://schemas.openxmlformats.org/officeDocument/2006/customXml" ds:itemID="{B69BE36C-5245-4F46-97B8-E49C011DE2FE}"/>
</file>

<file path=docProps/app.xml><?xml version="1.0" encoding="utf-8"?>
<Properties xmlns="http://schemas.openxmlformats.org/officeDocument/2006/extended-properties" xmlns:vt="http://schemas.openxmlformats.org/officeDocument/2006/docPropsVTypes">
  <TotalTime>94792</TotalTime>
  <Words>1305</Words>
  <Application>Microsoft Macintosh PowerPoint</Application>
  <PresentationFormat>Widescreen</PresentationFormat>
  <Paragraphs>246</Paragraphs>
  <Slides>20</Slides>
  <Notes>19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20</vt:i4>
      </vt:variant>
    </vt:vector>
  </HeadingPairs>
  <TitlesOfParts>
    <vt:vector size="32" baseType="lpstr">
      <vt:lpstr>ＭＳ Ｐゴシック</vt:lpstr>
      <vt:lpstr>Arial</vt:lpstr>
      <vt:lpstr>Arial Narrow</vt:lpstr>
      <vt:lpstr>Arial Rounded MT Bold</vt:lpstr>
      <vt:lpstr>Calibri</vt:lpstr>
      <vt:lpstr>Cambria Math</vt:lpstr>
      <vt:lpstr>Courier New</vt:lpstr>
      <vt:lpstr>Helvetica</vt:lpstr>
      <vt:lpstr>Times New Roman</vt:lpstr>
      <vt:lpstr>Wingdings</vt:lpstr>
      <vt:lpstr>Office Theme</vt:lpstr>
      <vt:lpstr>1_TEMPO Wide ORR MRR</vt:lpstr>
      <vt:lpstr>PowerPoint Presentation</vt:lpstr>
      <vt:lpstr>Contents</vt:lpstr>
      <vt:lpstr>Updates in Version 4</vt:lpstr>
      <vt:lpstr>Absolute calibration</vt:lpstr>
      <vt:lpstr>Absolute calibration</vt:lpstr>
      <vt:lpstr>Absolute calibration</vt:lpstr>
      <vt:lpstr>Absolute calibration</vt:lpstr>
      <vt:lpstr>Absolute calibration</vt:lpstr>
      <vt:lpstr>Stray light correction</vt:lpstr>
      <vt:lpstr>Stray light correction</vt:lpstr>
      <vt:lpstr>Spectral calibration</vt:lpstr>
      <vt:lpstr>Toward Version 5</vt:lpstr>
      <vt:lpstr>Dynamic bad pixel detection</vt:lpstr>
      <vt:lpstr>Dynamic bad pixel detection</vt:lpstr>
      <vt:lpstr>Degradation correction</vt:lpstr>
      <vt:lpstr>Degradation correction</vt:lpstr>
      <vt:lpstr>Polarization correction</vt:lpstr>
      <vt:lpstr>Polarization correction</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Baseline and Threshold   Products (Variables) &amp; Requirements</dc:title>
  <dc:creator>Liu, Xiong</dc:creator>
  <cp:lastModifiedBy>Chong, Heesung</cp:lastModifiedBy>
  <cp:revision>2501</cp:revision>
  <dcterms:created xsi:type="dcterms:W3CDTF">2021-11-05T03:06:55Z</dcterms:created>
  <dcterms:modified xsi:type="dcterms:W3CDTF">2026-03-24T19:44:59Z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4f29b299-5b87-4783-ba7f-dfb751d67a80</vt:lpwstr>
  </property>
</Properties>
</file>