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Lst>
  <p:notesMasterIdLst>
    <p:notesMasterId r:id="rId13"/>
  </p:notesMasterIdLst>
  <p:sldIdLst>
    <p:sldId id="256" r:id="rId7"/>
    <p:sldId id="272" r:id="rId8"/>
    <p:sldId id="257" r:id="rId9"/>
    <p:sldId id="258" r:id="rId10"/>
    <p:sldId id="259" r:id="rId11"/>
    <p:sldId id="260" r:id="rId12"/>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CBF"/>
    <a:srgbClr val="FDE5D6"/>
    <a:srgbClr val="E7EAED"/>
    <a:srgbClr val="FFFD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B8FC0-8F4A-367C-EC48-89D2199B153E}" v="30" dt="2026-03-24T18:44:10.7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93"/>
    <p:restoredTop sz="94863"/>
  </p:normalViewPr>
  <p:slideViewPr>
    <p:cSldViewPr snapToGrid="0">
      <p:cViewPr varScale="1">
        <p:scale>
          <a:sx n="120" d="100"/>
          <a:sy n="120" d="100"/>
        </p:scale>
        <p:origin x="88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viewProps" Target="viewProps.xml"/><Relationship Id="rId10" Type="http://schemas.openxmlformats.org/officeDocument/2006/relationships/slide" Target="slides/slide4.xml"/><Relationship Id="rId19"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olo Castracane" userId="S::paolo.castracane_ext.esa.int#ext#@wmoomm.onmicrosoft.com::a1162d31-4d74-4633-bfbc-28069e91f09d" providerId="AD" clId="Web-{4FCB8FC0-8F4A-367C-EC48-89D2199B153E}"/>
    <pc:docChg chg="modSld">
      <pc:chgData name="Paolo Castracane" userId="S::paolo.castracane_ext.esa.int#ext#@wmoomm.onmicrosoft.com::a1162d31-4d74-4633-bfbc-28069e91f09d" providerId="AD" clId="Web-{4FCB8FC0-8F4A-367C-EC48-89D2199B153E}" dt="2026-03-24T18:44:10.777" v="15" actId="20577"/>
      <pc:docMkLst>
        <pc:docMk/>
      </pc:docMkLst>
      <pc:sldChg chg="modSp">
        <pc:chgData name="Paolo Castracane" userId="S::paolo.castracane_ext.esa.int#ext#@wmoomm.onmicrosoft.com::a1162d31-4d74-4633-bfbc-28069e91f09d" providerId="AD" clId="Web-{4FCB8FC0-8F4A-367C-EC48-89D2199B153E}" dt="2026-03-24T18:44:10.777" v="15" actId="20577"/>
        <pc:sldMkLst>
          <pc:docMk/>
          <pc:sldMk cId="1365958686" sldId="260"/>
        </pc:sldMkLst>
        <pc:spChg chg="mod">
          <ac:chgData name="Paolo Castracane" userId="S::paolo.castracane_ext.esa.int#ext#@wmoomm.onmicrosoft.com::a1162d31-4d74-4633-bfbc-28069e91f09d" providerId="AD" clId="Web-{4FCB8FC0-8F4A-367C-EC48-89D2199B153E}" dt="2026-03-24T18:44:10.777" v="15" actId="20577"/>
          <ac:spMkLst>
            <pc:docMk/>
            <pc:sldMk cId="1365958686" sldId="260"/>
            <ac:spMk id="5" creationId="{41163E91-A8E6-9C20-B07F-3922E6CB1B89}"/>
          </ac:spMkLst>
        </pc:spChg>
      </pc:sldChg>
    </pc:docChg>
  </pc:docChgLst>
  <pc:docChgLst>
    <pc:chgData name="Paolo Castracane" userId="79409e68-a20d-42e3-af0c-ad1c5702f6f2" providerId="ADAL" clId="{18E488AC-0E78-5B6E-AEB5-216EDC26EF68}"/>
    <pc:docChg chg="undo custSel addSld modSld">
      <pc:chgData name="Paolo Castracane" userId="79409e68-a20d-42e3-af0c-ad1c5702f6f2" providerId="ADAL" clId="{18E488AC-0E78-5B6E-AEB5-216EDC26EF68}" dt="2026-03-21T17:38:15.221" v="612" actId="478"/>
      <pc:docMkLst>
        <pc:docMk/>
      </pc:docMkLst>
      <pc:sldChg chg="modSp mod">
        <pc:chgData name="Paolo Castracane" userId="79409e68-a20d-42e3-af0c-ad1c5702f6f2" providerId="ADAL" clId="{18E488AC-0E78-5B6E-AEB5-216EDC26EF68}" dt="2026-03-21T10:45:20.614" v="611" actId="1035"/>
        <pc:sldMkLst>
          <pc:docMk/>
          <pc:sldMk cId="1827743807" sldId="257"/>
        </pc:sldMkLst>
        <pc:spChg chg="mod">
          <ac:chgData name="Paolo Castracane" userId="79409e68-a20d-42e3-af0c-ad1c5702f6f2" providerId="ADAL" clId="{18E488AC-0E78-5B6E-AEB5-216EDC26EF68}" dt="2026-03-21T10:45:20.614" v="611" actId="1035"/>
          <ac:spMkLst>
            <pc:docMk/>
            <pc:sldMk cId="1827743807" sldId="257"/>
            <ac:spMk id="20" creationId="{4824520D-27A6-6DF8-1AFC-BB060D596F7C}"/>
          </ac:spMkLst>
        </pc:spChg>
      </pc:sldChg>
      <pc:sldChg chg="addSp delSp modSp mod">
        <pc:chgData name="Paolo Castracane" userId="79409e68-a20d-42e3-af0c-ad1c5702f6f2" providerId="ADAL" clId="{18E488AC-0E78-5B6E-AEB5-216EDC26EF68}" dt="2026-03-20T16:51:02.355" v="581" actId="14100"/>
        <pc:sldMkLst>
          <pc:docMk/>
          <pc:sldMk cId="796498991" sldId="258"/>
        </pc:sldMkLst>
        <pc:spChg chg="mod">
          <ac:chgData name="Paolo Castracane" userId="79409e68-a20d-42e3-af0c-ad1c5702f6f2" providerId="ADAL" clId="{18E488AC-0E78-5B6E-AEB5-216EDC26EF68}" dt="2026-03-05T08:47:55.495" v="59" actId="255"/>
          <ac:spMkLst>
            <pc:docMk/>
            <pc:sldMk cId="796498991" sldId="258"/>
            <ac:spMk id="2" creationId="{D02547C1-E33A-6F40-6EDD-30CA12140D24}"/>
          </ac:spMkLst>
        </pc:spChg>
        <pc:spChg chg="add mod">
          <ac:chgData name="Paolo Castracane" userId="79409e68-a20d-42e3-af0c-ad1c5702f6f2" providerId="ADAL" clId="{18E488AC-0E78-5B6E-AEB5-216EDC26EF68}" dt="2026-03-20T16:27:50.217" v="556" actId="1076"/>
          <ac:spMkLst>
            <pc:docMk/>
            <pc:sldMk cId="796498991" sldId="258"/>
            <ac:spMk id="6" creationId="{2CBBAC03-C3C4-3675-9086-47C4BEC07D2F}"/>
          </ac:spMkLst>
        </pc:spChg>
        <pc:graphicFrameChg chg="add mod">
          <ac:chgData name="Paolo Castracane" userId="79409e68-a20d-42e3-af0c-ad1c5702f6f2" providerId="ADAL" clId="{18E488AC-0E78-5B6E-AEB5-216EDC26EF68}" dt="2026-03-20T16:51:02.355" v="581" actId="14100"/>
          <ac:graphicFrameMkLst>
            <pc:docMk/>
            <pc:sldMk cId="796498991" sldId="258"/>
            <ac:graphicFrameMk id="4" creationId="{91F0D3C5-0792-773B-0492-683923FF6EB2}"/>
          </ac:graphicFrameMkLst>
        </pc:graphicFrameChg>
        <pc:graphicFrameChg chg="add mod">
          <ac:chgData name="Paolo Castracane" userId="79409e68-a20d-42e3-af0c-ad1c5702f6f2" providerId="ADAL" clId="{18E488AC-0E78-5B6E-AEB5-216EDC26EF68}" dt="2026-03-20T16:27:43.377" v="554" actId="1076"/>
          <ac:graphicFrameMkLst>
            <pc:docMk/>
            <pc:sldMk cId="796498991" sldId="258"/>
            <ac:graphicFrameMk id="7" creationId="{58D22D2B-F8FD-51D6-4112-B971D9FD9213}"/>
          </ac:graphicFrameMkLst>
        </pc:graphicFrameChg>
      </pc:sldChg>
      <pc:sldChg chg="addSp delSp modSp new mod">
        <pc:chgData name="Paolo Castracane" userId="79409e68-a20d-42e3-af0c-ad1c5702f6f2" providerId="ADAL" clId="{18E488AC-0E78-5B6E-AEB5-216EDC26EF68}" dt="2026-03-21T10:05:48.155" v="599" actId="20577"/>
        <pc:sldMkLst>
          <pc:docMk/>
          <pc:sldMk cId="888052994" sldId="259"/>
        </pc:sldMkLst>
        <pc:spChg chg="mod">
          <ac:chgData name="Paolo Castracane" userId="79409e68-a20d-42e3-af0c-ad1c5702f6f2" providerId="ADAL" clId="{18E488AC-0E78-5B6E-AEB5-216EDC26EF68}" dt="2026-03-05T09:18:16.811" v="177" actId="1035"/>
          <ac:spMkLst>
            <pc:docMk/>
            <pc:sldMk cId="888052994" sldId="259"/>
            <ac:spMk id="2" creationId="{3B6957A4-363B-A836-77B1-45485D2EEDDE}"/>
          </ac:spMkLst>
        </pc:spChg>
        <pc:spChg chg="add mod">
          <ac:chgData name="Paolo Castracane" userId="79409e68-a20d-42e3-af0c-ad1c5702f6f2" providerId="ADAL" clId="{18E488AC-0E78-5B6E-AEB5-216EDC26EF68}" dt="2026-03-09T08:29:56.129" v="511" actId="1076"/>
          <ac:spMkLst>
            <pc:docMk/>
            <pc:sldMk cId="888052994" sldId="259"/>
            <ac:spMk id="7" creationId="{D6B075C8-7434-95DF-193C-BCC17BFA3544}"/>
          </ac:spMkLst>
        </pc:spChg>
        <pc:graphicFrameChg chg="add mod modGraphic">
          <ac:chgData name="Paolo Castracane" userId="79409e68-a20d-42e3-af0c-ad1c5702f6f2" providerId="ADAL" clId="{18E488AC-0E78-5B6E-AEB5-216EDC26EF68}" dt="2026-03-21T10:05:48.155" v="599" actId="20577"/>
          <ac:graphicFrameMkLst>
            <pc:docMk/>
            <pc:sldMk cId="888052994" sldId="259"/>
            <ac:graphicFrameMk id="6" creationId="{0CCD744A-0A9B-F6B6-819D-DE1897E8B3B3}"/>
          </ac:graphicFrameMkLst>
        </pc:graphicFrameChg>
      </pc:sldChg>
      <pc:sldChg chg="addSp delSp modSp new mod">
        <pc:chgData name="Paolo Castracane" userId="79409e68-a20d-42e3-af0c-ad1c5702f6f2" providerId="ADAL" clId="{18E488AC-0E78-5B6E-AEB5-216EDC26EF68}" dt="2026-03-21T17:38:15.221" v="612" actId="478"/>
        <pc:sldMkLst>
          <pc:docMk/>
          <pc:sldMk cId="1365958686" sldId="260"/>
        </pc:sldMkLst>
        <pc:spChg chg="mod">
          <ac:chgData name="Paolo Castracane" userId="79409e68-a20d-42e3-af0c-ad1c5702f6f2" providerId="ADAL" clId="{18E488AC-0E78-5B6E-AEB5-216EDC26EF68}" dt="2026-03-05T09:19:46.894" v="211" actId="20577"/>
          <ac:spMkLst>
            <pc:docMk/>
            <pc:sldMk cId="1365958686" sldId="260"/>
            <ac:spMk id="2" creationId="{2263D8D0-9F1E-9CFB-AA4E-D63FECCD4D03}"/>
          </ac:spMkLst>
        </pc:spChg>
        <pc:spChg chg="add mod">
          <ac:chgData name="Paolo Castracane" userId="79409e68-a20d-42e3-af0c-ad1c5702f6f2" providerId="ADAL" clId="{18E488AC-0E78-5B6E-AEB5-216EDC26EF68}" dt="2026-03-20T16:31:36.995" v="572" actId="14100"/>
          <ac:spMkLst>
            <pc:docMk/>
            <pc:sldMk cId="1365958686" sldId="260"/>
            <ac:spMk id="5" creationId="{41163E91-A8E6-9C20-B07F-3922E6CB1B89}"/>
          </ac:spMkLst>
        </pc:spChg>
      </pc:sldChg>
      <pc:sldChg chg="modSp add mod">
        <pc:chgData name="Paolo Castracane" userId="79409e68-a20d-42e3-af0c-ad1c5702f6f2" providerId="ADAL" clId="{18E488AC-0E78-5B6E-AEB5-216EDC26EF68}" dt="2026-03-21T10:23:50.277" v="603" actId="1076"/>
        <pc:sldMkLst>
          <pc:docMk/>
          <pc:sldMk cId="269665298" sldId="272"/>
        </pc:sldMkLst>
        <pc:spChg chg="mod">
          <ac:chgData name="Paolo Castracane" userId="79409e68-a20d-42e3-af0c-ad1c5702f6f2" providerId="ADAL" clId="{18E488AC-0E78-5B6E-AEB5-216EDC26EF68}" dt="2026-03-21T10:23:47.019" v="602" actId="1076"/>
          <ac:spMkLst>
            <pc:docMk/>
            <pc:sldMk cId="269665298" sldId="272"/>
            <ac:spMk id="4" creationId="{97EF0034-1F37-D4F8-D398-DB806CF7FBB6}"/>
          </ac:spMkLst>
        </pc:spChg>
        <pc:spChg chg="mod">
          <ac:chgData name="Paolo Castracane" userId="79409e68-a20d-42e3-af0c-ad1c5702f6f2" providerId="ADAL" clId="{18E488AC-0E78-5B6E-AEB5-216EDC26EF68}" dt="2026-03-21T10:23:50.277" v="603" actId="1076"/>
          <ac:spMkLst>
            <pc:docMk/>
            <pc:sldMk cId="269665298" sldId="272"/>
            <ac:spMk id="5" creationId="{D41FBA59-27E4-866D-7A0F-6B33A5D65B0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24/03/2026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‹N›</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2</a:t>
            </a:fld>
            <a:endParaRPr lang="en-GB"/>
          </a:p>
        </p:txBody>
      </p:sp>
    </p:spTree>
    <p:extLst>
      <p:ext uri="{BB962C8B-B14F-4D97-AF65-F5344CB8AC3E}">
        <p14:creationId xmlns:p14="http://schemas.microsoft.com/office/powerpoint/2010/main" val="127517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6</a:t>
            </a:fld>
            <a:endParaRPr lang="en-GB"/>
          </a:p>
        </p:txBody>
      </p:sp>
    </p:spTree>
    <p:extLst>
      <p:ext uri="{BB962C8B-B14F-4D97-AF65-F5344CB8AC3E}">
        <p14:creationId xmlns:p14="http://schemas.microsoft.com/office/powerpoint/2010/main" val="1748397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GB" noProof="0"/>
              <a:t>Click to edit Master title style</a:t>
            </a:r>
            <a:endParaRPr lang="en-US" noProof="0" dirty="0"/>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endParaRPr lang="en-US" noProof="0" dirty="0"/>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179232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GB" noProof="0"/>
              <a:t>Click to edit Master title style</a:t>
            </a:r>
            <a:endParaRPr lang="en-US" noProof="0" dirty="0"/>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‹N›</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gsics.atmos.umd.edu/bin/view/Development/RolesAndResponsibilities" TargetMode="External"/><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Excel_Worksheet.xlsx"/><Relationship Id="rId1" Type="http://schemas.openxmlformats.org/officeDocument/2006/relationships/slideLayout" Target="../slideLayouts/slideLayout3.xml"/><Relationship Id="rId5" Type="http://schemas.openxmlformats.org/officeDocument/2006/relationships/image" Target="../media/image6.emf"/><Relationship Id="rId4" Type="http://schemas.openxmlformats.org/officeDocument/2006/relationships/package" Target="../embeddings/Microsoft_Excel_Worksheet1.xlsx"/></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moomm.sharepoint.com/:w:/s/Collaboration/IQBcS6ExkJ-3QJNJBOLJY9iTAa2a0AZ87yYsRoPHbV2QSkM?e=xfH6Bi&amp;isSPOFile=1&amp;xsdata=MDV8MDJ8cGFvbG8uY2FzdHJhY2FuZUBleHQuZXNhLmludHxkMDY2NDg1Mjk1ODE0MDE4NjA1OTA4ZGU4NGY4MmU3OHw5YTVjYWNkMDJiZWY0ZGQ3YWM1YzdlYmUxZjU0ZjQ5NXwwfDB8NjM5MDk0Mzk4NjQ3Nzk5NDI1fFVua25vd258VFdGcGJHWnNiM2Q4ZXlKRmJYQjBlVTFoY0draU9uUnlkV1VzSWxZaU9pSXdMakF1TURBd01DSXNJbEFpT2lKWGFXNHpNaUlzSWtGT0lqb2lUV0ZwYkNJc0lsZFVJam95ZlE9PXwwfHx8&amp;sdata=dTd4V3F0MWdtbVZwcjBiK3Bqa0ZEV1o0YkZnQ1NwUnJ5NVcwSkpMTGN1az0%3d"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docs.google.com/document/d/1HRew3QBMOwcld6FjwevCZZRF9rGiXDi3/edit?usp=drive_link&amp;ouid=110616611161346116793&amp;rtpof=true&amp;sd=tru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a:xfrm>
            <a:off x="1524000" y="1146463"/>
            <a:ext cx="9144000" cy="2387600"/>
          </a:xfrm>
        </p:spPr>
        <p:txBody>
          <a:bodyPr>
            <a:normAutofit fontScale="90000"/>
          </a:bodyPr>
          <a:lstStyle/>
          <a:p>
            <a:r>
              <a:rPr lang="en-GB" sz="4000" dirty="0"/>
              <a:t>GSICS Data Working Group </a:t>
            </a:r>
            <a:br>
              <a:rPr lang="en-GB" sz="4000" dirty="0"/>
            </a:br>
            <a:r>
              <a:rPr lang="en-GB" sz="4000" dirty="0"/>
              <a:t>GDWG</a:t>
            </a:r>
            <a:br>
              <a:rPr lang="en-GB" sz="4000" dirty="0"/>
            </a:br>
            <a:r>
              <a:rPr lang="en-GB" sz="4000" dirty="0"/>
              <a:t>Breakout Session</a:t>
            </a:r>
            <a:br>
              <a:rPr lang="en-GB" sz="4000" dirty="0"/>
            </a:br>
            <a:br>
              <a:rPr lang="en-GB" sz="4000" dirty="0"/>
            </a:br>
            <a:r>
              <a:rPr lang="en-GB" sz="4000" dirty="0"/>
              <a:t> Welcome</a:t>
            </a:r>
            <a:br>
              <a:rPr lang="en-GB" sz="4000" dirty="0"/>
            </a:br>
            <a:endParaRPr lang="en-GB" sz="4000" dirty="0"/>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a:xfrm>
            <a:off x="1524000" y="4221562"/>
            <a:ext cx="9144000" cy="1655762"/>
          </a:xfrm>
        </p:spPr>
        <p:txBody>
          <a:bodyPr/>
          <a:lstStyle/>
          <a:p>
            <a:r>
              <a:rPr lang="en-GB" dirty="0"/>
              <a:t>Paolo Castracane</a:t>
            </a:r>
          </a:p>
          <a:p>
            <a:r>
              <a:rPr lang="en-GB" dirty="0"/>
              <a:t>Starion for ESA/ESRIN</a:t>
            </a:r>
          </a:p>
        </p:txBody>
      </p:sp>
    </p:spTree>
    <p:extLst>
      <p:ext uri="{BB962C8B-B14F-4D97-AF65-F5344CB8AC3E}">
        <p14:creationId xmlns:p14="http://schemas.microsoft.com/office/powerpoint/2010/main" val="282708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C39B-FC84-F365-B3C6-53B33012649F}"/>
              </a:ext>
            </a:extLst>
          </p:cNvPr>
          <p:cNvSpPr>
            <a:spLocks noGrp="1"/>
          </p:cNvSpPr>
          <p:nvPr>
            <p:ph type="title"/>
          </p:nvPr>
        </p:nvSpPr>
        <p:spPr/>
        <p:txBody>
          <a:bodyPr/>
          <a:lstStyle/>
          <a:p>
            <a:r>
              <a:rPr lang="en-IT" dirty="0"/>
              <a:t>GDWG Overview (from new ToR)</a:t>
            </a:r>
          </a:p>
        </p:txBody>
      </p:sp>
      <p:sp>
        <p:nvSpPr>
          <p:cNvPr id="4" name="TextBox 3">
            <a:extLst>
              <a:ext uri="{FF2B5EF4-FFF2-40B4-BE49-F238E27FC236}">
                <a16:creationId xmlns:a16="http://schemas.microsoft.com/office/drawing/2014/main" id="{97EF0034-1F37-D4F8-D398-DB806CF7FBB6}"/>
              </a:ext>
            </a:extLst>
          </p:cNvPr>
          <p:cNvSpPr txBox="1"/>
          <p:nvPr/>
        </p:nvSpPr>
        <p:spPr>
          <a:xfrm>
            <a:off x="157369" y="1199408"/>
            <a:ext cx="11748053" cy="923330"/>
          </a:xfrm>
          <a:prstGeom prst="rect">
            <a:avLst/>
          </a:prstGeom>
          <a:noFill/>
        </p:spPr>
        <p:txBody>
          <a:bodyPr wrap="square" rtlCol="0">
            <a:spAutoFit/>
          </a:bodyPr>
          <a:lstStyle/>
          <a:p>
            <a:r>
              <a:rPr lang="en-GB" dirty="0"/>
              <a:t>The GSICS Data Management Working Group (GDWG) is an advisory body of the GSICS Executive Panel (EP) for data management and exchange issues. It is composed of Data Management experts designated by GSICS member organizations.</a:t>
            </a:r>
            <a:endParaRPr lang="en-IT" dirty="0"/>
          </a:p>
        </p:txBody>
      </p:sp>
      <p:sp>
        <p:nvSpPr>
          <p:cNvPr id="5" name="TextBox 4">
            <a:extLst>
              <a:ext uri="{FF2B5EF4-FFF2-40B4-BE49-F238E27FC236}">
                <a16:creationId xmlns:a16="http://schemas.microsoft.com/office/drawing/2014/main" id="{D41FBA59-27E4-866D-7A0F-6B33A5D65B0C}"/>
              </a:ext>
            </a:extLst>
          </p:cNvPr>
          <p:cNvSpPr txBox="1"/>
          <p:nvPr/>
        </p:nvSpPr>
        <p:spPr>
          <a:xfrm>
            <a:off x="157369" y="2122738"/>
            <a:ext cx="11877261" cy="4585871"/>
          </a:xfrm>
          <a:prstGeom prst="rect">
            <a:avLst/>
          </a:prstGeom>
          <a:noFill/>
        </p:spPr>
        <p:txBody>
          <a:bodyPr wrap="square" rtlCol="0">
            <a:spAutoFit/>
          </a:bodyPr>
          <a:lstStyle/>
          <a:p>
            <a:pPr fontAlgn="base"/>
            <a:r>
              <a:rPr lang="en-US" sz="1400" dirty="0"/>
              <a:t>The GDWG shall:  </a:t>
            </a:r>
          </a:p>
          <a:p>
            <a:pPr fontAlgn="base"/>
            <a:r>
              <a:rPr lang="en-US" sz="1400" dirty="0"/>
              <a:t> </a:t>
            </a:r>
          </a:p>
          <a:p>
            <a:pPr marL="171450" indent="-171450" fontAlgn="base">
              <a:buFont typeface="Arial" panose="020B0604020202020204" pitchFamily="34" charset="0"/>
              <a:buChar char="•"/>
            </a:pPr>
            <a:r>
              <a:rPr lang="en-US" sz="1400" dirty="0"/>
              <a:t>Oversee and coordinate the </a:t>
            </a:r>
            <a:r>
              <a:rPr lang="en-US" sz="1400" dirty="0">
                <a:highlight>
                  <a:srgbClr val="FFFF00"/>
                </a:highlight>
              </a:rPr>
              <a:t>data management activities </a:t>
            </a:r>
            <a:r>
              <a:rPr lang="en-US" sz="1400" dirty="0"/>
              <a:t>of GSICS and advise the EP on questions related to GSICS data management including information delivery services;  </a:t>
            </a:r>
          </a:p>
          <a:p>
            <a:pPr marL="171450" indent="-171450" fontAlgn="base">
              <a:buFont typeface="Arial" panose="020B0604020202020204" pitchFamily="34" charset="0"/>
              <a:buChar char="•"/>
            </a:pPr>
            <a:r>
              <a:rPr lang="en-US" sz="1400" dirty="0"/>
              <a:t>Coordinate the </a:t>
            </a:r>
            <a:r>
              <a:rPr lang="en-US" sz="1400" dirty="0">
                <a:highlight>
                  <a:srgbClr val="FFFF00"/>
                </a:highlight>
              </a:rPr>
              <a:t>specification, maintenance and evolution of data and metadata formats and procedures </a:t>
            </a:r>
            <a:r>
              <a:rPr lang="en-US" sz="1400" dirty="0"/>
              <a:t>for data exchange between the satellite agencies, the GSICS Processing and Research Centers (GPRCs), and the GSICS Coordination Center (GCC);  </a:t>
            </a:r>
          </a:p>
          <a:p>
            <a:pPr marL="171450" indent="-171450" fontAlgn="base">
              <a:buFont typeface="Arial" panose="020B0604020202020204" pitchFamily="34" charset="0"/>
              <a:buChar char="•"/>
            </a:pPr>
            <a:r>
              <a:rPr lang="en-US" sz="1400" dirty="0">
                <a:highlight>
                  <a:srgbClr val="FFFF00"/>
                </a:highlight>
              </a:rPr>
              <a:t>Develop and promote the adoption of</a:t>
            </a:r>
            <a:r>
              <a:rPr lang="en-US" sz="1400" dirty="0"/>
              <a:t> open, standardized, machine-readable </a:t>
            </a:r>
            <a:r>
              <a:rPr lang="en-US" sz="1400" dirty="0">
                <a:highlight>
                  <a:srgbClr val="FFFF00"/>
                </a:highlight>
              </a:rPr>
              <a:t>data formats and metadata </a:t>
            </a:r>
            <a:r>
              <a:rPr lang="en-US" sz="1400" dirty="0"/>
              <a:t>schemas to support the discoverability, integration, and reusability aligning with </a:t>
            </a:r>
            <a:r>
              <a:rPr lang="en-US" sz="1400" dirty="0">
                <a:highlight>
                  <a:srgbClr val="FFFF00"/>
                </a:highlight>
              </a:rPr>
              <a:t>FAIR data principles</a:t>
            </a:r>
            <a:r>
              <a:rPr lang="en-US" sz="1400" dirty="0"/>
              <a:t>.</a:t>
            </a:r>
          </a:p>
          <a:p>
            <a:pPr marL="171450" indent="-171450" fontAlgn="base">
              <a:buFont typeface="Arial" panose="020B0604020202020204" pitchFamily="34" charset="0"/>
              <a:buChar char="•"/>
            </a:pPr>
            <a:r>
              <a:rPr lang="en-US" sz="1400" dirty="0"/>
              <a:t>Contribute to the </a:t>
            </a:r>
            <a:r>
              <a:rPr lang="en-US" sz="1400" dirty="0">
                <a:highlight>
                  <a:srgbClr val="FFFF00"/>
                </a:highlight>
              </a:rPr>
              <a:t>definition and evolution of GSICS Product formats </a:t>
            </a:r>
            <a:r>
              <a:rPr lang="en-US" sz="1400" dirty="0"/>
              <a:t>to support long-term sustainability, broader dissemination, and automated data services, including the use of persistent identifiers (e.g., DOIs) </a:t>
            </a:r>
          </a:p>
          <a:p>
            <a:pPr marL="171450" indent="-171450" fontAlgn="base">
              <a:buFont typeface="Arial" panose="020B0604020202020204" pitchFamily="34" charset="0"/>
              <a:buChar char="•"/>
            </a:pPr>
            <a:r>
              <a:rPr lang="en-US" sz="1400" dirty="0">
                <a:highlight>
                  <a:srgbClr val="FFFF00"/>
                </a:highlight>
              </a:rPr>
              <a:t>Support the specification of GSICS systems</a:t>
            </a:r>
            <a:r>
              <a:rPr lang="en-US" sz="1400" dirty="0"/>
              <a:t> administered by the GCC; GSICS product catalogue, GSICS User Messaging Service, GSICS Wiki, etc. </a:t>
            </a:r>
          </a:p>
          <a:p>
            <a:pPr marL="171450" indent="-171450" fontAlgn="base">
              <a:buFont typeface="Arial" panose="020B0604020202020204" pitchFamily="34" charset="0"/>
              <a:buChar char="•"/>
            </a:pPr>
            <a:r>
              <a:rPr lang="en-US" sz="1400" dirty="0"/>
              <a:t>Support the specification of GSICS systems </a:t>
            </a:r>
            <a:r>
              <a:rPr lang="en-US" sz="1400" dirty="0">
                <a:highlight>
                  <a:srgbClr val="FFFF00"/>
                </a:highlight>
              </a:rPr>
              <a:t>and tools </a:t>
            </a:r>
            <a:r>
              <a:rPr lang="en-US" sz="1400" dirty="0"/>
              <a:t>administered by the GSICS member and observer organizations  </a:t>
            </a:r>
          </a:p>
          <a:p>
            <a:pPr marL="171450" indent="-171450" fontAlgn="base">
              <a:buFont typeface="Arial" panose="020B0604020202020204" pitchFamily="34" charset="0"/>
              <a:buChar char="•"/>
            </a:pPr>
            <a:r>
              <a:rPr lang="en-US" sz="1400" dirty="0"/>
              <a:t>Review and </a:t>
            </a:r>
            <a:r>
              <a:rPr lang="en-US" sz="1400" dirty="0">
                <a:highlight>
                  <a:srgbClr val="FFFF00"/>
                </a:highlight>
              </a:rPr>
              <a:t>validate GSICS deliverables </a:t>
            </a:r>
            <a:r>
              <a:rPr lang="en-US" sz="1400" dirty="0"/>
              <a:t>from a data management perspective, including adherence to metadata standards, version control, and long-term accessibility. </a:t>
            </a:r>
          </a:p>
          <a:p>
            <a:pPr marL="171450" indent="-171450" fontAlgn="base">
              <a:buFont typeface="Arial" panose="020B0604020202020204" pitchFamily="34" charset="0"/>
              <a:buChar char="•"/>
            </a:pPr>
            <a:r>
              <a:rPr lang="en-US" sz="1400" dirty="0">
                <a:highlight>
                  <a:srgbClr val="FFFF00"/>
                </a:highlight>
              </a:rPr>
              <a:t>Guide the structure, content, and usability of GSICS web platforms </a:t>
            </a:r>
            <a:r>
              <a:rPr lang="en-US" sz="1400" dirty="0"/>
              <a:t>(maintained by WMO, GCC, and GPRCs) with an emphasis on modern web presence, user-friendly design, outreach capability, and search engine optimization. </a:t>
            </a:r>
          </a:p>
          <a:p>
            <a:pPr marL="171450" indent="-171450" fontAlgn="base">
              <a:buFont typeface="Arial" panose="020B0604020202020204" pitchFamily="34" charset="0"/>
              <a:buChar char="•"/>
            </a:pPr>
            <a:r>
              <a:rPr lang="en-US" sz="1400" dirty="0"/>
              <a:t>Maintain cooperation with the research and development activities at the GPRCs and assist with their data management activities, as appropriate;  </a:t>
            </a:r>
          </a:p>
          <a:p>
            <a:pPr marL="171450" indent="-171450" fontAlgn="base">
              <a:buFont typeface="Arial" panose="020B0604020202020204" pitchFamily="34" charset="0"/>
              <a:buChar char="•"/>
            </a:pPr>
            <a:r>
              <a:rPr lang="en-US" sz="1400" dirty="0"/>
              <a:t>Provide the GSICS Executive Panel with a report on GSICS data management activities including recommendations as appropriate. Submit report three weeks prior to the annual meeting of the GSICS Executive Panel and present it to the Panel.  </a:t>
            </a:r>
          </a:p>
          <a:p>
            <a:pPr marL="171450" indent="-171450" fontAlgn="base">
              <a:buFont typeface="Arial" panose="020B0604020202020204" pitchFamily="34" charset="0"/>
              <a:buChar char="•"/>
            </a:pPr>
            <a:r>
              <a:rPr lang="en-US" sz="1400" dirty="0">
                <a:highlight>
                  <a:srgbClr val="FFFF00"/>
                </a:highlight>
              </a:rPr>
              <a:t>Build tools to support GSICS Activities</a:t>
            </a:r>
            <a:r>
              <a:rPr lang="en-US" sz="1400" dirty="0"/>
              <a:t>. For ex Action Tracker, Alert System, GSICS Data Repository, WIS integration </a:t>
            </a:r>
          </a:p>
          <a:p>
            <a:endParaRPr lang="en-IT" sz="1200" dirty="0"/>
          </a:p>
        </p:txBody>
      </p:sp>
    </p:spTree>
    <p:extLst>
      <p:ext uri="{BB962C8B-B14F-4D97-AF65-F5344CB8AC3E}">
        <p14:creationId xmlns:p14="http://schemas.microsoft.com/office/powerpoint/2010/main" val="269665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4824520D-27A6-6DF8-1AFC-BB060D596F7C}"/>
              </a:ext>
            </a:extLst>
          </p:cNvPr>
          <p:cNvSpPr>
            <a:spLocks noGrp="1"/>
          </p:cNvSpPr>
          <p:nvPr>
            <p:ph type="title"/>
          </p:nvPr>
        </p:nvSpPr>
        <p:spPr>
          <a:xfrm>
            <a:off x="1343897" y="241179"/>
            <a:ext cx="6957032" cy="834283"/>
          </a:xfrm>
        </p:spPr>
        <p:txBody>
          <a:bodyPr/>
          <a:lstStyle/>
          <a:p>
            <a:r>
              <a:rPr lang="en-GB" dirty="0"/>
              <a:t>GDWG in the GSICS Framework</a:t>
            </a:r>
          </a:p>
        </p:txBody>
      </p:sp>
      <p:pic>
        <p:nvPicPr>
          <p:cNvPr id="4" name="Picture 3" descr="A diagram of a structure&#10;&#10;AI-generated content may be incorrect.">
            <a:extLst>
              <a:ext uri="{FF2B5EF4-FFF2-40B4-BE49-F238E27FC236}">
                <a16:creationId xmlns:a16="http://schemas.microsoft.com/office/drawing/2014/main" id="{51BE5132-04B6-702E-77BF-282379E46018}"/>
              </a:ext>
            </a:extLst>
          </p:cNvPr>
          <p:cNvPicPr>
            <a:picLocks noChangeAspect="1"/>
          </p:cNvPicPr>
          <p:nvPr/>
        </p:nvPicPr>
        <p:blipFill>
          <a:blip r:embed="rId2"/>
          <a:stretch>
            <a:fillRect/>
          </a:stretch>
        </p:blipFill>
        <p:spPr>
          <a:xfrm>
            <a:off x="401792" y="901980"/>
            <a:ext cx="7094036" cy="5054040"/>
          </a:xfrm>
          <a:prstGeom prst="rect">
            <a:avLst/>
          </a:prstGeom>
        </p:spPr>
      </p:pic>
      <p:sp>
        <p:nvSpPr>
          <p:cNvPr id="5" name="TextBox 4">
            <a:extLst>
              <a:ext uri="{FF2B5EF4-FFF2-40B4-BE49-F238E27FC236}">
                <a16:creationId xmlns:a16="http://schemas.microsoft.com/office/drawing/2014/main" id="{35DCE619-CC89-A3B1-126C-B81672DD6EA2}"/>
              </a:ext>
            </a:extLst>
          </p:cNvPr>
          <p:cNvSpPr txBox="1"/>
          <p:nvPr/>
        </p:nvSpPr>
        <p:spPr>
          <a:xfrm>
            <a:off x="151713" y="5752721"/>
            <a:ext cx="4974272" cy="646331"/>
          </a:xfrm>
          <a:prstGeom prst="rect">
            <a:avLst/>
          </a:prstGeom>
          <a:solidFill>
            <a:schemeClr val="bg1">
              <a:lumMod val="50000"/>
            </a:schemeClr>
          </a:solidFill>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GDWG actively supports all aspects of GSICS activities </a:t>
            </a:r>
          </a:p>
          <a:p>
            <a:r>
              <a:rPr lang="en-US" sz="1200" b="1" dirty="0" err="1">
                <a:solidFill>
                  <a:schemeClr val="bg1"/>
                </a:solidFill>
                <a:latin typeface="Arial" panose="020B0604020202020204" pitchFamily="34" charset="0"/>
                <a:cs typeface="Arial" panose="020B0604020202020204" pitchFamily="34" charset="0"/>
              </a:rPr>
              <a:t>e.g</a:t>
            </a:r>
            <a:r>
              <a:rPr lang="en-US" sz="1200" b="1" dirty="0">
                <a:solidFill>
                  <a:schemeClr val="bg1"/>
                </a:solidFill>
                <a:latin typeface="Arial" panose="020B0604020202020204" pitchFamily="34" charset="0"/>
                <a:cs typeface="Arial" panose="020B0604020202020204" pitchFamily="34" charset="0"/>
              </a:rPr>
              <a:t> . systems/metadata/products/wiki/GPPA</a:t>
            </a:r>
          </a:p>
          <a:p>
            <a:r>
              <a:rPr lang="en-US" sz="1200" b="1" dirty="0">
                <a:solidFill>
                  <a:schemeClr val="bg1"/>
                </a:solidFill>
                <a:latin typeface="Arial" panose="020B0604020202020204" pitchFamily="34" charset="0"/>
                <a:cs typeface="Arial" panose="020B0604020202020204" pitchFamily="34" charset="0"/>
              </a:rPr>
              <a:t>Detailed TOR </a:t>
            </a:r>
            <a:r>
              <a:rPr lang="en-US" sz="1200" b="1"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here</a:t>
            </a:r>
            <a:endParaRPr lang="en-US" sz="1200" b="1"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6E5C9EC-2B27-13DA-CF98-449A0DBEC79C}"/>
              </a:ext>
            </a:extLst>
          </p:cNvPr>
          <p:cNvSpPr/>
          <p:nvPr/>
        </p:nvSpPr>
        <p:spPr>
          <a:xfrm>
            <a:off x="5843746" y="5834585"/>
            <a:ext cx="5478677" cy="646331"/>
          </a:xfrm>
          <a:prstGeom prst="rect">
            <a:avLst/>
          </a:prstGeom>
          <a:ln>
            <a:solidFill>
              <a:schemeClr val="accent1"/>
            </a:solidFill>
          </a:ln>
        </p:spPr>
        <p:txBody>
          <a:bodyPr wrap="square">
            <a:spAutoFit/>
          </a:bodyPr>
          <a:lstStyle/>
          <a:p>
            <a:pPr algn="just"/>
            <a:r>
              <a:rPr lang="en-US" sz="1200" b="1" dirty="0">
                <a:solidFill>
                  <a:schemeClr val="tx1"/>
                </a:solidFill>
                <a:latin typeface="Arial" panose="020B0604020202020204" pitchFamily="34" charset="0"/>
                <a:cs typeface="Arial" panose="020B0604020202020204" pitchFamily="34" charset="0"/>
              </a:rPr>
              <a:t>Oversee and coordinate the data management activities of GSICS and advise the EP on questions related to GSICS data management including information delivery services </a:t>
            </a:r>
          </a:p>
        </p:txBody>
      </p:sp>
      <p:pic>
        <p:nvPicPr>
          <p:cNvPr id="8" name="Picture 7" descr="A screenshot of a computer&#10;&#10;Description automatically generated">
            <a:extLst>
              <a:ext uri="{FF2B5EF4-FFF2-40B4-BE49-F238E27FC236}">
                <a16:creationId xmlns:a16="http://schemas.microsoft.com/office/drawing/2014/main" id="{700B1DE5-77E2-4C02-3587-D5BD33ECE6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7588" y="0"/>
            <a:ext cx="4203172" cy="4800600"/>
          </a:xfrm>
          <a:prstGeom prst="rect">
            <a:avLst/>
          </a:prstGeom>
        </p:spPr>
      </p:pic>
      <p:pic>
        <p:nvPicPr>
          <p:cNvPr id="9" name="Picture 8" descr="A close-up of a logo&#10;&#10;Description automatically generated">
            <a:extLst>
              <a:ext uri="{FF2B5EF4-FFF2-40B4-BE49-F238E27FC236}">
                <a16:creationId xmlns:a16="http://schemas.microsoft.com/office/drawing/2014/main" id="{7E784793-3C4C-E858-DB76-1CB56D1DD3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6303" y="3973199"/>
            <a:ext cx="2643881" cy="1861386"/>
          </a:xfrm>
          <a:prstGeom prst="rect">
            <a:avLst/>
          </a:prstGeom>
        </p:spPr>
      </p:pic>
      <p:sp>
        <p:nvSpPr>
          <p:cNvPr id="10" name="Rectangle 9">
            <a:extLst>
              <a:ext uri="{FF2B5EF4-FFF2-40B4-BE49-F238E27FC236}">
                <a16:creationId xmlns:a16="http://schemas.microsoft.com/office/drawing/2014/main" id="{68FE4560-9EF9-67C8-B329-3391DCF93DA2}"/>
              </a:ext>
            </a:extLst>
          </p:cNvPr>
          <p:cNvSpPr/>
          <p:nvPr/>
        </p:nvSpPr>
        <p:spPr>
          <a:xfrm>
            <a:off x="4666129" y="3429000"/>
            <a:ext cx="1429871" cy="99508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Tree>
    <p:extLst>
      <p:ext uri="{BB962C8B-B14F-4D97-AF65-F5344CB8AC3E}">
        <p14:creationId xmlns:p14="http://schemas.microsoft.com/office/powerpoint/2010/main" val="1827743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47C1-E33A-6F40-6EDD-30CA12140D24}"/>
              </a:ext>
            </a:extLst>
          </p:cNvPr>
          <p:cNvSpPr>
            <a:spLocks noGrp="1"/>
          </p:cNvSpPr>
          <p:nvPr>
            <p:ph type="title"/>
          </p:nvPr>
        </p:nvSpPr>
        <p:spPr/>
        <p:txBody>
          <a:bodyPr>
            <a:normAutofit/>
          </a:bodyPr>
          <a:lstStyle/>
          <a:p>
            <a:r>
              <a:rPr lang="en-IT" sz="2800" dirty="0"/>
              <a:t>GDWG Membership and GDWG Breakout Session schedule</a:t>
            </a:r>
          </a:p>
        </p:txBody>
      </p:sp>
      <p:sp>
        <p:nvSpPr>
          <p:cNvPr id="6" name="正方形/長方形 4">
            <a:extLst>
              <a:ext uri="{FF2B5EF4-FFF2-40B4-BE49-F238E27FC236}">
                <a16:creationId xmlns:a16="http://schemas.microsoft.com/office/drawing/2014/main" id="{2CBBAC03-C3C4-3675-9086-47C4BEC07D2F}"/>
              </a:ext>
            </a:extLst>
          </p:cNvPr>
          <p:cNvSpPr/>
          <p:nvPr/>
        </p:nvSpPr>
        <p:spPr>
          <a:xfrm>
            <a:off x="658880" y="5574280"/>
            <a:ext cx="2907784" cy="307777"/>
          </a:xfrm>
          <a:prstGeom prst="rect">
            <a:avLst/>
          </a:prstGeom>
        </p:spPr>
        <p:txBody>
          <a:bodyPr wrap="none">
            <a:spAutoFit/>
          </a:bodyPr>
          <a:lstStyle/>
          <a:p>
            <a:pPr defTabSz="457200" fontAlgn="auto">
              <a:spcBef>
                <a:spcPts val="0"/>
              </a:spcBef>
              <a:spcAft>
                <a:spcPts val="0"/>
              </a:spcAft>
            </a:pPr>
            <a:r>
              <a:rPr lang="ja-JP" altLang="en-US" sz="1400" b="0" dirty="0">
                <a:solidFill>
                  <a:prstClr val="black"/>
                </a:solidFill>
                <a:latin typeface="Calibri" panose="020F0502020204030204"/>
                <a:ea typeface="游ゴシック" panose="020B0400000000000000" pitchFamily="34" charset="-128"/>
              </a:rPr>
              <a:t>https://gsics.wmo.int/en/focal-points</a:t>
            </a:r>
          </a:p>
        </p:txBody>
      </p:sp>
      <p:graphicFrame>
        <p:nvGraphicFramePr>
          <p:cNvPr id="7" name="Object 6">
            <a:extLst>
              <a:ext uri="{FF2B5EF4-FFF2-40B4-BE49-F238E27FC236}">
                <a16:creationId xmlns:a16="http://schemas.microsoft.com/office/drawing/2014/main" id="{58D22D2B-F8FD-51D6-4112-B971D9FD9213}"/>
              </a:ext>
            </a:extLst>
          </p:cNvPr>
          <p:cNvGraphicFramePr>
            <a:graphicFrameLocks noChangeAspect="1"/>
          </p:cNvGraphicFramePr>
          <p:nvPr>
            <p:extLst>
              <p:ext uri="{D42A27DB-BD31-4B8C-83A1-F6EECF244321}">
                <p14:modId xmlns:p14="http://schemas.microsoft.com/office/powerpoint/2010/main" val="928654187"/>
              </p:ext>
            </p:extLst>
          </p:nvPr>
        </p:nvGraphicFramePr>
        <p:xfrm>
          <a:off x="4879587" y="1199408"/>
          <a:ext cx="7141792" cy="5195042"/>
        </p:xfrm>
        <a:graphic>
          <a:graphicData uri="http://schemas.openxmlformats.org/presentationml/2006/ole">
            <mc:AlternateContent xmlns:mc="http://schemas.openxmlformats.org/markup-compatibility/2006">
              <mc:Choice xmlns:v="urn:schemas-microsoft-com:vml" Requires="v">
                <p:oleObj name="Worksheet" r:id="rId2" imgW="8153400" imgH="5930900" progId="Excel.Sheet.12">
                  <p:embed/>
                </p:oleObj>
              </mc:Choice>
              <mc:Fallback>
                <p:oleObj name="Worksheet" r:id="rId2" imgW="8153400" imgH="5930900" progId="Excel.Sheet.12">
                  <p:embed/>
                  <p:pic>
                    <p:nvPicPr>
                      <p:cNvPr id="7" name="Object 6">
                        <a:extLst>
                          <a:ext uri="{FF2B5EF4-FFF2-40B4-BE49-F238E27FC236}">
                            <a16:creationId xmlns:a16="http://schemas.microsoft.com/office/drawing/2014/main" id="{58D22D2B-F8FD-51D6-4112-B971D9FD9213}"/>
                          </a:ext>
                        </a:extLst>
                      </p:cNvPr>
                      <p:cNvPicPr/>
                      <p:nvPr/>
                    </p:nvPicPr>
                    <p:blipFill>
                      <a:blip r:embed="rId3"/>
                      <a:stretch>
                        <a:fillRect/>
                      </a:stretch>
                    </p:blipFill>
                    <p:spPr>
                      <a:xfrm>
                        <a:off x="4879587" y="1199408"/>
                        <a:ext cx="7141792" cy="5195042"/>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91F0D3C5-0792-773B-0492-683923FF6EB2}"/>
              </a:ext>
            </a:extLst>
          </p:cNvPr>
          <p:cNvGraphicFramePr>
            <a:graphicFrameLocks noChangeAspect="1"/>
          </p:cNvGraphicFramePr>
          <p:nvPr>
            <p:extLst>
              <p:ext uri="{D42A27DB-BD31-4B8C-83A1-F6EECF244321}">
                <p14:modId xmlns:p14="http://schemas.microsoft.com/office/powerpoint/2010/main" val="2296518520"/>
              </p:ext>
            </p:extLst>
          </p:nvPr>
        </p:nvGraphicFramePr>
        <p:xfrm>
          <a:off x="318052" y="1669775"/>
          <a:ext cx="4323521" cy="3766930"/>
        </p:xfrm>
        <a:graphic>
          <a:graphicData uri="http://schemas.openxmlformats.org/presentationml/2006/ole">
            <mc:AlternateContent xmlns:mc="http://schemas.openxmlformats.org/markup-compatibility/2006">
              <mc:Choice xmlns:v="urn:schemas-microsoft-com:vml" Requires="v">
                <p:oleObj name="Worksheet" r:id="rId4" imgW="3441700" imgH="3251200" progId="Excel.Sheet.12">
                  <p:embed/>
                </p:oleObj>
              </mc:Choice>
              <mc:Fallback>
                <p:oleObj name="Worksheet" r:id="rId4" imgW="3441700" imgH="3251200" progId="Excel.Sheet.12">
                  <p:embed/>
                  <p:pic>
                    <p:nvPicPr>
                      <p:cNvPr id="4" name="Object 3">
                        <a:extLst>
                          <a:ext uri="{FF2B5EF4-FFF2-40B4-BE49-F238E27FC236}">
                            <a16:creationId xmlns:a16="http://schemas.microsoft.com/office/drawing/2014/main" id="{91F0D3C5-0792-773B-0492-683923FF6EB2}"/>
                          </a:ext>
                        </a:extLst>
                      </p:cNvPr>
                      <p:cNvPicPr/>
                      <p:nvPr/>
                    </p:nvPicPr>
                    <p:blipFill>
                      <a:blip r:embed="rId5"/>
                      <a:stretch>
                        <a:fillRect/>
                      </a:stretch>
                    </p:blipFill>
                    <p:spPr>
                      <a:xfrm>
                        <a:off x="318052" y="1669775"/>
                        <a:ext cx="4323521" cy="3766930"/>
                      </a:xfrm>
                      <a:prstGeom prst="rect">
                        <a:avLst/>
                      </a:prstGeom>
                    </p:spPr>
                  </p:pic>
                </p:oleObj>
              </mc:Fallback>
            </mc:AlternateContent>
          </a:graphicData>
        </a:graphic>
      </p:graphicFrame>
    </p:spTree>
    <p:extLst>
      <p:ext uri="{BB962C8B-B14F-4D97-AF65-F5344CB8AC3E}">
        <p14:creationId xmlns:p14="http://schemas.microsoft.com/office/powerpoint/2010/main" val="796498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957A4-363B-A836-77B1-45485D2EEDDE}"/>
              </a:ext>
            </a:extLst>
          </p:cNvPr>
          <p:cNvSpPr>
            <a:spLocks noGrp="1"/>
          </p:cNvSpPr>
          <p:nvPr>
            <p:ph type="title"/>
          </p:nvPr>
        </p:nvSpPr>
        <p:spPr>
          <a:xfrm>
            <a:off x="1393592" y="207676"/>
            <a:ext cx="10371688" cy="834283"/>
          </a:xfrm>
        </p:spPr>
        <p:txBody>
          <a:bodyPr/>
          <a:lstStyle/>
          <a:p>
            <a:r>
              <a:rPr lang="en-IT" dirty="0"/>
              <a:t>Action 2025 status</a:t>
            </a:r>
          </a:p>
        </p:txBody>
      </p:sp>
      <p:graphicFrame>
        <p:nvGraphicFramePr>
          <p:cNvPr id="6" name="Table 5">
            <a:extLst>
              <a:ext uri="{FF2B5EF4-FFF2-40B4-BE49-F238E27FC236}">
                <a16:creationId xmlns:a16="http://schemas.microsoft.com/office/drawing/2014/main" id="{0CCD744A-0A9B-F6B6-819D-DE1897E8B3B3}"/>
              </a:ext>
            </a:extLst>
          </p:cNvPr>
          <p:cNvGraphicFramePr>
            <a:graphicFrameLocks noGrp="1"/>
          </p:cNvGraphicFramePr>
          <p:nvPr>
            <p:extLst>
              <p:ext uri="{D42A27DB-BD31-4B8C-83A1-F6EECF244321}">
                <p14:modId xmlns:p14="http://schemas.microsoft.com/office/powerpoint/2010/main" val="3060482582"/>
              </p:ext>
            </p:extLst>
          </p:nvPr>
        </p:nvGraphicFramePr>
        <p:xfrm>
          <a:off x="511475" y="1283136"/>
          <a:ext cx="10802495" cy="5040226"/>
        </p:xfrm>
        <a:graphic>
          <a:graphicData uri="http://schemas.openxmlformats.org/drawingml/2006/table">
            <a:tbl>
              <a:tblPr>
                <a:tableStyleId>{5C22544A-7EE6-4342-B048-85BDC9FD1C3A}</a:tableStyleId>
              </a:tblPr>
              <a:tblGrid>
                <a:gridCol w="1432382">
                  <a:extLst>
                    <a:ext uri="{9D8B030D-6E8A-4147-A177-3AD203B41FA5}">
                      <a16:colId xmlns:a16="http://schemas.microsoft.com/office/drawing/2014/main" val="2312981329"/>
                    </a:ext>
                  </a:extLst>
                </a:gridCol>
                <a:gridCol w="6061685">
                  <a:extLst>
                    <a:ext uri="{9D8B030D-6E8A-4147-A177-3AD203B41FA5}">
                      <a16:colId xmlns:a16="http://schemas.microsoft.com/office/drawing/2014/main" val="146673753"/>
                    </a:ext>
                  </a:extLst>
                </a:gridCol>
                <a:gridCol w="962845">
                  <a:extLst>
                    <a:ext uri="{9D8B030D-6E8A-4147-A177-3AD203B41FA5}">
                      <a16:colId xmlns:a16="http://schemas.microsoft.com/office/drawing/2014/main" val="243355184"/>
                    </a:ext>
                  </a:extLst>
                </a:gridCol>
                <a:gridCol w="756953">
                  <a:extLst>
                    <a:ext uri="{9D8B030D-6E8A-4147-A177-3AD203B41FA5}">
                      <a16:colId xmlns:a16="http://schemas.microsoft.com/office/drawing/2014/main" val="1327955484"/>
                    </a:ext>
                  </a:extLst>
                </a:gridCol>
                <a:gridCol w="617675">
                  <a:extLst>
                    <a:ext uri="{9D8B030D-6E8A-4147-A177-3AD203B41FA5}">
                      <a16:colId xmlns:a16="http://schemas.microsoft.com/office/drawing/2014/main" val="3121803405"/>
                    </a:ext>
                  </a:extLst>
                </a:gridCol>
                <a:gridCol w="970955">
                  <a:extLst>
                    <a:ext uri="{9D8B030D-6E8A-4147-A177-3AD203B41FA5}">
                      <a16:colId xmlns:a16="http://schemas.microsoft.com/office/drawing/2014/main" val="4172372286"/>
                    </a:ext>
                  </a:extLst>
                </a:gridCol>
              </a:tblGrid>
              <a:tr h="0">
                <a:tc>
                  <a:txBody>
                    <a:bodyPr/>
                    <a:lstStyle/>
                    <a:p>
                      <a:pPr algn="l" fontAlgn="b">
                        <a:buNone/>
                      </a:pPr>
                      <a:r>
                        <a:rPr lang="en-GB" sz="1100" b="1" u="none" strike="noStrike" dirty="0">
                          <a:effectLst/>
                        </a:rPr>
                        <a:t>Action ID</a:t>
                      </a:r>
                      <a:endParaRPr lang="en-GB" sz="1100" b="1" i="0" u="none" strike="noStrike" dirty="0">
                        <a:solidFill>
                          <a:srgbClr val="000000"/>
                        </a:solidFill>
                        <a:effectLst/>
                        <a:latin typeface="Aptos Narrow" panose="020B0004020202020204" pitchFamily="34" charset="0"/>
                      </a:endParaRPr>
                    </a:p>
                  </a:txBody>
                  <a:tcPr marL="5847" marR="5847" marT="5847" marB="0" anchor="b">
                    <a:solidFill>
                      <a:srgbClr val="FFC000"/>
                    </a:solidFill>
                  </a:tcPr>
                </a:tc>
                <a:tc>
                  <a:txBody>
                    <a:bodyPr/>
                    <a:lstStyle/>
                    <a:p>
                      <a:pPr algn="l" fontAlgn="b">
                        <a:buNone/>
                      </a:pPr>
                      <a:r>
                        <a:rPr lang="en-GB" sz="1100" b="1" u="none" strike="noStrike" dirty="0">
                          <a:effectLst/>
                        </a:rPr>
                        <a:t>Summary</a:t>
                      </a:r>
                      <a:endParaRPr lang="en-GB" sz="1100" b="1" i="0" u="none" strike="noStrike" dirty="0">
                        <a:solidFill>
                          <a:srgbClr val="000000"/>
                        </a:solidFill>
                        <a:effectLst/>
                        <a:latin typeface="Aptos Narrow" panose="020B0004020202020204" pitchFamily="34" charset="0"/>
                      </a:endParaRPr>
                    </a:p>
                  </a:txBody>
                  <a:tcPr marL="5847" marR="5847" marT="5847" marB="0" anchor="b">
                    <a:solidFill>
                      <a:srgbClr val="FFC000"/>
                    </a:solidFill>
                  </a:tcPr>
                </a:tc>
                <a:tc>
                  <a:txBody>
                    <a:bodyPr/>
                    <a:lstStyle/>
                    <a:p>
                      <a:pPr algn="l" fontAlgn="b">
                        <a:buNone/>
                      </a:pPr>
                      <a:r>
                        <a:rPr lang="en-GB" sz="1100" b="1" u="none" strike="noStrike" dirty="0">
                          <a:effectLst/>
                        </a:rPr>
                        <a:t>Lead</a:t>
                      </a:r>
                      <a:endParaRPr lang="en-GB" sz="1100" b="1" i="0" u="none" strike="noStrike" dirty="0">
                        <a:solidFill>
                          <a:srgbClr val="000000"/>
                        </a:solidFill>
                        <a:effectLst/>
                        <a:latin typeface="Aptos Narrow" panose="020B0004020202020204" pitchFamily="34" charset="0"/>
                      </a:endParaRPr>
                    </a:p>
                  </a:txBody>
                  <a:tcPr marL="5847" marR="5847" marT="5847" marB="0" anchor="b">
                    <a:solidFill>
                      <a:srgbClr val="FFC000"/>
                    </a:solidFill>
                  </a:tcPr>
                </a:tc>
                <a:tc>
                  <a:txBody>
                    <a:bodyPr/>
                    <a:lstStyle/>
                    <a:p>
                      <a:pPr algn="l" fontAlgn="b">
                        <a:buNone/>
                      </a:pPr>
                      <a:r>
                        <a:rPr lang="en-GB" sz="1100" b="1" u="none" strike="noStrike" dirty="0">
                          <a:effectLst/>
                        </a:rPr>
                        <a:t>Due date</a:t>
                      </a:r>
                      <a:endParaRPr lang="en-GB" sz="1100" b="1" i="0" u="none" strike="noStrike" dirty="0">
                        <a:solidFill>
                          <a:srgbClr val="000000"/>
                        </a:solidFill>
                        <a:effectLst/>
                        <a:latin typeface="Aptos Narrow" panose="020B0004020202020204" pitchFamily="34" charset="0"/>
                      </a:endParaRPr>
                    </a:p>
                  </a:txBody>
                  <a:tcPr marL="5847" marR="5847" marT="5847" marB="0" anchor="b">
                    <a:solidFill>
                      <a:srgbClr val="FFC000"/>
                    </a:solidFill>
                  </a:tcPr>
                </a:tc>
                <a:tc>
                  <a:txBody>
                    <a:bodyPr/>
                    <a:lstStyle/>
                    <a:p>
                      <a:pPr algn="l" fontAlgn="b">
                        <a:buNone/>
                      </a:pPr>
                      <a:r>
                        <a:rPr lang="en-GB" sz="1100" b="1" u="none" strike="noStrike" dirty="0">
                          <a:effectLst/>
                        </a:rPr>
                        <a:t>Status</a:t>
                      </a:r>
                      <a:endParaRPr lang="en-GB" sz="1100" b="1" i="0" u="none" strike="noStrike" dirty="0">
                        <a:solidFill>
                          <a:srgbClr val="000000"/>
                        </a:solidFill>
                        <a:effectLst/>
                        <a:latin typeface="Aptos Narrow" panose="020B0004020202020204" pitchFamily="34" charset="0"/>
                      </a:endParaRPr>
                    </a:p>
                  </a:txBody>
                  <a:tcPr marL="5847" marR="5847" marT="5847" marB="0" anchor="b">
                    <a:solidFill>
                      <a:srgbClr val="FFC000"/>
                    </a:solidFill>
                  </a:tcPr>
                </a:tc>
                <a:tc>
                  <a:txBody>
                    <a:bodyPr/>
                    <a:lstStyle/>
                    <a:p>
                      <a:pPr algn="l" fontAlgn="b">
                        <a:buNone/>
                      </a:pPr>
                      <a:r>
                        <a:rPr lang="en-GB" sz="1100" b="1" i="0" u="none" strike="noStrike" dirty="0">
                          <a:solidFill>
                            <a:srgbClr val="000000"/>
                          </a:solidFill>
                          <a:effectLst/>
                          <a:latin typeface="Aptos Narrow" panose="020B0004020202020204" pitchFamily="34" charset="0"/>
                        </a:rPr>
                        <a:t>Proposed Status (to be updated)</a:t>
                      </a:r>
                    </a:p>
                  </a:txBody>
                  <a:tcPr marL="5847" marR="5847" marT="5847" marB="0" anchor="b">
                    <a:solidFill>
                      <a:srgbClr val="FFC000"/>
                    </a:solidFill>
                  </a:tcPr>
                </a:tc>
                <a:extLst>
                  <a:ext uri="{0D108BD9-81ED-4DB2-BD59-A6C34878D82A}">
                    <a16:rowId xmlns:a16="http://schemas.microsoft.com/office/drawing/2014/main" val="199191818"/>
                  </a:ext>
                </a:extLst>
              </a:tr>
              <a:tr h="397589">
                <a:tc>
                  <a:txBody>
                    <a:bodyPr/>
                    <a:lstStyle/>
                    <a:p>
                      <a:pPr algn="l" fontAlgn="b">
                        <a:buNone/>
                      </a:pPr>
                      <a:r>
                        <a:rPr lang="en-GB" sz="1100" u="none" strike="noStrike" dirty="0">
                          <a:effectLst/>
                        </a:rPr>
                        <a:t>A.GDWG.20240312.4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a:effectLst/>
                        </a:rPr>
                        <a:t>Paolo Castracane (ESA) to lead discussion with GCC and WMO on possible enhancement of GSICS websites following WGCV Cal/Val Portal as example.  </a:t>
                      </a:r>
                      <a:endParaRPr lang="en-GB"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a:effectLst/>
                        </a:rPr>
                        <a:t>Paolo Castracane  </a:t>
                      </a:r>
                      <a:endParaRPr lang="en-GB"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IT"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b="0" i="0" u="none" strike="noStrike" dirty="0">
                          <a:solidFill>
                            <a:srgbClr val="000000"/>
                          </a:solidFill>
                          <a:effectLst/>
                          <a:latin typeface="Arial" panose="020B0604020202020204" pitchFamily="34" charset="0"/>
                        </a:rPr>
                        <a:t>closed</a:t>
                      </a:r>
                    </a:p>
                  </a:txBody>
                  <a:tcPr marL="5847" marR="5847" marT="5847" marB="0" anchor="b"/>
                </a:tc>
                <a:extLst>
                  <a:ext uri="{0D108BD9-81ED-4DB2-BD59-A6C34878D82A}">
                    <a16:rowId xmlns:a16="http://schemas.microsoft.com/office/drawing/2014/main" val="1018390552"/>
                  </a:ext>
                </a:extLst>
              </a:tr>
              <a:tr h="265059">
                <a:tc>
                  <a:txBody>
                    <a:bodyPr/>
                    <a:lstStyle/>
                    <a:p>
                      <a:pPr algn="l" fontAlgn="b">
                        <a:buNone/>
                      </a:pPr>
                      <a:r>
                        <a:rPr lang="en-GB" sz="1100" u="none" strike="noStrike" dirty="0">
                          <a:effectLst/>
                        </a:rPr>
                        <a:t>A.GDWG.20240313.1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CMA to post daily instrument bias on GPRC website in machine readable form.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IT"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IT"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GB" sz="1100" b="0" i="0" u="none" strike="noStrike" dirty="0">
                        <a:solidFill>
                          <a:srgbClr val="000000"/>
                        </a:solidFill>
                        <a:effectLst/>
                        <a:latin typeface="Arial" panose="020B0604020202020204" pitchFamily="34" charset="0"/>
                      </a:endParaRPr>
                    </a:p>
                  </a:txBody>
                  <a:tcPr marL="5847" marR="5847" marT="5847" marB="0" anchor="b"/>
                </a:tc>
                <a:extLst>
                  <a:ext uri="{0D108BD9-81ED-4DB2-BD59-A6C34878D82A}">
                    <a16:rowId xmlns:a16="http://schemas.microsoft.com/office/drawing/2014/main" val="3920140009"/>
                  </a:ext>
                </a:extLst>
              </a:tr>
              <a:tr h="265059">
                <a:tc>
                  <a:txBody>
                    <a:bodyPr/>
                    <a:lstStyle/>
                    <a:p>
                      <a:pPr algn="l" fontAlgn="b">
                        <a:buNone/>
                      </a:pPr>
                      <a:r>
                        <a:rPr lang="en-GB" sz="1100" u="none" strike="noStrike" dirty="0">
                          <a:effectLst/>
                        </a:rPr>
                        <a:t>A.GDWG.20240313.4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Paolo to coordinate with Manik on reducing overlap of webpage on solar radiance at ESA, NOAA/wiki and LASP.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Paolo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IT"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b="0" i="0" u="none" strike="noStrike" dirty="0">
                          <a:solidFill>
                            <a:srgbClr val="000000"/>
                          </a:solidFill>
                          <a:effectLst/>
                          <a:latin typeface="Arial" panose="020B0604020202020204" pitchFamily="34" charset="0"/>
                        </a:rPr>
                        <a:t>closed</a:t>
                      </a:r>
                    </a:p>
                  </a:txBody>
                  <a:tcPr marL="5847" marR="5847" marT="5847" marB="0" anchor="b"/>
                </a:tc>
                <a:extLst>
                  <a:ext uri="{0D108BD9-81ED-4DB2-BD59-A6C34878D82A}">
                    <a16:rowId xmlns:a16="http://schemas.microsoft.com/office/drawing/2014/main" val="3236908771"/>
                  </a:ext>
                </a:extLst>
              </a:tr>
              <a:tr h="397589">
                <a:tc>
                  <a:txBody>
                    <a:bodyPr/>
                    <a:lstStyle/>
                    <a:p>
                      <a:pPr algn="l" fontAlgn="b">
                        <a:buNone/>
                      </a:pPr>
                      <a:r>
                        <a:rPr lang="en-GB" sz="1100" u="none" strike="noStrike">
                          <a:effectLst/>
                        </a:rPr>
                        <a:t>A.GDWG.20240313.5  </a:t>
                      </a:r>
                      <a:endParaRPr lang="en-GB"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Masaya to collect new codes of GSICS deliverable </a:t>
                      </a:r>
                      <a:r>
                        <a:rPr lang="en-GB" sz="1100" u="none" strike="noStrike" dirty="0" err="1">
                          <a:effectLst/>
                        </a:rPr>
                        <a:t>filenaming</a:t>
                      </a:r>
                      <a:r>
                        <a:rPr lang="en-GB" sz="1100" u="none" strike="noStrike" dirty="0">
                          <a:effectLst/>
                        </a:rPr>
                        <a:t> to be added in Common code table C-13 of WMO Manual on Codes.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a:effectLst/>
                        </a:rPr>
                        <a:t>Masaya  </a:t>
                      </a:r>
                      <a:endParaRPr lang="en-GB"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IT"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GB" sz="1100" b="0" i="0" u="none" strike="noStrike" dirty="0">
                        <a:solidFill>
                          <a:srgbClr val="000000"/>
                        </a:solidFill>
                        <a:effectLst/>
                        <a:latin typeface="Arial" panose="020B0604020202020204" pitchFamily="34" charset="0"/>
                      </a:endParaRPr>
                    </a:p>
                  </a:txBody>
                  <a:tcPr marL="5847" marR="5847" marT="5847" marB="0" anchor="b"/>
                </a:tc>
                <a:extLst>
                  <a:ext uri="{0D108BD9-81ED-4DB2-BD59-A6C34878D82A}">
                    <a16:rowId xmlns:a16="http://schemas.microsoft.com/office/drawing/2014/main" val="1730304324"/>
                  </a:ext>
                </a:extLst>
              </a:tr>
              <a:tr h="265059">
                <a:tc>
                  <a:txBody>
                    <a:bodyPr/>
                    <a:lstStyle/>
                    <a:p>
                      <a:pPr algn="l" fontAlgn="b">
                        <a:buNone/>
                      </a:pPr>
                      <a:r>
                        <a:rPr lang="en-GB" sz="1100" u="none" strike="noStrike">
                          <a:effectLst/>
                        </a:rPr>
                        <a:t>A.GDWG.20240313.6  </a:t>
                      </a:r>
                      <a:endParaRPr lang="en-GB"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Masaya to work on update of GSICS SRF Convention if GRWG requires any updates.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a:effectLst/>
                        </a:rPr>
                        <a:t>Masaya  </a:t>
                      </a:r>
                      <a:endParaRPr lang="en-GB"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IT"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GB" sz="1100" b="0" i="0" u="none" strike="noStrike" dirty="0">
                        <a:solidFill>
                          <a:srgbClr val="000000"/>
                        </a:solidFill>
                        <a:effectLst/>
                        <a:latin typeface="Arial" panose="020B0604020202020204" pitchFamily="34" charset="0"/>
                      </a:endParaRPr>
                    </a:p>
                  </a:txBody>
                  <a:tcPr marL="5847" marR="5847" marT="5847" marB="0" anchor="b"/>
                </a:tc>
                <a:extLst>
                  <a:ext uri="{0D108BD9-81ED-4DB2-BD59-A6C34878D82A}">
                    <a16:rowId xmlns:a16="http://schemas.microsoft.com/office/drawing/2014/main" val="2836554313"/>
                  </a:ext>
                </a:extLst>
              </a:tr>
              <a:tr h="397589">
                <a:tc>
                  <a:txBody>
                    <a:bodyPr/>
                    <a:lstStyle/>
                    <a:p>
                      <a:pPr algn="l" fontAlgn="b">
                        <a:buNone/>
                      </a:pPr>
                      <a:r>
                        <a:rPr lang="en-GB" sz="1100" u="none" strike="noStrike">
                          <a:effectLst/>
                        </a:rPr>
                        <a:t>A.GEP.20240315.1  </a:t>
                      </a:r>
                      <a:endParaRPr lang="en-GB"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GDWG to issue a GSICS standard operating procedure for the generation and the application of GSICS correction for the Level-1 data.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IT"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IT"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GB" sz="1100" b="0" i="0" u="none" strike="noStrike" dirty="0">
                        <a:solidFill>
                          <a:srgbClr val="000000"/>
                        </a:solidFill>
                        <a:effectLst/>
                        <a:latin typeface="Arial" panose="020B0604020202020204" pitchFamily="34" charset="0"/>
                      </a:endParaRPr>
                    </a:p>
                  </a:txBody>
                  <a:tcPr marL="5847" marR="5847" marT="5847" marB="0" anchor="b"/>
                </a:tc>
                <a:extLst>
                  <a:ext uri="{0D108BD9-81ED-4DB2-BD59-A6C34878D82A}">
                    <a16:rowId xmlns:a16="http://schemas.microsoft.com/office/drawing/2014/main" val="1273713976"/>
                  </a:ext>
                </a:extLst>
              </a:tr>
              <a:tr h="265059">
                <a:tc>
                  <a:txBody>
                    <a:bodyPr/>
                    <a:lstStyle/>
                    <a:p>
                      <a:pPr algn="l" fontAlgn="b">
                        <a:buNone/>
                      </a:pPr>
                      <a:r>
                        <a:rPr lang="en-GB" sz="1100" u="none" strike="noStrike">
                          <a:effectLst/>
                        </a:rPr>
                        <a:t>R.GDWG.20240313.1  </a:t>
                      </a:r>
                      <a:endParaRPr lang="en-GB" sz="1100" b="0" i="0" u="none" strike="noStrike">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CMA to link quality of reprocessed data related document on reprocessing website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Scott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IT"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tc>
                <a:tc>
                  <a:txBody>
                    <a:bodyPr/>
                    <a:lstStyle/>
                    <a:p>
                      <a:pPr algn="l" fontAlgn="b">
                        <a:buNone/>
                      </a:pPr>
                      <a:endParaRPr lang="en-GB" sz="1100" b="0" i="0" u="none" strike="noStrike" dirty="0">
                        <a:solidFill>
                          <a:srgbClr val="000000"/>
                        </a:solidFill>
                        <a:effectLst/>
                        <a:latin typeface="Arial" panose="020B0604020202020204" pitchFamily="34" charset="0"/>
                      </a:endParaRPr>
                    </a:p>
                  </a:txBody>
                  <a:tcPr marL="5847" marR="5847" marT="5847" marB="0" anchor="b"/>
                </a:tc>
                <a:extLst>
                  <a:ext uri="{0D108BD9-81ED-4DB2-BD59-A6C34878D82A}">
                    <a16:rowId xmlns:a16="http://schemas.microsoft.com/office/drawing/2014/main" val="566343090"/>
                  </a:ext>
                </a:extLst>
              </a:tr>
              <a:tr h="265059">
                <a:tc>
                  <a:txBody>
                    <a:bodyPr/>
                    <a:lstStyle/>
                    <a:p>
                      <a:pPr algn="l" fontAlgn="b">
                        <a:buNone/>
                      </a:pPr>
                      <a:r>
                        <a:rPr lang="en-GB" sz="1100" u="none" strike="noStrike" dirty="0">
                          <a:effectLst/>
                        </a:rPr>
                        <a:t>A.GDWG.2025.11k.5: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Agencies and WMO inquire about the data agreement needed for migration to the EUMETSTA data store.</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endParaRPr lang="en-IT"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IT" sz="1100" u="none" strike="noStrike">
                          <a:effectLst/>
                        </a:rPr>
                        <a:t>3/1/2026 </a:t>
                      </a:r>
                      <a:endParaRPr lang="en-IT"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b="0" i="0" u="none" strike="noStrike" dirty="0">
                          <a:solidFill>
                            <a:srgbClr val="000000"/>
                          </a:solidFill>
                          <a:effectLst/>
                          <a:latin typeface="Arial" panose="020B0604020202020204" pitchFamily="34" charset="0"/>
                        </a:rPr>
                        <a:t>closed</a:t>
                      </a:r>
                    </a:p>
                  </a:txBody>
                  <a:tcPr marL="5847" marR="5847" marT="5847" marB="0" anchor="b">
                    <a:solidFill>
                      <a:srgbClr val="FDE5D6">
                        <a:alpha val="69020"/>
                      </a:srgbClr>
                    </a:solidFill>
                  </a:tcPr>
                </a:tc>
                <a:extLst>
                  <a:ext uri="{0D108BD9-81ED-4DB2-BD59-A6C34878D82A}">
                    <a16:rowId xmlns:a16="http://schemas.microsoft.com/office/drawing/2014/main" val="3790141611"/>
                  </a:ext>
                </a:extLst>
              </a:tr>
              <a:tr h="397589">
                <a:tc>
                  <a:txBody>
                    <a:bodyPr/>
                    <a:lstStyle/>
                    <a:p>
                      <a:pPr algn="l" fontAlgn="b">
                        <a:buNone/>
                      </a:pPr>
                      <a:r>
                        <a:rPr lang="en-GB" sz="1100" u="none" strike="noStrike" dirty="0">
                          <a:effectLst/>
                        </a:rPr>
                        <a:t>A.GDWG.2025.11k.4: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err="1">
                          <a:effectLst/>
                        </a:rPr>
                        <a:t>Eumetsat</a:t>
                      </a:r>
                      <a:r>
                        <a:rPr lang="en-GB" sz="1100" u="none" strike="noStrike" dirty="0">
                          <a:effectLst/>
                        </a:rPr>
                        <a:t> to provide Data policy agreement example and provide examples of relevant documentation e.g. Privacy Notice for data protection, legal information etc.</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endParaRPr lang="en-IT"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IT" sz="1100" u="none" strike="noStrike">
                          <a:effectLst/>
                        </a:rPr>
                        <a:t>3/1/2026 </a:t>
                      </a:r>
                      <a:endParaRPr lang="en-IT"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b="0" i="0" u="none" strike="noStrike" dirty="0">
                          <a:solidFill>
                            <a:srgbClr val="000000"/>
                          </a:solidFill>
                          <a:effectLst/>
                          <a:latin typeface="Arial" panose="020B0604020202020204" pitchFamily="34" charset="0"/>
                        </a:rPr>
                        <a:t>closed</a:t>
                      </a:r>
                    </a:p>
                  </a:txBody>
                  <a:tcPr marL="5847" marR="5847" marT="5847" marB="0" anchor="b">
                    <a:solidFill>
                      <a:srgbClr val="FDE5D6">
                        <a:alpha val="69020"/>
                      </a:srgbClr>
                    </a:solidFill>
                  </a:tcPr>
                </a:tc>
                <a:extLst>
                  <a:ext uri="{0D108BD9-81ED-4DB2-BD59-A6C34878D82A}">
                    <a16:rowId xmlns:a16="http://schemas.microsoft.com/office/drawing/2014/main" val="4031302275"/>
                  </a:ext>
                </a:extLst>
              </a:tr>
              <a:tr h="265059">
                <a:tc>
                  <a:txBody>
                    <a:bodyPr/>
                    <a:lstStyle/>
                    <a:p>
                      <a:pPr algn="l" fontAlgn="b">
                        <a:buNone/>
                      </a:pPr>
                      <a:r>
                        <a:rPr lang="en-GB" sz="1100" u="none" strike="noStrike" dirty="0">
                          <a:effectLst/>
                        </a:rPr>
                        <a:t>A.GDWG.2025.11k.2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a:effectLst/>
                        </a:rPr>
                        <a:t>LG to provide MB with the information to upload the data (e.g. sftp site)  </a:t>
                      </a:r>
                      <a:endParaRPr lang="en-GB"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endParaRPr lang="en-IT"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IT" sz="1100" u="none" strike="noStrike">
                          <a:effectLst/>
                        </a:rPr>
                        <a:t>3/1/2026 </a:t>
                      </a:r>
                      <a:endParaRPr lang="en-IT"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b="0" i="0" u="none" strike="noStrike" dirty="0">
                          <a:solidFill>
                            <a:srgbClr val="000000"/>
                          </a:solidFill>
                          <a:effectLst/>
                          <a:latin typeface="Arial" panose="020B0604020202020204" pitchFamily="34" charset="0"/>
                        </a:rPr>
                        <a:t>closed</a:t>
                      </a:r>
                    </a:p>
                  </a:txBody>
                  <a:tcPr marL="5847" marR="5847" marT="5847" marB="0" anchor="b">
                    <a:solidFill>
                      <a:srgbClr val="FDE5D6">
                        <a:alpha val="69020"/>
                      </a:srgbClr>
                    </a:solidFill>
                  </a:tcPr>
                </a:tc>
                <a:extLst>
                  <a:ext uri="{0D108BD9-81ED-4DB2-BD59-A6C34878D82A}">
                    <a16:rowId xmlns:a16="http://schemas.microsoft.com/office/drawing/2014/main" val="208248088"/>
                  </a:ext>
                </a:extLst>
              </a:tr>
              <a:tr h="132530">
                <a:tc>
                  <a:txBody>
                    <a:bodyPr/>
                    <a:lstStyle/>
                    <a:p>
                      <a:pPr algn="l" fontAlgn="b">
                        <a:buNone/>
                      </a:pPr>
                      <a:r>
                        <a:rPr lang="en-GB" sz="1100" u="none" strike="noStrike" dirty="0">
                          <a:effectLst/>
                        </a:rPr>
                        <a:t>A.GDWG.2025.11k.1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a:effectLst/>
                        </a:rPr>
                        <a:t>LG to provide slides of his presentation  </a:t>
                      </a:r>
                      <a:endParaRPr lang="en-GB"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endParaRPr lang="en-IT"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IT" sz="1100" u="none" strike="noStrike" dirty="0">
                          <a:effectLst/>
                        </a:rPr>
                        <a:t>3/1/2026 </a:t>
                      </a:r>
                      <a:endParaRPr lang="en-IT"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b="0" i="0" u="none" strike="noStrike" dirty="0">
                          <a:solidFill>
                            <a:srgbClr val="000000"/>
                          </a:solidFill>
                          <a:effectLst/>
                          <a:latin typeface="Arial" panose="020B0604020202020204" pitchFamily="34" charset="0"/>
                        </a:rPr>
                        <a:t>closed</a:t>
                      </a:r>
                    </a:p>
                  </a:txBody>
                  <a:tcPr marL="5847" marR="5847" marT="5847" marB="0" anchor="b">
                    <a:solidFill>
                      <a:srgbClr val="FDE5D6">
                        <a:alpha val="69020"/>
                      </a:srgbClr>
                    </a:solidFill>
                  </a:tcPr>
                </a:tc>
                <a:extLst>
                  <a:ext uri="{0D108BD9-81ED-4DB2-BD59-A6C34878D82A}">
                    <a16:rowId xmlns:a16="http://schemas.microsoft.com/office/drawing/2014/main" val="2830061758"/>
                  </a:ext>
                </a:extLst>
              </a:tr>
              <a:tr h="265059">
                <a:tc>
                  <a:txBody>
                    <a:bodyPr/>
                    <a:lstStyle/>
                    <a:p>
                      <a:pPr algn="l" fontAlgn="b">
                        <a:buNone/>
                      </a:pPr>
                      <a:r>
                        <a:rPr lang="en-GB" sz="1100" u="none" strike="noStrike" dirty="0">
                          <a:effectLst/>
                        </a:rPr>
                        <a:t>A.GDWG.2025.11k.3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MB will upload an example of GSICS dataset to test the system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Manik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IT" sz="1100" u="none" strike="noStrike" dirty="0">
                          <a:effectLst/>
                        </a:rPr>
                        <a:t>3/1/2026 </a:t>
                      </a:r>
                      <a:endParaRPr lang="en-IT"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b="0" i="0" u="none" strike="noStrike" dirty="0">
                          <a:solidFill>
                            <a:srgbClr val="000000"/>
                          </a:solidFill>
                          <a:effectLst/>
                          <a:latin typeface="Arial" panose="020B0604020202020204" pitchFamily="34" charset="0"/>
                        </a:rPr>
                        <a:t>closed</a:t>
                      </a:r>
                    </a:p>
                  </a:txBody>
                  <a:tcPr marL="5847" marR="5847" marT="5847" marB="0" anchor="b">
                    <a:solidFill>
                      <a:srgbClr val="FDE5D6">
                        <a:alpha val="69020"/>
                      </a:srgbClr>
                    </a:solidFill>
                  </a:tcPr>
                </a:tc>
                <a:extLst>
                  <a:ext uri="{0D108BD9-81ED-4DB2-BD59-A6C34878D82A}">
                    <a16:rowId xmlns:a16="http://schemas.microsoft.com/office/drawing/2014/main" val="3689365043"/>
                  </a:ext>
                </a:extLst>
              </a:tr>
              <a:tr h="530118">
                <a:tc>
                  <a:txBody>
                    <a:bodyPr/>
                    <a:lstStyle/>
                    <a:p>
                      <a:pPr algn="l" fontAlgn="b">
                        <a:buNone/>
                      </a:pPr>
                      <a:r>
                        <a:rPr lang="en-GB" sz="1100" u="none" strike="noStrike">
                          <a:effectLst/>
                        </a:rPr>
                        <a:t>A.GWG.2025.13a.1  </a:t>
                      </a:r>
                      <a:endParaRPr lang="en-GB"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a:effectLst/>
                        </a:rPr>
                        <a:t>Mounir Lekouara (EUMETSAT) to coordinate a web meeting of the GRWG and GDWG to review format and content of GSICS products to facilitate their use especially for monitoring and reporting.  </a:t>
                      </a:r>
                      <a:endParaRPr lang="en-GB"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a:effectLst/>
                        </a:rPr>
                        <a:t>Mounir Lekouara  </a:t>
                      </a:r>
                      <a:endParaRPr lang="en-GB"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IT" sz="1100" u="none" strike="noStrike">
                          <a:effectLst/>
                        </a:rPr>
                        <a:t>3/1/2026 </a:t>
                      </a:r>
                      <a:endParaRPr lang="en-IT"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extLst>
                  <a:ext uri="{0D108BD9-81ED-4DB2-BD59-A6C34878D82A}">
                    <a16:rowId xmlns:a16="http://schemas.microsoft.com/office/drawing/2014/main" val="1864966379"/>
                  </a:ext>
                </a:extLst>
              </a:tr>
              <a:tr h="397589">
                <a:tc>
                  <a:txBody>
                    <a:bodyPr/>
                    <a:lstStyle/>
                    <a:p>
                      <a:pPr algn="l" fontAlgn="b">
                        <a:buNone/>
                      </a:pPr>
                      <a:r>
                        <a:rPr lang="en-GB" sz="1100" u="none" strike="noStrike">
                          <a:effectLst/>
                        </a:rPr>
                        <a:t>A.GWG.2025.13e.1  </a:t>
                      </a:r>
                      <a:endParaRPr lang="en-GB"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Seb Wagner (EUMETSAT) to coordinate the creation of a database to share additional lunar observations, and work with GDWG to store it.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a:effectLst/>
                        </a:rPr>
                        <a:t>Sebastien Wagner  </a:t>
                      </a:r>
                      <a:endParaRPr lang="en-GB" sz="1100" b="0" i="0" u="none" strike="noStrike">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IT" sz="1100" u="none" strike="noStrike" dirty="0">
                          <a:effectLst/>
                        </a:rPr>
                        <a:t>3/1/2026 </a:t>
                      </a:r>
                      <a:endParaRPr lang="en-IT"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r>
                        <a:rPr lang="en-GB" sz="1100" u="none" strike="noStrike" dirty="0">
                          <a:effectLst/>
                        </a:rPr>
                        <a:t>Open  </a:t>
                      </a: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tc>
                  <a:txBody>
                    <a:bodyPr/>
                    <a:lstStyle/>
                    <a:p>
                      <a:pPr algn="l" fontAlgn="b">
                        <a:buNone/>
                      </a:pPr>
                      <a:endParaRPr lang="en-GB" sz="1100" b="0" i="0" u="none" strike="noStrike" dirty="0">
                        <a:solidFill>
                          <a:srgbClr val="000000"/>
                        </a:solidFill>
                        <a:effectLst/>
                        <a:latin typeface="Arial" panose="020B0604020202020204" pitchFamily="34" charset="0"/>
                      </a:endParaRPr>
                    </a:p>
                  </a:txBody>
                  <a:tcPr marL="5847" marR="5847" marT="5847" marB="0" anchor="b">
                    <a:solidFill>
                      <a:srgbClr val="FDE5D6">
                        <a:alpha val="69020"/>
                      </a:srgbClr>
                    </a:solidFill>
                  </a:tcPr>
                </a:tc>
                <a:extLst>
                  <a:ext uri="{0D108BD9-81ED-4DB2-BD59-A6C34878D82A}">
                    <a16:rowId xmlns:a16="http://schemas.microsoft.com/office/drawing/2014/main" val="1703889903"/>
                  </a:ext>
                </a:extLst>
              </a:tr>
            </a:tbl>
          </a:graphicData>
        </a:graphic>
      </p:graphicFrame>
      <p:sp>
        <p:nvSpPr>
          <p:cNvPr id="7" name="TextBox 6">
            <a:extLst>
              <a:ext uri="{FF2B5EF4-FFF2-40B4-BE49-F238E27FC236}">
                <a16:creationId xmlns:a16="http://schemas.microsoft.com/office/drawing/2014/main" id="{D6B075C8-7434-95DF-193C-BCC17BFA3544}"/>
              </a:ext>
            </a:extLst>
          </p:cNvPr>
          <p:cNvSpPr txBox="1"/>
          <p:nvPr/>
        </p:nvSpPr>
        <p:spPr>
          <a:xfrm>
            <a:off x="1459407" y="888070"/>
            <a:ext cx="5353176" cy="307777"/>
          </a:xfrm>
          <a:prstGeom prst="rect">
            <a:avLst/>
          </a:prstGeom>
          <a:noFill/>
          <a:ln w="3175">
            <a:solidFill>
              <a:schemeClr val="accent1"/>
            </a:solidFill>
          </a:ln>
        </p:spPr>
        <p:txBody>
          <a:bodyPr wrap="square" rtlCol="0">
            <a:spAutoFit/>
          </a:bodyPr>
          <a:lstStyle/>
          <a:p>
            <a:r>
              <a:rPr lang="en-GB" sz="1400" dirty="0"/>
              <a:t>https://</a:t>
            </a:r>
            <a:r>
              <a:rPr lang="en-GB" sz="1400" dirty="0" err="1"/>
              <a:t>www.star.nesdis.noaa.gov</a:t>
            </a:r>
            <a:r>
              <a:rPr lang="en-GB" sz="1400" dirty="0"/>
              <a:t>/</a:t>
            </a:r>
            <a:r>
              <a:rPr lang="en-GB" sz="1400" dirty="0" err="1"/>
              <a:t>smcd</a:t>
            </a:r>
            <a:r>
              <a:rPr lang="en-GB" sz="1400" dirty="0"/>
              <a:t>/GCC/</a:t>
            </a:r>
            <a:r>
              <a:rPr lang="en-GB" sz="1400" dirty="0" err="1"/>
              <a:t>MeetingActions.php</a:t>
            </a:r>
            <a:endParaRPr lang="en-IT" sz="1400" dirty="0"/>
          </a:p>
        </p:txBody>
      </p:sp>
    </p:spTree>
    <p:extLst>
      <p:ext uri="{BB962C8B-B14F-4D97-AF65-F5344CB8AC3E}">
        <p14:creationId xmlns:p14="http://schemas.microsoft.com/office/powerpoint/2010/main" val="888052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3D8D0-9F1E-9CFB-AA4E-D63FECCD4D03}"/>
              </a:ext>
            </a:extLst>
          </p:cNvPr>
          <p:cNvSpPr>
            <a:spLocks noGrp="1"/>
          </p:cNvSpPr>
          <p:nvPr>
            <p:ph type="title"/>
          </p:nvPr>
        </p:nvSpPr>
        <p:spPr/>
        <p:txBody>
          <a:bodyPr/>
          <a:lstStyle/>
          <a:p>
            <a:r>
              <a:rPr lang="en-GB" dirty="0"/>
              <a:t>P</a:t>
            </a:r>
            <a:r>
              <a:rPr lang="en-IT" dirty="0"/>
              <a:t>resentations and discussion</a:t>
            </a:r>
          </a:p>
        </p:txBody>
      </p:sp>
      <p:sp>
        <p:nvSpPr>
          <p:cNvPr id="5" name="TextBox 4">
            <a:extLst>
              <a:ext uri="{FF2B5EF4-FFF2-40B4-BE49-F238E27FC236}">
                <a16:creationId xmlns:a16="http://schemas.microsoft.com/office/drawing/2014/main" id="{41163E91-A8E6-9C20-B07F-3922E6CB1B89}"/>
              </a:ext>
            </a:extLst>
          </p:cNvPr>
          <p:cNvSpPr txBox="1"/>
          <p:nvPr/>
        </p:nvSpPr>
        <p:spPr>
          <a:xfrm>
            <a:off x="320948" y="1713743"/>
            <a:ext cx="10284104" cy="4154984"/>
          </a:xfrm>
          <a:prstGeom prst="rect">
            <a:avLst/>
          </a:prstGeom>
          <a:noFill/>
        </p:spPr>
        <p:txBody>
          <a:bodyPr wrap="square" lIns="91440" tIns="45720" rIns="91440" bIns="45720" rtlCol="0" anchor="t">
            <a:spAutoFit/>
          </a:bodyPr>
          <a:lstStyle/>
          <a:p>
            <a:r>
              <a:rPr lang="en-GB" sz="2400" dirty="0">
                <a:latin typeface="Arial"/>
                <a:cs typeface="Arial"/>
              </a:rPr>
              <a:t>T</a:t>
            </a:r>
            <a:r>
              <a:rPr lang="en-IT" sz="2400" dirty="0" err="1">
                <a:latin typeface="Arial"/>
                <a:cs typeface="Arial"/>
              </a:rPr>
              <a:t>opics</a:t>
            </a:r>
            <a:r>
              <a:rPr lang="en-IT" sz="2400" dirty="0">
                <a:latin typeface="Arial"/>
                <a:cs typeface="Arial"/>
              </a:rPr>
              <a:t> for discussion:</a:t>
            </a:r>
          </a:p>
          <a:p>
            <a:endParaRPr lang="en-IT" sz="2400" dirty="0">
              <a:latin typeface="Arial" panose="020B0604020202020204" pitchFamily="34" charset="0"/>
              <a:cs typeface="Arial" panose="020B0604020202020204" pitchFamily="34" charset="0"/>
            </a:endParaRPr>
          </a:p>
          <a:p>
            <a:r>
              <a:rPr lang="en-IT" sz="2400" dirty="0">
                <a:latin typeface="Arial"/>
                <a:cs typeface="Arial"/>
              </a:rPr>
              <a:t>-GSICS Terms of Reference: </a:t>
            </a:r>
            <a:r>
              <a:rPr lang="en-GB" sz="2400" dirty="0">
                <a:solidFill>
                  <a:srgbClr val="467886"/>
                </a:solidFill>
                <a:latin typeface="Arial"/>
                <a:cs typeface="Arial"/>
                <a:hlinkClick r:id="rId3" tooltip="Original URL:&#10;https://wmoomm.sharepoint.com/:w:/s/Collaboration/IQBcS6ExkJ-3QJNJBOLJY9iTAa2a0AZ87yYsRoPHbV2QSkM?e=xfH6Bi&amp;isSPOFile=1&#10;&#10;Click to follow link.">
                  <a:extLst>
                    <a:ext uri="{A12FA001-AC4F-418D-AE19-62706E023703}">
                      <ahyp:hlinkClr xmlns:ahyp="http://schemas.microsoft.com/office/drawing/2018/hyperlinkcolor" val="tx"/>
                    </a:ext>
                  </a:extLst>
                </a:hlinkClick>
              </a:rPr>
              <a:t> </a:t>
            </a:r>
            <a:r>
              <a:rPr lang="en-GB" sz="2400" dirty="0">
                <a:solidFill>
                  <a:srgbClr val="008CBF"/>
                </a:solidFill>
                <a:latin typeface="Arial"/>
                <a:cs typeface="Arial"/>
                <a:hlinkClick r:id="rId3" tooltip="Original URL:&#10;https://wmoomm.sharepoint.com/:w:/s/Collaboration/IQBcS6ExkJ-3QJNJBOLJY9iTAa2a0AZ87yYsRoPHbV2QSkM?e=xfH6Bi&amp;isSPOFile=1&#10;&#10;Click to follow link.">
                  <a:extLst>
                    <a:ext uri="{A12FA001-AC4F-418D-AE19-62706E023703}">
                      <ahyp:hlinkClr xmlns:ahyp="http://schemas.microsoft.com/office/drawing/2018/hyperlinkcolor" val="tx"/>
                    </a:ext>
                  </a:extLst>
                </a:hlinkClick>
              </a:rPr>
              <a:t>GSICS-RD004_tor-V3.docx</a:t>
            </a:r>
            <a:endParaRPr lang="en-IT" sz="2400" dirty="0">
              <a:solidFill>
                <a:srgbClr val="008CBF"/>
              </a:solidFill>
              <a:latin typeface="Arial"/>
              <a:cs typeface="Arial"/>
            </a:endParaRPr>
          </a:p>
          <a:p>
            <a:r>
              <a:rPr lang="en-IT" sz="2400" dirty="0">
                <a:latin typeface="Arial" panose="020B0604020202020204" pitchFamily="34" charset="0"/>
                <a:cs typeface="Arial" panose="020B0604020202020204" pitchFamily="34" charset="0"/>
              </a:rPr>
              <a:t>-Document: </a:t>
            </a:r>
            <a:r>
              <a:rPr lang="en-GB" sz="2400" u="sng" dirty="0">
                <a:solidFill>
                  <a:srgbClr val="008CBF"/>
                </a:solidFill>
                <a:latin typeface="Arial" panose="020B0604020202020204" pitchFamily="34" charset="0"/>
                <a:cs typeface="Arial" panose="020B0604020202020204" pitchFamily="34" charset="0"/>
                <a:hlinkClick r:id="rId4" tooltip="https://docs.google.com/document/d/1HRew3QBMOwcld6FjwevCZZRF9rGiXDi3/edit?usp=drive_link&amp;ouid=110616611161346116793&amp;rtpof=true&amp;sd=true">
                  <a:extLst>
                    <a:ext uri="{A12FA001-AC4F-418D-AE19-62706E023703}">
                      <ahyp:hlinkClr xmlns:ahyp="http://schemas.microsoft.com/office/drawing/2018/hyperlinkcolor" val="tx"/>
                    </a:ext>
                  </a:extLst>
                </a:hlinkClick>
              </a:rPr>
              <a:t>Roadmap_to_GSICS_Products_Dashboard_V0.0</a:t>
            </a:r>
            <a:endParaRPr lang="en-GB" sz="2400" u="sng" dirty="0">
              <a:solidFill>
                <a:srgbClr val="008CBF"/>
              </a:solidFill>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-Feedback on Dashboard </a:t>
            </a:r>
            <a:r>
              <a:rPr lang="en-GB" sz="2400" dirty="0" err="1">
                <a:latin typeface="Arial" panose="020B0604020202020204" pitchFamily="34" charset="0"/>
                <a:cs typeface="Arial" panose="020B0604020202020204" pitchFamily="34" charset="0"/>
              </a:rPr>
              <a:t>Mockup</a:t>
            </a: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-RTMs and related AI based technologies</a:t>
            </a:r>
          </a:p>
          <a:p>
            <a:r>
              <a:rPr lang="en-GB" sz="2400" dirty="0">
                <a:latin typeface="Arial" panose="020B0604020202020204" pitchFamily="34" charset="0"/>
                <a:cs typeface="Arial" panose="020B0604020202020204" pitchFamily="34" charset="0"/>
              </a:rPr>
              <a:t>-GSICS Website</a:t>
            </a:r>
          </a:p>
          <a:p>
            <a:r>
              <a:rPr lang="en-GB" sz="2400">
                <a:latin typeface="Arial"/>
                <a:cs typeface="Arial"/>
              </a:rPr>
              <a:t>-Vice-chair request</a:t>
            </a:r>
            <a:endParaRPr lang="en-GB" sz="2400"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u="sng" dirty="0">
              <a:latin typeface="Arial" panose="020B0604020202020204" pitchFamily="34" charset="0"/>
              <a:cs typeface="Arial" panose="020B0604020202020204" pitchFamily="34" charset="0"/>
            </a:endParaRPr>
          </a:p>
          <a:p>
            <a:r>
              <a:rPr lang="en-IT" dirty="0">
                <a:latin typeface="Arial" panose="020B0604020202020204" pitchFamily="34" charset="0"/>
                <a:cs typeface="Arial" panose="020B0604020202020204" pitchFamily="34" charset="0"/>
              </a:rPr>
              <a:t> </a:t>
            </a:r>
          </a:p>
          <a:p>
            <a:endParaRPr lang="en-IT" dirty="0"/>
          </a:p>
        </p:txBody>
      </p:sp>
    </p:spTree>
    <p:extLst>
      <p:ext uri="{BB962C8B-B14F-4D97-AF65-F5344CB8AC3E}">
        <p14:creationId xmlns:p14="http://schemas.microsoft.com/office/powerpoint/2010/main" val="1365958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92a3b380-abf6-46f2-87bb-c2c114de1c9e" ContentTypeId="0x01" PreviousValue="false"/>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X6PPVAVDZMSZ-613157859-13486</_dlc_DocId>
    <_dlc_DocIdUrl xmlns="cfab5f87-ed30-4dbb-a820-4234a14babf6">
      <Url>https://wmoomm.sharepoint.com/sites/Collaboration/_layouts/15/DocIdRedir.aspx?ID=X6PPVAVDZMSZ-613157859-13486</Url>
      <Description>X6PPVAVDZMSZ-613157859-13486</Description>
    </_dlc_DocIdUrl>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77502C-4E26-4E44-B51B-1A0E123F879F}">
  <ds:schemaRefs>
    <ds:schemaRef ds:uri="Microsoft.SharePoint.Taxonomy.ContentTypeSync"/>
  </ds:schemaRefs>
</ds:datastoreItem>
</file>

<file path=customXml/itemProps2.xml><?xml version="1.0" encoding="utf-8"?>
<ds:datastoreItem xmlns:ds="http://schemas.openxmlformats.org/officeDocument/2006/customXml" ds:itemID="{4F831C55-9EBF-4B62-8BAD-4231E914C893}">
  <ds:schemaRefs>
    <ds:schemaRef ds:uri="http://schemas.microsoft.com/sharepoint/events"/>
  </ds:schemaRefs>
</ds:datastoreItem>
</file>

<file path=customXml/itemProps3.xml><?xml version="1.0" encoding="utf-8"?>
<ds:datastoreItem xmlns:ds="http://schemas.openxmlformats.org/officeDocument/2006/customXml" ds:itemID="{30E1DDA2-2C0F-480F-83C1-1E7371D5B2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5fcdb6-58ff-4d84-993c-bb26a5b54815"/>
    <ds:schemaRef ds:uri="cfab5f87-ed30-4dbb-a820-4234a14babf6"/>
    <ds:schemaRef ds:uri="b872a7c1-ed7f-4c06-9e7d-9181e1c04f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4A49A93-7FBB-46FB-A86D-EDD6362B0420}">
  <ds:schemaRefs>
    <ds:schemaRef ds:uri="http://schemas.microsoft.com/office/2006/metadata/properties"/>
    <ds:schemaRef ds:uri="http://schemas.microsoft.com/office/infopath/2007/PartnerControls"/>
    <ds:schemaRef ds:uri="cfab5f87-ed30-4dbb-a820-4234a14babf6"/>
    <ds:schemaRef ds:uri="b872a7c1-ed7f-4c06-9e7d-9181e1c04fc6"/>
    <ds:schemaRef ds:uri="715fcdb6-58ff-4d84-993c-bb26a5b54815"/>
  </ds:schemaRefs>
</ds:datastoreItem>
</file>

<file path=customXml/itemProps5.xml><?xml version="1.0" encoding="utf-8"?>
<ds:datastoreItem xmlns:ds="http://schemas.openxmlformats.org/officeDocument/2006/customXml" ds:itemID="{AEE4D1B3-16D8-4D60-B52B-2C65739618EA}">
  <ds:schemaRefs>
    <ds:schemaRef ds:uri="http://schemas.microsoft.com/sharepoint/v3/contenttype/forms"/>
  </ds:schemaRefs>
</ds:datastoreItem>
</file>

<file path=docMetadata/LabelInfo.xml><?xml version="1.0" encoding="utf-8"?>
<clbl:labelList xmlns:clbl="http://schemas.microsoft.com/office/2020/mipLabelMetadata">
  <clbl:label id="{3976fa30-1907-4356-8241-62ea5e1c0256}" enabled="1" method="Standard" siteId="{9a5cacd0-2bef-4dd7-ac5c-7ebe1f54f495}" removed="0"/>
</clbl:labelList>
</file>

<file path=docProps/app.xml><?xml version="1.0" encoding="utf-8"?>
<Properties xmlns="http://schemas.openxmlformats.org/officeDocument/2006/extended-properties" xmlns:vt="http://schemas.openxmlformats.org/officeDocument/2006/docPropsVTypes">
  <Template>Office Theme</Template>
  <TotalTime>206</TotalTime>
  <Words>979</Words>
  <Application>Microsoft Office PowerPoint</Application>
  <PresentationFormat>Widescreen</PresentationFormat>
  <Paragraphs>110</Paragraphs>
  <Slides>6</Slides>
  <Notes>2</Notes>
  <HiddenSlides>0</HiddenSlides>
  <MMClips>0</MMClips>
  <ScaleCrop>false</ScaleCrop>
  <HeadingPairs>
    <vt:vector size="4" baseType="variant">
      <vt:variant>
        <vt:lpstr>Tema</vt:lpstr>
      </vt:variant>
      <vt:variant>
        <vt:i4>1</vt:i4>
      </vt:variant>
      <vt:variant>
        <vt:lpstr>Titoli diapositive</vt:lpstr>
      </vt:variant>
      <vt:variant>
        <vt:i4>6</vt:i4>
      </vt:variant>
    </vt:vector>
  </HeadingPairs>
  <TitlesOfParts>
    <vt:vector size="7" baseType="lpstr">
      <vt:lpstr>Office Theme</vt:lpstr>
      <vt:lpstr>GSICS Data Working Group  GDWG Breakout Session   Welcome </vt:lpstr>
      <vt:lpstr>GDWG Overview (from new ToR)</vt:lpstr>
      <vt:lpstr>GDWG in the GSICS Framework</vt:lpstr>
      <vt:lpstr>GDWG Membership and GDWG Breakout Session schedule</vt:lpstr>
      <vt:lpstr>Action 2025 status</vt:lpstr>
      <vt:lpstr>Presentations and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Paolo Castracane</dc:creator>
  <cp:lastModifiedBy>Paolo Castracane</cp:lastModifiedBy>
  <cp:revision>4</cp:revision>
  <dcterms:created xsi:type="dcterms:W3CDTF">2026-03-04T14:10:12Z</dcterms:created>
  <dcterms:modified xsi:type="dcterms:W3CDTF">2026-03-24T18:44:15Z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c203d3e9-1431-4214-8dd9-8fee5b8d0ff2</vt:lpwstr>
  </property>
  <property fmtid="{D5CDD505-2E9C-101B-9397-08002B2CF9AE}" pid="4" name="MediaServiceImageTags">
    <vt:lpwstr/>
  </property>
</Properties>
</file>