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commentAuthors.xml" ContentType="application/vnd.openxmlformats-officedocument.presentationml.commentAuthor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1"/>
  </p:notesMasterIdLst>
  <p:sldIdLst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0" clrIdx="0"/>
  <p:cmAuthor id="2" name="未知用户1" initials="未知用户1" lastIdx="0" clrIdx="1"/>
  <p:cmAuthor id="3" name="ATMIN" initials="A" lastIdx="0" clrIdx="2"/>
  <p:cmAuthor id="4" name="jiang" initials="j" lastIdx="0" clrIdx="3"/>
  <p:cmAuthor id="5" name="boboatmo" initials="b" lastIdx="0" clrIdx="4"/>
  <p:cmAuthor id="6" name="fuxideng" initials="f" lastIdx="0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C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>
      <p:cViewPr>
        <p:scale>
          <a:sx n="113" d="100"/>
          <a:sy n="113" d="100"/>
        </p:scale>
        <p:origin x="474" y="-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theme" Target="theme/theme1.xml"/><Relationship Id="rId16" Type="http://schemas.openxmlformats.org/officeDocument/2006/relationships/customXml" Target="../customXml/item1.xml"/><Relationship Id="rId20" Type="http://schemas.openxmlformats.org/officeDocument/2006/relationships/customXml" Target="../customXml/item5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5" Type="http://schemas.openxmlformats.org/officeDocument/2006/relationships/slide" Target="slides/slide3.xml"/><Relationship Id="rId15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customXml" Target="../customXml/item4.xml"/><Relationship Id="rId9" Type="http://schemas.openxmlformats.org/officeDocument/2006/relationships/slide" Target="slides/slide7.xml"/><Relationship Id="rId4" Type="http://schemas.openxmlformats.org/officeDocument/2006/relationships/slide" Target="slides/slide2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4787D8-4D62-8349-AE5D-D34D921716E2}" type="datetimeFigureOut">
              <a:rPr lang="en-GB" smtClean="0"/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  <a:endParaRPr lang="en-GB"/>
          </a:p>
          <a:p>
            <a:pPr lvl="1"/>
            <a:r>
              <a:rPr lang="en-GB"/>
              <a:t>Second level</a:t>
            </a:r>
            <a:endParaRPr lang="en-GB"/>
          </a:p>
          <a:p>
            <a:pPr lvl="2"/>
            <a:r>
              <a:rPr lang="en-GB"/>
              <a:t>Third level</a:t>
            </a:r>
            <a:endParaRPr lang="en-GB"/>
          </a:p>
          <a:p>
            <a:pPr lvl="3"/>
            <a:r>
              <a:rPr lang="en-GB"/>
              <a:t>Fourth level</a:t>
            </a:r>
            <a:endParaRPr lang="en-GB"/>
          </a:p>
          <a:p>
            <a:pPr lvl="4"/>
            <a:r>
              <a:rPr lang="en-GB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30CBED-D393-0444-AF9C-46764C521B5A}" type="slidenum">
              <a:rPr lang="en-GB" smtClean="0"/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870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zh-CN" dirty="0"/>
              <a:t>Thank you for your attention. I will stop here. For more information, please visit the following website.</a:t>
            </a:r>
            <a:endParaRPr lang="en-US" altLang="zh-CN" dirty="0"/>
          </a:p>
          <a:p>
            <a:r>
              <a:rPr lang="en-US" altLang="zh-CN" dirty="0"/>
              <a:t>And, if you have any problem, please contact me by email.</a:t>
            </a:r>
            <a:endParaRPr lang="zh-CN" altLang="en-US" dirty="0"/>
          </a:p>
        </p:txBody>
      </p:sp>
      <p:sp>
        <p:nvSpPr>
          <p:cNvPr id="870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AC521EF-8136-423B-B199-2C6BCD840F4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itchFamily="2" charset="-122"/>
                <a:ea typeface="等线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itchFamily="2" charset="-122"/>
              <a:ea typeface="等线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518603"/>
            <a:ext cx="9144000" cy="2387600"/>
          </a:xfrm>
        </p:spPr>
        <p:txBody>
          <a:bodyPr anchor="ctr"/>
          <a:lstStyle>
            <a:lvl1pPr algn="ctr">
              <a:defRPr sz="36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827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en-US" noProof="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720" y="1615044"/>
            <a:ext cx="11338560" cy="4643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720" y="1626919"/>
            <a:ext cx="5486400" cy="4621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78880" y="1626919"/>
            <a:ext cx="5486400" cy="4621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93592" y="365125"/>
            <a:ext cx="10371688" cy="8342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720" y="1626918"/>
            <a:ext cx="11338560" cy="46316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dirty="0"/>
              <a:t>Click to edit Master text styles</a:t>
            </a:r>
            <a:endParaRPr lang="en-US" noProof="0" dirty="0"/>
          </a:p>
          <a:p>
            <a:pPr lvl="1"/>
            <a:r>
              <a:rPr lang="en-US" noProof="0" dirty="0"/>
              <a:t>Second level</a:t>
            </a:r>
            <a:endParaRPr lang="en-US" noProof="0" dirty="0"/>
          </a:p>
          <a:p>
            <a:pPr lvl="2"/>
            <a:r>
              <a:rPr lang="en-US" noProof="0" dirty="0"/>
              <a:t>Third level</a:t>
            </a:r>
            <a:endParaRPr lang="en-US" noProof="0" dirty="0"/>
          </a:p>
          <a:p>
            <a:pPr lvl="3"/>
            <a:r>
              <a:rPr lang="en-US" noProof="0" dirty="0"/>
              <a:t>Fourth level</a:t>
            </a:r>
            <a:endParaRPr lang="en-US" noProof="0" dirty="0"/>
          </a:p>
        </p:txBody>
      </p:sp>
      <p:pic>
        <p:nvPicPr>
          <p:cNvPr id="1026" name="Picture 2" descr="A logo of a planet with a satellite&#10;&#10;Description automatically generated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34" y="123632"/>
            <a:ext cx="1131598" cy="1262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61" title="[DM_E_DOC_NO], v[DM_E_VER_NO], [DM_E_ISS_DATE]"/>
          <p:cNvSpPr>
            <a:spLocks noChangeArrowheads="1"/>
          </p:cNvSpPr>
          <p:nvPr userDrawn="1"/>
        </p:nvSpPr>
        <p:spPr bwMode="auto">
          <a:xfrm>
            <a:off x="161047" y="6583626"/>
            <a:ext cx="6148799" cy="24840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46800" rIns="0" bIns="46800" anchor="ctr">
            <a:spAutoFit/>
          </a:bodyPr>
          <a:lstStyle/>
          <a:p>
            <a:pPr eaLnBrk="0" hangingPunct="0">
              <a:defRPr/>
            </a:pPr>
            <a:r>
              <a:rPr lang="en-GB" sz="1000" b="0" baseline="0" noProof="0" dirty="0">
                <a:solidFill>
                  <a:srgbClr val="008CB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GSICS Annual Meeting 2026, Ottawa (ON), Canada, 23-27 March 2026</a:t>
            </a:r>
            <a:endParaRPr lang="en-GB" sz="1000" b="0" baseline="0" noProof="0" dirty="0">
              <a:solidFill>
                <a:srgbClr val="008CBF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11519350" y="6593586"/>
            <a:ext cx="60913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FF9CC606-8418-49EA-9DB7-3FFD72983DD3}" type="slidenum">
              <a:rPr lang="de-DE" sz="1000" b="0" smtClean="0">
                <a:solidFill>
                  <a:srgbClr val="008CB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</a:fld>
            <a:endParaRPr lang="en-GB" sz="1000" dirty="0">
              <a:solidFill>
                <a:srgbClr val="008CBF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rgbClr val="008CBF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0189BA"/>
        </a:buClr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189BA"/>
        </a:buClr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189BA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189BA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hyperlink" Target="http://gsics.nsmc.org.cn/portal/en/fycv/monitoring.html#FY3H-MWHS" TargetMode="External"/><Relationship Id="rId8" Type="http://schemas.openxmlformats.org/officeDocument/2006/relationships/hyperlink" Target="https://space.oscar.wmo.int/instruments/view/mwts_3" TargetMode="External"/><Relationship Id="rId7" Type="http://schemas.openxmlformats.org/officeDocument/2006/relationships/hyperlink" Target="http://gsics.nsmc.org.cn/portal/en/fycv/monitoring.html#FY3H-MWTS" TargetMode="External"/><Relationship Id="rId6" Type="http://schemas.openxmlformats.org/officeDocument/2006/relationships/hyperlink" Target="https://space.oscar.wmo.int/instruments/view/hiras_2" TargetMode="External"/><Relationship Id="rId5" Type="http://schemas.openxmlformats.org/officeDocument/2006/relationships/hyperlink" Target="http://gsics.nsmc.org.cn/portal/en/fycv/monitoring.html#FY3H-HIRAS" TargetMode="External"/><Relationship Id="rId4" Type="http://schemas.openxmlformats.org/officeDocument/2006/relationships/hyperlink" Target="https://space.oscar.wmo.int/instruments/view/mersi_3" TargetMode="External"/><Relationship Id="rId34" Type="http://schemas.openxmlformats.org/officeDocument/2006/relationships/slideLayout" Target="../slideLayouts/slideLayout4.xml"/><Relationship Id="rId33" Type="http://schemas.openxmlformats.org/officeDocument/2006/relationships/hyperlink" Target="https://space.oscar.wmo.int/instruments/view/sxus" TargetMode="External"/><Relationship Id="rId32" Type="http://schemas.openxmlformats.org/officeDocument/2006/relationships/hyperlink" Target="http://gsics.nsmc.org.cn/portal/en/fycv/monitoring.html#FY4C-SXUS" TargetMode="External"/><Relationship Id="rId31" Type="http://schemas.openxmlformats.org/officeDocument/2006/relationships/hyperlink" Target="https://space.oscar.wmo.int/instruments/view/musi" TargetMode="External"/><Relationship Id="rId30" Type="http://schemas.openxmlformats.org/officeDocument/2006/relationships/hyperlink" Target="http://gsics.nsmc.org.cn/portal/en/fycv/monitoring.html#FY4C-MUSI" TargetMode="External"/><Relationship Id="rId3" Type="http://schemas.openxmlformats.org/officeDocument/2006/relationships/hyperlink" Target="https://space.oscar.wmo.int/satellites/view/fy_3h" TargetMode="External"/><Relationship Id="rId29" Type="http://schemas.openxmlformats.org/officeDocument/2006/relationships/hyperlink" Target="https://space.oscar.wmo.int/instruments/view/seuvi_fy_4" TargetMode="External"/><Relationship Id="rId28" Type="http://schemas.openxmlformats.org/officeDocument/2006/relationships/hyperlink" Target="http://gsics.nsmc.org.cn/portal/en/fycv/monitoring.html#FY4C-SUVI" TargetMode="External"/><Relationship Id="rId27" Type="http://schemas.openxmlformats.org/officeDocument/2006/relationships/hyperlink" Target="https://space.oscar.wmo.int/instruments/view/lmi" TargetMode="External"/><Relationship Id="rId26" Type="http://schemas.openxmlformats.org/officeDocument/2006/relationships/hyperlink" Target="http://gsics.nsmc.org.cn/portal/en/fycv/monitoring.html#FY4C-LMI" TargetMode="External"/><Relationship Id="rId25" Type="http://schemas.openxmlformats.org/officeDocument/2006/relationships/hyperlink" Target="https://space.oscar.wmo.int/instruments/view/giirs_2" TargetMode="External"/><Relationship Id="rId24" Type="http://schemas.openxmlformats.org/officeDocument/2006/relationships/hyperlink" Target="http://gsics.nsmc.org.cn/portal/en/fycv/monitoring.html#FY4C-GIIRS" TargetMode="External"/><Relationship Id="rId23" Type="http://schemas.openxmlformats.org/officeDocument/2006/relationships/hyperlink" Target="https://space.oscar.wmo.int/instruments/view/agri" TargetMode="External"/><Relationship Id="rId22" Type="http://schemas.openxmlformats.org/officeDocument/2006/relationships/hyperlink" Target="https://www.wmo-sat.info/oscar/satellites/view/fy_4c" TargetMode="External"/><Relationship Id="rId21" Type="http://schemas.openxmlformats.org/officeDocument/2006/relationships/hyperlink" Target="http://gsics.nsmc.org.cn/portal/en/fycv/monitoring.html#FY4C-AGRI" TargetMode="External"/><Relationship Id="rId20" Type="http://schemas.openxmlformats.org/officeDocument/2006/relationships/hyperlink" Target="https://space.oscar.wmo.int/instruments/view/sws_wai" TargetMode="External"/><Relationship Id="rId2" Type="http://schemas.openxmlformats.org/officeDocument/2006/relationships/hyperlink" Target="http://gsics.nsmc.org.cn/portal/en/fycv/monitoring.html#FY3H-MERSI" TargetMode="External"/><Relationship Id="rId19" Type="http://schemas.openxmlformats.org/officeDocument/2006/relationships/hyperlink" Target="http://gsics.nsmc.org.cn/portal/en/fycv/monitoring.html#FY3H-WAI" TargetMode="External"/><Relationship Id="rId18" Type="http://schemas.openxmlformats.org/officeDocument/2006/relationships/hyperlink" Target="https://space.oscar.wmo.int/instruments/view/sws_ipm" TargetMode="External"/><Relationship Id="rId17" Type="http://schemas.openxmlformats.org/officeDocument/2006/relationships/hyperlink" Target="http://gsics.nsmc.org.cn/portal/en/fycv/monitoring.html#FY3H-IPM" TargetMode="External"/><Relationship Id="rId16" Type="http://schemas.openxmlformats.org/officeDocument/2006/relationships/hyperlink" Target="https://space.oscar.wmo.int/instruments/view/gas_2" TargetMode="External"/><Relationship Id="rId15" Type="http://schemas.openxmlformats.org/officeDocument/2006/relationships/hyperlink" Target="http://gsics.nsmc.org.cn/portal/en/fycv/monitoring.html#FY3H-GAS" TargetMode="External"/><Relationship Id="rId14" Type="http://schemas.openxmlformats.org/officeDocument/2006/relationships/hyperlink" Target="https://space.oscar.wmo.int/instruments/view/gnos_2" TargetMode="External"/><Relationship Id="rId13" Type="http://schemas.openxmlformats.org/officeDocument/2006/relationships/hyperlink" Target="http://gsics.nsmc.org.cn/portal/en/fycv/monitoring.html#FY3H-GNOS" TargetMode="External"/><Relationship Id="rId12" Type="http://schemas.openxmlformats.org/officeDocument/2006/relationships/hyperlink" Target="https://space.oscar.wmo.int/instruments/view/mwri_2" TargetMode="External"/><Relationship Id="rId11" Type="http://schemas.openxmlformats.org/officeDocument/2006/relationships/hyperlink" Target="http://gsics.nsmc.org.cn/portal/en/fycv/monitoring.html#FY3H-MWRI" TargetMode="External"/><Relationship Id="rId10" Type="http://schemas.openxmlformats.org/officeDocument/2006/relationships/hyperlink" Target="https://space.oscar.wmo.int/instruments/view/mwhs_2" TargetMode="External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GSICS 2026 </a:t>
            </a:r>
            <a:r>
              <a:rPr lang="en-US" dirty="0">
                <a:sym typeface="+mn-ea"/>
              </a:rPr>
              <a:t>CMA </a:t>
            </a:r>
            <a:r>
              <a:rPr lang="en-US" dirty="0" err="1">
                <a:sym typeface="+mn-ea"/>
              </a:rPr>
              <a:t>GDWG</a:t>
            </a:r>
            <a:r>
              <a:rPr lang="en-US" dirty="0">
                <a:sym typeface="+mn-ea"/>
              </a:rPr>
              <a:t> ANNUAL REPORT</a:t>
            </a:r>
            <a:endParaRPr lang="en-GB" dirty="0"/>
          </a:p>
        </p:txBody>
      </p:sp>
      <p:sp>
        <p:nvSpPr>
          <p:cNvPr id="15" name="Subtitle 1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en-GB" dirty="0"/>
              <a:t>TIAN Lin</a:t>
            </a:r>
            <a:br>
              <a:rPr lang="en-GB" dirty="0"/>
            </a:br>
            <a:br>
              <a:rPr lang="en-GB" dirty="0"/>
            </a:br>
            <a:endParaRPr lang="en-GB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Proposed outlines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Agency’s support to GDWG Activites</a:t>
            </a:r>
            <a:endParaRPr lang="en-US" altLang="zh-CN" dirty="0"/>
          </a:p>
          <a:p>
            <a:r>
              <a:rPr lang="en-US" dirty="0"/>
              <a:t>Recent launches and Instrument Updates (</a:t>
            </a:r>
            <a:r>
              <a:rPr lang="en-US" altLang="zh-CN" dirty="0"/>
              <a:t>Landing pages for new FY-LEO / FY-GEO instruments</a:t>
            </a:r>
            <a:r>
              <a:rPr lang="en-US" dirty="0"/>
              <a:t>)</a:t>
            </a:r>
            <a:endParaRPr lang="en-US" dirty="0"/>
          </a:p>
          <a:p>
            <a:r>
              <a:rPr lang="en-US" dirty="0"/>
              <a:t>Calibration Major Updates</a:t>
            </a:r>
            <a:endParaRPr lang="en-US" dirty="0"/>
          </a:p>
          <a:p>
            <a:r>
              <a:rPr lang="en-US" dirty="0"/>
              <a:t>GSICS </a:t>
            </a:r>
            <a:r>
              <a:rPr lang="en-US" altLang="zh-CN" dirty="0"/>
              <a:t>meeting information </a:t>
            </a:r>
            <a:r>
              <a:rPr lang="en-US" dirty="0"/>
              <a:t>Updates</a:t>
            </a:r>
            <a:endParaRPr lang="en-US" dirty="0"/>
          </a:p>
          <a:p>
            <a:endParaRPr lang="en-IE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2844800" cy="365125"/>
          </a:xfrm>
        </p:spPr>
        <p:txBody>
          <a:bodyPr/>
          <a:lstStyle/>
          <a:p>
            <a:pPr>
              <a:defRPr/>
            </a:pPr>
            <a:fld id="{E66F67B0-CE83-4784-8955-7A0362C282B0}" type="slidenum">
              <a:rPr lang="en-US" altLang="en-US" smtClean="0">
                <a:solidFill>
                  <a:srgbClr val="000000"/>
                </a:solidFill>
              </a:rPr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640205" y="278130"/>
            <a:ext cx="8305800" cy="757989"/>
          </a:xfrm>
        </p:spPr>
        <p:txBody>
          <a:bodyPr anchor="ctr">
            <a:noAutofit/>
          </a:bodyPr>
          <a:lstStyle/>
          <a:p>
            <a:pPr lvl="0" algn="l"/>
            <a:r>
              <a:rPr lang="en-US" sz="2000" dirty="0"/>
              <a:t>Agency’s support to </a:t>
            </a:r>
            <a:r>
              <a:rPr lang="en-US" sz="2000" dirty="0" err="1"/>
              <a:t>GDWG</a:t>
            </a:r>
            <a:r>
              <a:rPr lang="en-US" sz="2000" dirty="0"/>
              <a:t> </a:t>
            </a:r>
            <a:r>
              <a:rPr lang="en-US" sz="2000" dirty="0" err="1" smtClean="0"/>
              <a:t>Activites</a:t>
            </a:r>
            <a:endParaRPr lang="en-GB" sz="1400" dirty="0"/>
          </a:p>
        </p:txBody>
      </p:sp>
      <p:sp>
        <p:nvSpPr>
          <p:cNvPr id="9" name="Content Placeholder 2"/>
          <p:cNvSpPr txBox="1"/>
          <p:nvPr/>
        </p:nvSpPr>
        <p:spPr>
          <a:xfrm>
            <a:off x="312223" y="1391191"/>
            <a:ext cx="8602824" cy="150521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/>
              <a:t>Keep CMA </a:t>
            </a:r>
            <a:r>
              <a:rPr lang="en-US" sz="1800" dirty="0" err="1" smtClean="0"/>
              <a:t>GPRC</a:t>
            </a:r>
            <a:r>
              <a:rPr lang="en-US" sz="1800" dirty="0" smtClean="0"/>
              <a:t> Website Content updating: </a:t>
            </a:r>
            <a:endParaRPr lang="en-US" sz="1800" dirty="0" smtClean="0"/>
          </a:p>
          <a:p>
            <a:pPr lvl="1"/>
            <a:r>
              <a:rPr lang="en-US" sz="1400" dirty="0" err="1" smtClean="0"/>
              <a:t>GPRC</a:t>
            </a:r>
            <a:r>
              <a:rPr lang="en-US" sz="1400" dirty="0" smtClean="0"/>
              <a:t> Information</a:t>
            </a:r>
            <a:endParaRPr lang="en-US" sz="1400" dirty="0" smtClean="0"/>
          </a:p>
          <a:p>
            <a:pPr lvl="1"/>
            <a:r>
              <a:rPr lang="en-US" sz="1400" dirty="0" smtClean="0"/>
              <a:t>CMA </a:t>
            </a:r>
            <a:r>
              <a:rPr lang="en-US" sz="1400" dirty="0" err="1" smtClean="0"/>
              <a:t>GSICS</a:t>
            </a:r>
            <a:r>
              <a:rPr lang="en-US" sz="1400" dirty="0" smtClean="0"/>
              <a:t> product sharing (</a:t>
            </a:r>
            <a:r>
              <a:rPr lang="en-US" sz="1400" dirty="0" err="1" smtClean="0"/>
              <a:t>Thredds</a:t>
            </a:r>
            <a:r>
              <a:rPr lang="en-US" sz="1400" dirty="0" smtClean="0"/>
              <a:t>)</a:t>
            </a:r>
            <a:endParaRPr lang="en-US" sz="1400" dirty="0" smtClean="0"/>
          </a:p>
          <a:p>
            <a:pPr lvl="1"/>
            <a:r>
              <a:rPr lang="en-US" sz="1400" dirty="0" err="1" smtClean="0"/>
              <a:t>FengYun</a:t>
            </a:r>
            <a:r>
              <a:rPr lang="en-US" sz="1400" dirty="0" smtClean="0"/>
              <a:t> Satellites Instrument Operation Status (L</a:t>
            </a:r>
            <a:r>
              <a:rPr lang="en-US" altLang="zh-CN" sz="1400" dirty="0" smtClean="0"/>
              <a:t>anding Pages</a:t>
            </a:r>
            <a:r>
              <a:rPr lang="zh-CN" altLang="en-US" sz="1400" dirty="0" smtClean="0"/>
              <a:t>）</a:t>
            </a:r>
            <a:endParaRPr lang="en-US" sz="1400" dirty="0" smtClean="0"/>
          </a:p>
          <a:p>
            <a:r>
              <a:rPr lang="en-GB" sz="1800" dirty="0" smtClean="0"/>
              <a:t>CMA </a:t>
            </a:r>
            <a:r>
              <a:rPr lang="en-GB" sz="1800" dirty="0" err="1" smtClean="0"/>
              <a:t>GDWG</a:t>
            </a:r>
            <a:r>
              <a:rPr lang="en-GB" sz="1800" dirty="0" smtClean="0"/>
              <a:t>:</a:t>
            </a:r>
            <a:endParaRPr lang="en-GB" sz="1800" dirty="0" smtClean="0"/>
          </a:p>
          <a:p>
            <a:pPr lvl="1"/>
            <a:r>
              <a:rPr lang="en-GB" sz="1400" dirty="0" smtClean="0"/>
              <a:t>Website construction and maintain</a:t>
            </a:r>
            <a:endParaRPr lang="en-GB" sz="1400" dirty="0" smtClean="0"/>
          </a:p>
          <a:p>
            <a:pPr lvl="1"/>
            <a:r>
              <a:rPr lang="en-GB" altLang="zh-CN" sz="1400" dirty="0" smtClean="0"/>
              <a:t>New satellite data sharing</a:t>
            </a:r>
            <a:endParaRPr lang="en-GB" altLang="zh-CN" sz="1400" dirty="0" smtClean="0"/>
          </a:p>
          <a:p>
            <a:pPr lvl="1"/>
            <a:r>
              <a:rPr lang="en-GB" altLang="zh-CN" sz="1400" dirty="0" err="1"/>
              <a:t>NSMC-GPRC</a:t>
            </a:r>
            <a:r>
              <a:rPr lang="en-GB" altLang="zh-CN" sz="1400" dirty="0"/>
              <a:t> Website </a:t>
            </a:r>
            <a:r>
              <a:rPr lang="en-GB" altLang="zh-CN" sz="1400" dirty="0" smtClean="0"/>
              <a:t>Upgrade</a:t>
            </a:r>
            <a:endParaRPr lang="en-GB" sz="18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GB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6910" y="2595245"/>
            <a:ext cx="6934200" cy="4062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926546" y="532660"/>
            <a:ext cx="11416684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0000"/>
              </a:lnSpc>
              <a:buClrTx/>
              <a:buSzTx/>
              <a:buFontTx/>
            </a:pPr>
            <a:r>
              <a:rPr lang="en-US" sz="2000" b="1" dirty="0">
                <a:solidFill>
                  <a:srgbClr val="008CB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Landing pages for new FY-LEO / FY-GEO instruments</a:t>
            </a:r>
            <a:endParaRPr lang="en-US" sz="2000" b="1" dirty="0">
              <a:solidFill>
                <a:srgbClr val="008CBF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22289" y="1166505"/>
            <a:ext cx="3656770" cy="8811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dirty="0"/>
              <a:t>FY-3H: launched on 2025/09/27</a:t>
            </a:r>
            <a:endParaRPr lang="en-US" altLang="zh-CN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dirty="0"/>
              <a:t>FY-4C: launched on 2025/12/27</a:t>
            </a:r>
            <a:endParaRPr lang="zh-CN" altLang="en-US" dirty="0"/>
          </a:p>
        </p:txBody>
      </p:sp>
      <p:grpSp>
        <p:nvGrpSpPr>
          <p:cNvPr id="53" name="组合 52"/>
          <p:cNvGrpSpPr/>
          <p:nvPr/>
        </p:nvGrpSpPr>
        <p:grpSpPr>
          <a:xfrm>
            <a:off x="603432" y="1950247"/>
            <a:ext cx="11339991" cy="4722859"/>
            <a:chOff x="852009" y="1879223"/>
            <a:chExt cx="11339991" cy="4722859"/>
          </a:xfrm>
        </p:grpSpPr>
        <p:pic>
          <p:nvPicPr>
            <p:cNvPr id="40" name="图片 39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9559404" y="2158268"/>
              <a:ext cx="2632596" cy="3283743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2"/>
            <a:srcRect l="6914" r="6223"/>
            <a:stretch>
              <a:fillRect/>
            </a:stretch>
          </p:blipFill>
          <p:spPr>
            <a:xfrm>
              <a:off x="3657597" y="2158269"/>
              <a:ext cx="5539665" cy="444381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8" name="矩形: 圆角 17"/>
            <p:cNvSpPr/>
            <p:nvPr/>
          </p:nvSpPr>
          <p:spPr>
            <a:xfrm>
              <a:off x="5415376" y="5459766"/>
              <a:ext cx="2343704" cy="124287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: 圆角 18"/>
            <p:cNvSpPr/>
            <p:nvPr/>
          </p:nvSpPr>
          <p:spPr>
            <a:xfrm>
              <a:off x="5415376" y="5782322"/>
              <a:ext cx="2343704" cy="124287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52009" y="2158269"/>
              <a:ext cx="2450483" cy="4440690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</p:pic>
        <p:cxnSp>
          <p:nvCxnSpPr>
            <p:cNvPr id="25" name="直接连接符 24"/>
            <p:cNvCxnSpPr/>
            <p:nvPr/>
          </p:nvCxnSpPr>
          <p:spPr>
            <a:xfrm flipH="1" flipV="1">
              <a:off x="3295455" y="2158268"/>
              <a:ext cx="2119921" cy="3297406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3302492" y="5601808"/>
              <a:ext cx="2112884" cy="997151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 flipH="1">
              <a:off x="7759080" y="2158268"/>
              <a:ext cx="1800324" cy="3624054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 flipH="1">
              <a:off x="7759080" y="5442011"/>
              <a:ext cx="1828803" cy="464598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文本框 51"/>
            <p:cNvSpPr txBox="1"/>
            <p:nvPr/>
          </p:nvSpPr>
          <p:spPr>
            <a:xfrm>
              <a:off x="4379059" y="1879223"/>
              <a:ext cx="4112577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200" dirty="0"/>
                <a:t>http://gsics.nsmc.org.cn/portal/en/fycv/monitoring.html</a:t>
              </a:r>
              <a:endParaRPr lang="zh-CN" altLang="en-US" sz="1200" dirty="0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84570" y="1487805"/>
            <a:ext cx="6020435" cy="3102610"/>
          </a:xfrm>
          <a:prstGeom prst="rect">
            <a:avLst/>
          </a:prstGeom>
        </p:spPr>
      </p:pic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2844800" cy="365125"/>
          </a:xfrm>
        </p:spPr>
        <p:txBody>
          <a:bodyPr/>
          <a:lstStyle/>
          <a:p>
            <a:pPr>
              <a:defRPr/>
            </a:pPr>
            <a:fld id="{E66F67B0-CE83-4784-8955-7A0362C282B0}" type="slidenum">
              <a:rPr lang="en-US" altLang="en-US" smtClean="0">
                <a:solidFill>
                  <a:srgbClr val="000000"/>
                </a:solidFill>
              </a:rPr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631950" y="228600"/>
            <a:ext cx="8305800" cy="757989"/>
          </a:xfrm>
        </p:spPr>
        <p:txBody>
          <a:bodyPr anchor="ctr">
            <a:noAutofit/>
          </a:bodyPr>
          <a:lstStyle/>
          <a:p>
            <a:pPr lvl="0" algn="l"/>
            <a:r>
              <a:rPr lang="en-GB" sz="2000" dirty="0"/>
              <a:t>CMA GDWG TASK: </a:t>
            </a:r>
            <a:r>
              <a:rPr lang="en-US" sz="2000" dirty="0" smtClean="0"/>
              <a:t>Update of the Landing </a:t>
            </a:r>
            <a:r>
              <a:rPr lang="en-US" sz="2000" dirty="0"/>
              <a:t>Pages for </a:t>
            </a:r>
            <a:r>
              <a:rPr lang="en-US" sz="2000" dirty="0" err="1"/>
              <a:t>WMO</a:t>
            </a:r>
            <a:r>
              <a:rPr lang="en-US" sz="2000" dirty="0"/>
              <a:t>-OSCAR</a:t>
            </a:r>
            <a:endParaRPr lang="en-GB" sz="1400" dirty="0"/>
          </a:p>
        </p:txBody>
      </p:sp>
      <p:sp>
        <p:nvSpPr>
          <p:cNvPr id="7" name="Content Placeholder 2"/>
          <p:cNvSpPr txBox="1"/>
          <p:nvPr/>
        </p:nvSpPr>
        <p:spPr>
          <a:xfrm>
            <a:off x="216875" y="1371600"/>
            <a:ext cx="5867401" cy="150521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/>
              <a:t>Updating the </a:t>
            </a:r>
            <a:r>
              <a:rPr lang="en-US" altLang="zh-CN" sz="2000" dirty="0" smtClean="0"/>
              <a:t>list of new Instrument Calibration and Monitoring Landing Page addresses</a:t>
            </a:r>
            <a:r>
              <a:rPr lang="en-US" sz="2000" dirty="0" smtClean="0"/>
              <a:t>: </a:t>
            </a:r>
            <a:endParaRPr lang="en-US" sz="2000" dirty="0" smtClean="0"/>
          </a:p>
          <a:p>
            <a:pPr lvl="1"/>
            <a:r>
              <a:rPr lang="en-US" sz="1600" dirty="0" smtClean="0"/>
              <a:t>FY-</a:t>
            </a:r>
            <a:r>
              <a:rPr lang="en-US" sz="1600" dirty="0" err="1" smtClean="0"/>
              <a:t>3H</a:t>
            </a:r>
            <a:r>
              <a:rPr lang="en-US" sz="1600" dirty="0" smtClean="0"/>
              <a:t>: </a:t>
            </a:r>
            <a:r>
              <a:rPr lang="en-US" sz="1600" dirty="0" err="1" smtClean="0"/>
              <a:t>MERSI</a:t>
            </a:r>
            <a:r>
              <a:rPr lang="en-US" sz="1600" dirty="0" smtClean="0"/>
              <a:t>-III, </a:t>
            </a:r>
            <a:r>
              <a:rPr lang="en-US" sz="1600" dirty="0" err="1" smtClean="0"/>
              <a:t>HIRAS</a:t>
            </a:r>
            <a:r>
              <a:rPr lang="en-US" sz="1600" dirty="0" smtClean="0"/>
              <a:t>-2, </a:t>
            </a:r>
            <a:r>
              <a:rPr lang="en-US" sz="1600" dirty="0" err="1" smtClean="0"/>
              <a:t>MWTS</a:t>
            </a:r>
            <a:r>
              <a:rPr lang="en-US" sz="1600" dirty="0" smtClean="0"/>
              <a:t>-3, </a:t>
            </a:r>
            <a:r>
              <a:rPr lang="en-US" sz="1600" dirty="0" err="1" smtClean="0"/>
              <a:t>MWHS</a:t>
            </a:r>
            <a:r>
              <a:rPr lang="en-US" sz="1600" dirty="0" smtClean="0"/>
              <a:t>-2, </a:t>
            </a:r>
            <a:r>
              <a:rPr lang="en-US" sz="1600" dirty="0" err="1" smtClean="0"/>
              <a:t>MWRI</a:t>
            </a:r>
            <a:r>
              <a:rPr lang="en-US" sz="1600" dirty="0" smtClean="0"/>
              <a:t>-2, </a:t>
            </a:r>
            <a:r>
              <a:rPr lang="en-US" sz="1600" dirty="0" err="1" smtClean="0"/>
              <a:t>GNOS</a:t>
            </a:r>
            <a:r>
              <a:rPr lang="en-US" sz="1600" dirty="0" smtClean="0"/>
              <a:t>-2, GAS-L, </a:t>
            </a:r>
            <a:r>
              <a:rPr lang="en-US" sz="1600" dirty="0" err="1" smtClean="0"/>
              <a:t>IPM</a:t>
            </a:r>
            <a:r>
              <a:rPr lang="en-US" sz="1600" dirty="0" smtClean="0"/>
              <a:t>-2, </a:t>
            </a:r>
            <a:r>
              <a:rPr lang="en-US" sz="1600" dirty="0" err="1" smtClean="0"/>
              <a:t>WAI</a:t>
            </a:r>
            <a:r>
              <a:rPr lang="en-US" sz="1600" dirty="0" smtClean="0"/>
              <a:t>-2;</a:t>
            </a:r>
            <a:endParaRPr lang="en-US" sz="1600" dirty="0" smtClean="0"/>
          </a:p>
          <a:p>
            <a:pPr lvl="1"/>
            <a:r>
              <a:rPr lang="en-US" altLang="zh-CN" sz="1600" dirty="0" smtClean="0"/>
              <a:t>FY-</a:t>
            </a:r>
            <a:r>
              <a:rPr lang="en-US" altLang="zh-CN" sz="1600" dirty="0" err="1" smtClean="0"/>
              <a:t>4C</a:t>
            </a:r>
            <a:r>
              <a:rPr lang="en-US" altLang="zh-CN" sz="1600" dirty="0" smtClean="0"/>
              <a:t>: </a:t>
            </a:r>
            <a:r>
              <a:rPr lang="en-US" altLang="zh-CN" sz="1600" dirty="0" err="1" smtClean="0"/>
              <a:t>AGRI</a:t>
            </a:r>
            <a:r>
              <a:rPr lang="en-US" altLang="zh-CN" sz="1600" dirty="0" smtClean="0"/>
              <a:t>, </a:t>
            </a:r>
            <a:r>
              <a:rPr lang="en-US" altLang="zh-CN" sz="1600" dirty="0" err="1" smtClean="0"/>
              <a:t>GIIRS</a:t>
            </a:r>
            <a:r>
              <a:rPr lang="en-US" altLang="zh-CN" sz="1600" dirty="0" err="1" smtClean="0"/>
              <a:t>-2</a:t>
            </a:r>
            <a:r>
              <a:rPr lang="en-US" altLang="zh-CN" sz="1600" dirty="0"/>
              <a:t>, LMI, </a:t>
            </a:r>
            <a:r>
              <a:rPr lang="en-US" altLang="zh-CN" sz="1600" dirty="0" err="1" smtClean="0"/>
              <a:t>SUVI, MUSI, SXUS</a:t>
            </a:r>
            <a:r>
              <a:rPr lang="en-GB" sz="1600" dirty="0" smtClean="0"/>
              <a:t>;</a:t>
            </a:r>
            <a:endParaRPr lang="en-GB" sz="16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GB" sz="2800" dirty="0"/>
          </a:p>
        </p:txBody>
      </p:sp>
      <p:sp>
        <p:nvSpPr>
          <p:cNvPr id="2" name="Date Placeholder 5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</p:spPr>
        <p:txBody>
          <a:bodyPr/>
          <a:lstStyle/>
          <a:p>
            <a:pPr>
              <a:defRPr/>
            </a:pPr>
            <a:r>
              <a:rPr lang="en-US" altLang="en-US" sz="1600" dirty="0">
                <a:solidFill>
                  <a:srgbClr val="000000"/>
                </a:solidFill>
              </a:rPr>
              <a:t>Mar 2026</a:t>
            </a:r>
            <a:endParaRPr lang="en-US" altLang="en-US" sz="1600" dirty="0">
              <a:solidFill>
                <a:srgbClr val="000000"/>
              </a:solidFill>
            </a:endParaRPr>
          </a:p>
        </p:txBody>
      </p:sp>
      <p:graphicFrame>
        <p:nvGraphicFramePr>
          <p:cNvPr id="3" name="表格 2"/>
          <p:cNvGraphicFramePr/>
          <p:nvPr/>
        </p:nvGraphicFramePr>
        <p:xfrm>
          <a:off x="609600" y="4724590"/>
          <a:ext cx="21289645" cy="1714500"/>
        </p:xfrm>
        <a:graphic>
          <a:graphicData uri="http://schemas.openxmlformats.org/drawingml/2006/table">
            <a:tbl>
              <a:tblPr/>
              <a:tblGrid>
                <a:gridCol w="617220"/>
                <a:gridCol w="812800"/>
                <a:gridCol w="813435"/>
                <a:gridCol w="813435"/>
                <a:gridCol w="3169920"/>
                <a:gridCol w="2215515"/>
                <a:gridCol w="2530475"/>
              </a:tblGrid>
              <a:tr h="0">
                <a:tc>
                  <a:txBody>
                    <a:bodyPr/>
                    <a:p>
                      <a:pPr algn="ctr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>
                      <a:noFill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CMA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FY-3H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MERSI-III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800080"/>
                          </a:solidFill>
                          <a:latin typeface="Calibri" panose="020F0502020204030204"/>
                          <a:ea typeface="Calibri" panose="020F0502020204030204"/>
                          <a:hlinkClick r:id="rId2" tooltip="http://gsics.nsmc.org.cn/portal/en/fycv/monitoring.html#FY3H-MERSI"/>
                        </a:rPr>
                        <a:t>http://gsics.nsmc.org.cn/portal/en/fycv/monitoring.html#FY3H-MERSI</a:t>
                      </a:r>
                      <a:endParaRPr lang="en-US" altLang="zh-CN" sz="600" b="0" i="0" u="sng">
                        <a:solidFill>
                          <a:srgbClr val="800080"/>
                        </a:solidFill>
                        <a:latin typeface="Calibri" panose="020F0502020204030204"/>
                        <a:ea typeface="Calibri" panose="020F0502020204030204"/>
                        <a:hlinkClick r:id="rId2" tooltip="http://gsics.nsmc.org.cn/portal/en/fycv/monitoring.html#FY3H-MERSI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0000FF"/>
                          </a:solidFill>
                          <a:latin typeface="Calibri" panose="020F0502020204030204"/>
                          <a:ea typeface="Calibri" panose="020F0502020204030204"/>
                          <a:hlinkClick r:id="rId3"/>
                        </a:rPr>
                        <a:t>https://space.oscar.wmo.int/satellites/view/fy_3h</a:t>
                      </a:r>
                      <a:endParaRPr lang="en-US" altLang="zh-CN" sz="600" b="0" i="0" u="sng">
                        <a:solidFill>
                          <a:srgbClr val="0000FF"/>
                        </a:solidFill>
                        <a:latin typeface="Calibri" panose="020F0502020204030204"/>
                        <a:ea typeface="Calibri" panose="020F0502020204030204"/>
                        <a:hlinkClick r:id="rId3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0000FF"/>
                          </a:solidFill>
                          <a:latin typeface="Calibri" panose="020F0502020204030204"/>
                          <a:ea typeface="Calibri" panose="020F0502020204030204"/>
                          <a:hlinkClick r:id="rId4"/>
                        </a:rPr>
                        <a:t>https://space.oscar.wmo.int/instruments/view/mersi_3</a:t>
                      </a:r>
                      <a:endParaRPr lang="en-US" altLang="zh-CN" sz="600" b="0" i="0" u="sng">
                        <a:solidFill>
                          <a:srgbClr val="0000FF"/>
                        </a:solidFill>
                        <a:latin typeface="Calibri" panose="020F0502020204030204"/>
                        <a:ea typeface="Calibri" panose="020F0502020204030204"/>
                        <a:hlinkClick r:id="rId4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0">
                <a:tc>
                  <a:txBody>
                    <a:bodyPr/>
                    <a:p>
                      <a:pPr algn="ctr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>
                      <a:noFill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CMA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FY-3H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HIRAS-II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800080"/>
                          </a:solidFill>
                          <a:latin typeface="Calibri" panose="020F0502020204030204"/>
                          <a:ea typeface="Calibri" panose="020F0502020204030204"/>
                          <a:hlinkClick r:id="rId5" tooltip="http://gsics.nsmc.org.cn/portal/en/fycv/monitoring.html#FY3H-HIRAS"/>
                        </a:rPr>
                        <a:t>http://gsics.nsmc.org.cn/portal/en/fycv/monitoring.html#FY3H-HIRAS</a:t>
                      </a:r>
                      <a:endParaRPr lang="en-US" altLang="zh-CN" sz="600" b="0" i="0" u="sng">
                        <a:solidFill>
                          <a:srgbClr val="800080"/>
                        </a:solidFill>
                        <a:latin typeface="Calibri" panose="020F0502020204030204"/>
                        <a:ea typeface="Calibri" panose="020F0502020204030204"/>
                        <a:hlinkClick r:id="rId5" tooltip="http://gsics.nsmc.org.cn/portal/en/fycv/monitoring.html#FY3H-HIRAS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0000FF"/>
                          </a:solidFill>
                          <a:latin typeface="Calibri" panose="020F0502020204030204"/>
                          <a:ea typeface="Calibri" panose="020F0502020204030204"/>
                          <a:hlinkClick r:id="rId3"/>
                        </a:rPr>
                        <a:t>https://space.oscar.wmo.int/satellites/view/fy_3h</a:t>
                      </a:r>
                      <a:endParaRPr lang="en-US" altLang="zh-CN" sz="600" b="0" i="0" u="sng">
                        <a:solidFill>
                          <a:srgbClr val="0000FF"/>
                        </a:solidFill>
                        <a:latin typeface="Calibri" panose="020F0502020204030204"/>
                        <a:ea typeface="Calibri" panose="020F0502020204030204"/>
                        <a:hlinkClick r:id="rId3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0000FF"/>
                          </a:solidFill>
                          <a:latin typeface="Calibri" panose="020F0502020204030204"/>
                          <a:ea typeface="Calibri" panose="020F0502020204030204"/>
                          <a:hlinkClick r:id="rId6"/>
                        </a:rPr>
                        <a:t>https://space.oscar.wmo.int/instruments/view/hiras_2</a:t>
                      </a:r>
                      <a:endParaRPr lang="en-US" altLang="zh-CN" sz="600" b="0" i="0" u="sng">
                        <a:solidFill>
                          <a:srgbClr val="0000FF"/>
                        </a:solidFill>
                        <a:latin typeface="Calibri" panose="020F0502020204030204"/>
                        <a:ea typeface="Calibri" panose="020F0502020204030204"/>
                        <a:hlinkClick r:id="rId6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0">
                <a:tc>
                  <a:txBody>
                    <a:bodyPr/>
                    <a:p>
                      <a:pPr algn="ctr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>
                      <a:noFill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CMA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FY-3H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MWTS-III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800080"/>
                          </a:solidFill>
                          <a:latin typeface="Calibri" panose="020F0502020204030204"/>
                          <a:ea typeface="Calibri" panose="020F0502020204030204"/>
                          <a:hlinkClick r:id="rId7" tooltip="http://gsics.nsmc.org.cn/portal/en/fycv/monitoring.html#FY3H-MWTS"/>
                        </a:rPr>
                        <a:t>http://gsics.nsmc.org.cn/portal/en/fycv/monitoring.html#FY3H-MWTS</a:t>
                      </a:r>
                      <a:endParaRPr lang="en-US" altLang="zh-CN" sz="600" b="0" i="0" u="sng">
                        <a:solidFill>
                          <a:srgbClr val="800080"/>
                        </a:solidFill>
                        <a:latin typeface="Calibri" panose="020F0502020204030204"/>
                        <a:ea typeface="Calibri" panose="020F0502020204030204"/>
                        <a:hlinkClick r:id="rId7" tooltip="http://gsics.nsmc.org.cn/portal/en/fycv/monitoring.html#FY3H-MWTS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0000FF"/>
                          </a:solidFill>
                          <a:latin typeface="Calibri" panose="020F0502020204030204"/>
                          <a:ea typeface="Calibri" panose="020F0502020204030204"/>
                          <a:hlinkClick r:id="rId3"/>
                        </a:rPr>
                        <a:t>https://space.oscar.wmo.int/satellites/view/fy_3h</a:t>
                      </a:r>
                      <a:endParaRPr lang="en-US" altLang="zh-CN" sz="600" b="0" i="0" u="sng">
                        <a:solidFill>
                          <a:srgbClr val="0000FF"/>
                        </a:solidFill>
                        <a:latin typeface="Calibri" panose="020F0502020204030204"/>
                        <a:ea typeface="Calibri" panose="020F0502020204030204"/>
                        <a:hlinkClick r:id="rId3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0000FF"/>
                          </a:solidFill>
                          <a:latin typeface="Calibri" panose="020F0502020204030204"/>
                          <a:ea typeface="Calibri" panose="020F0502020204030204"/>
                          <a:hlinkClick r:id="rId8"/>
                        </a:rPr>
                        <a:t>https://space.oscar.wmo.int/instruments/view/mwts_3</a:t>
                      </a:r>
                      <a:endParaRPr lang="en-US" altLang="zh-CN" sz="600" b="0" i="0" u="sng">
                        <a:solidFill>
                          <a:srgbClr val="0000FF"/>
                        </a:solidFill>
                        <a:latin typeface="Calibri" panose="020F0502020204030204"/>
                        <a:ea typeface="Calibri" panose="020F0502020204030204"/>
                        <a:hlinkClick r:id="rId8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0">
                <a:tc>
                  <a:txBody>
                    <a:bodyPr/>
                    <a:p>
                      <a:pPr algn="ctr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>
                      <a:noFill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CMA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FY-3H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MWHS-II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800080"/>
                          </a:solidFill>
                          <a:latin typeface="Calibri" panose="020F0502020204030204"/>
                          <a:ea typeface="Calibri" panose="020F0502020204030204"/>
                          <a:hlinkClick r:id="rId9" tooltip="http://gsics.nsmc.org.cn/portal/en/fycv/monitoring.html#FY3H-MWHS"/>
                        </a:rPr>
                        <a:t>http://gsics.nsmc.org.cn/portal/en/fycv/monitoring.html#FY3H-MWHS</a:t>
                      </a:r>
                      <a:endParaRPr lang="en-US" altLang="zh-CN" sz="600" b="0" i="0" u="sng">
                        <a:solidFill>
                          <a:srgbClr val="800080"/>
                        </a:solidFill>
                        <a:latin typeface="Calibri" panose="020F0502020204030204"/>
                        <a:ea typeface="Calibri" panose="020F0502020204030204"/>
                        <a:hlinkClick r:id="rId9" tooltip="http://gsics.nsmc.org.cn/portal/en/fycv/monitoring.html#FY3H-MWHS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0000FF"/>
                          </a:solidFill>
                          <a:latin typeface="Calibri" panose="020F0502020204030204"/>
                          <a:ea typeface="Calibri" panose="020F0502020204030204"/>
                          <a:hlinkClick r:id="rId3"/>
                        </a:rPr>
                        <a:t>https://space.oscar.wmo.int/satellites/view/fy_3h</a:t>
                      </a:r>
                      <a:endParaRPr lang="en-US" altLang="zh-CN" sz="600" b="0" i="0" u="sng">
                        <a:solidFill>
                          <a:srgbClr val="0000FF"/>
                        </a:solidFill>
                        <a:latin typeface="Calibri" panose="020F0502020204030204"/>
                        <a:ea typeface="Calibri" panose="020F0502020204030204"/>
                        <a:hlinkClick r:id="rId3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0000FF"/>
                          </a:solidFill>
                          <a:latin typeface="Calibri" panose="020F0502020204030204"/>
                          <a:ea typeface="Calibri" panose="020F0502020204030204"/>
                          <a:hlinkClick r:id="rId10"/>
                        </a:rPr>
                        <a:t>https://space.oscar.wmo.int/instruments/view/mwhs_2</a:t>
                      </a:r>
                      <a:endParaRPr lang="en-US" altLang="zh-CN" sz="600" b="0" i="0" u="sng">
                        <a:solidFill>
                          <a:srgbClr val="0000FF"/>
                        </a:solidFill>
                        <a:latin typeface="Calibri" panose="020F0502020204030204"/>
                        <a:ea typeface="Calibri" panose="020F0502020204030204"/>
                        <a:hlinkClick r:id="rId10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0">
                <a:tc>
                  <a:txBody>
                    <a:bodyPr/>
                    <a:p>
                      <a:pPr algn="ctr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>
                      <a:noFill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CMA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FY-3H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MWRI-II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800080"/>
                          </a:solidFill>
                          <a:latin typeface="Calibri" panose="020F0502020204030204"/>
                          <a:ea typeface="Calibri" panose="020F0502020204030204"/>
                          <a:hlinkClick r:id="rId11" tooltip="http://gsics.nsmc.org.cn/portal/en/fycv/monitoring.html#FY3H-MWRI"/>
                        </a:rPr>
                        <a:t>http://gsics.nsmc.org.cn/portal/en/fycv/monitoring.html#FY3H-MWRI</a:t>
                      </a:r>
                      <a:endParaRPr lang="en-US" altLang="zh-CN" sz="600" b="0" i="0" u="sng">
                        <a:solidFill>
                          <a:srgbClr val="800080"/>
                        </a:solidFill>
                        <a:latin typeface="Calibri" panose="020F0502020204030204"/>
                        <a:ea typeface="Calibri" panose="020F0502020204030204"/>
                        <a:hlinkClick r:id="rId11" tooltip="http://gsics.nsmc.org.cn/portal/en/fycv/monitoring.html#FY3H-MWRI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0000FF"/>
                          </a:solidFill>
                          <a:latin typeface="Calibri" panose="020F0502020204030204"/>
                          <a:ea typeface="Calibri" panose="020F0502020204030204"/>
                          <a:hlinkClick r:id="rId3"/>
                        </a:rPr>
                        <a:t>https://space.oscar.wmo.int/satellites/view/fy_3h</a:t>
                      </a:r>
                      <a:endParaRPr lang="en-US" altLang="zh-CN" sz="600" b="0" i="0" u="sng">
                        <a:solidFill>
                          <a:srgbClr val="0000FF"/>
                        </a:solidFill>
                        <a:latin typeface="Calibri" panose="020F0502020204030204"/>
                        <a:ea typeface="Calibri" panose="020F0502020204030204"/>
                        <a:hlinkClick r:id="rId3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0000FF"/>
                          </a:solidFill>
                          <a:latin typeface="Calibri" panose="020F0502020204030204"/>
                          <a:ea typeface="Calibri" panose="020F0502020204030204"/>
                          <a:hlinkClick r:id="rId12"/>
                        </a:rPr>
                        <a:t>https://space.oscar.wmo.int/instruments/view/mwri_2</a:t>
                      </a:r>
                      <a:endParaRPr lang="en-US" altLang="zh-CN" sz="600" b="0" i="0" u="sng">
                        <a:solidFill>
                          <a:srgbClr val="0000FF"/>
                        </a:solidFill>
                        <a:latin typeface="Calibri" panose="020F0502020204030204"/>
                        <a:ea typeface="Calibri" panose="020F0502020204030204"/>
                        <a:hlinkClick r:id="rId1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0">
                <a:tc>
                  <a:txBody>
                    <a:bodyPr/>
                    <a:p>
                      <a:pPr algn="ctr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>
                      <a:noFill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CMA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FY-3H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GNOS-II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800080"/>
                          </a:solidFill>
                          <a:latin typeface="Calibri" panose="020F0502020204030204"/>
                          <a:ea typeface="Calibri" panose="020F0502020204030204"/>
                          <a:hlinkClick r:id="rId13" tooltip="http://gsics.nsmc.org.cn/portal/en/fycv/monitoring.html#FY3H-GNOS"/>
                        </a:rPr>
                        <a:t>http://gsics.nsmc.org.cn/portal/en/fycv/monitoring.html#FY3H-GNOS</a:t>
                      </a:r>
                      <a:endParaRPr lang="en-US" altLang="zh-CN" sz="600" b="0" i="0" u="sng">
                        <a:solidFill>
                          <a:srgbClr val="800080"/>
                        </a:solidFill>
                        <a:latin typeface="Calibri" panose="020F0502020204030204"/>
                        <a:ea typeface="Calibri" panose="020F0502020204030204"/>
                        <a:hlinkClick r:id="rId13" tooltip="http://gsics.nsmc.org.cn/portal/en/fycv/monitoring.html#FY3H-GNOS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0000FF"/>
                          </a:solidFill>
                          <a:latin typeface="Calibri" panose="020F0502020204030204"/>
                          <a:ea typeface="Calibri" panose="020F0502020204030204"/>
                          <a:hlinkClick r:id="rId3"/>
                        </a:rPr>
                        <a:t>https://space.oscar.wmo.int/satellites/view/fy_3h</a:t>
                      </a:r>
                      <a:endParaRPr lang="en-US" altLang="zh-CN" sz="600" b="0" i="0" u="sng">
                        <a:solidFill>
                          <a:srgbClr val="0000FF"/>
                        </a:solidFill>
                        <a:latin typeface="Calibri" panose="020F0502020204030204"/>
                        <a:ea typeface="Calibri" panose="020F0502020204030204"/>
                        <a:hlinkClick r:id="rId3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0000FF"/>
                          </a:solidFill>
                          <a:latin typeface="Calibri" panose="020F0502020204030204"/>
                          <a:ea typeface="Calibri" panose="020F0502020204030204"/>
                          <a:hlinkClick r:id="rId14"/>
                        </a:rPr>
                        <a:t>https://space.oscar.wmo.int/instruments/view/gnos_2</a:t>
                      </a:r>
                      <a:endParaRPr lang="en-US" altLang="zh-CN" sz="600" b="0" i="0" u="sng">
                        <a:solidFill>
                          <a:srgbClr val="0000FF"/>
                        </a:solidFill>
                        <a:latin typeface="Calibri" panose="020F0502020204030204"/>
                        <a:ea typeface="Calibri" panose="020F0502020204030204"/>
                        <a:hlinkClick r:id="rId14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0">
                <a:tc>
                  <a:txBody>
                    <a:bodyPr/>
                    <a:p>
                      <a:pPr algn="ctr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>
                      <a:noFill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CMA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FY-3H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GAS-II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800080"/>
                          </a:solidFill>
                          <a:latin typeface="Calibri" panose="020F0502020204030204"/>
                          <a:ea typeface="Calibri" panose="020F0502020204030204"/>
                          <a:hlinkClick r:id="rId15" tooltip="http://gsics.nsmc.org.cn/portal/en/fycv/monitoring.html#FY3H-GAS"/>
                        </a:rPr>
                        <a:t>http://gsics.nsmc.org.cn/portal/en/fycv/monitoring.html#FY3H-GAS</a:t>
                      </a:r>
                      <a:endParaRPr lang="en-US" altLang="zh-CN" sz="600" b="0" i="0" u="sng">
                        <a:solidFill>
                          <a:srgbClr val="800080"/>
                        </a:solidFill>
                        <a:latin typeface="Calibri" panose="020F0502020204030204"/>
                        <a:ea typeface="Calibri" panose="020F0502020204030204"/>
                        <a:hlinkClick r:id="rId15" tooltip="http://gsics.nsmc.org.cn/portal/en/fycv/monitoring.html#FY3H-GAS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0000FF"/>
                          </a:solidFill>
                          <a:latin typeface="Calibri" panose="020F0502020204030204"/>
                          <a:ea typeface="Calibri" panose="020F0502020204030204"/>
                          <a:hlinkClick r:id="rId3"/>
                        </a:rPr>
                        <a:t>https://space.oscar.wmo.int/satellites/view/fy_3h</a:t>
                      </a:r>
                      <a:endParaRPr lang="en-US" altLang="zh-CN" sz="600" b="0" i="0" u="sng">
                        <a:solidFill>
                          <a:srgbClr val="0000FF"/>
                        </a:solidFill>
                        <a:latin typeface="Calibri" panose="020F0502020204030204"/>
                        <a:ea typeface="Calibri" panose="020F0502020204030204"/>
                        <a:hlinkClick r:id="rId3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0000FF"/>
                          </a:solidFill>
                          <a:latin typeface="Calibri" panose="020F0502020204030204"/>
                          <a:ea typeface="Calibri" panose="020F0502020204030204"/>
                          <a:hlinkClick r:id="rId16"/>
                        </a:rPr>
                        <a:t>https://space.oscar.wmo.int/instruments/view/gas_2</a:t>
                      </a:r>
                      <a:endParaRPr lang="en-US" altLang="zh-CN" sz="600" b="0" i="0" u="sng">
                        <a:solidFill>
                          <a:srgbClr val="0000FF"/>
                        </a:solidFill>
                        <a:latin typeface="Calibri" panose="020F0502020204030204"/>
                        <a:ea typeface="Calibri" panose="020F0502020204030204"/>
                        <a:hlinkClick r:id="rId16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0">
                <a:tc>
                  <a:txBody>
                    <a:bodyPr/>
                    <a:p>
                      <a:pPr algn="ctr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>
                      <a:noFill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CMA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FY-3H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IPM-II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800080"/>
                          </a:solidFill>
                          <a:latin typeface="Calibri" panose="020F0502020204030204"/>
                          <a:ea typeface="Calibri" panose="020F0502020204030204"/>
                          <a:hlinkClick r:id="rId17" tooltip="http://gsics.nsmc.org.cn/portal/en/fycv/monitoring.html#FY3H-IPM"/>
                        </a:rPr>
                        <a:t>http://gsics.nsmc.org.cn/portal/en/fycv/monitoring.html#FY3H-IPM</a:t>
                      </a:r>
                      <a:endParaRPr lang="en-US" altLang="zh-CN" sz="600" b="0" i="0" u="sng">
                        <a:solidFill>
                          <a:srgbClr val="800080"/>
                        </a:solidFill>
                        <a:latin typeface="Calibri" panose="020F0502020204030204"/>
                        <a:ea typeface="Calibri" panose="020F0502020204030204"/>
                        <a:hlinkClick r:id="rId17" tooltip="http://gsics.nsmc.org.cn/portal/en/fycv/monitoring.html#FY3H-IPM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0000FF"/>
                          </a:solidFill>
                          <a:latin typeface="Calibri" panose="020F0502020204030204"/>
                          <a:ea typeface="Calibri" panose="020F0502020204030204"/>
                          <a:hlinkClick r:id="rId3"/>
                        </a:rPr>
                        <a:t>https://space.oscar.wmo.int/satellites/view/fy_3h</a:t>
                      </a:r>
                      <a:endParaRPr lang="en-US" altLang="zh-CN" sz="600" b="0" i="0" u="sng">
                        <a:solidFill>
                          <a:srgbClr val="0000FF"/>
                        </a:solidFill>
                        <a:latin typeface="Calibri" panose="020F0502020204030204"/>
                        <a:ea typeface="Calibri" panose="020F0502020204030204"/>
                        <a:hlinkClick r:id="rId3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0000FF"/>
                          </a:solidFill>
                          <a:latin typeface="Calibri" panose="020F0502020204030204"/>
                          <a:ea typeface="Calibri" panose="020F0502020204030204"/>
                          <a:hlinkClick r:id="rId18"/>
                        </a:rPr>
                        <a:t>https://space.oscar.wmo.int/instruments/view/sws_ipm</a:t>
                      </a:r>
                      <a:endParaRPr lang="en-US" altLang="zh-CN" sz="600" b="0" i="0" u="sng">
                        <a:solidFill>
                          <a:srgbClr val="0000FF"/>
                        </a:solidFill>
                        <a:latin typeface="Calibri" panose="020F0502020204030204"/>
                        <a:ea typeface="Calibri" panose="020F0502020204030204"/>
                        <a:hlinkClick r:id="rId18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0">
                <a:tc>
                  <a:txBody>
                    <a:bodyPr/>
                    <a:p>
                      <a:pPr algn="ctr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>
                      <a:noFill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CMA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FY-3H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WAI-II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800080"/>
                          </a:solidFill>
                          <a:latin typeface="Calibri" panose="020F0502020204030204"/>
                          <a:ea typeface="Calibri" panose="020F0502020204030204"/>
                          <a:hlinkClick r:id="rId19" tooltip="http://gsics.nsmc.org.cn/portal/en/fycv/monitoring.html#FY3H-WAI"/>
                        </a:rPr>
                        <a:t>http://gsics.nsmc.org.cn/portal/en/fycv/monitoring.html#FY3H-WAI</a:t>
                      </a:r>
                      <a:endParaRPr lang="en-US" altLang="zh-CN" sz="600" b="0" i="0" u="sng">
                        <a:solidFill>
                          <a:srgbClr val="800080"/>
                        </a:solidFill>
                        <a:latin typeface="Calibri" panose="020F0502020204030204"/>
                        <a:ea typeface="Calibri" panose="020F0502020204030204"/>
                        <a:hlinkClick r:id="rId19" tooltip="http://gsics.nsmc.org.cn/portal/en/fycv/monitoring.html#FY3H-WAI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0000FF"/>
                          </a:solidFill>
                          <a:latin typeface="Calibri" panose="020F0502020204030204"/>
                          <a:ea typeface="Calibri" panose="020F0502020204030204"/>
                          <a:hlinkClick r:id="rId3"/>
                        </a:rPr>
                        <a:t>https://space.oscar.wmo.int/satellites/view/fy_3h</a:t>
                      </a:r>
                      <a:endParaRPr lang="en-US" altLang="zh-CN" sz="600" b="0" i="0" u="sng">
                        <a:solidFill>
                          <a:srgbClr val="0000FF"/>
                        </a:solidFill>
                        <a:latin typeface="Calibri" panose="020F0502020204030204"/>
                        <a:ea typeface="Calibri" panose="020F0502020204030204"/>
                        <a:hlinkClick r:id="rId3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0000FF"/>
                          </a:solidFill>
                          <a:latin typeface="Calibri" panose="020F0502020204030204"/>
                          <a:ea typeface="Calibri" panose="020F0502020204030204"/>
                          <a:hlinkClick r:id="rId20"/>
                        </a:rPr>
                        <a:t>https://space.oscar.wmo.int/instruments/view/sws_wai</a:t>
                      </a:r>
                      <a:endParaRPr lang="en-US" altLang="zh-CN" sz="600" b="0" i="0" u="sng">
                        <a:solidFill>
                          <a:srgbClr val="0000FF"/>
                        </a:solidFill>
                        <a:latin typeface="Calibri" panose="020F0502020204030204"/>
                        <a:ea typeface="Calibri" panose="020F0502020204030204"/>
                        <a:hlinkClick r:id="rId20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表格 3"/>
          <p:cNvGraphicFramePr/>
          <p:nvPr/>
        </p:nvGraphicFramePr>
        <p:xfrm>
          <a:off x="609600" y="5638673"/>
          <a:ext cx="21289645" cy="1143000"/>
        </p:xfrm>
        <a:graphic>
          <a:graphicData uri="http://schemas.openxmlformats.org/drawingml/2006/table">
            <a:tbl>
              <a:tblPr/>
              <a:tblGrid>
                <a:gridCol w="617220"/>
                <a:gridCol w="812800"/>
                <a:gridCol w="813435"/>
                <a:gridCol w="813435"/>
                <a:gridCol w="3169920"/>
                <a:gridCol w="2215515"/>
                <a:gridCol w="2530475"/>
              </a:tblGrid>
              <a:tr h="0">
                <a:tc>
                  <a:txBody>
                    <a:bodyPr/>
                    <a:p>
                      <a:pPr algn="ctr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>
                      <a:noFill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CMA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FY-4C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AGRI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0000FF"/>
                          </a:solidFill>
                          <a:latin typeface="Calibri" panose="020F0502020204030204"/>
                          <a:ea typeface="Calibri" panose="020F0502020204030204"/>
                          <a:hlinkClick r:id="rId21"/>
                        </a:rPr>
                        <a:t>http://gsics.nsmc.org.cn/portal/en/fycv/monitoring.html#FY4C-AGRI</a:t>
                      </a:r>
                      <a:endParaRPr lang="en-US" altLang="zh-CN" sz="600" b="0" i="0" u="sng">
                        <a:solidFill>
                          <a:srgbClr val="0000FF"/>
                        </a:solidFill>
                        <a:latin typeface="Calibri" panose="020F0502020204030204"/>
                        <a:ea typeface="Calibri" panose="020F0502020204030204"/>
                        <a:hlinkClick r:id="rId21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0000FF"/>
                          </a:solidFill>
                          <a:latin typeface="Calibri" panose="020F0502020204030204"/>
                          <a:ea typeface="Calibri" panose="020F0502020204030204"/>
                          <a:hlinkClick r:id="rId22" tooltip="https://www.wmo-sat.info/oscar/satellites/view/fy_4c"/>
                        </a:rPr>
                        <a:t>https://www.wmo-sat.info/oscar/satellites/view/fy_4c</a:t>
                      </a:r>
                      <a:endParaRPr lang="en-US" altLang="zh-CN" sz="600" b="0" i="0" u="sng">
                        <a:solidFill>
                          <a:srgbClr val="0000FF"/>
                        </a:solidFill>
                        <a:latin typeface="Calibri" panose="020F0502020204030204"/>
                        <a:ea typeface="Calibri" panose="020F0502020204030204"/>
                        <a:hlinkClick r:id="rId22" tooltip="https://www.wmo-sat.info/oscar/satellites/view/fy_4c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0000FF"/>
                          </a:solidFill>
                          <a:latin typeface="Calibri" panose="020F0502020204030204"/>
                          <a:ea typeface="Calibri" panose="020F0502020204030204"/>
                          <a:hlinkClick r:id="rId23"/>
                        </a:rPr>
                        <a:t>https://space.oscar.wmo.int/instruments/view/agri</a:t>
                      </a:r>
                      <a:endParaRPr lang="en-US" altLang="zh-CN" sz="600" b="0" i="0" u="sng">
                        <a:solidFill>
                          <a:srgbClr val="0000FF"/>
                        </a:solidFill>
                        <a:latin typeface="Calibri" panose="020F0502020204030204"/>
                        <a:ea typeface="Calibri" panose="020F0502020204030204"/>
                        <a:hlinkClick r:id="rId23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0">
                <a:tc>
                  <a:txBody>
                    <a:bodyPr/>
                    <a:p>
                      <a:pPr algn="ctr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>
                      <a:noFill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CMA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FY-4C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GIIRS-II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0000FF"/>
                          </a:solidFill>
                          <a:latin typeface="Calibri" panose="020F0502020204030204"/>
                          <a:ea typeface="Calibri" panose="020F0502020204030204"/>
                          <a:hlinkClick r:id="rId24"/>
                        </a:rPr>
                        <a:t>http://gsics.nsmc.org.cn/portal/en/fycv/monitoring.html#FY4C-GIIRS</a:t>
                      </a:r>
                      <a:endParaRPr lang="en-US" altLang="zh-CN" sz="600" b="0" i="0" u="sng">
                        <a:solidFill>
                          <a:srgbClr val="0000FF"/>
                        </a:solidFill>
                        <a:latin typeface="Calibri" panose="020F0502020204030204"/>
                        <a:ea typeface="Calibri" panose="020F0502020204030204"/>
                        <a:hlinkClick r:id="rId24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0000FF"/>
                          </a:solidFill>
                          <a:latin typeface="Calibri" panose="020F0502020204030204"/>
                          <a:ea typeface="Calibri" panose="020F0502020204030204"/>
                          <a:hlinkClick r:id="rId22" tooltip="https://www.wmo-sat.info/oscar/satellites/view/fy_4c"/>
                        </a:rPr>
                        <a:t>https://www.wmo-sat.info/oscar/satellites/view/fy_4c</a:t>
                      </a:r>
                      <a:endParaRPr lang="en-US" altLang="zh-CN" sz="600" b="0" i="0" u="sng">
                        <a:solidFill>
                          <a:srgbClr val="0000FF"/>
                        </a:solidFill>
                        <a:latin typeface="Calibri" panose="020F0502020204030204"/>
                        <a:ea typeface="Calibri" panose="020F0502020204030204"/>
                        <a:hlinkClick r:id="rId22" tooltip="https://www.wmo-sat.info/oscar/satellites/view/fy_4c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0000FF"/>
                          </a:solidFill>
                          <a:latin typeface="Calibri" panose="020F0502020204030204"/>
                          <a:ea typeface="Calibri" panose="020F0502020204030204"/>
                          <a:hlinkClick r:id="rId25"/>
                        </a:rPr>
                        <a:t>https://space.oscar.wmo.int/instruments/view/giirs_2</a:t>
                      </a:r>
                      <a:endParaRPr lang="en-US" altLang="zh-CN" sz="600" b="0" i="0" u="sng">
                        <a:solidFill>
                          <a:srgbClr val="0000FF"/>
                        </a:solidFill>
                        <a:latin typeface="Calibri" panose="020F0502020204030204"/>
                        <a:ea typeface="Calibri" panose="020F0502020204030204"/>
                        <a:hlinkClick r:id="rId25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0">
                <a:tc>
                  <a:txBody>
                    <a:bodyPr/>
                    <a:p>
                      <a:pPr algn="ctr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>
                      <a:noFill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CMA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FY-4C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LMI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0000FF"/>
                          </a:solidFill>
                          <a:latin typeface="Calibri" panose="020F0502020204030204"/>
                          <a:ea typeface="Calibri" panose="020F0502020204030204"/>
                          <a:hlinkClick r:id="rId26"/>
                        </a:rPr>
                        <a:t>http://gsics.nsmc.org.cn/portal/en/fycv/monitoring.html#FY4C-LMI</a:t>
                      </a:r>
                      <a:endParaRPr lang="en-US" altLang="zh-CN" sz="600" b="0" i="0" u="sng">
                        <a:solidFill>
                          <a:srgbClr val="0000FF"/>
                        </a:solidFill>
                        <a:latin typeface="Calibri" panose="020F0502020204030204"/>
                        <a:ea typeface="Calibri" panose="020F0502020204030204"/>
                        <a:hlinkClick r:id="rId26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0000FF"/>
                          </a:solidFill>
                          <a:latin typeface="Calibri" panose="020F0502020204030204"/>
                          <a:ea typeface="Calibri" panose="020F0502020204030204"/>
                          <a:hlinkClick r:id="rId22" tooltip="https://www.wmo-sat.info/oscar/satellites/view/fy_4c"/>
                        </a:rPr>
                        <a:t>https://www.wmo-sat.info/oscar/satellites/view/fy_4c</a:t>
                      </a:r>
                      <a:endParaRPr lang="en-US" altLang="zh-CN" sz="600" b="0" i="0" u="sng">
                        <a:solidFill>
                          <a:srgbClr val="0000FF"/>
                        </a:solidFill>
                        <a:latin typeface="Calibri" panose="020F0502020204030204"/>
                        <a:ea typeface="Calibri" panose="020F0502020204030204"/>
                        <a:hlinkClick r:id="rId22" tooltip="https://www.wmo-sat.info/oscar/satellites/view/fy_4c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0000FF"/>
                          </a:solidFill>
                          <a:latin typeface="Calibri" panose="020F0502020204030204"/>
                          <a:ea typeface="Calibri" panose="020F0502020204030204"/>
                          <a:hlinkClick r:id="rId27"/>
                        </a:rPr>
                        <a:t>https://space.oscar.wmo.int/instruments/view/lmi</a:t>
                      </a:r>
                      <a:endParaRPr lang="en-US" altLang="zh-CN" sz="600" b="0" i="0" u="sng">
                        <a:solidFill>
                          <a:srgbClr val="0000FF"/>
                        </a:solidFill>
                        <a:latin typeface="Calibri" panose="020F0502020204030204"/>
                        <a:ea typeface="Calibri" panose="020F0502020204030204"/>
                        <a:hlinkClick r:id="rId27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0">
                <a:tc>
                  <a:txBody>
                    <a:bodyPr/>
                    <a:p>
                      <a:pPr algn="ctr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>
                      <a:noFill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CMA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FY-4C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SUVI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0000FF"/>
                          </a:solidFill>
                          <a:latin typeface="Calibri" panose="020F0502020204030204"/>
                          <a:ea typeface="Calibri" panose="020F0502020204030204"/>
                          <a:hlinkClick r:id="rId28"/>
                        </a:rPr>
                        <a:t>http://gsics.nsmc.org.cn/portal/en/fycv/monitoring.html#FY4C-SUVI</a:t>
                      </a:r>
                      <a:endParaRPr lang="en-US" altLang="zh-CN" sz="600" b="0" i="0" u="sng">
                        <a:solidFill>
                          <a:srgbClr val="0000FF"/>
                        </a:solidFill>
                        <a:latin typeface="Calibri" panose="020F0502020204030204"/>
                        <a:ea typeface="Calibri" panose="020F0502020204030204"/>
                        <a:hlinkClick r:id="rId28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0000FF"/>
                          </a:solidFill>
                          <a:latin typeface="Calibri" panose="020F0502020204030204"/>
                          <a:ea typeface="Calibri" panose="020F0502020204030204"/>
                          <a:hlinkClick r:id="rId22" tooltip="https://www.wmo-sat.info/oscar/satellites/view/fy_4c"/>
                        </a:rPr>
                        <a:t>https://www.wmo-sat.info/oscar/satellites/view/fy_4c</a:t>
                      </a:r>
                      <a:endParaRPr lang="en-US" altLang="zh-CN" sz="600" b="0" i="0" u="sng">
                        <a:solidFill>
                          <a:srgbClr val="0000FF"/>
                        </a:solidFill>
                        <a:latin typeface="Calibri" panose="020F0502020204030204"/>
                        <a:ea typeface="Calibri" panose="020F0502020204030204"/>
                        <a:hlinkClick r:id="rId22" tooltip="https://www.wmo-sat.info/oscar/satellites/view/fy_4c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0000FF"/>
                          </a:solidFill>
                          <a:latin typeface="Calibri" panose="020F0502020204030204"/>
                          <a:ea typeface="Calibri" panose="020F0502020204030204"/>
                          <a:hlinkClick r:id="rId29"/>
                        </a:rPr>
                        <a:t>https://space.oscar.wmo.int/instruments/view/seuvi_fy_4</a:t>
                      </a:r>
                      <a:endParaRPr lang="en-US" altLang="zh-CN" sz="600" b="0" i="0" u="sng">
                        <a:solidFill>
                          <a:srgbClr val="0000FF"/>
                        </a:solidFill>
                        <a:latin typeface="Calibri" panose="020F0502020204030204"/>
                        <a:ea typeface="Calibri" panose="020F0502020204030204"/>
                        <a:hlinkClick r:id="rId29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0">
                <a:tc>
                  <a:txBody>
                    <a:bodyPr/>
                    <a:p>
                      <a:pPr algn="ctr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>
                      <a:noFill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CMA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FY-4C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MUSI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0000FF"/>
                          </a:solidFill>
                          <a:latin typeface="Calibri" panose="020F0502020204030204"/>
                          <a:ea typeface="Calibri" panose="020F0502020204030204"/>
                          <a:hlinkClick r:id="rId30"/>
                        </a:rPr>
                        <a:t>http://gsics.nsmc.org.cn/portal/en/fycv/monitoring.html#FY4C-MUSI</a:t>
                      </a:r>
                      <a:endParaRPr lang="en-US" altLang="zh-CN" sz="600" b="0" i="0" u="sng">
                        <a:solidFill>
                          <a:srgbClr val="0000FF"/>
                        </a:solidFill>
                        <a:latin typeface="Calibri" panose="020F0502020204030204"/>
                        <a:ea typeface="Calibri" panose="020F0502020204030204"/>
                        <a:hlinkClick r:id="rId30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0000FF"/>
                          </a:solidFill>
                          <a:latin typeface="Calibri" panose="020F0502020204030204"/>
                          <a:ea typeface="Calibri" panose="020F0502020204030204"/>
                          <a:hlinkClick r:id="rId22" tooltip="https://www.wmo-sat.info/oscar/satellites/view/fy_4c"/>
                        </a:rPr>
                        <a:t>https://www.wmo-sat.info/oscar/satellites/view/fy_4c</a:t>
                      </a:r>
                      <a:endParaRPr lang="en-US" altLang="zh-CN" sz="600" b="0" i="0" u="sng">
                        <a:solidFill>
                          <a:srgbClr val="0000FF"/>
                        </a:solidFill>
                        <a:latin typeface="Calibri" panose="020F0502020204030204"/>
                        <a:ea typeface="Calibri" panose="020F0502020204030204"/>
                        <a:hlinkClick r:id="rId22" tooltip="https://www.wmo-sat.info/oscar/satellites/view/fy_4c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0000FF"/>
                          </a:solidFill>
                          <a:latin typeface="Calibri" panose="020F0502020204030204"/>
                          <a:ea typeface="Calibri" panose="020F0502020204030204"/>
                          <a:hlinkClick r:id="rId31"/>
                        </a:rPr>
                        <a:t>https://space.oscar.wmo.int/instruments/view/musi</a:t>
                      </a:r>
                      <a:endParaRPr lang="en-US" altLang="zh-CN" sz="600" b="0" i="0" u="sng">
                        <a:solidFill>
                          <a:srgbClr val="0000FF"/>
                        </a:solidFill>
                        <a:latin typeface="Calibri" panose="020F0502020204030204"/>
                        <a:ea typeface="Calibri" panose="020F0502020204030204"/>
                        <a:hlinkClick r:id="rId31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0">
                <a:tc>
                  <a:txBody>
                    <a:bodyPr/>
                    <a:p>
                      <a:pPr algn="ctr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>
                      <a:noFill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CMA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FY-4C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SXUS</a:t>
                      </a:r>
                      <a:endParaRPr lang="en-US" altLang="zh-CN" sz="6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0000FF"/>
                          </a:solidFill>
                          <a:latin typeface="Calibri" panose="020F0502020204030204"/>
                          <a:ea typeface="Calibri" panose="020F0502020204030204"/>
                          <a:hlinkClick r:id="rId32"/>
                        </a:rPr>
                        <a:t>http://gsics.nsmc.org.cn/portal/en/fycv/monitoring.html#FY4C-SXUS</a:t>
                      </a:r>
                      <a:endParaRPr lang="en-US" altLang="zh-CN" sz="600" b="0" i="0" u="sng">
                        <a:solidFill>
                          <a:srgbClr val="0000FF"/>
                        </a:solidFill>
                        <a:latin typeface="Calibri" panose="020F0502020204030204"/>
                        <a:ea typeface="Calibri" panose="020F0502020204030204"/>
                        <a:hlinkClick r:id="rId3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0000FF"/>
                          </a:solidFill>
                          <a:latin typeface="Calibri" panose="020F0502020204030204"/>
                          <a:ea typeface="Calibri" panose="020F0502020204030204"/>
                          <a:hlinkClick r:id="rId22" tooltip="https://www.wmo-sat.info/oscar/satellites/view/fy_4c"/>
                        </a:rPr>
                        <a:t>https://www.wmo-sat.info/oscar/satellites/view/fy_4c</a:t>
                      </a:r>
                      <a:endParaRPr lang="en-US" altLang="zh-CN" sz="600" b="0" i="0" u="sng">
                        <a:solidFill>
                          <a:srgbClr val="0000FF"/>
                        </a:solidFill>
                        <a:latin typeface="Calibri" panose="020F0502020204030204"/>
                        <a:ea typeface="Calibri" panose="020F0502020204030204"/>
                        <a:hlinkClick r:id="rId22" tooltip="https://www.wmo-sat.info/oscar/satellites/view/fy_4c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l" fontAlgn="b"/>
                      <a:r>
                        <a:rPr lang="en-US" altLang="zh-CN" sz="600" b="0" i="0" u="sng">
                          <a:solidFill>
                            <a:srgbClr val="0000FF"/>
                          </a:solidFill>
                          <a:latin typeface="Calibri" panose="020F0502020204030204"/>
                          <a:ea typeface="Calibri" panose="020F0502020204030204"/>
                          <a:hlinkClick r:id="rId33"/>
                        </a:rPr>
                        <a:t>https://space.oscar.wmo.int/instruments/view/sxus</a:t>
                      </a:r>
                      <a:endParaRPr lang="en-US" altLang="zh-CN" sz="600" b="0" i="0" u="sng">
                        <a:solidFill>
                          <a:srgbClr val="0000FF"/>
                        </a:solidFill>
                        <a:latin typeface="Calibri" panose="020F0502020204030204"/>
                        <a:ea typeface="Calibri" panose="020F0502020204030204"/>
                        <a:hlinkClick r:id="rId33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810341" y="532660"/>
            <a:ext cx="11416684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0000"/>
              </a:lnSpc>
              <a:buClrTx/>
              <a:buSzTx/>
              <a:buFontTx/>
            </a:pPr>
            <a:r>
              <a:rPr lang="en-GB" sz="2000" b="1" dirty="0">
                <a:solidFill>
                  <a:srgbClr val="008CB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FY-4B/C calibration with new FY-LEO under development</a:t>
            </a:r>
            <a:endParaRPr lang="en-GB" sz="2000" b="1" dirty="0">
              <a:solidFill>
                <a:srgbClr val="008CBF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rcRect l="7244" r="8281"/>
          <a:stretch>
            <a:fillRect/>
          </a:stretch>
        </p:blipFill>
        <p:spPr>
          <a:xfrm>
            <a:off x="1155589" y="1742770"/>
            <a:ext cx="4940411" cy="502166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2809" y="3027170"/>
            <a:ext cx="1038225" cy="2409825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722289" y="1166505"/>
            <a:ext cx="4536819" cy="4656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dirty="0"/>
              <a:t>Orbit prediction results have been added</a:t>
            </a:r>
            <a:endParaRPr lang="en-US" altLang="zh-CN" dirty="0"/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2709" y="3027170"/>
            <a:ext cx="800100" cy="8953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645241" y="532660"/>
            <a:ext cx="11416684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0000"/>
              </a:lnSpc>
              <a:buClrTx/>
              <a:buSzTx/>
              <a:buFontTx/>
            </a:pPr>
            <a:r>
              <a:rPr lang="en-GB" sz="2000" b="1" dirty="0">
                <a:solidFill>
                  <a:srgbClr val="008CB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GSICS meeting information source updated</a:t>
            </a:r>
            <a:endParaRPr lang="en-GB" sz="2000" b="1" dirty="0">
              <a:solidFill>
                <a:srgbClr val="008CBF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02674" y="1155084"/>
            <a:ext cx="3521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/>
              <a:t>http://gsics.atmos.umd.edu/wiki/Home</a:t>
            </a:r>
            <a:endParaRPr lang="zh-CN" altLang="en-US" sz="1400" dirty="0"/>
          </a:p>
        </p:txBody>
      </p:sp>
      <p:cxnSp>
        <p:nvCxnSpPr>
          <p:cNvPr id="16" name="直接箭头连接符 15"/>
          <p:cNvCxnSpPr/>
          <p:nvPr/>
        </p:nvCxnSpPr>
        <p:spPr>
          <a:xfrm>
            <a:off x="3764133" y="1313893"/>
            <a:ext cx="674702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4563121" y="1155084"/>
            <a:ext cx="683580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/>
              <a:t>https://gsicsweb.eumetsat.int/web-joint-working-group-meetings-users-workshops/</a:t>
            </a:r>
            <a:endParaRPr lang="zh-CN" altLang="en-US" sz="1400" dirty="0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7133" y="1820159"/>
            <a:ext cx="6362110" cy="347946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946" y="1820159"/>
            <a:ext cx="4826020" cy="295602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9" name="箭头: 右 18"/>
          <p:cNvSpPr/>
          <p:nvPr/>
        </p:nvSpPr>
        <p:spPr>
          <a:xfrm>
            <a:off x="5361966" y="3298172"/>
            <a:ext cx="328620" cy="30777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图片占位符 29"/>
          <p:cNvPicPr>
            <a:picLocks noGrp="1" noChangeAspect="1" noChangeArrowheads="1"/>
          </p:cNvPicPr>
          <p:nvPr>
            <p:ph type="pic" sz="quarter" idx="4294967295"/>
          </p:nvPr>
        </p:nvPicPr>
        <p:blipFill>
          <a:blip r:embed="rId1"/>
          <a:srcRect/>
          <a:stretch>
            <a:fillRect/>
          </a:stretch>
        </p:blipFill>
        <p:spPr bwMode="auto">
          <a:xfrm>
            <a:off x="1" y="-9338"/>
            <a:ext cx="12225866" cy="6874563"/>
          </a:xfrm>
          <a:prstGeom prst="rect">
            <a:avLst/>
          </a:prstGeom>
          <a:noFill/>
          <a:ln>
            <a:miter lim="800000"/>
            <a:headEnd/>
            <a:tailEnd/>
          </a:ln>
        </p:spPr>
      </p:pic>
      <p:sp>
        <p:nvSpPr>
          <p:cNvPr id="40" name="任意多边形 39"/>
          <p:cNvSpPr/>
          <p:nvPr/>
        </p:nvSpPr>
        <p:spPr>
          <a:xfrm>
            <a:off x="3661834" y="4395968"/>
            <a:ext cx="1631951" cy="2460792"/>
          </a:xfrm>
          <a:custGeom>
            <a:avLst/>
            <a:gdLst>
              <a:gd name="connsiteX0" fmla="*/ 840329 w 1630276"/>
              <a:gd name="connsiteY0" fmla="*/ 0 h 2462770"/>
              <a:gd name="connsiteX1" fmla="*/ 841482 w 1630276"/>
              <a:gd name="connsiteY1" fmla="*/ 840 h 2462770"/>
              <a:gd name="connsiteX2" fmla="*/ 4914 w 1630276"/>
              <a:gd name="connsiteY2" fmla="*/ 837408 h 2462770"/>
              <a:gd name="connsiteX3" fmla="*/ 1630276 w 1630276"/>
              <a:gd name="connsiteY3" fmla="*/ 2462770 h 2462770"/>
              <a:gd name="connsiteX4" fmla="*/ 1622442 w 1630276"/>
              <a:gd name="connsiteY4" fmla="*/ 2462770 h 2462770"/>
              <a:gd name="connsiteX5" fmla="*/ 0 w 1630276"/>
              <a:gd name="connsiteY5" fmla="*/ 840329 h 2462770"/>
              <a:gd name="connsiteX6" fmla="*/ 840329 w 1630276"/>
              <a:gd name="connsiteY6" fmla="*/ 0 h 2462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30276" h="2462770">
                <a:moveTo>
                  <a:pt x="840329" y="0"/>
                </a:moveTo>
                <a:lnTo>
                  <a:pt x="841482" y="840"/>
                </a:lnTo>
                <a:lnTo>
                  <a:pt x="4914" y="837408"/>
                </a:lnTo>
                <a:lnTo>
                  <a:pt x="1630276" y="2462770"/>
                </a:lnTo>
                <a:lnTo>
                  <a:pt x="1622442" y="2462770"/>
                </a:lnTo>
                <a:lnTo>
                  <a:pt x="0" y="840329"/>
                </a:lnTo>
                <a:lnTo>
                  <a:pt x="840329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anchor="ctr"/>
          <a:lstStyle/>
          <a:p>
            <a:pPr defTabSz="914400" hangingPunct="1">
              <a:defRPr/>
            </a:pPr>
            <a:endParaRPr lang="zh-CN" altLang="en-US" sz="2400" b="0" kern="1200">
              <a:solidFill>
                <a:srgbClr val="FFFFFF"/>
              </a:solidFill>
              <a:latin typeface="Impact" panose="020B0806030902050204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15951" y="1836785"/>
            <a:ext cx="8885767" cy="1774331"/>
          </a:xfrm>
          <a:prstGeom prst="rect">
            <a:avLst/>
          </a:prstGeom>
          <a:noFill/>
          <a:ln>
            <a:noFill/>
          </a:ln>
          <a:effectLst/>
        </p:spPr>
        <p:txBody>
          <a:bodyPr lIns="91428" tIns="45714" rIns="91428" bIns="45714">
            <a:spAutoFit/>
          </a:bodyPr>
          <a:lstStyle/>
          <a:p>
            <a:pPr algn="l" defTabSz="914400" hangingPunct="1">
              <a:defRPr/>
            </a:pPr>
            <a:r>
              <a:rPr lang="en-US" altLang="zh-CN" sz="5465" b="0" kern="1200" dirty="0">
                <a:solidFill>
                  <a:srgbClr val="FFFFFF"/>
                </a:solidFill>
                <a:latin typeface="Impact" panose="020B0806030902050204"/>
                <a:ea typeface="微软雅黑" panose="020B0503020204020204" charset="-122"/>
                <a:cs typeface="Times New Roman" panose="02020603050405020304" charset="0"/>
              </a:rPr>
              <a:t>Thank you for your attention</a:t>
            </a:r>
            <a:r>
              <a:rPr lang="zh-CN" altLang="en-US" sz="5465" b="0" kern="1200" dirty="0">
                <a:solidFill>
                  <a:srgbClr val="FFFFFF"/>
                </a:solidFill>
                <a:latin typeface="Impact" panose="020B0806030902050204"/>
                <a:ea typeface="微软雅黑" panose="020B0503020204020204" charset="-122"/>
                <a:cs typeface="Times New Roman" panose="02020603050405020304" charset="0"/>
              </a:rPr>
              <a:t>！</a:t>
            </a:r>
            <a:endParaRPr lang="en-US" altLang="zh-CN" sz="5465" b="0" kern="1200" dirty="0">
              <a:solidFill>
                <a:srgbClr val="FFFFFF"/>
              </a:solidFill>
              <a:latin typeface="Impact" panose="020B0806030902050204"/>
              <a:ea typeface="微软雅黑" panose="020B0503020204020204" charset="-122"/>
              <a:cs typeface="Times New Roman" panose="02020603050405020304" charset="0"/>
            </a:endParaRPr>
          </a:p>
          <a:p>
            <a:pPr algn="l" defTabSz="914400" hangingPunct="1">
              <a:defRPr/>
            </a:pPr>
            <a:endParaRPr lang="en-US" altLang="zh-CN" sz="5465" b="0" kern="120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75781" name="图片 1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078635" y="85878"/>
            <a:ext cx="539751" cy="539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782" name="Picture 9" descr="F:\logo\国家卫星气象中心标-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705167" y="87994"/>
            <a:ext cx="433917" cy="62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5783" name="灯片编号占位符 1"/>
          <p:cNvSpPr>
            <a:spLocks noGrp="1"/>
          </p:cNvSpPr>
          <p:nvPr>
            <p:ph type="sldNum" sz="quarter" idx="4294967295"/>
          </p:nvPr>
        </p:nvSpPr>
        <p:spPr>
          <a:xfrm>
            <a:off x="9448799" y="6513984"/>
            <a:ext cx="2743200" cy="366051"/>
          </a:xfrm>
          <a:noFill/>
        </p:spPr>
        <p:txBody>
          <a:bodyPr/>
          <a:lstStyle/>
          <a:p>
            <a:pPr defTabSz="914400" hangingPunct="1">
              <a:defRPr/>
            </a:pPr>
            <a:fld id="{7D4A7404-B00B-4462-809E-1C2C1D6E8397}" type="slidenum">
              <a:rPr lang="zh-CN" altLang="en-US" sz="2000" b="0" kern="1200">
                <a:solidFill>
                  <a:srgbClr val="000000">
                    <a:tint val="75000"/>
                  </a:srgbClr>
                </a:solidFill>
                <a:latin typeface="Impact" panose="020B0806030902050204"/>
                <a:ea typeface="等线" pitchFamily="2" charset="-122"/>
                <a:cs typeface="+mn-cs"/>
              </a:rPr>
            </a:fld>
            <a:endParaRPr lang="zh-CN" altLang="en-US" sz="2000" b="0" kern="1200">
              <a:solidFill>
                <a:srgbClr val="000000">
                  <a:tint val="75000"/>
                </a:srgbClr>
              </a:solidFill>
              <a:latin typeface="Impact" panose="020B0806030902050204"/>
              <a:ea typeface="等线" pitchFamily="2" charset="-122"/>
              <a:cs typeface="+mn-cs"/>
            </a:endParaRPr>
          </a:p>
        </p:txBody>
      </p:sp>
      <p:sp>
        <p:nvSpPr>
          <p:cNvPr id="75784" name="矩形 7"/>
          <p:cNvSpPr>
            <a:spLocks noChangeArrowheads="1"/>
          </p:cNvSpPr>
          <p:nvPr/>
        </p:nvSpPr>
        <p:spPr bwMode="auto">
          <a:xfrm>
            <a:off x="615951" y="5315625"/>
            <a:ext cx="5651500" cy="8309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28" tIns="45714" rIns="91428" bIns="45714">
            <a:spAutoFit/>
          </a:bodyPr>
          <a:lstStyle/>
          <a:p>
            <a:pPr defTabSz="914400">
              <a:defRPr/>
            </a:pPr>
            <a:r>
              <a:rPr lang="en-US" altLang="zh-CN" sz="2400" dirty="0">
                <a:solidFill>
                  <a:srgbClr val="FFC000"/>
                </a:solidFill>
                <a:latin typeface="Impact" panose="020B0806030902050204"/>
                <a:ea typeface="微软雅黑" panose="020B0503020204020204" charset="-122"/>
              </a:rPr>
              <a:t>Email:</a:t>
            </a:r>
            <a:endParaRPr lang="en-US" altLang="zh-CN" sz="2400" dirty="0">
              <a:solidFill>
                <a:srgbClr val="FFC000"/>
              </a:solidFill>
              <a:latin typeface="Impact" panose="020B0806030902050204"/>
              <a:ea typeface="微软雅黑" panose="020B0503020204020204" charset="-122"/>
            </a:endParaRPr>
          </a:p>
          <a:p>
            <a:pPr defTabSz="914400">
              <a:defRPr/>
            </a:pPr>
            <a:r>
              <a:rPr lang="en-US" altLang="zh-CN" sz="2400" dirty="0" err="1" smtClean="0">
                <a:solidFill>
                  <a:srgbClr val="FFC000"/>
                </a:solidFill>
                <a:latin typeface="Impact" panose="020B0806030902050204"/>
                <a:ea typeface="微软雅黑" panose="020B0503020204020204" charset="-122"/>
              </a:rPr>
              <a:t>tianl@cma.gov.cn</a:t>
            </a:r>
            <a:endParaRPr lang="en-US" altLang="zh-CN" sz="2400" dirty="0">
              <a:solidFill>
                <a:srgbClr val="FFC000"/>
              </a:solidFill>
              <a:latin typeface="Impact" panose="020B0806030902050204"/>
              <a:ea typeface="微软雅黑" panose="020B0503020204020204" charset="-122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A2E87CC028834B9BA9E2783CC7F26B" ma:contentTypeVersion="12" ma:contentTypeDescription="Create a new document." ma:contentTypeScope="" ma:versionID="bbe5b662eb2e887e3c17af598bd719ba">
  <xsd:schema xmlns:xsd="http://www.w3.org/2001/XMLSchema" xmlns:xs="http://www.w3.org/2001/XMLSchema" xmlns:p="http://schemas.microsoft.com/office/2006/metadata/properties" xmlns:ns2="715fcdb6-58ff-4d84-993c-bb26a5b54815" xmlns:ns3="cfab5f87-ed30-4dbb-a820-4234a14babf6" xmlns:ns4="b872a7c1-ed7f-4c06-9e7d-9181e1c04fc6" targetNamespace="http://schemas.microsoft.com/office/2006/metadata/properties" ma:root="true" ma:fieldsID="f12922e6213c5b8adf0b18a1fa95ef00" ns2:_="" ns3:_="" ns4:_="">
    <xsd:import namespace="715fcdb6-58ff-4d84-993c-bb26a5b54815"/>
    <xsd:import namespace="cfab5f87-ed30-4dbb-a820-4234a14babf6"/>
    <xsd:import namespace="b872a7c1-ed7f-4c06-9e7d-9181e1c04fc6"/>
    <xsd:element name="properties">
      <xsd:complexType>
        <xsd:sequence>
          <xsd:element name="documentManagement">
            <xsd:complexType>
              <xsd:all>
                <xsd:element ref="ns2:WMOWFApprovalStatus" minOccurs="0"/>
                <xsd:element ref="ns3:_dlc_DocId" minOccurs="0"/>
                <xsd:element ref="ns3:_dlc_DocIdUrl" minOccurs="0"/>
                <xsd:element ref="ns3:_dlc_DocIdPersistId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DateTaken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MediaServiceBillingMetadata" minOccurs="0"/>
                <xsd:element ref="ns4:lcf76f155ced4ddcb4097134ff3c332f" minOccurs="0"/>
                <xsd:element ref="ns3:TaxCatchAll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5fcdb6-58ff-4d84-993c-bb26a5b54815" elementFormDefault="qualified">
    <xsd:import namespace="http://schemas.microsoft.com/office/2006/documentManagement/types"/>
    <xsd:import namespace="http://schemas.microsoft.com/office/infopath/2007/PartnerControls"/>
    <xsd:element name="WMOWFApprovalStatus" ma:index="2" nillable="true" ma:displayName="Workflow Approval Status" ma:default="Not Submitted" ma:format="Dropdown" ma:internalName="WMOWFApprovalStatus" ma:readOnly="false">
      <xsd:simpleType>
        <xsd:restriction base="dms:Choice">
          <xsd:enumeration value="Not Submitted"/>
          <xsd:enumeration value="Pending for Review"/>
          <xsd:enumeration value="Pending for Consolidation"/>
          <xsd:enumeration value="Pending for Approval"/>
          <xsd:enumeration value="Approved"/>
          <xsd:enumeration value="Rejected by Approver"/>
          <xsd:enumeration value="Cancelled by Requestor"/>
          <xsd:enumeration value="In Progres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ab5f87-ed30-4dbb-a820-4234a14babf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2" nillable="true" ma:displayName="Taxonomy Catch All Column" ma:hidden="true" ma:list="{fd78e92c-8460-44ab-956c-91a660f35408}" ma:internalName="TaxCatchAll" ma:showField="CatchAllData" ma:web="cfab5f87-ed30-4dbb-a820-4234a14bab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72a7c1-ed7f-4c06-9e7d-9181e1c04f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SharedContentType xmlns="Microsoft.SharePoint.Taxonomy.ContentTypeSync" SourceId="92a3b380-abf6-46f2-87bb-c2c114de1c9e" ContentTypeId="0x01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fab5f87-ed30-4dbb-a820-4234a14babf6" xsi:nil="true"/>
    <lcf76f155ced4ddcb4097134ff3c332f xmlns="b872a7c1-ed7f-4c06-9e7d-9181e1c04fc6">
      <Terms xmlns="http://schemas.microsoft.com/office/infopath/2007/PartnerControls"/>
    </lcf76f155ced4ddcb4097134ff3c332f>
    <WMOWFApprovalStatus xmlns="715fcdb6-58ff-4d84-993c-bb26a5b54815">Not Submitted</WMOWFApprovalStatus>
    <_dlc_DocId xmlns="cfab5f87-ed30-4dbb-a820-4234a14babf6">X6PPVAVDZMSZ-613157859-13634</_dlc_DocId>
    <_dlc_DocIdUrl xmlns="cfab5f87-ed30-4dbb-a820-4234a14babf6">
      <Url>https://wmoomm.sharepoint.com/sites/Collaboration/_layouts/15/DocIdRedir.aspx?ID=X6PPVAVDZMSZ-613157859-13634</Url>
      <Description>X6PPVAVDZMSZ-613157859-13634</Description>
    </_dlc_DocIdUrl>
  </documentManagement>
</p:properties>
</file>

<file path=customXml/itemProps1.xml><?xml version="1.0" encoding="utf-8"?>
<ds:datastoreItem xmlns:ds="http://schemas.openxmlformats.org/officeDocument/2006/customXml" ds:itemID="{F7A00CEF-4547-444B-A83F-CB1553E46CF7}"/>
</file>

<file path=customXml/itemProps2.xml><?xml version="1.0" encoding="utf-8"?>
<ds:datastoreItem xmlns:ds="http://schemas.openxmlformats.org/officeDocument/2006/customXml" ds:itemID="{840705D2-1985-43BA-8D0A-9697D771E19C}"/>
</file>

<file path=customXml/itemProps3.xml><?xml version="1.0" encoding="utf-8"?>
<ds:datastoreItem xmlns:ds="http://schemas.openxmlformats.org/officeDocument/2006/customXml" ds:itemID="{0DF62651-1D01-47E6-AA32-D7C50E148F49}"/>
</file>

<file path=customXml/itemProps4.xml><?xml version="1.0" encoding="utf-8"?>
<ds:datastoreItem xmlns:ds="http://schemas.openxmlformats.org/officeDocument/2006/customXml" ds:itemID="{23CC29BF-7983-4479-8553-2B1190434464}"/>
</file>

<file path=customXml/itemProps5.xml><?xml version="1.0" encoding="utf-8"?>
<ds:datastoreItem xmlns:ds="http://schemas.openxmlformats.org/officeDocument/2006/customXml" ds:itemID="{94483A96-F026-4746-9860-46F81F69B60A}"/>
</file>

<file path=docProps/app.xml><?xml version="1.0" encoding="utf-8"?>
<Properties xmlns="http://schemas.openxmlformats.org/officeDocument/2006/extended-properties" xmlns:vt="http://schemas.openxmlformats.org/officeDocument/2006/docPropsVTypes">
  <Template>GSICS presentation template (2026)</Template>
  <TotalTime>0</TotalTime>
  <Words>3977</Words>
  <Application>WPS 演示</Application>
  <PresentationFormat>Widescreen</PresentationFormat>
  <Paragraphs>272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26" baseType="lpstr">
      <vt:lpstr>Arial</vt:lpstr>
      <vt:lpstr>宋体</vt:lpstr>
      <vt:lpstr>Wingdings</vt:lpstr>
      <vt:lpstr>Roboto</vt:lpstr>
      <vt:lpstr>Times New Roman</vt:lpstr>
      <vt:lpstr>Calibri</vt:lpstr>
      <vt:lpstr>Impact</vt:lpstr>
      <vt:lpstr>微软雅黑</vt:lpstr>
      <vt:lpstr>等线</vt:lpstr>
      <vt:lpstr>Arial Unicode MS</vt:lpstr>
      <vt:lpstr>Aptos</vt:lpstr>
      <vt:lpstr>Segoe UI</vt:lpstr>
      <vt:lpstr>Calibri</vt:lpstr>
      <vt:lpstr>Impact</vt:lpstr>
      <vt:lpstr>Wingdings</vt:lpstr>
      <vt:lpstr>等线</vt:lpstr>
      <vt:lpstr>汉仪细等线繁</vt:lpstr>
      <vt:lpstr>Office Theme</vt:lpstr>
      <vt:lpstr>GSICS 2026 CMA GDWG ANNUAL REPORT</vt:lpstr>
      <vt:lpstr>Proposed outlines</vt:lpstr>
      <vt:lpstr>Agency’s support to GDWG Activites</vt:lpstr>
      <vt:lpstr>PowerPoint 演示文稿</vt:lpstr>
      <vt:lpstr>CMA GDWG TASK: Update of the Landing Pages for WMO-OSCAR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Mounir Lekouara</dc:creator>
  <cp:lastModifiedBy>微信用户</cp:lastModifiedBy>
  <cp:revision>3</cp:revision>
  <dcterms:created xsi:type="dcterms:W3CDTF">2026-03-11T15:03:00Z</dcterms:created>
  <dcterms:modified xsi:type="dcterms:W3CDTF">2026-03-23T02:52:55Z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2052-12.1.0.25225</vt:lpwstr>
  </property>
  <property fmtid="{D5CDD505-2E9C-101B-9397-08002B2CF9AE}" pid="3" name="ICV">
    <vt:lpwstr>47D566CB78C74C158D5A08A2D5331186_13</vt:lpwstr>
  </property>
  <property fmtid="{D5CDD505-2E9C-101B-9397-08002B2CF9AE}" pid="4" name="ContentTypeId">
    <vt:lpwstr>0x01010074A2E87CC028834B9BA9E2783CC7F26B</vt:lpwstr>
  </property>
  <property fmtid="{D5CDD505-2E9C-101B-9397-08002B2CF9AE}" pid="5" name="_dlc_DocIdItemGuid">
    <vt:lpwstr>6f731db8-7d9d-4156-a02b-3b37870d0cea</vt:lpwstr>
  </property>
</Properties>
</file>