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6"/>
  </p:sldMasterIdLst>
  <p:notesMasterIdLst>
    <p:notesMasterId r:id="rId14"/>
  </p:notesMasterIdLst>
  <p:handoutMasterIdLst>
    <p:handoutMasterId r:id="rId15"/>
  </p:handoutMasterIdLst>
  <p:sldIdLst>
    <p:sldId id="733" r:id="rId7"/>
    <p:sldId id="834" r:id="rId8"/>
    <p:sldId id="847" r:id="rId9"/>
    <p:sldId id="841" r:id="rId10"/>
    <p:sldId id="846" r:id="rId11"/>
    <p:sldId id="848" r:id="rId12"/>
    <p:sldId id="840" r:id="rId13"/>
  </p:sldIdLst>
  <p:sldSz cx="12192000" cy="6858000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5E4"/>
    <a:srgbClr val="0000FF"/>
    <a:srgbClr val="FF3300"/>
    <a:srgbClr val="800080"/>
    <a:srgbClr val="333399"/>
    <a:srgbClr val="000000"/>
    <a:srgbClr val="008000"/>
    <a:srgbClr val="5F5F5F"/>
    <a:srgbClr val="333333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552" autoAdjust="0"/>
    <p:restoredTop sz="73002" autoAdjust="0"/>
  </p:normalViewPr>
  <p:slideViewPr>
    <p:cSldViewPr snapToGrid="0">
      <p:cViewPr varScale="1">
        <p:scale>
          <a:sx n="81" d="100"/>
          <a:sy n="81" d="100"/>
        </p:scale>
        <p:origin x="1092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2392"/>
    </p:cViewPr>
  </p:sorterViewPr>
  <p:notesViewPr>
    <p:cSldViewPr snapToGrid="0">
      <p:cViewPr varScale="1">
        <p:scale>
          <a:sx n="88" d="100"/>
          <a:sy n="88" d="100"/>
        </p:scale>
        <p:origin x="-2874" y="-108"/>
      </p:cViewPr>
      <p:guideLst>
        <p:guide orient="horz" pos="3126"/>
        <p:guide pos="2142"/>
      </p:guideLst>
    </p:cSldViewPr>
  </p:notesViewPr>
  <p:gridSpacing cx="114300" cy="1143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5" Type="http://schemas.openxmlformats.org/officeDocument/2006/relationships/customXml" Target="../customXml/item5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0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fld id="{5D828D66-AEB5-4DE2-AE3C-788B6F5E35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271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6125"/>
            <a:ext cx="6616700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6463"/>
            <a:ext cx="5438775" cy="446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defTabSz="92233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09" tIns="46154" rIns="92309" bIns="46154" numCol="1" anchor="b" anchorCtr="0" compatLnSpc="1">
            <a:prstTxWarp prst="textNoShape">
              <a:avLst/>
            </a:prstTxWarp>
          </a:bodyPr>
          <a:lstStyle>
            <a:lvl1pPr algn="r" defTabSz="922338">
              <a:defRPr sz="1200"/>
            </a:lvl1pPr>
          </a:lstStyle>
          <a:p>
            <a:pPr>
              <a:defRPr/>
            </a:pPr>
            <a:fld id="{D2E840EC-3661-47EA-B292-7ED791E1B5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1408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AD4F94-4851-4065-BA9C-947A644B85B9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6125"/>
            <a:ext cx="6616700" cy="3722688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8725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512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09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baseline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944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>
              <a:solidFill>
                <a:schemeClr val="tx1"/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067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E840EC-3661-47EA-B292-7ED791E1B58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978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9AD4F94-4851-4065-BA9C-947A644B85B9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6125"/>
            <a:ext cx="6616700" cy="3722688"/>
          </a:xfrm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14417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654" y="2130426"/>
            <a:ext cx="10041775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89513" y="3886200"/>
            <a:ext cx="822405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F0C06C-A120-4CEF-A9AD-F4118C12BC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132628"/>
            <a:ext cx="7772400" cy="667472"/>
          </a:xfrm>
          <a:prstGeom prst="rect">
            <a:avLst/>
          </a:prstGeom>
        </p:spPr>
        <p:txBody>
          <a:bodyPr/>
          <a:lstStyle>
            <a:lvl1pPr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28AC38-E0E8-49D7-B2FE-71FD7C42C0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94469-C24B-4485-9554-864CA5BFE27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866AD1-022E-4E0E-AE7E-C7A6C4DD8D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EA962-5ACB-4E0A-B99B-F2A901C15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831DE-8CB6-4B98-B2F1-D4EBA8FF18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Title 1"/>
          <p:cNvSpPr txBox="1">
            <a:spLocks/>
          </p:cNvSpPr>
          <p:nvPr userDrawn="1"/>
        </p:nvSpPr>
        <p:spPr>
          <a:xfrm>
            <a:off x="3352800" y="132628"/>
            <a:ext cx="7772400" cy="6674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/>
              <a:t>Click to edit Master title style</a:t>
            </a:r>
            <a:endParaRPr lang="en-GB" kern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914400"/>
            <a:ext cx="10972800" cy="5257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759142" y="6400800"/>
            <a:ext cx="1823258" cy="232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47E33C82-C2A6-478E-8FB2-E20C8DB4147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1" name="Rectangle 7"/>
          <p:cNvSpPr>
            <a:spLocks noChangeArrowheads="1"/>
          </p:cNvSpPr>
          <p:nvPr/>
        </p:nvSpPr>
        <p:spPr bwMode="auto">
          <a:xfrm>
            <a:off x="609600" y="1147156"/>
            <a:ext cx="10972800" cy="5177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v"/>
              <a:defRPr/>
            </a:pPr>
            <a:endParaRPr lang="en-GB" sz="320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347049" y="6408718"/>
            <a:ext cx="5497902" cy="23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defRPr/>
            </a:pPr>
            <a:r>
              <a:rPr lang="en-US" altLang="ko-KR" sz="1050" b="0" dirty="0"/>
              <a:t>23 Mon – 27 March 2026</a:t>
            </a:r>
            <a:r>
              <a:rPr lang="it-IT" altLang="ko-KR" sz="1050" b="0" dirty="0"/>
              <a:t>, GSICS Annual </a:t>
            </a:r>
            <a:r>
              <a:rPr lang="en-US" altLang="ko-KR" sz="1050" b="0" dirty="0"/>
              <a:t>and EP</a:t>
            </a:r>
            <a:r>
              <a:rPr lang="it-IT" altLang="ko-KR" sz="1050" b="0" dirty="0"/>
              <a:t> Meeting (Hybrid), </a:t>
            </a:r>
            <a:r>
              <a:rPr lang="en-US" altLang="ko-KR" sz="1050" b="0" dirty="0"/>
              <a:t>Ottawa</a:t>
            </a:r>
            <a:r>
              <a:rPr lang="it-IT" altLang="ko-KR" sz="1050" b="0" dirty="0"/>
              <a:t>, </a:t>
            </a:r>
            <a:r>
              <a:rPr lang="en-US" altLang="ko-KR" sz="1050" b="0" dirty="0"/>
              <a:t>Canada</a:t>
            </a:r>
          </a:p>
        </p:txBody>
      </p:sp>
      <p:sp>
        <p:nvSpPr>
          <p:cNvPr id="1035" name="Line 11"/>
          <p:cNvSpPr>
            <a:spLocks noChangeShapeType="1"/>
          </p:cNvSpPr>
          <p:nvPr/>
        </p:nvSpPr>
        <p:spPr bwMode="auto">
          <a:xfrm flipV="1">
            <a:off x="609600" y="6324600"/>
            <a:ext cx="109728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8737600" y="6477001"/>
            <a:ext cx="28448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>
              <a:defRPr/>
            </a:pPr>
            <a:endParaRPr lang="en-GB" sz="1400"/>
          </a:p>
        </p:txBody>
      </p:sp>
      <p:sp>
        <p:nvSpPr>
          <p:cNvPr id="10" name="Rectangle 8"/>
          <p:cNvSpPr>
            <a:spLocks noChangeArrowheads="1"/>
          </p:cNvSpPr>
          <p:nvPr userDrawn="1"/>
        </p:nvSpPr>
        <p:spPr bwMode="auto">
          <a:xfrm>
            <a:off x="609600" y="6400801"/>
            <a:ext cx="2748951" cy="232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defRPr/>
            </a:pPr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GSICS Agency Report </a:t>
            </a:r>
          </a:p>
        </p:txBody>
      </p:sp>
      <p:pic>
        <p:nvPicPr>
          <p:cNvPr id="11" name="Picture 4" descr="http://gsics.atmos.umd.edu/pub/Development/Logos/GSICS180px.png">
            <a:extLst>
              <a:ext uri="{FF2B5EF4-FFF2-40B4-BE49-F238E27FC236}">
                <a16:creationId xmlns:a16="http://schemas.microsoft.com/office/drawing/2014/main" id="{016C2398-F037-4637-B010-5FD37A6C61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3" y="102700"/>
            <a:ext cx="1714500" cy="69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itchFamily="2" charset="2"/>
        <a:buChar char="v"/>
        <a:defRPr sz="3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§"/>
        <a:defRPr sz="28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 New Roman" panose="02020603050405020304" pitchFamily="18" charset="0"/>
          <a:cs typeface="Times New Roman" panose="02020603050405020304" pitchFamily="18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nmsc.kma.go.kr/enhome/html/main/main.do" TargetMode="External"/><Relationship Id="rId4" Type="http://schemas.openxmlformats.org/officeDocument/2006/relationships/hyperlink" Target="https://nmsc.kma.go.kr/homepage/html/gsics/gsicsIntro.do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716390" y="1335577"/>
            <a:ext cx="8759219" cy="143938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IE" sz="4000" b="1" dirty="0"/>
              <a:t>KMA GDWG Activities</a:t>
            </a:r>
            <a:br>
              <a:rPr lang="en-IE" sz="4000" b="1" dirty="0"/>
            </a:br>
            <a:r>
              <a:rPr lang="en-IE" sz="4000" b="1" dirty="0"/>
              <a:t>202</a:t>
            </a:r>
            <a:r>
              <a:rPr lang="en-US" altLang="ko-KR" sz="4000" b="1" dirty="0"/>
              <a:t>6</a:t>
            </a:r>
            <a:br>
              <a:rPr lang="en-IE" sz="4000" dirty="0">
                <a:solidFill>
                  <a:srgbClr val="0000FF"/>
                </a:solidFill>
              </a:rPr>
            </a:br>
            <a:endParaRPr lang="en-US" sz="4000" i="1" dirty="0">
              <a:solidFill>
                <a:srgbClr val="0C45E4"/>
              </a:solidFill>
            </a:endParaRP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02299" y="3023372"/>
            <a:ext cx="9387400" cy="1125318"/>
          </a:xfrm>
        </p:spPr>
        <p:txBody>
          <a:bodyPr anchor="ctr"/>
          <a:lstStyle/>
          <a:p>
            <a:pPr eaLnBrk="1" hangingPunct="1">
              <a:spcBef>
                <a:spcPts val="0"/>
              </a:spcBef>
              <a:defRPr/>
            </a:pPr>
            <a:r>
              <a:rPr lang="en-US" altLang="ko-KR" sz="2000" b="1" dirty="0" err="1">
                <a:ea typeface="SimSun"/>
              </a:rPr>
              <a:t>Hanbyul</a:t>
            </a:r>
            <a:r>
              <a:rPr lang="en-US" altLang="ko-KR" sz="2000" b="1" dirty="0">
                <a:ea typeface="SimSun"/>
              </a:rPr>
              <a:t> Lee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26D605D-C31B-4A74-9F82-60E6B61F5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2299" y="4397105"/>
            <a:ext cx="9387400" cy="1125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None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None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2860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6pPr>
            <a:lvl7pPr marL="27432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7pPr>
            <a:lvl8pPr marL="32004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8pPr>
            <a:lvl9pPr marL="3657600" indent="0" algn="ctr" rtl="0" fontAlgn="base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</a:pPr>
            <a:endParaRPr lang="en-US" altLang="zh-CN" sz="2000" b="1" kern="0" dirty="0">
              <a:ea typeface="宋体" pitchFamily="2" charset="-122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ko-KR" sz="2000" b="1" dirty="0">
                <a:ea typeface="SimSun"/>
              </a:rPr>
              <a:t>KMA/NMSC</a:t>
            </a:r>
            <a:endParaRPr lang="en-US" altLang="ko-KR" sz="1800" dirty="0">
              <a:ea typeface="SimSun"/>
            </a:endParaRPr>
          </a:p>
        </p:txBody>
      </p:sp>
    </p:spTree>
    <p:extLst>
      <p:ext uri="{BB962C8B-B14F-4D97-AF65-F5344CB8AC3E}">
        <p14:creationId xmlns:p14="http://schemas.microsoft.com/office/powerpoint/2010/main" val="23845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57"/>
    </mc:Choice>
    <mc:Fallback xmlns="">
      <p:transition spd="slow" advTm="2105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1447" y="132628"/>
            <a:ext cx="9033753" cy="798796"/>
          </a:xfrm>
        </p:spPr>
        <p:txBody>
          <a:bodyPr anchor="t"/>
          <a:lstStyle/>
          <a:p>
            <a:pPr algn="l"/>
            <a:r>
              <a:rPr lang="en-GB" altLang="ko-KR" sz="3200" b="1" dirty="0"/>
              <a:t>KMA’s GSICS Corrections</a:t>
            </a:r>
            <a:endParaRPr lang="ko-KR" altLang="en-US" sz="32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0" y="931422"/>
            <a:ext cx="10972800" cy="5240777"/>
          </a:xfrm>
        </p:spPr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GB" altLang="ko-KR" sz="2400" dirty="0"/>
              <a:t> Current Status</a:t>
            </a:r>
            <a:endParaRPr lang="en-GB" altLang="ko-KR" sz="2800" dirty="0"/>
          </a:p>
          <a:p>
            <a:pPr lvl="1">
              <a:lnSpc>
                <a:spcPct val="150000"/>
              </a:lnSpc>
            </a:pPr>
            <a:r>
              <a:rPr lang="en-GB" altLang="ja-JP" sz="2000" dirty="0"/>
              <a:t>Near-Real Time Correction (</a:t>
            </a:r>
            <a:r>
              <a:rPr lang="en-US" altLang="ja-JP" sz="2000" dirty="0"/>
              <a:t>NRTC)</a:t>
            </a:r>
            <a:endParaRPr lang="en-GB" altLang="ja-JP" sz="2000" dirty="0"/>
          </a:p>
          <a:p>
            <a:pPr lvl="2">
              <a:lnSpc>
                <a:spcPct val="150000"/>
              </a:lnSpc>
            </a:pPr>
            <a:r>
              <a:rPr lang="en-GB" altLang="ja-JP" sz="1800" dirty="0"/>
              <a:t>GK2A / AMI / IR with reference to IASI(</a:t>
            </a:r>
            <a:r>
              <a:rPr lang="en-US" altLang="ja-JP" sz="1800" dirty="0" err="1"/>
              <a:t>Metop</a:t>
            </a:r>
            <a:r>
              <a:rPr lang="en-GB" altLang="ja-JP" sz="1800" dirty="0"/>
              <a:t>-B/-C) and </a:t>
            </a:r>
            <a:r>
              <a:rPr lang="en-GB" altLang="ja-JP" sz="1800" dirty="0" err="1"/>
              <a:t>CrIS</a:t>
            </a:r>
            <a:r>
              <a:rPr lang="en-GB" altLang="ja-JP" sz="1800" dirty="0"/>
              <a:t>(S-NPP and NOAA-20</a:t>
            </a:r>
            <a:r>
              <a:rPr lang="en-US" altLang="ko-KR" sz="1800" dirty="0"/>
              <a:t>/21</a:t>
            </a:r>
            <a:r>
              <a:rPr lang="en-GB" altLang="ja-JP" sz="1800" dirty="0"/>
              <a:t>) : Demo. phase</a:t>
            </a:r>
          </a:p>
          <a:p>
            <a:pPr lvl="2">
              <a:lnSpc>
                <a:spcPct val="150000"/>
              </a:lnSpc>
            </a:pPr>
            <a:r>
              <a:rPr lang="en-GB" altLang="ja-JP" sz="1800" dirty="0"/>
              <a:t>COMS / MI / IR with reference to AIRS(</a:t>
            </a:r>
            <a:r>
              <a:rPr lang="en-US" altLang="ja-JP" sz="1800" dirty="0"/>
              <a:t>Aqua)</a:t>
            </a:r>
            <a:r>
              <a:rPr lang="en-GB" altLang="ja-JP" sz="1800" dirty="0"/>
              <a:t>, IASI(</a:t>
            </a:r>
            <a:r>
              <a:rPr lang="en-GB" altLang="ja-JP" sz="1800" dirty="0" err="1"/>
              <a:t>Metop</a:t>
            </a:r>
            <a:r>
              <a:rPr lang="en-GB" altLang="ja-JP" sz="1800" dirty="0"/>
              <a:t>-A/-B): Demo. phase</a:t>
            </a:r>
            <a:endParaRPr lang="en-GB" altLang="ja-JP" dirty="0"/>
          </a:p>
          <a:p>
            <a:pPr lvl="1">
              <a:lnSpc>
                <a:spcPct val="150000"/>
              </a:lnSpc>
            </a:pPr>
            <a:r>
              <a:rPr lang="en-GB" altLang="ja-JP" sz="2000" dirty="0"/>
              <a:t>Re-analysis Correction (RAC)</a:t>
            </a:r>
          </a:p>
          <a:p>
            <a:pPr lvl="2">
              <a:lnSpc>
                <a:spcPct val="150000"/>
              </a:lnSpc>
            </a:pPr>
            <a:r>
              <a:rPr lang="en-GB" altLang="ja-JP" sz="1800" dirty="0"/>
              <a:t>GK2A / AMI / IR with reference to IASI-B/-C and </a:t>
            </a:r>
            <a:r>
              <a:rPr lang="en-GB" altLang="ja-JP" sz="1800" dirty="0" err="1"/>
              <a:t>CrIS</a:t>
            </a:r>
            <a:r>
              <a:rPr lang="en-GB" altLang="ja-JP" sz="1800" dirty="0"/>
              <a:t>(S-NPP and NOAA-20</a:t>
            </a:r>
            <a:r>
              <a:rPr lang="en-US" altLang="ko-KR" sz="1800" dirty="0"/>
              <a:t>/21</a:t>
            </a:r>
            <a:r>
              <a:rPr lang="en-GB" altLang="ja-JP" sz="1800" dirty="0"/>
              <a:t>) : Demo. phase</a:t>
            </a:r>
          </a:p>
          <a:p>
            <a:pPr lvl="2">
              <a:lnSpc>
                <a:spcPct val="150000"/>
              </a:lnSpc>
            </a:pPr>
            <a:r>
              <a:rPr lang="en-GB" altLang="ja-JP" sz="1800" dirty="0"/>
              <a:t>COMS / MI / IR with reference to IASI-A : Demo. phase</a:t>
            </a:r>
          </a:p>
          <a:p>
            <a:pPr marL="714375" lvl="1" indent="-266700">
              <a:lnSpc>
                <a:spcPct val="150000"/>
              </a:lnSpc>
            </a:pPr>
            <a:r>
              <a:rPr lang="en-GB" altLang="ja-JP" sz="2000" dirty="0"/>
              <a:t>NRTC and RAC Correction Data </a:t>
            </a:r>
            <a:r>
              <a:rPr lang="en-US" altLang="ko-KR" sz="2000" dirty="0"/>
              <a:t>were previously distributed through the </a:t>
            </a:r>
            <a:r>
              <a:rPr lang="en-GB" altLang="ja-JP" sz="2000" dirty="0"/>
              <a:t>EUMETSAT GSICS Server from Jan. 15, 2018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9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754"/>
    </mc:Choice>
    <mc:Fallback xmlns="">
      <p:transition spd="slow" advTm="3375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A33954F2-4308-45F0-9115-7C1079ED7A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20" y="1146222"/>
            <a:ext cx="7806980" cy="55791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직사각형 9">
            <a:extLst>
              <a:ext uri="{FF2B5EF4-FFF2-40B4-BE49-F238E27FC236}">
                <a16:creationId xmlns:a16="http://schemas.microsoft.com/office/drawing/2014/main" id="{721FC4F4-D4C0-4193-9316-89AD626A9451}"/>
              </a:ext>
            </a:extLst>
          </p:cNvPr>
          <p:cNvSpPr/>
          <p:nvPr/>
        </p:nvSpPr>
        <p:spPr>
          <a:xfrm>
            <a:off x="4857446" y="1365972"/>
            <a:ext cx="7098805" cy="1067580"/>
          </a:xfrm>
          <a:prstGeom prst="rect">
            <a:avLst/>
          </a:prstGeom>
          <a:solidFill>
            <a:schemeClr val="bg1">
              <a:lumMod val="85000"/>
              <a:alpha val="63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GB" altLang="ko-KR" sz="1200" kern="0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7EAF325E-5C8A-4B5A-A7DD-71D3FABDD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42" y="132628"/>
            <a:ext cx="9193658" cy="667472"/>
          </a:xfrm>
        </p:spPr>
        <p:txBody>
          <a:bodyPr/>
          <a:lstStyle/>
          <a:p>
            <a:pPr algn="l"/>
            <a:r>
              <a:rPr lang="en-US" altLang="ko-KR" sz="3200" b="1" dirty="0"/>
              <a:t>KMA GPRC web pages</a:t>
            </a:r>
            <a:endParaRPr lang="ko-KR" altLang="en-US" sz="3200" b="1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B1E25A6-E496-47FA-BCB7-EF7FF52533C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11" name="내용 개체 틀 2">
            <a:extLst>
              <a:ext uri="{FF2B5EF4-FFF2-40B4-BE49-F238E27FC236}">
                <a16:creationId xmlns:a16="http://schemas.microsoft.com/office/drawing/2014/main" id="{39A97FE6-3EDE-4F8D-BDEB-814FE4395941}"/>
              </a:ext>
            </a:extLst>
          </p:cNvPr>
          <p:cNvSpPr txBox="1">
            <a:spLocks/>
          </p:cNvSpPr>
          <p:nvPr/>
        </p:nvSpPr>
        <p:spPr bwMode="auto">
          <a:xfrm>
            <a:off x="4857445" y="1479557"/>
            <a:ext cx="7229435" cy="953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altLang="ko-KR" sz="2000" kern="0" dirty="0"/>
              <a:t>Landing page (</a:t>
            </a:r>
            <a:r>
              <a:rPr lang="en-US" altLang="ko-KR" sz="2000" kern="0" dirty="0"/>
              <a:t>ACVs</a:t>
            </a:r>
            <a:r>
              <a:rPr lang="en-GB" altLang="ko-KR" sz="2000" kern="0" dirty="0"/>
              <a:t>)</a:t>
            </a:r>
          </a:p>
          <a:p>
            <a:pPr marL="685800" lvl="1">
              <a:buFont typeface="Wingdings" panose="05000000000000000000" pitchFamily="2" charset="2"/>
              <a:buChar char="ü"/>
            </a:pPr>
            <a:r>
              <a:rPr lang="en-US" altLang="ko-KR" sz="1600" dirty="0">
                <a:hlinkClick r:id="rId4"/>
              </a:rPr>
              <a:t>https://nmsc.kma.go.kr/homepage/html/gsics/gsicsIntro.do</a:t>
            </a:r>
            <a:r>
              <a:rPr lang="en-US" altLang="ko-KR" sz="1600" dirty="0"/>
              <a:t> (Korean, open)</a:t>
            </a:r>
          </a:p>
          <a:p>
            <a:pPr marL="685800" lvl="1">
              <a:buFont typeface="Wingdings" panose="05000000000000000000" pitchFamily="2" charset="2"/>
              <a:buChar char="ü"/>
            </a:pPr>
            <a:r>
              <a:rPr lang="en-US" altLang="ko-KR" sz="1600" dirty="0">
                <a:hlinkClick r:id="rId5"/>
              </a:rPr>
              <a:t>http://nmsc.kma.go.kr/enhome/html/main/main.do</a:t>
            </a:r>
            <a:r>
              <a:rPr lang="en-US" altLang="ko-KR" sz="1600" dirty="0"/>
              <a:t> (English, </a:t>
            </a:r>
            <a:r>
              <a:rPr lang="en-US" altLang="ko-KR" sz="1600" dirty="0">
                <a:solidFill>
                  <a:srgbClr val="0000FF"/>
                </a:solidFill>
              </a:rPr>
              <a:t>open</a:t>
            </a:r>
            <a:r>
              <a:rPr lang="en-US" altLang="ko-KR" sz="1600" dirty="0"/>
              <a:t>)</a:t>
            </a:r>
            <a:endParaRPr lang="en-US" altLang="ko-KR" sz="1600" kern="0" dirty="0">
              <a:solidFill>
                <a:srgbClr val="0000FF"/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2F97B8B1-637B-439E-8C78-E9BCB94BD0DD}"/>
              </a:ext>
            </a:extLst>
          </p:cNvPr>
          <p:cNvSpPr/>
          <p:nvPr/>
        </p:nvSpPr>
        <p:spPr>
          <a:xfrm>
            <a:off x="4857445" y="4506923"/>
            <a:ext cx="7098807" cy="2031356"/>
          </a:xfrm>
          <a:prstGeom prst="rect">
            <a:avLst/>
          </a:prstGeom>
          <a:solidFill>
            <a:schemeClr val="bg1">
              <a:lumMod val="85000"/>
              <a:alpha val="79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GB" altLang="ko-KR" sz="1200" kern="0" dirty="0"/>
          </a:p>
        </p:txBody>
      </p:sp>
      <p:sp>
        <p:nvSpPr>
          <p:cNvPr id="23" name="내용 개체 틀 2">
            <a:extLst>
              <a:ext uri="{FF2B5EF4-FFF2-40B4-BE49-F238E27FC236}">
                <a16:creationId xmlns:a16="http://schemas.microsoft.com/office/drawing/2014/main" id="{964637A6-748C-4AE9-A53C-85555F8A37FF}"/>
              </a:ext>
            </a:extLst>
          </p:cNvPr>
          <p:cNvSpPr txBox="1">
            <a:spLocks/>
          </p:cNvSpPr>
          <p:nvPr/>
        </p:nvSpPr>
        <p:spPr bwMode="auto">
          <a:xfrm>
            <a:off x="5112740" y="4787899"/>
            <a:ext cx="6974141" cy="1606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ko-KR" sz="2000" kern="0" dirty="0"/>
              <a:t>Monitoring page</a:t>
            </a:r>
          </a:p>
          <a:p>
            <a:pPr marL="685800" lvl="1">
              <a:buFont typeface="Wingdings" panose="05000000000000000000" pitchFamily="2" charset="2"/>
              <a:buChar char="ü"/>
            </a:pPr>
            <a:r>
              <a:rPr lang="en-US" altLang="ko-KR" sz="1800" dirty="0"/>
              <a:t>IR (</a:t>
            </a:r>
            <a:r>
              <a:rPr lang="en-US" altLang="ko-KR" sz="1800" dirty="0" err="1"/>
              <a:t>Metop</a:t>
            </a:r>
            <a:r>
              <a:rPr lang="en-US" altLang="ko-KR" sz="1800" dirty="0"/>
              <a:t>-a/b/c IASI, NOAA-20/21, S-NPP </a:t>
            </a:r>
            <a:r>
              <a:rPr lang="en-US" altLang="ko-KR" sz="1800" dirty="0" err="1"/>
              <a:t>CrIS</a:t>
            </a:r>
            <a:r>
              <a:rPr lang="en-US" altLang="ko-KR" sz="1800" dirty="0"/>
              <a:t>) </a:t>
            </a:r>
          </a:p>
          <a:p>
            <a:pPr marL="685800" lvl="1">
              <a:buFont typeface="Wingdings" panose="05000000000000000000" pitchFamily="2" charset="2"/>
              <a:buChar char="ü"/>
            </a:pPr>
            <a:r>
              <a:rPr lang="en-US" altLang="ko-KR" sz="1800" dirty="0"/>
              <a:t>VIS Ray Matching(S-NPP, NOAA-20/21 VIIRS) </a:t>
            </a:r>
          </a:p>
          <a:p>
            <a:pPr marL="685800" lvl="1">
              <a:buFont typeface="Wingdings" panose="05000000000000000000" pitchFamily="2" charset="2"/>
              <a:buChar char="ü"/>
            </a:pPr>
            <a:r>
              <a:rPr lang="en-US" altLang="ko-KR" sz="1800" kern="0" dirty="0"/>
              <a:t>VIS Lunar(GIRO)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9412B0B-16F6-4527-B44C-D4A75F96AFCC}"/>
              </a:ext>
            </a:extLst>
          </p:cNvPr>
          <p:cNvSpPr/>
          <p:nvPr/>
        </p:nvSpPr>
        <p:spPr>
          <a:xfrm>
            <a:off x="4857445" y="2598922"/>
            <a:ext cx="7105625" cy="1742631"/>
          </a:xfrm>
          <a:prstGeom prst="rect">
            <a:avLst/>
          </a:prstGeom>
          <a:solidFill>
            <a:schemeClr val="bg1">
              <a:lumMod val="85000"/>
              <a:alpha val="79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endParaRPr lang="en-GB" altLang="ko-KR" sz="1200" kern="0" dirty="0"/>
          </a:p>
        </p:txBody>
      </p:sp>
      <p:sp>
        <p:nvSpPr>
          <p:cNvPr id="14" name="내용 개체 틀 2">
            <a:extLst>
              <a:ext uri="{FF2B5EF4-FFF2-40B4-BE49-F238E27FC236}">
                <a16:creationId xmlns:a16="http://schemas.microsoft.com/office/drawing/2014/main" id="{00C5ED0B-157E-4E0F-A9CC-51938CFFF2FA}"/>
              </a:ext>
            </a:extLst>
          </p:cNvPr>
          <p:cNvSpPr txBox="1">
            <a:spLocks/>
          </p:cNvSpPr>
          <p:nvPr/>
        </p:nvSpPr>
        <p:spPr bwMode="auto">
          <a:xfrm>
            <a:off x="4857444" y="2712509"/>
            <a:ext cx="5646590" cy="138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v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6600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ko-KR" sz="1800" kern="0" dirty="0"/>
              <a:t>Menu(Taps)</a:t>
            </a:r>
          </a:p>
          <a:p>
            <a:pPr marL="900000" lvl="2">
              <a:buFont typeface="Wingdings" panose="05000000000000000000" pitchFamily="2" charset="2"/>
              <a:buChar char="ü"/>
            </a:pPr>
            <a:r>
              <a:rPr lang="en-US" altLang="ko-KR" sz="1600" kern="0" dirty="0"/>
              <a:t>GSICS Introduction</a:t>
            </a:r>
          </a:p>
          <a:p>
            <a:pPr marL="900000" lvl="2">
              <a:buFont typeface="Wingdings" panose="05000000000000000000" pitchFamily="2" charset="2"/>
              <a:buChar char="ü"/>
            </a:pPr>
            <a:r>
              <a:rPr lang="en-US" altLang="ko-KR" sz="1600" kern="0" dirty="0"/>
              <a:t>AMI Cal/Val System</a:t>
            </a:r>
          </a:p>
          <a:p>
            <a:pPr marL="900000" lvl="2">
              <a:buFont typeface="Wingdings" panose="05000000000000000000" pitchFamily="2" charset="2"/>
              <a:buChar char="ü"/>
            </a:pPr>
            <a:r>
              <a:rPr lang="en-US" altLang="ko-KR" sz="1600" kern="0" dirty="0"/>
              <a:t>Methodology(IR)</a:t>
            </a:r>
          </a:p>
          <a:p>
            <a:pPr marL="900000" lvl="2">
              <a:buFont typeface="Wingdings" panose="05000000000000000000" pitchFamily="2" charset="2"/>
              <a:buChar char="ü"/>
            </a:pPr>
            <a:r>
              <a:rPr lang="en-US" altLang="ko-KR" sz="1600" kern="0" dirty="0"/>
              <a:t>Methodology(VIS/NIR)</a:t>
            </a:r>
          </a:p>
        </p:txBody>
      </p:sp>
      <p:sp>
        <p:nvSpPr>
          <p:cNvPr id="7" name="화살표: 오른쪽 6">
            <a:extLst>
              <a:ext uri="{FF2B5EF4-FFF2-40B4-BE49-F238E27FC236}">
                <a16:creationId xmlns:a16="http://schemas.microsoft.com/office/drawing/2014/main" id="{A0FA46E0-B27C-49F2-8D6F-C4F762051607}"/>
              </a:ext>
            </a:extLst>
          </p:cNvPr>
          <p:cNvSpPr/>
          <p:nvPr/>
        </p:nvSpPr>
        <p:spPr>
          <a:xfrm rot="10800000">
            <a:off x="3352152" y="4922775"/>
            <a:ext cx="1377645" cy="9539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F5AA3A95-1A63-49FD-98CC-C8C7BDC80480}"/>
              </a:ext>
            </a:extLst>
          </p:cNvPr>
          <p:cNvSpPr/>
          <p:nvPr/>
        </p:nvSpPr>
        <p:spPr>
          <a:xfrm rot="13606089">
            <a:off x="2239002" y="2397871"/>
            <a:ext cx="3261150" cy="705495"/>
          </a:xfrm>
          <a:prstGeom prst="rightArrow">
            <a:avLst>
              <a:gd name="adj1" fmla="val 31970"/>
              <a:gd name="adj2" fmla="val 4644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4364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465"/>
    </mc:Choice>
    <mc:Fallback xmlns="">
      <p:transition spd="slow" advTm="61465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1645" y="124668"/>
            <a:ext cx="9033753" cy="667472"/>
          </a:xfrm>
        </p:spPr>
        <p:txBody>
          <a:bodyPr/>
          <a:lstStyle/>
          <a:p>
            <a:pPr algn="l"/>
            <a:r>
              <a:rPr lang="en-US" altLang="ko-KR" sz="3200" b="1" dirty="0"/>
              <a:t>Monitoring page(IR)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E2FACF1F-913B-4735-BF6F-378CAC799E62}"/>
              </a:ext>
            </a:extLst>
          </p:cNvPr>
          <p:cNvGrpSpPr/>
          <p:nvPr/>
        </p:nvGrpSpPr>
        <p:grpSpPr>
          <a:xfrm>
            <a:off x="185630" y="1248811"/>
            <a:ext cx="6122949" cy="2180189"/>
            <a:chOff x="240145" y="2929884"/>
            <a:chExt cx="6122949" cy="2180189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2D8B899-B6BE-40B7-9F62-519EFC753B54}"/>
                </a:ext>
              </a:extLst>
            </p:cNvPr>
            <p:cNvSpPr/>
            <p:nvPr/>
          </p:nvSpPr>
          <p:spPr>
            <a:xfrm>
              <a:off x="240146" y="2929884"/>
              <a:ext cx="6122948" cy="2180189"/>
            </a:xfrm>
            <a:prstGeom prst="rect">
              <a:avLst/>
            </a:prstGeom>
            <a:solidFill>
              <a:schemeClr val="bg1">
                <a:lumMod val="85000"/>
                <a:alpha val="79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내용 개체 틀 2">
              <a:extLst>
                <a:ext uri="{FF2B5EF4-FFF2-40B4-BE49-F238E27FC236}">
                  <a16:creationId xmlns:a16="http://schemas.microsoft.com/office/drawing/2014/main" id="{1BEF7D0B-1F71-4EE1-89BE-9588817D2F4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40145" y="3033812"/>
              <a:ext cx="6023495" cy="197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0000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600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ko-KR" sz="1800" kern="0" dirty="0"/>
                <a:t>IR Calibration (Scatter plot, Time series)</a:t>
              </a:r>
            </a:p>
            <a:p>
              <a:pPr marL="1257300" lvl="2" indent="-285750">
                <a:buFont typeface="Wingdings" panose="05000000000000000000" pitchFamily="2" charset="2"/>
                <a:buChar char="ü"/>
              </a:pPr>
              <a:r>
                <a:rPr lang="en-US" altLang="ko-KR" sz="2000" kern="0" dirty="0" err="1"/>
                <a:t>Metop</a:t>
              </a:r>
              <a:r>
                <a:rPr lang="en-US" altLang="ko-KR" sz="2000" kern="0" dirty="0"/>
                <a:t>-B/C IASI, NOAA-20/21 </a:t>
              </a:r>
              <a:r>
                <a:rPr lang="en-US" altLang="ko-KR" sz="2000" kern="0" dirty="0" err="1"/>
                <a:t>CrIS</a:t>
              </a:r>
              <a:r>
                <a:rPr lang="en-US" altLang="ko-KR" sz="2000" kern="0" dirty="0"/>
                <a:t>, Suomi-NPP/</a:t>
              </a:r>
              <a:r>
                <a:rPr lang="en-US" altLang="ko-KR" sz="2000" kern="0" dirty="0" err="1"/>
                <a:t>CrIS</a:t>
              </a:r>
              <a:r>
                <a:rPr lang="ja-JP" altLang="en-US" sz="2000" kern="0" dirty="0"/>
                <a:t> </a:t>
              </a:r>
              <a:endParaRPr lang="en-US" altLang="ja-JP" sz="2000" kern="0" dirty="0"/>
            </a:p>
            <a:p>
              <a:pPr marL="1257300" lvl="2" indent="-285750">
                <a:buFont typeface="Wingdings" panose="05000000000000000000" pitchFamily="2" charset="2"/>
                <a:buChar char="ü"/>
              </a:pPr>
              <a:r>
                <a:rPr lang="en-US" altLang="ko-KR" sz="2000" kern="0" dirty="0"/>
                <a:t>Time series includes BT difference and Regression </a:t>
              </a:r>
              <a:r>
                <a:rPr lang="en-US" altLang="ko-KR" sz="2000" kern="0" dirty="0" err="1"/>
                <a:t>Coefficent</a:t>
              </a:r>
              <a:endParaRPr lang="en-GB" altLang="ko-KR" sz="2000" kern="0" dirty="0"/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A2489861-61D2-467F-BD26-11DA26B033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8522" y="1041861"/>
            <a:ext cx="5397848" cy="502399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2813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231"/>
    </mc:Choice>
    <mc:Fallback xmlns="">
      <p:transition spd="slow" advTm="2523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091447" y="132628"/>
            <a:ext cx="9033753" cy="667472"/>
          </a:xfrm>
        </p:spPr>
        <p:txBody>
          <a:bodyPr/>
          <a:lstStyle/>
          <a:p>
            <a:pPr algn="l"/>
            <a:r>
              <a:rPr lang="en-US" altLang="ko-KR" sz="3200" b="1" dirty="0"/>
              <a:t>Monitoring page(VNIR)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D7E5A17D-6809-48D4-A1A8-31043E5DDA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7201" y="789303"/>
            <a:ext cx="6329452" cy="580992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E32526B3-9B4A-42AB-B233-93CD0A3ACE1D}"/>
              </a:ext>
            </a:extLst>
          </p:cNvPr>
          <p:cNvGrpSpPr/>
          <p:nvPr/>
        </p:nvGrpSpPr>
        <p:grpSpPr>
          <a:xfrm>
            <a:off x="218469" y="3187248"/>
            <a:ext cx="6122949" cy="2180189"/>
            <a:chOff x="240145" y="2929884"/>
            <a:chExt cx="6122949" cy="2180189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11FCBB7C-1B0E-4BE4-BAAD-CA1366849633}"/>
                </a:ext>
              </a:extLst>
            </p:cNvPr>
            <p:cNvSpPr/>
            <p:nvPr/>
          </p:nvSpPr>
          <p:spPr>
            <a:xfrm>
              <a:off x="240146" y="2929884"/>
              <a:ext cx="6122948" cy="2180189"/>
            </a:xfrm>
            <a:prstGeom prst="rect">
              <a:avLst/>
            </a:prstGeom>
            <a:solidFill>
              <a:schemeClr val="bg1">
                <a:lumMod val="85000"/>
                <a:alpha val="79000"/>
              </a:schemeClr>
            </a:solidFill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내용 개체 틀 2">
              <a:extLst>
                <a:ext uri="{FF2B5EF4-FFF2-40B4-BE49-F238E27FC236}">
                  <a16:creationId xmlns:a16="http://schemas.microsoft.com/office/drawing/2014/main" id="{69FF182A-3D41-4C16-AB5F-43EBDA52F49F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40145" y="3033812"/>
              <a:ext cx="6023495" cy="1972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FF0000"/>
                </a:buClr>
                <a:buFont typeface="Wingdings" pitchFamily="2" charset="2"/>
                <a:buChar char="v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6600"/>
                </a:buClr>
                <a:buFont typeface="Wingdings" pitchFamily="2" charset="2"/>
                <a:buChar char="§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6pPr>
              <a:lvl7pPr marL="29718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7pPr>
              <a:lvl8pPr marL="34290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8pPr>
              <a:lvl9pPr marL="3886200" indent="-228600" algn="l" rtl="0" fontAlgn="base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en-US" altLang="ko-KR" sz="1800" kern="0" dirty="0"/>
                <a:t>VIS/NIR Calibration (Scatter plot, Time series)</a:t>
              </a:r>
            </a:p>
            <a:p>
              <a:pPr marL="1257300" lvl="2" indent="-285750">
                <a:buFont typeface="Wingdings" panose="05000000000000000000" pitchFamily="2" charset="2"/>
                <a:buChar char="ü"/>
              </a:pPr>
              <a:r>
                <a:rPr lang="en-US" altLang="ko-KR" sz="2000" kern="0" dirty="0"/>
                <a:t>Ray-matching(S-NPP NOAA-/2021 VIIRS)</a:t>
              </a:r>
            </a:p>
            <a:p>
              <a:pPr marL="1257300" lvl="2" indent="-285750">
                <a:buFont typeface="Wingdings" panose="05000000000000000000" pitchFamily="2" charset="2"/>
                <a:buChar char="ü"/>
              </a:pPr>
              <a:r>
                <a:rPr lang="en-US" altLang="ko-KR" sz="2000" kern="0" dirty="0"/>
                <a:t>Lunar calibration (GIRO)</a:t>
              </a:r>
            </a:p>
            <a:p>
              <a:pPr marL="1257300" lvl="2" indent="-285750">
                <a:buFont typeface="Wingdings" panose="05000000000000000000" pitchFamily="2" charset="2"/>
                <a:buChar char="ü"/>
              </a:pPr>
              <a:r>
                <a:rPr lang="en-US" altLang="ko-KR" sz="2000" kern="0" dirty="0"/>
                <a:t>GSICS DCC and GEO-GEO open </a:t>
              </a:r>
            </a:p>
            <a:p>
              <a:pPr marL="971550" lvl="2" indent="0">
                <a:buNone/>
              </a:pPr>
              <a:endParaRPr lang="en-GB" altLang="ko-KR" sz="1600" kern="0" dirty="0"/>
            </a:p>
          </p:txBody>
        </p:sp>
      </p:grpSp>
    </p:spTree>
    <p:extLst>
      <p:ext uri="{BB962C8B-B14F-4D97-AF65-F5344CB8AC3E}">
        <p14:creationId xmlns:p14="http://schemas.microsoft.com/office/powerpoint/2010/main" val="407923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107"/>
    </mc:Choice>
    <mc:Fallback xmlns="">
      <p:transition spd="slow" advTm="3910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3ACFA9-3020-49DF-ADD1-089A16961A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7225" y="132628"/>
            <a:ext cx="9307975" cy="667472"/>
          </a:xfrm>
        </p:spPr>
        <p:txBody>
          <a:bodyPr/>
          <a:lstStyle/>
          <a:p>
            <a:pPr algn="l"/>
            <a:r>
              <a:rPr lang="en-US" altLang="ko-KR" sz="3200" b="1" dirty="0"/>
              <a:t>Summary and Future Plan</a:t>
            </a:r>
            <a:endParaRPr lang="ko-KR" altLang="en-US" sz="32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F1D2BA2-6F11-44C3-BEE8-D58ADF367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ko-KR" sz="2400" dirty="0">
                <a:latin typeface="Calibri" panose="020F0502020204030204" pitchFamily="34" charset="0"/>
                <a:cs typeface="Calibri" panose="020F0502020204030204" pitchFamily="34" charset="0"/>
              </a:rPr>
              <a:t>The KMA GPRC provides</a:t>
            </a:r>
            <a:r>
              <a:rPr lang="en-US" altLang="ko-KR" sz="2400" b="1" dirty="0">
                <a:latin typeface="Calibri" panose="020F0502020204030204" pitchFamily="34" charset="0"/>
                <a:cs typeface="Calibri" panose="020F0502020204030204" pitchFamily="34" charset="0"/>
              </a:rPr>
              <a:t> AMI performance monitoring in the ACVs web portal</a:t>
            </a:r>
          </a:p>
          <a:p>
            <a:pPr lvl="1">
              <a:lnSpc>
                <a:spcPct val="120000"/>
              </a:lnSpc>
            </a:pPr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ACVs includes</a:t>
            </a:r>
            <a:r>
              <a:rPr lang="en-US" altLang="ko-K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time series and stability assessment of AMI </a:t>
            </a:r>
          </a:p>
          <a:p>
            <a:pPr lvl="1">
              <a:lnSpc>
                <a:spcPct val="120000"/>
              </a:lnSpc>
            </a:pPr>
            <a:r>
              <a:rPr lang="en-US" altLang="ko-KR" sz="2000" b="1" dirty="0">
                <a:latin typeface="Calibri" panose="020F0502020204030204" pitchFamily="34" charset="0"/>
                <a:cs typeface="Calibri" panose="020F0502020204030204" pitchFamily="34" charset="0"/>
              </a:rPr>
              <a:t>User accessibility is supported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CSV data download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Figure/image download</a:t>
            </a:r>
          </a:p>
          <a:p>
            <a:pPr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altLang="ko-K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Future plan</a:t>
            </a:r>
          </a:p>
          <a:p>
            <a:pPr lvl="1">
              <a:lnSpc>
                <a:spcPct val="120000"/>
              </a:lnSpc>
            </a:pPr>
            <a:r>
              <a:rPr lang="en-US" altLang="ko-KR" sz="2000" b="1" dirty="0">
                <a:latin typeface="Calibri" panose="020F0502020204030204" pitchFamily="34" charset="0"/>
                <a:cs typeface="Calibri" panose="020F0502020204030204" pitchFamily="34" charset="0"/>
              </a:rPr>
              <a:t>KMA Align with GSICS Dashboard concept </a:t>
            </a:r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: ACVs already supports many elements</a:t>
            </a:r>
            <a:endParaRPr lang="en-US" altLang="ko-KR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lnSpc>
                <a:spcPct val="120000"/>
              </a:lnSpc>
            </a:pPr>
            <a:r>
              <a:rPr lang="en-US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Performance monitoring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Assessment &amp; Diagnostics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Satellite system status</a:t>
            </a:r>
          </a:p>
          <a:p>
            <a:pPr lvl="2">
              <a:lnSpc>
                <a:spcPct val="120000"/>
              </a:lnSpc>
            </a:pPr>
            <a:r>
              <a:rPr lang="en-US" altLang="ko-KR" sz="1800" dirty="0">
                <a:latin typeface="Calibri" panose="020F0502020204030204" pitchFamily="34" charset="0"/>
                <a:cs typeface="Calibri" panose="020F0502020204030204" pitchFamily="34" charset="0"/>
              </a:rPr>
              <a:t>Data and Product Access</a:t>
            </a:r>
          </a:p>
          <a:p>
            <a:pPr lvl="1">
              <a:lnSpc>
                <a:spcPct val="120000"/>
              </a:lnSpc>
            </a:pPr>
            <a:r>
              <a:rPr lang="en-US" altLang="ko-KR" sz="2000" dirty="0">
                <a:latin typeface="Calibri" panose="020F0502020204030204" pitchFamily="34" charset="0"/>
                <a:cs typeface="Calibri" panose="020F0502020204030204" pitchFamily="34" charset="0"/>
              </a:rPr>
              <a:t>Provide GEO–GEO inter-comparison products (AMI–AHI) in the ACVs web portal</a:t>
            </a:r>
            <a:endParaRPr lang="en-US" altLang="ko-KR" sz="2000" dirty="0">
              <a:latin typeface="Calibri" panose="020F0502020204030204" pitchFamily="34" charset="0"/>
              <a:ea typeface="맑은 고딕" pitchFamily="50" charset="-127"/>
              <a:cs typeface="Calibri" panose="020F050202020403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31301F7-74C0-46FB-B9C1-FCBCCCBA87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A28AC38-E0E8-49D7-B2FE-71FD7C42C09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40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36"/>
    </mc:Choice>
    <mc:Fallback xmlns="">
      <p:transition spd="slow" advTm="76736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716390" y="2561263"/>
            <a:ext cx="8759219" cy="143938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IE" sz="4000" b="1" dirty="0"/>
              <a:t>Thank you</a:t>
            </a:r>
            <a:endParaRPr lang="en-US" sz="4000" i="1" dirty="0">
              <a:solidFill>
                <a:srgbClr val="0C45E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046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64"/>
    </mc:Choice>
    <mc:Fallback xmlns="">
      <p:transition spd="slow" advTm="3664"/>
    </mc:Fallback>
  </mc:AlternateContent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92a3b380-abf6-46f2-87bb-c2c114de1c9e" ContentTypeId="0x01" PreviousValue="false"/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X6PPVAVDZMSZ-613157859-13613</_dlc_DocId>
    <_dlc_DocIdUrl xmlns="cfab5f87-ed30-4dbb-a820-4234a14babf6">
      <Url>https://wmoomm.sharepoint.com/sites/Collaboration/_layouts/15/DocIdRedir.aspx?ID=X6PPVAVDZMSZ-613157859-13613</Url>
      <Description>X6PPVAVDZMSZ-613157859-13613</Description>
    </_dlc_DocIdUrl>
  </documentManagement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816E6FF-3B46-428E-83EB-EA3F17C2D2A5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F458414-6DA9-4ABC-95F5-042C5729296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5F0F35BE-B215-4506-B3AA-A7C0AAD18F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5fcdb6-58ff-4d84-993c-bb26a5b54815"/>
    <ds:schemaRef ds:uri="cfab5f87-ed30-4dbb-a820-4234a14babf6"/>
    <ds:schemaRef ds:uri="b872a7c1-ed7f-4c06-9e7d-9181e1c04f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9D103FCC-5FF2-4CED-8699-896C34A2D44C}">
  <ds:schemaRefs>
    <ds:schemaRef ds:uri="http://schemas.microsoft.com/office/2006/metadata/properties"/>
    <ds:schemaRef ds:uri="http://schemas.microsoft.com/office/infopath/2007/PartnerControls"/>
    <ds:schemaRef ds:uri="cfab5f87-ed30-4dbb-a820-4234a14babf6"/>
    <ds:schemaRef ds:uri="b872a7c1-ed7f-4c06-9e7d-9181e1c04fc6"/>
    <ds:schemaRef ds:uri="715fcdb6-58ff-4d84-993c-bb26a5b54815"/>
  </ds:schemaRefs>
</ds:datastoreItem>
</file>

<file path=customXml/itemProps5.xml><?xml version="1.0" encoding="utf-8"?>
<ds:datastoreItem xmlns:ds="http://schemas.openxmlformats.org/officeDocument/2006/customXml" ds:itemID="{26BCB331-F638-45E9-8B66-C991870BA01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61165</TotalTime>
  <Words>396</Words>
  <Application>Microsoft Office PowerPoint</Application>
  <PresentationFormat>Widescreen</PresentationFormat>
  <Paragraphs>61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Default Design</vt:lpstr>
      <vt:lpstr>KMA GDWG Activities 2026 </vt:lpstr>
      <vt:lpstr>KMA’s GSICS Corrections</vt:lpstr>
      <vt:lpstr>KMA GPRC web pages</vt:lpstr>
      <vt:lpstr>Monitoring page(IR)</vt:lpstr>
      <vt:lpstr>Monitoring page(VNIR)</vt:lpstr>
      <vt:lpstr>Summary and Future Plan</vt:lpstr>
      <vt:lpstr>Thank you</vt:lpstr>
    </vt:vector>
  </TitlesOfParts>
  <Company>NOAA / NESDIS / ORA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GSICS GEO-LEO ATBD</dc:title>
  <dc:subject>SPIE 2009 tALK</dc:subject>
  <dc:creator>Fred Wu</dc:creator>
  <cp:lastModifiedBy>user</cp:lastModifiedBy>
  <cp:revision>1220</cp:revision>
  <cp:lastPrinted>2026-03-18T06:02:51Z</cp:lastPrinted>
  <dcterms:created xsi:type="dcterms:W3CDTF">2004-06-10T15:46:18Z</dcterms:created>
  <dcterms:modified xsi:type="dcterms:W3CDTF">2026-05-20T06:52:38Z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0cd50860-4b8a-48b3-8ce1-9e6f69e358f2</vt:lpwstr>
  </property>
  <property fmtid="{D5CDD505-2E9C-101B-9397-08002B2CF9AE}" pid="4" name="MediaServiceImageTags">
    <vt:lpwstr/>
  </property>
</Properties>
</file>