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75" r:id="rId1"/>
  </p:sldMasterIdLst>
  <p:notesMasterIdLst>
    <p:notesMasterId r:id="rId19"/>
  </p:notesMasterIdLst>
  <p:handoutMasterIdLst>
    <p:handoutMasterId r:id="rId20"/>
  </p:handoutMasterIdLst>
  <p:sldIdLst>
    <p:sldId id="1235" r:id="rId2"/>
    <p:sldId id="1252" r:id="rId3"/>
    <p:sldId id="1266" r:id="rId4"/>
    <p:sldId id="1263" r:id="rId5"/>
    <p:sldId id="1267" r:id="rId6"/>
    <p:sldId id="1268" r:id="rId7"/>
    <p:sldId id="1270" r:id="rId8"/>
    <p:sldId id="1276" r:id="rId9"/>
    <p:sldId id="327" r:id="rId10"/>
    <p:sldId id="1271" r:id="rId11"/>
    <p:sldId id="1273" r:id="rId12"/>
    <p:sldId id="1274" r:id="rId13"/>
    <p:sldId id="1269" r:id="rId14"/>
    <p:sldId id="1272" r:id="rId15"/>
    <p:sldId id="1275" r:id="rId16"/>
    <p:sldId id="1277" r:id="rId17"/>
    <p:sldId id="1278" r:id="rId18"/>
  </p:sldIdLst>
  <p:sldSz cx="12192000" cy="6858000"/>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DIN" initials="O" lastIdx="1" clrIdx="0"/>
  <p:cmAuthor id="1" name="Banghua Yan" initials="BY" lastIdx="5" clrIdx="1">
    <p:extLst>
      <p:ext uri="{19B8F6BF-5375-455C-9EA6-DF929625EA0E}">
        <p15:presenceInfo xmlns:p15="http://schemas.microsoft.com/office/powerpoint/2012/main" userId="S-1-5-21-3006950946-1794026527-731168022-5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03" autoAdjust="0"/>
    <p:restoredTop sz="97742" autoAdjust="0"/>
  </p:normalViewPr>
  <p:slideViewPr>
    <p:cSldViewPr snapToGrid="0" snapToObjects="1" showGuides="1">
      <p:cViewPr varScale="1">
        <p:scale>
          <a:sx n="98" d="100"/>
          <a:sy n="98" d="100"/>
        </p:scale>
        <p:origin x="72" y="564"/>
      </p:cViewPr>
      <p:guideLst>
        <p:guide orient="horz" pos="2160"/>
        <p:guide pos="3840"/>
      </p:guideLst>
    </p:cSldViewPr>
  </p:slideViewPr>
  <p:outlineViewPr>
    <p:cViewPr>
      <p:scale>
        <a:sx n="33" d="100"/>
        <a:sy n="33" d="100"/>
      </p:scale>
      <p:origin x="0" y="137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 Id="rId30" Type="http://schemas.openxmlformats.org/officeDocument/2006/relationships/customXml" Target="../customXml/item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688" y="0"/>
            <a:ext cx="3041650" cy="465138"/>
          </a:xfrm>
          <a:prstGeom prst="rect">
            <a:avLst/>
          </a:prstGeom>
        </p:spPr>
        <p:txBody>
          <a:bodyPr vert="horz" lIns="91440" tIns="45720" rIns="91440" bIns="45720" rtlCol="0"/>
          <a:lstStyle>
            <a:lvl1pPr algn="r">
              <a:defRPr sz="1200"/>
            </a:lvl1pPr>
          </a:lstStyle>
          <a:p>
            <a:fld id="{E6BE962C-A69F-4E2A-B52A-B5E0AB9803B8}" type="datetimeFigureOut">
              <a:rPr lang="en-US" smtClean="0"/>
              <a:pPr/>
              <a:t>3/23/2026</a:t>
            </a:fld>
            <a:endParaRPr lang="en-US"/>
          </a:p>
        </p:txBody>
      </p:sp>
      <p:sp>
        <p:nvSpPr>
          <p:cNvPr id="4" name="Footer Placeholder 3"/>
          <p:cNvSpPr>
            <a:spLocks noGrp="1"/>
          </p:cNvSpPr>
          <p:nvPr>
            <p:ph type="ftr" sz="quarter" idx="2"/>
          </p:nvPr>
        </p:nvSpPr>
        <p:spPr>
          <a:xfrm>
            <a:off x="0" y="8839200"/>
            <a:ext cx="304165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688" y="8839200"/>
            <a:ext cx="3041650" cy="465138"/>
          </a:xfrm>
          <a:prstGeom prst="rect">
            <a:avLst/>
          </a:prstGeom>
        </p:spPr>
        <p:txBody>
          <a:bodyPr vert="horz" lIns="91440" tIns="45720" rIns="91440" bIns="45720" rtlCol="0" anchor="b"/>
          <a:lstStyle>
            <a:lvl1pPr algn="r">
              <a:defRPr sz="1200"/>
            </a:lvl1pPr>
          </a:lstStyle>
          <a:p>
            <a:fld id="{C3E56A17-EFBB-4F9F-A0CA-1392AD3D00A5}" type="slidenum">
              <a:rPr lang="en-US" smtClean="0"/>
              <a:pPr/>
              <a:t>‹#›</a:t>
            </a:fld>
            <a:endParaRPr lang="en-US"/>
          </a:p>
        </p:txBody>
      </p:sp>
    </p:spTree>
    <p:extLst>
      <p:ext uri="{BB962C8B-B14F-4D97-AF65-F5344CB8AC3E}">
        <p14:creationId xmlns:p14="http://schemas.microsoft.com/office/powerpoint/2010/main" val="3473442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816FB0CF-5528-C744-A119-58E52B5EA66C}" type="datetimeFigureOut">
              <a:rPr lang="en-US" smtClean="0"/>
              <a:pPr/>
              <a:t>3/23/2026</a:t>
            </a:fld>
            <a:endParaRPr lang="en-US"/>
          </a:p>
        </p:txBody>
      </p:sp>
      <p:sp>
        <p:nvSpPr>
          <p:cNvPr id="4" name="Slide Image Placeholder 3"/>
          <p:cNvSpPr>
            <a:spLocks noGrp="1" noRot="1" noChangeAspect="1"/>
          </p:cNvSpPr>
          <p:nvPr>
            <p:ph type="sldImg" idx="2"/>
          </p:nvPr>
        </p:nvSpPr>
        <p:spPr>
          <a:xfrm>
            <a:off x="409575" y="698500"/>
            <a:ext cx="6200775"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370B2DB1-9050-F54C-8252-2890C3B05854}" type="slidenum">
              <a:rPr lang="en-US" smtClean="0"/>
              <a:pPr/>
              <a:t>‹#›</a:t>
            </a:fld>
            <a:endParaRPr lang="en-US"/>
          </a:p>
        </p:txBody>
      </p:sp>
    </p:spTree>
    <p:extLst>
      <p:ext uri="{BB962C8B-B14F-4D97-AF65-F5344CB8AC3E}">
        <p14:creationId xmlns:p14="http://schemas.microsoft.com/office/powerpoint/2010/main" val="30505443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1</a:t>
            </a:fld>
            <a:endParaRPr lang="en-US" dirty="0"/>
          </a:p>
        </p:txBody>
      </p:sp>
    </p:spTree>
    <p:extLst>
      <p:ext uri="{BB962C8B-B14F-4D97-AF65-F5344CB8AC3E}">
        <p14:creationId xmlns:p14="http://schemas.microsoft.com/office/powerpoint/2010/main" val="1498999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2</a:t>
            </a:fld>
            <a:endParaRPr lang="en-US" dirty="0"/>
          </a:p>
        </p:txBody>
      </p:sp>
    </p:spTree>
    <p:extLst>
      <p:ext uri="{BB962C8B-B14F-4D97-AF65-F5344CB8AC3E}">
        <p14:creationId xmlns:p14="http://schemas.microsoft.com/office/powerpoint/2010/main" val="135024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3</a:t>
            </a:fld>
            <a:endParaRPr lang="en-US" dirty="0"/>
          </a:p>
        </p:txBody>
      </p:sp>
    </p:spTree>
    <p:extLst>
      <p:ext uri="{BB962C8B-B14F-4D97-AF65-F5344CB8AC3E}">
        <p14:creationId xmlns:p14="http://schemas.microsoft.com/office/powerpoint/2010/main" val="2131161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4</a:t>
            </a:fld>
            <a:endParaRPr lang="en-US" dirty="0"/>
          </a:p>
        </p:txBody>
      </p:sp>
    </p:spTree>
    <p:extLst>
      <p:ext uri="{BB962C8B-B14F-4D97-AF65-F5344CB8AC3E}">
        <p14:creationId xmlns:p14="http://schemas.microsoft.com/office/powerpoint/2010/main" val="3907273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5</a:t>
            </a:fld>
            <a:endParaRPr lang="en-US" dirty="0"/>
          </a:p>
        </p:txBody>
      </p:sp>
    </p:spTree>
    <p:extLst>
      <p:ext uri="{BB962C8B-B14F-4D97-AF65-F5344CB8AC3E}">
        <p14:creationId xmlns:p14="http://schemas.microsoft.com/office/powerpoint/2010/main" val="131255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6</a:t>
            </a:fld>
            <a:endParaRPr lang="en-US" dirty="0"/>
          </a:p>
        </p:txBody>
      </p:sp>
    </p:spTree>
    <p:extLst>
      <p:ext uri="{BB962C8B-B14F-4D97-AF65-F5344CB8AC3E}">
        <p14:creationId xmlns:p14="http://schemas.microsoft.com/office/powerpoint/2010/main" val="4064424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9</a:t>
            </a:fld>
            <a:endParaRPr lang="en-US" dirty="0"/>
          </a:p>
        </p:txBody>
      </p:sp>
    </p:spTree>
    <p:extLst>
      <p:ext uri="{BB962C8B-B14F-4D97-AF65-F5344CB8AC3E}">
        <p14:creationId xmlns:p14="http://schemas.microsoft.com/office/powerpoint/2010/main" val="1191854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10</a:t>
            </a:fld>
            <a:endParaRPr lang="en-US" dirty="0"/>
          </a:p>
        </p:txBody>
      </p:sp>
    </p:spTree>
    <p:extLst>
      <p:ext uri="{BB962C8B-B14F-4D97-AF65-F5344CB8AC3E}">
        <p14:creationId xmlns:p14="http://schemas.microsoft.com/office/powerpoint/2010/main" val="3383120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11</a:t>
            </a:fld>
            <a:endParaRPr lang="en-US" dirty="0"/>
          </a:p>
        </p:txBody>
      </p:sp>
    </p:spTree>
    <p:extLst>
      <p:ext uri="{BB962C8B-B14F-4D97-AF65-F5344CB8AC3E}">
        <p14:creationId xmlns:p14="http://schemas.microsoft.com/office/powerpoint/2010/main" val="3245627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12</a:t>
            </a:fld>
            <a:endParaRPr lang="en-US" dirty="0"/>
          </a:p>
        </p:txBody>
      </p:sp>
    </p:spTree>
    <p:extLst>
      <p:ext uri="{BB962C8B-B14F-4D97-AF65-F5344CB8AC3E}">
        <p14:creationId xmlns:p14="http://schemas.microsoft.com/office/powerpoint/2010/main" val="86058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13</a:t>
            </a:fld>
            <a:endParaRPr lang="en-US" dirty="0"/>
          </a:p>
        </p:txBody>
      </p:sp>
    </p:spTree>
    <p:extLst>
      <p:ext uri="{BB962C8B-B14F-4D97-AF65-F5344CB8AC3E}">
        <p14:creationId xmlns:p14="http://schemas.microsoft.com/office/powerpoint/2010/main" val="2222469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0775" cy="34893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BDEEF37-4C6B-4085-A195-D67E5C34F028}" type="slidenum">
              <a:rPr lang="en-US" smtClean="0"/>
              <a:pPr/>
              <a:t>14</a:t>
            </a:fld>
            <a:endParaRPr lang="en-US" dirty="0"/>
          </a:p>
        </p:txBody>
      </p:sp>
    </p:spTree>
    <p:extLst>
      <p:ext uri="{BB962C8B-B14F-4D97-AF65-F5344CB8AC3E}">
        <p14:creationId xmlns:p14="http://schemas.microsoft.com/office/powerpoint/2010/main" val="35967597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hape 15"/>
          <p:cNvSpPr/>
          <p:nvPr userDrawn="1"/>
        </p:nvSpPr>
        <p:spPr>
          <a:xfrm>
            <a:off x="5440" y="1953715"/>
            <a:ext cx="12186559" cy="45719"/>
          </a:xfrm>
          <a:prstGeom prst="rect">
            <a:avLst/>
          </a:prstGeom>
          <a:solidFill>
            <a:srgbClr val="FF0000"/>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2" name="Title 1"/>
          <p:cNvSpPr>
            <a:spLocks noGrp="1"/>
          </p:cNvSpPr>
          <p:nvPr>
            <p:ph type="ctrTitle" hasCustomPrompt="1"/>
          </p:nvPr>
        </p:nvSpPr>
        <p:spPr>
          <a:xfrm>
            <a:off x="1571005" y="2022295"/>
            <a:ext cx="9055427" cy="2123183"/>
          </a:xfrm>
          <a:prstGeom prst="rect">
            <a:avLst/>
          </a:prstGeom>
        </p:spPr>
        <p:txBody>
          <a:bodyPr/>
          <a:lstStyle>
            <a:lvl1pPr>
              <a:defRPr sz="3600" b="1">
                <a:solidFill>
                  <a:srgbClr val="002060"/>
                </a:solidFill>
                <a:latin typeface="Times New Roman" panose="02020603050405020304" pitchFamily="18" charset="0"/>
                <a:cs typeface="Times New Roman" panose="02020603050405020304" pitchFamily="18" charset="0"/>
              </a:defRPr>
            </a:lvl1pPr>
          </a:lstStyle>
          <a:p>
            <a:r>
              <a:rPr lang="en-US" dirty="0"/>
              <a:t>Click to edit title</a:t>
            </a:r>
          </a:p>
        </p:txBody>
      </p:sp>
      <p:sp>
        <p:nvSpPr>
          <p:cNvPr id="3" name="Subtitle 2"/>
          <p:cNvSpPr>
            <a:spLocks noGrp="1"/>
          </p:cNvSpPr>
          <p:nvPr>
            <p:ph type="subTitle" idx="1" hasCustomPrompt="1"/>
          </p:nvPr>
        </p:nvSpPr>
        <p:spPr>
          <a:xfrm>
            <a:off x="1828799" y="4720699"/>
            <a:ext cx="8534400" cy="1332523"/>
          </a:xfrm>
          <a:prstGeom prst="rect">
            <a:avLst/>
          </a:prstGeom>
        </p:spPr>
        <p:txBody>
          <a:bodyPr/>
          <a:lstStyle>
            <a:lvl1pPr marL="0" indent="0" algn="ctr">
              <a:buNone/>
              <a:defRPr sz="2400">
                <a:solidFill>
                  <a:schemeClr val="tx1">
                    <a:tint val="75000"/>
                  </a:schemeClr>
                </a:solidFill>
                <a:latin typeface="Times New Roman" panose="02020603050405020304" pitchFamily="18" charset="0"/>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6888" y="327725"/>
            <a:ext cx="4358221" cy="1625990"/>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4" name="Footer Placeholder 4"/>
          <p:cNvSpPr>
            <a:spLocks noGrp="1"/>
          </p:cNvSpPr>
          <p:nvPr>
            <p:ph type="ftr" sz="quarter" idx="3"/>
          </p:nvPr>
        </p:nvSpPr>
        <p:spPr>
          <a:xfrm>
            <a:off x="-10136"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dirty="0"/>
              <a:t>GSICS Annual Meeting 23 - 27 March 2026</a:t>
            </a:r>
          </a:p>
        </p:txBody>
      </p:sp>
      <p:sp>
        <p:nvSpPr>
          <p:cNvPr id="2" name="Title 1"/>
          <p:cNvSpPr>
            <a:spLocks noGrp="1"/>
          </p:cNvSpPr>
          <p:nvPr>
            <p:ph type="title" hasCustomPrompt="1"/>
          </p:nvPr>
        </p:nvSpPr>
        <p:spPr>
          <a:xfrm>
            <a:off x="1580029" y="0"/>
            <a:ext cx="9818773" cy="788878"/>
          </a:xfrm>
          <a:prstGeom prst="rect">
            <a:avLst/>
          </a:prstGeom>
        </p:spPr>
        <p:txBody>
          <a:bodyPr anchor="ctr" anchorCtr="0">
            <a:normAutofit/>
          </a:bodyPr>
          <a:lstStyle>
            <a:lvl1pPr>
              <a:defRPr sz="2600" b="1">
                <a:latin typeface="Times New Roman" panose="02020603050405020304" pitchFamily="18" charset="0"/>
                <a:cs typeface="Times New Roman" panose="02020603050405020304" pitchFamily="18" charset="0"/>
              </a:defRPr>
            </a:lvl1pPr>
          </a:lstStyle>
          <a:p>
            <a:r>
              <a:rPr lang="en-US" dirty="0"/>
              <a:t>Click to edit title</a:t>
            </a:r>
          </a:p>
        </p:txBody>
      </p:sp>
      <p:sp>
        <p:nvSpPr>
          <p:cNvPr id="3" name="Content Placeholder 2"/>
          <p:cNvSpPr>
            <a:spLocks noGrp="1"/>
          </p:cNvSpPr>
          <p:nvPr>
            <p:ph idx="1" hasCustomPrompt="1"/>
          </p:nvPr>
        </p:nvSpPr>
        <p:spPr>
          <a:xfrm>
            <a:off x="374073" y="976745"/>
            <a:ext cx="11554691" cy="5516130"/>
          </a:xfrm>
          <a:prstGeom prst="rect">
            <a:avLst/>
          </a:prstGeom>
        </p:spPr>
        <p:txBody>
          <a:bodyPr/>
          <a:lstStyle>
            <a:lvl1pPr>
              <a:defRPr sz="2400">
                <a:latin typeface="Times New Roman" panose="02020603050405020304" pitchFamily="18" charset="0"/>
                <a:cs typeface="Times New Roman" panose="02020603050405020304" pitchFamily="18" charset="0"/>
              </a:defRPr>
            </a:lvl1pPr>
            <a:lvl2pPr>
              <a:defRPr sz="2200">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Line 6"/>
          <p:cNvSpPr>
            <a:spLocks noChangeShapeType="1"/>
          </p:cNvSpPr>
          <p:nvPr userDrawn="1"/>
        </p:nvSpPr>
        <p:spPr bwMode="auto">
          <a:xfrm>
            <a:off x="0" y="799860"/>
            <a:ext cx="12192000" cy="0"/>
          </a:xfrm>
          <a:prstGeom prst="line">
            <a:avLst/>
          </a:prstGeom>
          <a:noFill/>
          <a:ln w="285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
        <p:nvSpPr>
          <p:cNvPr id="15" name="Slide Number Placeholder 5"/>
          <p:cNvSpPr>
            <a:spLocks noGrp="1"/>
          </p:cNvSpPr>
          <p:nvPr>
            <p:ph type="sldNum" sz="quarter" idx="4"/>
          </p:nvPr>
        </p:nvSpPr>
        <p:spPr>
          <a:xfrm>
            <a:off x="9330340" y="6674338"/>
            <a:ext cx="2844800" cy="183662"/>
          </a:xfrm>
          <a:prstGeom prst="rect">
            <a:avLst/>
          </a:prstGeom>
        </p:spPr>
        <p:txBody>
          <a:bodyPr vert="horz" lIns="91440" tIns="45720" rIns="91440" bIns="45720" rtlCol="0" anchor="ctr"/>
          <a:lstStyle>
            <a:lvl1pPr algn="r">
              <a:defRPr sz="1200">
                <a:solidFill>
                  <a:schemeClr val="bg1"/>
                </a:solidFill>
              </a:defRPr>
            </a:lvl1pPr>
          </a:lstStyle>
          <a:p>
            <a:r>
              <a:rPr lang="en-US" dirty="0"/>
              <a:t>Page | </a:t>
            </a:r>
            <a:fld id="{96E36F11-A39A-294D-A59D-6180D50ED29D}" type="slidenum">
              <a:rPr lang="en-US" smtClean="0"/>
              <a:pPr/>
              <a:t>‹#›</a:t>
            </a:fld>
            <a:r>
              <a:rPr lang="en-US" dirty="0"/>
              <a:t>  </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54" y="93020"/>
            <a:ext cx="1582983" cy="581347"/>
          </a:xfrm>
          <a:prstGeom prst="rect">
            <a:avLst/>
          </a:prstGeom>
        </p:spPr>
      </p:pic>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E36D9615-B75E-4F2C-9663-CD1C9DDE7C37}"/>
              </a:ext>
            </a:extLst>
          </p:cNvPr>
          <p:cNvSpPr>
            <a:spLocks noGrp="1"/>
          </p:cNvSpPr>
          <p:nvPr>
            <p:ph type="ftr" sz="quarter" idx="3"/>
          </p:nvPr>
        </p:nvSpPr>
        <p:spPr>
          <a:xfrm>
            <a:off x="-10136"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latin typeface="Times New Roman" panose="02020603050405020304" pitchFamily="18" charset="0"/>
                <a:cs typeface="Times New Roman" panose="02020603050405020304" pitchFamily="18" charset="0"/>
              </a:defRPr>
            </a:lvl1pPr>
          </a:lstStyle>
          <a:p>
            <a:r>
              <a:rPr lang="en-US" dirty="0"/>
              <a:t>GSICS Annual Meeting 23 - 27 March 2026</a:t>
            </a:r>
          </a:p>
        </p:txBody>
      </p:sp>
      <p:sp>
        <p:nvSpPr>
          <p:cNvPr id="4" name="Slide Number Placeholder 5"/>
          <p:cNvSpPr>
            <a:spLocks noGrp="1"/>
          </p:cNvSpPr>
          <p:nvPr>
            <p:ph type="sldNum" sz="quarter" idx="4"/>
          </p:nvPr>
        </p:nvSpPr>
        <p:spPr>
          <a:xfrm>
            <a:off x="9343788" y="6674338"/>
            <a:ext cx="2844800" cy="183662"/>
          </a:xfrm>
          <a:prstGeom prst="rect">
            <a:avLst/>
          </a:prstGeom>
        </p:spPr>
        <p:txBody>
          <a:bodyPr vert="horz" lIns="91440" tIns="45720" rIns="91440" bIns="45720" rtlCol="0" anchor="ctr"/>
          <a:lstStyle>
            <a:lvl1pPr algn="r">
              <a:defRPr sz="1200">
                <a:solidFill>
                  <a:schemeClr val="bg1"/>
                </a:solidFill>
                <a:latin typeface="Times New Roman" panose="02020603050405020304" pitchFamily="18" charset="0"/>
                <a:cs typeface="Times New Roman" panose="02020603050405020304" pitchFamily="18" charset="0"/>
              </a:defRPr>
            </a:lvl1pPr>
          </a:lstStyle>
          <a:p>
            <a:r>
              <a:rPr lang="en-US" dirty="0"/>
              <a:t>Page | </a:t>
            </a:r>
            <a:fld id="{96E36F11-A39A-294D-A59D-6180D50ED29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Lst>
  <p:transition/>
  <p:hf hdr="0" ftr="0" dt="0"/>
  <p:txStyles>
    <p:titleStyle>
      <a:lvl1pPr algn="ctr" defTabSz="914400" rtl="0" eaLnBrk="1" latinLnBrk="0" hangingPunct="1">
        <a:spcBef>
          <a:spcPct val="0"/>
        </a:spcBef>
        <a:buNone/>
        <a:defRPr sz="32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star.nesdis.noaa.gov/icvs/index.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129258" y="2128975"/>
            <a:ext cx="7933484" cy="2507680"/>
          </a:xfrm>
        </p:spPr>
        <p:txBody>
          <a:bodyPr>
            <a:normAutofit/>
          </a:bodyPr>
          <a:lstStyle/>
          <a:p>
            <a:r>
              <a:rPr lang="en-US" dirty="0"/>
              <a:t>GSICS Data Working Group Annual Meeting Report from NOAA</a:t>
            </a:r>
            <a:br>
              <a:rPr lang="en-US" b="1" dirty="0"/>
            </a:br>
            <a:br>
              <a:rPr lang="en-US" sz="2800" dirty="0"/>
            </a:br>
            <a:br>
              <a:rPr lang="en-US" sz="2800" dirty="0"/>
            </a:br>
            <a:r>
              <a:rPr lang="en-US" sz="2400" dirty="0"/>
              <a:t>March 26, 2026</a:t>
            </a:r>
          </a:p>
        </p:txBody>
      </p:sp>
      <p:sp>
        <p:nvSpPr>
          <p:cNvPr id="2" name="Subtitle 1"/>
          <p:cNvSpPr>
            <a:spLocks noGrp="1"/>
          </p:cNvSpPr>
          <p:nvPr>
            <p:ph type="subTitle" idx="1"/>
          </p:nvPr>
        </p:nvSpPr>
        <p:spPr>
          <a:xfrm>
            <a:off x="2055547" y="4920680"/>
            <a:ext cx="8080906" cy="1335340"/>
          </a:xfrm>
        </p:spPr>
        <p:txBody>
          <a:bodyPr>
            <a:normAutofit/>
          </a:bodyPr>
          <a:lstStyle/>
          <a:p>
            <a:r>
              <a:rPr lang="en-US" dirty="0" err="1">
                <a:solidFill>
                  <a:schemeClr val="tx1">
                    <a:lumMod val="75000"/>
                    <a:lumOff val="25000"/>
                  </a:schemeClr>
                </a:solidFill>
              </a:rPr>
              <a:t>Ninghai</a:t>
            </a:r>
            <a:r>
              <a:rPr lang="en-US" dirty="0">
                <a:solidFill>
                  <a:schemeClr val="tx1">
                    <a:lumMod val="75000"/>
                    <a:lumOff val="25000"/>
                  </a:schemeClr>
                </a:solidFill>
              </a:rPr>
              <a:t> Sun</a:t>
            </a:r>
            <a:r>
              <a:rPr lang="en-US" baseline="30000" dirty="0">
                <a:solidFill>
                  <a:schemeClr val="tx1">
                    <a:lumMod val="75000"/>
                    <a:lumOff val="25000"/>
                  </a:schemeClr>
                </a:solidFill>
              </a:rPr>
              <a:t>1</a:t>
            </a:r>
            <a:r>
              <a:rPr lang="en-US" dirty="0">
                <a:solidFill>
                  <a:schemeClr val="tx1">
                    <a:lumMod val="75000"/>
                    <a:lumOff val="25000"/>
                  </a:schemeClr>
                </a:solidFill>
              </a:rPr>
              <a:t>, Banghua Yan</a:t>
            </a:r>
            <a:r>
              <a:rPr lang="en-US" baseline="30000" dirty="0">
                <a:solidFill>
                  <a:schemeClr val="tx1">
                    <a:lumMod val="75000"/>
                    <a:lumOff val="25000"/>
                  </a:schemeClr>
                </a:solidFill>
              </a:rPr>
              <a:t>2</a:t>
            </a:r>
            <a:r>
              <a:rPr lang="en-US" dirty="0">
                <a:solidFill>
                  <a:schemeClr val="tx1">
                    <a:lumMod val="75000"/>
                    <a:lumOff val="25000"/>
                  </a:schemeClr>
                </a:solidFill>
              </a:rPr>
              <a:t>, </a:t>
            </a:r>
            <a:r>
              <a:rPr lang="en-US" dirty="0" err="1">
                <a:solidFill>
                  <a:schemeClr val="tx1">
                    <a:lumMod val="75000"/>
                    <a:lumOff val="25000"/>
                  </a:schemeClr>
                </a:solidFill>
              </a:rPr>
              <a:t>Changyong</a:t>
            </a:r>
            <a:r>
              <a:rPr lang="en-US" dirty="0">
                <a:solidFill>
                  <a:schemeClr val="tx1">
                    <a:lumMod val="75000"/>
                    <a:lumOff val="25000"/>
                  </a:schemeClr>
                </a:solidFill>
              </a:rPr>
              <a:t> Cao</a:t>
            </a:r>
            <a:r>
              <a:rPr lang="en-US" baseline="30000" dirty="0">
                <a:solidFill>
                  <a:schemeClr val="tx1">
                    <a:lumMod val="75000"/>
                    <a:lumOff val="25000"/>
                  </a:schemeClr>
                </a:solidFill>
              </a:rPr>
              <a:t>2</a:t>
            </a:r>
            <a:endParaRPr lang="en-US" dirty="0">
              <a:solidFill>
                <a:schemeClr val="tx1">
                  <a:lumMod val="75000"/>
                  <a:lumOff val="25000"/>
                </a:schemeClr>
              </a:solidFill>
            </a:endParaRPr>
          </a:p>
          <a:p>
            <a:endParaRPr lang="en-US" dirty="0">
              <a:solidFill>
                <a:schemeClr val="tx1">
                  <a:lumMod val="75000"/>
                  <a:lumOff val="25000"/>
                </a:schemeClr>
              </a:solidFill>
            </a:endParaRPr>
          </a:p>
          <a:p>
            <a:pPr marL="0" lvl="4"/>
            <a:r>
              <a:rPr lang="en-US" sz="2100" baseline="30000" dirty="0">
                <a:solidFill>
                  <a:schemeClr val="tx1">
                    <a:lumMod val="75000"/>
                    <a:lumOff val="25000"/>
                  </a:schemeClr>
                </a:solidFill>
                <a:latin typeface="Times New Roman" panose="02020603050405020304" pitchFamily="18" charset="0"/>
                <a:ea typeface="Tahoma" panose="020B0604030504040204" pitchFamily="34" charset="0"/>
                <a:cs typeface="Times New Roman" panose="02020603050405020304" pitchFamily="18" charset="0"/>
              </a:rPr>
              <a:t>1 </a:t>
            </a:r>
            <a:r>
              <a:rPr lang="en-US" sz="2100" dirty="0">
                <a:solidFill>
                  <a:schemeClr val="tx1">
                    <a:lumMod val="75000"/>
                    <a:lumOff val="25000"/>
                  </a:schemeClr>
                </a:solidFill>
                <a:latin typeface="Times New Roman" panose="02020603050405020304" pitchFamily="18" charset="0"/>
                <a:ea typeface="Tahoma" panose="020B0604030504040204" pitchFamily="34" charset="0"/>
                <a:cs typeface="Times New Roman" panose="02020603050405020304" pitchFamily="18" charset="0"/>
              </a:rPr>
              <a:t>ERT  </a:t>
            </a:r>
            <a:r>
              <a:rPr lang="en-US" sz="2100" baseline="30000" dirty="0">
                <a:solidFill>
                  <a:schemeClr val="tx1">
                    <a:lumMod val="75000"/>
                    <a:lumOff val="25000"/>
                  </a:schemeClr>
                </a:solidFill>
                <a:latin typeface="Times New Roman" panose="02020603050405020304" pitchFamily="18" charset="0"/>
                <a:ea typeface="Tahoma" panose="020B0604030504040204" pitchFamily="34" charset="0"/>
                <a:cs typeface="Times New Roman" panose="02020603050405020304" pitchFamily="18" charset="0"/>
              </a:rPr>
              <a:t>2 </a:t>
            </a:r>
            <a:r>
              <a:rPr lang="en-US" sz="2100" dirty="0">
                <a:solidFill>
                  <a:schemeClr val="tx1">
                    <a:lumMod val="75000"/>
                    <a:lumOff val="25000"/>
                  </a:schemeClr>
                </a:solidFill>
                <a:latin typeface="Times New Roman" panose="02020603050405020304" pitchFamily="18" charset="0"/>
                <a:ea typeface="Tahoma" panose="020B0604030504040204" pitchFamily="34" charset="0"/>
                <a:cs typeface="Times New Roman" panose="02020603050405020304" pitchFamily="18" charset="0"/>
              </a:rPr>
              <a:t>NOAA/NESIDS/STAR</a:t>
            </a:r>
          </a:p>
          <a:p>
            <a:endParaRPr lang="en-US" dirty="0"/>
          </a:p>
        </p:txBody>
      </p:sp>
      <p:sp>
        <p:nvSpPr>
          <p:cNvPr id="4" name="Content Placeholder 2">
            <a:extLst>
              <a:ext uri="{FF2B5EF4-FFF2-40B4-BE49-F238E27FC236}">
                <a16:creationId xmlns:a16="http://schemas.microsoft.com/office/drawing/2014/main" id="{EE8935A7-BFEE-4F93-B701-A0342731655B}"/>
              </a:ext>
            </a:extLst>
          </p:cNvPr>
          <p:cNvSpPr txBox="1">
            <a:spLocks/>
          </p:cNvSpPr>
          <p:nvPr/>
        </p:nvSpPr>
        <p:spPr>
          <a:xfrm>
            <a:off x="2055547" y="6362700"/>
            <a:ext cx="8080906" cy="414618"/>
          </a:xfrm>
          <a:prstGeom prst="rect">
            <a:avLst/>
          </a:prstGeom>
          <a:ln>
            <a:solidFill>
              <a:srgbClr val="0000CC"/>
            </a:solidFill>
          </a:ln>
        </p:spPr>
        <p:txBody>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200" dirty="0">
                <a:solidFill>
                  <a:schemeClr val="tx1"/>
                </a:solidFill>
              </a:rPr>
              <a:t>Disclaimer: The presentation contents are solely the opinions of the authors and do not constitute a statement of policy, decision, or position on behalf of NOAA or the U. S. Government.</a:t>
            </a:r>
          </a:p>
          <a:p>
            <a:endParaRPr lang="en-US" sz="1200" dirty="0">
              <a:solidFill>
                <a:schemeClr val="tx1"/>
              </a:solidFill>
            </a:endParaRPr>
          </a:p>
        </p:txBody>
      </p:sp>
    </p:spTree>
    <p:extLst>
      <p:ext uri="{BB962C8B-B14F-4D97-AF65-F5344CB8AC3E}">
        <p14:creationId xmlns:p14="http://schemas.microsoft.com/office/powerpoint/2010/main" val="92735343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Outlines</a:t>
            </a:r>
          </a:p>
        </p:txBody>
      </p:sp>
      <p:sp>
        <p:nvSpPr>
          <p:cNvPr id="4" name="Content Placeholder 2"/>
          <p:cNvSpPr>
            <a:spLocks noGrp="1"/>
          </p:cNvSpPr>
          <p:nvPr>
            <p:ph idx="1"/>
          </p:nvPr>
        </p:nvSpPr>
        <p:spPr>
          <a:xfrm>
            <a:off x="603606" y="1023257"/>
            <a:ext cx="10984787" cy="5544457"/>
          </a:xfrm>
        </p:spPr>
        <p:txBody>
          <a:bodyPr>
            <a:normAutofit/>
          </a:bodyPr>
          <a:lstStyle/>
          <a:p>
            <a:pPr marL="461963" indent="-461963">
              <a:spcBef>
                <a:spcPts val="0"/>
              </a:spcBef>
              <a:spcAft>
                <a:spcPts val="1200"/>
              </a:spcAft>
              <a:buFont typeface="Wingdings" panose="05000000000000000000" pitchFamily="2" charset="2"/>
              <a:buChar char="v"/>
            </a:pPr>
            <a:r>
              <a:rPr lang="en-US" sz="2000" dirty="0"/>
              <a:t>NOAA GDWG Actions and Status</a:t>
            </a:r>
            <a:endParaRPr lang="en-US" sz="1800" dirty="0"/>
          </a:p>
          <a:p>
            <a:pPr marL="461963" indent="-461963">
              <a:spcBef>
                <a:spcPts val="600"/>
              </a:spcBef>
              <a:spcAft>
                <a:spcPts val="600"/>
              </a:spcAft>
              <a:buFont typeface="Wingdings" panose="05000000000000000000" pitchFamily="2" charset="2"/>
              <a:buChar char="v"/>
            </a:pPr>
            <a:r>
              <a:rPr lang="en-US" sz="2000" dirty="0"/>
              <a:t>NOAA STAR Activities Relevant to the GSICS Community </a:t>
            </a:r>
          </a:p>
          <a:p>
            <a:pPr marL="796925" lvl="1" indent="-339725">
              <a:spcBef>
                <a:spcPts val="0"/>
              </a:spcBef>
              <a:spcAft>
                <a:spcPts val="600"/>
              </a:spcAft>
            </a:pPr>
            <a:r>
              <a:rPr lang="en-US" sz="1800" dirty="0"/>
              <a:t>Summary of NOAA Legacy Satellites Decommissioning </a:t>
            </a:r>
          </a:p>
          <a:p>
            <a:pPr marL="796925" lvl="1" indent="-339725">
              <a:spcBef>
                <a:spcPts val="0"/>
              </a:spcBef>
              <a:spcAft>
                <a:spcPts val="1200"/>
              </a:spcAft>
            </a:pPr>
            <a:r>
              <a:rPr lang="en-US" sz="2000" dirty="0"/>
              <a:t>NOAA vs. EUMETSAT </a:t>
            </a:r>
            <a:r>
              <a:rPr lang="en-US" sz="2000" dirty="0" err="1"/>
              <a:t>Metop</a:t>
            </a:r>
            <a:r>
              <a:rPr lang="en-US" sz="2000" dirty="0"/>
              <a:t> AMSU-A L1b Data Comparison </a:t>
            </a:r>
          </a:p>
          <a:p>
            <a:pPr marL="461963" indent="-461963">
              <a:spcBef>
                <a:spcPts val="600"/>
              </a:spcBef>
              <a:spcAft>
                <a:spcPts val="600"/>
              </a:spcAft>
              <a:buFont typeface="Wingdings" panose="05000000000000000000" pitchFamily="2" charset="2"/>
              <a:buChar char="v"/>
            </a:pPr>
            <a:r>
              <a:rPr lang="en-US" sz="2000" dirty="0"/>
              <a:t>NOAA ICVS Inter-sensor Comparison Products to Support the GSICS Community </a:t>
            </a:r>
          </a:p>
          <a:p>
            <a:pPr marL="796925" lvl="1" indent="-339725">
              <a:spcBef>
                <a:spcPts val="0"/>
              </a:spcBef>
              <a:spcAft>
                <a:spcPts val="600"/>
              </a:spcAft>
            </a:pPr>
            <a:r>
              <a:rPr lang="en-US" sz="1800" dirty="0"/>
              <a:t>Inter-Sensor Radiometric Calibration Bias Assessment (</a:t>
            </a:r>
            <a:r>
              <a:rPr lang="en-US" sz="1800" dirty="0" err="1"/>
              <a:t>iSensor</a:t>
            </a:r>
            <a:r>
              <a:rPr lang="en-US" sz="1800" dirty="0"/>
              <a:t>-RCBA) Monitoring Tool</a:t>
            </a:r>
          </a:p>
          <a:p>
            <a:pPr marL="796925" lvl="1" indent="-339725">
              <a:spcBef>
                <a:spcPts val="0"/>
              </a:spcBef>
              <a:spcAft>
                <a:spcPts val="600"/>
              </a:spcAft>
            </a:pPr>
            <a:r>
              <a:rPr lang="en-US" sz="1800" dirty="0"/>
              <a:t>Key Showcases and Products</a:t>
            </a:r>
          </a:p>
          <a:p>
            <a:pPr marL="1196975" lvl="2" indent="-339725">
              <a:spcBef>
                <a:spcPts val="0"/>
              </a:spcBef>
              <a:spcAft>
                <a:spcPts val="600"/>
              </a:spcAft>
            </a:pPr>
            <a:r>
              <a:rPr lang="en-US" sz="1600" dirty="0"/>
              <a:t>ATMS Inter-sensor Bias through SNO and 32-Day Mean Methods</a:t>
            </a:r>
          </a:p>
          <a:p>
            <a:pPr marL="1196975" lvl="2" indent="-339725">
              <a:spcBef>
                <a:spcPts val="0"/>
              </a:spcBef>
              <a:spcAft>
                <a:spcPts val="600"/>
              </a:spcAft>
            </a:pPr>
            <a:r>
              <a:rPr lang="en-US" sz="1600" dirty="0"/>
              <a:t>ATMS Inter-sensor Bias through CRTM Simulation O-B Double Difference</a:t>
            </a:r>
          </a:p>
          <a:p>
            <a:pPr marL="1196975" lvl="2" indent="-339725">
              <a:spcBef>
                <a:spcPts val="0"/>
              </a:spcBef>
              <a:spcAft>
                <a:spcPts val="600"/>
              </a:spcAft>
            </a:pPr>
            <a:r>
              <a:rPr lang="en-US" sz="1600" dirty="0" err="1"/>
              <a:t>CrIS</a:t>
            </a:r>
            <a:r>
              <a:rPr lang="en-US" sz="1600" dirty="0"/>
              <a:t> LEO-GEO/LEO-LEO Inter-sensor Bias through SNO</a:t>
            </a:r>
          </a:p>
          <a:p>
            <a:pPr marL="1196975" lvl="2" indent="-339725">
              <a:spcBef>
                <a:spcPts val="0"/>
              </a:spcBef>
              <a:spcAft>
                <a:spcPts val="600"/>
              </a:spcAft>
            </a:pPr>
            <a:r>
              <a:rPr lang="en-US" sz="1600" dirty="0" err="1"/>
              <a:t>CrIS</a:t>
            </a:r>
            <a:r>
              <a:rPr lang="en-US" sz="1600" dirty="0"/>
              <a:t> Inter-sensor Bias through CRTM Simulation O-B and SNO Bias Double Difference </a:t>
            </a:r>
            <a:endParaRPr lang="en-US" sz="2000" dirty="0"/>
          </a:p>
          <a:p>
            <a:pPr marL="461963" indent="-461963">
              <a:spcBef>
                <a:spcPts val="600"/>
              </a:spcBef>
              <a:spcAft>
                <a:spcPts val="1200"/>
              </a:spcAft>
              <a:buFont typeface="Wingdings" panose="05000000000000000000" pitchFamily="2" charset="2"/>
              <a:buChar char="v"/>
            </a:pPr>
            <a:r>
              <a:rPr lang="en-US" sz="2000" dirty="0"/>
              <a:t>Path Forward</a:t>
            </a:r>
          </a:p>
          <a:p>
            <a:pPr marL="461963" indent="-461963">
              <a:spcBef>
                <a:spcPts val="600"/>
              </a:spcBef>
              <a:buFont typeface="Wingdings" panose="05000000000000000000" pitchFamily="2" charset="2"/>
              <a:buChar char="v"/>
            </a:pPr>
            <a:r>
              <a:rPr lang="en-US" sz="2000" dirty="0"/>
              <a:t>Acknowledgement</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1</a:t>
            </a:fld>
            <a:endParaRPr lang="en-US" sz="1000" dirty="0"/>
          </a:p>
        </p:txBody>
      </p:sp>
    </p:spTree>
    <p:extLst>
      <p:ext uri="{BB962C8B-B14F-4D97-AF65-F5344CB8AC3E}">
        <p14:creationId xmlns:p14="http://schemas.microsoft.com/office/powerpoint/2010/main" val="108767682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NOAA GDWG Action Status</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2</a:t>
            </a:fld>
            <a:endParaRPr lang="en-US" sz="1000" dirty="0"/>
          </a:p>
        </p:txBody>
      </p:sp>
      <p:graphicFrame>
        <p:nvGraphicFramePr>
          <p:cNvPr id="11" name="Table 11">
            <a:extLst>
              <a:ext uri="{FF2B5EF4-FFF2-40B4-BE49-F238E27FC236}">
                <a16:creationId xmlns:a16="http://schemas.microsoft.com/office/drawing/2014/main" id="{499F46C6-ABEF-4E8A-8C9B-BD7A3F78952E}"/>
              </a:ext>
            </a:extLst>
          </p:cNvPr>
          <p:cNvGraphicFramePr>
            <a:graphicFrameLocks noGrp="1"/>
          </p:cNvGraphicFramePr>
          <p:nvPr>
            <p:extLst>
              <p:ext uri="{D42A27DB-BD31-4B8C-83A1-F6EECF244321}">
                <p14:modId xmlns:p14="http://schemas.microsoft.com/office/powerpoint/2010/main" val="3524352423"/>
              </p:ext>
            </p:extLst>
          </p:nvPr>
        </p:nvGraphicFramePr>
        <p:xfrm>
          <a:off x="615108" y="1701883"/>
          <a:ext cx="10961783" cy="1426605"/>
        </p:xfrm>
        <a:graphic>
          <a:graphicData uri="http://schemas.openxmlformats.org/drawingml/2006/table">
            <a:tbl>
              <a:tblPr firstRow="1" bandRow="1">
                <a:tableStyleId>{5C22544A-7EE6-4342-B048-85BDC9FD1C3A}</a:tableStyleId>
              </a:tblPr>
              <a:tblGrid>
                <a:gridCol w="2346593">
                  <a:extLst>
                    <a:ext uri="{9D8B030D-6E8A-4147-A177-3AD203B41FA5}">
                      <a16:colId xmlns:a16="http://schemas.microsoft.com/office/drawing/2014/main" val="1801261290"/>
                    </a:ext>
                  </a:extLst>
                </a:gridCol>
                <a:gridCol w="3778785">
                  <a:extLst>
                    <a:ext uri="{9D8B030D-6E8A-4147-A177-3AD203B41FA5}">
                      <a16:colId xmlns:a16="http://schemas.microsoft.com/office/drawing/2014/main" val="4159105629"/>
                    </a:ext>
                  </a:extLst>
                </a:gridCol>
                <a:gridCol w="1553379">
                  <a:extLst>
                    <a:ext uri="{9D8B030D-6E8A-4147-A177-3AD203B41FA5}">
                      <a16:colId xmlns:a16="http://schemas.microsoft.com/office/drawing/2014/main" val="1115801483"/>
                    </a:ext>
                  </a:extLst>
                </a:gridCol>
                <a:gridCol w="1661845">
                  <a:extLst>
                    <a:ext uri="{9D8B030D-6E8A-4147-A177-3AD203B41FA5}">
                      <a16:colId xmlns:a16="http://schemas.microsoft.com/office/drawing/2014/main" val="1976089988"/>
                    </a:ext>
                  </a:extLst>
                </a:gridCol>
                <a:gridCol w="1621181">
                  <a:extLst>
                    <a:ext uri="{9D8B030D-6E8A-4147-A177-3AD203B41FA5}">
                      <a16:colId xmlns:a16="http://schemas.microsoft.com/office/drawing/2014/main" val="2284430076"/>
                    </a:ext>
                  </a:extLst>
                </a:gridCol>
              </a:tblGrid>
              <a:tr h="564807">
                <a:tc>
                  <a:txBody>
                    <a:bodyPr/>
                    <a:lstStyle/>
                    <a:p>
                      <a:pPr algn="ctr"/>
                      <a:r>
                        <a:rPr lang="en-US" dirty="0">
                          <a:latin typeface="Times New Roman" panose="02020603050405020304" pitchFamily="18" charset="0"/>
                          <a:cs typeface="Times New Roman" panose="02020603050405020304" pitchFamily="18" charset="0"/>
                        </a:rPr>
                        <a:t>Action ID</a:t>
                      </a:r>
                    </a:p>
                  </a:txBody>
                  <a:tcPr anchor="ctr" anchorCtr="1"/>
                </a:tc>
                <a:tc>
                  <a:txBody>
                    <a:bodyPr/>
                    <a:lstStyle/>
                    <a:p>
                      <a:pPr algn="ctr"/>
                      <a:r>
                        <a:rPr lang="en-US" dirty="0">
                          <a:latin typeface="Times New Roman" panose="02020603050405020304" pitchFamily="18" charset="0"/>
                          <a:cs typeface="Times New Roman" panose="02020603050405020304" pitchFamily="18" charset="0"/>
                        </a:rPr>
                        <a:t>Summary</a:t>
                      </a:r>
                    </a:p>
                  </a:txBody>
                  <a:tcPr anchor="ctr" anchorCtr="1"/>
                </a:tc>
                <a:tc>
                  <a:txBody>
                    <a:bodyPr/>
                    <a:lstStyle/>
                    <a:p>
                      <a:pPr algn="ctr"/>
                      <a:r>
                        <a:rPr lang="en-US" dirty="0">
                          <a:latin typeface="Times New Roman" panose="02020603050405020304" pitchFamily="18" charset="0"/>
                          <a:cs typeface="Times New Roman" panose="02020603050405020304" pitchFamily="18" charset="0"/>
                        </a:rPr>
                        <a:t>Lead</a:t>
                      </a:r>
                    </a:p>
                  </a:txBody>
                  <a:tcPr anchor="ctr" anchorCtr="1"/>
                </a:tc>
                <a:tc>
                  <a:txBody>
                    <a:bodyPr/>
                    <a:lstStyle/>
                    <a:p>
                      <a:pPr algn="ctr"/>
                      <a:r>
                        <a:rPr lang="en-US" dirty="0">
                          <a:latin typeface="Times New Roman" panose="02020603050405020304" pitchFamily="18" charset="0"/>
                          <a:cs typeface="Times New Roman" panose="02020603050405020304" pitchFamily="18" charset="0"/>
                        </a:rPr>
                        <a:t>Expected</a:t>
                      </a:r>
                    </a:p>
                    <a:p>
                      <a:pPr algn="ctr"/>
                      <a:r>
                        <a:rPr lang="en-US" dirty="0">
                          <a:latin typeface="Times New Roman" panose="02020603050405020304" pitchFamily="18" charset="0"/>
                          <a:cs typeface="Times New Roman" panose="02020603050405020304" pitchFamily="18" charset="0"/>
                        </a:rPr>
                        <a:t>Completion</a:t>
                      </a:r>
                    </a:p>
                  </a:txBody>
                  <a:tcPr anchor="ctr" anchorCtr="1"/>
                </a:tc>
                <a:tc>
                  <a:txBody>
                    <a:bodyPr/>
                    <a:lstStyle/>
                    <a:p>
                      <a:pPr algn="ctr"/>
                      <a:r>
                        <a:rPr lang="en-US" dirty="0">
                          <a:latin typeface="Times New Roman" panose="02020603050405020304" pitchFamily="18" charset="0"/>
                          <a:cs typeface="Times New Roman" panose="02020603050405020304" pitchFamily="18" charset="0"/>
                        </a:rPr>
                        <a:t>Status</a:t>
                      </a:r>
                    </a:p>
                  </a:txBody>
                  <a:tcPr anchor="ctr" anchorCtr="1"/>
                </a:tc>
                <a:extLst>
                  <a:ext uri="{0D108BD9-81ED-4DB2-BD59-A6C34878D82A}">
                    <a16:rowId xmlns:a16="http://schemas.microsoft.com/office/drawing/2014/main" val="145358839"/>
                  </a:ext>
                </a:extLst>
              </a:tr>
              <a:tr h="786525">
                <a:tc>
                  <a:txBody>
                    <a:bodyPr/>
                    <a:lstStyle/>
                    <a:p>
                      <a:pPr algn="ctr"/>
                      <a:r>
                        <a:rPr lang="en-US" dirty="0">
                          <a:latin typeface="Times New Roman" panose="02020603050405020304" pitchFamily="18" charset="0"/>
                          <a:cs typeface="Times New Roman" panose="02020603050405020304" pitchFamily="18" charset="0"/>
                        </a:rPr>
                        <a:t>A.GDWG.2025.11k.3  </a:t>
                      </a:r>
                    </a:p>
                  </a:txBody>
                  <a:tcPr/>
                </a:tc>
                <a:tc>
                  <a:txBody>
                    <a:bodyPr/>
                    <a:lstStyle/>
                    <a:p>
                      <a:r>
                        <a:rPr lang="en-US" dirty="0">
                          <a:latin typeface="Times New Roman" panose="02020603050405020304" pitchFamily="18" charset="0"/>
                          <a:cs typeface="Times New Roman" panose="02020603050405020304" pitchFamily="18" charset="0"/>
                        </a:rPr>
                        <a:t>MB will upload an example of GSICS dataset to test the system </a:t>
                      </a:r>
                    </a:p>
                  </a:txBody>
                  <a:tcPr/>
                </a:tc>
                <a:tc>
                  <a:txBody>
                    <a:bodyPr/>
                    <a:lstStyle/>
                    <a:p>
                      <a:pPr algn="ctr"/>
                      <a:r>
                        <a:rPr lang="en-US" dirty="0" err="1">
                          <a:latin typeface="Times New Roman" panose="02020603050405020304" pitchFamily="18" charset="0"/>
                          <a:cs typeface="Times New Roman" panose="02020603050405020304" pitchFamily="18" charset="0"/>
                        </a:rPr>
                        <a:t>Manik</a:t>
                      </a:r>
                      <a:endParaRPr lang="en-US"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3/1/2026</a:t>
                      </a:r>
                    </a:p>
                  </a:txBody>
                  <a:tcPr/>
                </a:tc>
                <a:tc>
                  <a:txBody>
                    <a:bodyPr/>
                    <a:lstStyle/>
                    <a:p>
                      <a:pPr algn="ctr"/>
                      <a:r>
                        <a:rPr lang="en-US" dirty="0">
                          <a:latin typeface="Times New Roman" panose="02020603050405020304" pitchFamily="18" charset="0"/>
                          <a:cs typeface="Times New Roman" panose="02020603050405020304" pitchFamily="18" charset="0"/>
                        </a:rPr>
                        <a:t>Closed</a:t>
                      </a:r>
                    </a:p>
                  </a:txBody>
                  <a:tcPr/>
                </a:tc>
                <a:extLst>
                  <a:ext uri="{0D108BD9-81ED-4DB2-BD59-A6C34878D82A}">
                    <a16:rowId xmlns:a16="http://schemas.microsoft.com/office/drawing/2014/main" val="2747399896"/>
                  </a:ext>
                </a:extLst>
              </a:tr>
            </a:tbl>
          </a:graphicData>
        </a:graphic>
      </p:graphicFrame>
    </p:spTree>
    <p:extLst>
      <p:ext uri="{BB962C8B-B14F-4D97-AF65-F5344CB8AC3E}">
        <p14:creationId xmlns:p14="http://schemas.microsoft.com/office/powerpoint/2010/main" val="282049700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Summary of NOAA Legacy Satellite Decommissioning</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3</a:t>
            </a:fld>
            <a:endParaRPr lang="en-US" sz="1000" dirty="0"/>
          </a:p>
        </p:txBody>
      </p:sp>
      <p:graphicFrame>
        <p:nvGraphicFramePr>
          <p:cNvPr id="2" name="Table 2">
            <a:extLst>
              <a:ext uri="{FF2B5EF4-FFF2-40B4-BE49-F238E27FC236}">
                <a16:creationId xmlns:a16="http://schemas.microsoft.com/office/drawing/2014/main" id="{7C63C994-3359-45B4-9364-5CD90113A0CB}"/>
              </a:ext>
            </a:extLst>
          </p:cNvPr>
          <p:cNvGraphicFramePr>
            <a:graphicFrameLocks noGrp="1"/>
          </p:cNvGraphicFramePr>
          <p:nvPr>
            <p:extLst>
              <p:ext uri="{D42A27DB-BD31-4B8C-83A1-F6EECF244321}">
                <p14:modId xmlns:p14="http://schemas.microsoft.com/office/powerpoint/2010/main" val="3020700501"/>
              </p:ext>
            </p:extLst>
          </p:nvPr>
        </p:nvGraphicFramePr>
        <p:xfrm>
          <a:off x="1197469" y="1275754"/>
          <a:ext cx="9462512" cy="3855920"/>
        </p:xfrm>
        <a:graphic>
          <a:graphicData uri="http://schemas.openxmlformats.org/drawingml/2006/table">
            <a:tbl>
              <a:tblPr firstRow="1" firstCol="1" bandRow="1">
                <a:tableStyleId>{5C22544A-7EE6-4342-B048-85BDC9FD1C3A}</a:tableStyleId>
              </a:tblPr>
              <a:tblGrid>
                <a:gridCol w="1521668">
                  <a:extLst>
                    <a:ext uri="{9D8B030D-6E8A-4147-A177-3AD203B41FA5}">
                      <a16:colId xmlns:a16="http://schemas.microsoft.com/office/drawing/2014/main" val="804101310"/>
                    </a:ext>
                  </a:extLst>
                </a:gridCol>
                <a:gridCol w="2646948">
                  <a:extLst>
                    <a:ext uri="{9D8B030D-6E8A-4147-A177-3AD203B41FA5}">
                      <a16:colId xmlns:a16="http://schemas.microsoft.com/office/drawing/2014/main" val="855339719"/>
                    </a:ext>
                  </a:extLst>
                </a:gridCol>
                <a:gridCol w="2646948">
                  <a:extLst>
                    <a:ext uri="{9D8B030D-6E8A-4147-A177-3AD203B41FA5}">
                      <a16:colId xmlns:a16="http://schemas.microsoft.com/office/drawing/2014/main" val="1460726598"/>
                    </a:ext>
                  </a:extLst>
                </a:gridCol>
                <a:gridCol w="2646948">
                  <a:extLst>
                    <a:ext uri="{9D8B030D-6E8A-4147-A177-3AD203B41FA5}">
                      <a16:colId xmlns:a16="http://schemas.microsoft.com/office/drawing/2014/main" val="1003542690"/>
                    </a:ext>
                  </a:extLst>
                </a:gridCol>
              </a:tblGrid>
              <a:tr h="771184">
                <a:tc>
                  <a:txBody>
                    <a:bodyPr/>
                    <a:lstStyle/>
                    <a:p>
                      <a:pPr algn="ctr"/>
                      <a:endParaRPr lang="en-US" sz="2000" dirty="0">
                        <a:latin typeface="Times New Roman" panose="02020603050405020304" pitchFamily="18" charset="0"/>
                        <a:cs typeface="Times New Roman" panose="02020603050405020304" pitchFamily="18" charset="0"/>
                      </a:endParaRPr>
                    </a:p>
                  </a:txBody>
                  <a:tcPr anchor="ctr"/>
                </a:tc>
                <a:tc>
                  <a:txBody>
                    <a:bodyPr/>
                    <a:lstStyle/>
                    <a:p>
                      <a:pPr algn="ctr"/>
                      <a:r>
                        <a:rPr lang="en-US" sz="2000" dirty="0">
                          <a:latin typeface="Times New Roman" panose="02020603050405020304" pitchFamily="18" charset="0"/>
                          <a:cs typeface="Times New Roman" panose="02020603050405020304" pitchFamily="18" charset="0"/>
                        </a:rPr>
                        <a:t>NOAA-19</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NOAA-18</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NOAA-15</a:t>
                      </a:r>
                    </a:p>
                  </a:txBody>
                  <a:tcPr anchor="ctr"/>
                </a:tc>
                <a:extLst>
                  <a:ext uri="{0D108BD9-81ED-4DB2-BD59-A6C34878D82A}">
                    <a16:rowId xmlns:a16="http://schemas.microsoft.com/office/drawing/2014/main" val="1484001216"/>
                  </a:ext>
                </a:extLst>
              </a:tr>
              <a:tr h="771184">
                <a:tc>
                  <a:txBody>
                    <a:bodyPr/>
                    <a:lstStyle/>
                    <a:p>
                      <a:pPr algn="ctr"/>
                      <a:r>
                        <a:rPr lang="en-US" sz="2000" dirty="0">
                          <a:latin typeface="Times New Roman" panose="02020603050405020304" pitchFamily="18" charset="0"/>
                          <a:cs typeface="Times New Roman" panose="02020603050405020304" pitchFamily="18" charset="0"/>
                        </a:rPr>
                        <a:t>AMSU-A</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11,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June 6,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19, 2025</a:t>
                      </a:r>
                    </a:p>
                  </a:txBody>
                  <a:tcPr anchor="ctr"/>
                </a:tc>
                <a:extLst>
                  <a:ext uri="{0D108BD9-81ED-4DB2-BD59-A6C34878D82A}">
                    <a16:rowId xmlns:a16="http://schemas.microsoft.com/office/drawing/2014/main" val="222537153"/>
                  </a:ext>
                </a:extLst>
              </a:tr>
              <a:tr h="771184">
                <a:tc>
                  <a:txBody>
                    <a:bodyPr/>
                    <a:lstStyle/>
                    <a:p>
                      <a:pPr algn="ctr"/>
                      <a:r>
                        <a:rPr lang="en-US" sz="2000" dirty="0">
                          <a:latin typeface="Times New Roman" panose="02020603050405020304" pitchFamily="18" charset="0"/>
                          <a:cs typeface="Times New Roman" panose="02020603050405020304" pitchFamily="18" charset="0"/>
                        </a:rPr>
                        <a:t>MHS</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11,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October 21, 2018</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N/A</a:t>
                      </a:r>
                    </a:p>
                  </a:txBody>
                  <a:tcPr anchor="ctr"/>
                </a:tc>
                <a:extLst>
                  <a:ext uri="{0D108BD9-81ED-4DB2-BD59-A6C34878D82A}">
                    <a16:rowId xmlns:a16="http://schemas.microsoft.com/office/drawing/2014/main" val="3985874"/>
                  </a:ext>
                </a:extLst>
              </a:tr>
              <a:tr h="771184">
                <a:tc>
                  <a:txBody>
                    <a:bodyPr/>
                    <a:lstStyle/>
                    <a:p>
                      <a:pPr algn="ctr"/>
                      <a:r>
                        <a:rPr lang="en-US" sz="2000" dirty="0">
                          <a:latin typeface="Times New Roman" panose="02020603050405020304" pitchFamily="18" charset="0"/>
                          <a:cs typeface="Times New Roman" panose="02020603050405020304" pitchFamily="18" charset="0"/>
                        </a:rPr>
                        <a:t>AVHRR</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11,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June 6,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19, 2025</a:t>
                      </a:r>
                    </a:p>
                  </a:txBody>
                  <a:tcPr anchor="ctr"/>
                </a:tc>
                <a:extLst>
                  <a:ext uri="{0D108BD9-81ED-4DB2-BD59-A6C34878D82A}">
                    <a16:rowId xmlns:a16="http://schemas.microsoft.com/office/drawing/2014/main" val="1826193193"/>
                  </a:ext>
                </a:extLst>
              </a:tr>
              <a:tr h="771184">
                <a:tc>
                  <a:txBody>
                    <a:bodyPr/>
                    <a:lstStyle/>
                    <a:p>
                      <a:pPr algn="ctr"/>
                      <a:r>
                        <a:rPr lang="en-US" sz="2000" dirty="0">
                          <a:latin typeface="Times New Roman" panose="02020603050405020304" pitchFamily="18" charset="0"/>
                          <a:cs typeface="Times New Roman" panose="02020603050405020304" pitchFamily="18" charset="0"/>
                        </a:rPr>
                        <a:t>HIRS</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11,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June 6, 2025</a:t>
                      </a:r>
                    </a:p>
                  </a:txBody>
                  <a:tcPr anchor="ctr"/>
                </a:tc>
                <a:tc>
                  <a:txBody>
                    <a:bodyPr/>
                    <a:lstStyle/>
                    <a:p>
                      <a:pPr algn="ctr"/>
                      <a:r>
                        <a:rPr lang="en-US" sz="2000" dirty="0">
                          <a:latin typeface="Times New Roman" panose="02020603050405020304" pitchFamily="18" charset="0"/>
                          <a:cs typeface="Times New Roman" panose="02020603050405020304" pitchFamily="18" charset="0"/>
                        </a:rPr>
                        <a:t>August 19, 2025</a:t>
                      </a:r>
                    </a:p>
                  </a:txBody>
                  <a:tcPr anchor="ctr"/>
                </a:tc>
                <a:extLst>
                  <a:ext uri="{0D108BD9-81ED-4DB2-BD59-A6C34878D82A}">
                    <a16:rowId xmlns:a16="http://schemas.microsoft.com/office/drawing/2014/main" val="886289645"/>
                  </a:ext>
                </a:extLst>
              </a:tr>
            </a:tbl>
          </a:graphicData>
        </a:graphic>
      </p:graphicFrame>
    </p:spTree>
    <p:extLst>
      <p:ext uri="{BB962C8B-B14F-4D97-AF65-F5344CB8AC3E}">
        <p14:creationId xmlns:p14="http://schemas.microsoft.com/office/powerpoint/2010/main" val="6319757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9311" y="0"/>
            <a:ext cx="9889491" cy="788878"/>
          </a:xfrm>
        </p:spPr>
        <p:txBody>
          <a:bodyPr>
            <a:noAutofit/>
          </a:bodyPr>
          <a:lstStyle/>
          <a:p>
            <a:pPr lvl="0" algn="ctr" fontAlgn="base">
              <a:spcAft>
                <a:spcPct val="0"/>
              </a:spcAft>
            </a:pPr>
            <a:r>
              <a:rPr lang="en-US" dirty="0">
                <a:solidFill>
                  <a:srgbClr val="002060"/>
                </a:solidFill>
              </a:rPr>
              <a:t>Comparison of EUMETSAT vs. NOAA </a:t>
            </a:r>
            <a:r>
              <a:rPr lang="en-US" dirty="0" err="1">
                <a:solidFill>
                  <a:srgbClr val="002060"/>
                </a:solidFill>
              </a:rPr>
              <a:t>MetOp</a:t>
            </a:r>
            <a:r>
              <a:rPr lang="en-US" dirty="0">
                <a:solidFill>
                  <a:srgbClr val="002060"/>
                </a:solidFill>
              </a:rPr>
              <a:t> AMSU-A L1b Data</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4</a:t>
            </a:fld>
            <a:endParaRPr lang="en-US" sz="1000" dirty="0"/>
          </a:p>
        </p:txBody>
      </p:sp>
      <p:sp>
        <p:nvSpPr>
          <p:cNvPr id="9" name="Google Shape;78;p5">
            <a:extLst>
              <a:ext uri="{FF2B5EF4-FFF2-40B4-BE49-F238E27FC236}">
                <a16:creationId xmlns:a16="http://schemas.microsoft.com/office/drawing/2014/main" id="{2BF2CDBA-821B-4F84-905D-9D27944A5B3F}"/>
              </a:ext>
            </a:extLst>
          </p:cNvPr>
          <p:cNvSpPr txBox="1"/>
          <p:nvPr/>
        </p:nvSpPr>
        <p:spPr>
          <a:xfrm>
            <a:off x="4931339" y="953497"/>
            <a:ext cx="2325687" cy="307777"/>
          </a:xfrm>
          <a:prstGeom prst="rect">
            <a:avLst/>
          </a:prstGeom>
          <a:noFill/>
          <a:ln w="25400" cap="flat" cmpd="sng">
            <a:solidFill>
              <a:srgbClr val="0000CC"/>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Times New Roman"/>
                <a:ea typeface="Times New Roman"/>
                <a:cs typeface="Times New Roman"/>
                <a:sym typeface="Times New Roman"/>
              </a:rPr>
              <a:t>FOV to FOV Bias Map</a:t>
            </a:r>
            <a:endParaRPr/>
          </a:p>
        </p:txBody>
      </p:sp>
      <p:sp>
        <p:nvSpPr>
          <p:cNvPr id="10" name="Google Shape;78;p5">
            <a:extLst>
              <a:ext uri="{FF2B5EF4-FFF2-40B4-BE49-F238E27FC236}">
                <a16:creationId xmlns:a16="http://schemas.microsoft.com/office/drawing/2014/main" id="{9515F464-6BE5-43E7-AFCA-80E8BA58619D}"/>
              </a:ext>
            </a:extLst>
          </p:cNvPr>
          <p:cNvSpPr txBox="1"/>
          <p:nvPr/>
        </p:nvSpPr>
        <p:spPr>
          <a:xfrm>
            <a:off x="6575355" y="5601249"/>
            <a:ext cx="5128264" cy="307736"/>
          </a:xfrm>
          <a:prstGeom prst="rect">
            <a:avLst/>
          </a:prstGeom>
          <a:noFill/>
          <a:ln w="25400" cap="flat" cmpd="sng">
            <a:solidFill>
              <a:srgbClr val="00B05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dirty="0">
                <a:solidFill>
                  <a:schemeClr val="dk1"/>
                </a:solidFill>
                <a:latin typeface="Times New Roman"/>
                <a:ea typeface="Times New Roman"/>
                <a:cs typeface="Times New Roman"/>
                <a:sym typeface="Times New Roman"/>
              </a:rPr>
              <a:t>Bias decreased after applying TA2TB correction to NOAA L1b data</a:t>
            </a:r>
            <a:endParaRPr dirty="0"/>
          </a:p>
        </p:txBody>
      </p:sp>
      <p:sp>
        <p:nvSpPr>
          <p:cNvPr id="11" name="Google Shape;78;p5">
            <a:extLst>
              <a:ext uri="{FF2B5EF4-FFF2-40B4-BE49-F238E27FC236}">
                <a16:creationId xmlns:a16="http://schemas.microsoft.com/office/drawing/2014/main" id="{236EE508-A809-4620-B141-6141A91EC257}"/>
              </a:ext>
            </a:extLst>
          </p:cNvPr>
          <p:cNvSpPr txBox="1"/>
          <p:nvPr/>
        </p:nvSpPr>
        <p:spPr>
          <a:xfrm>
            <a:off x="1405323" y="5604747"/>
            <a:ext cx="3294382" cy="307736"/>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dirty="0">
                <a:solidFill>
                  <a:schemeClr val="dk1"/>
                </a:solidFill>
                <a:latin typeface="Times New Roman"/>
                <a:ea typeface="Times New Roman"/>
                <a:cs typeface="Times New Roman"/>
                <a:sym typeface="Times New Roman"/>
              </a:rPr>
              <a:t>Bias between both original L1b data</a:t>
            </a:r>
            <a:endParaRPr dirty="0"/>
          </a:p>
        </p:txBody>
      </p:sp>
      <p:pic>
        <p:nvPicPr>
          <p:cNvPr id="12" name="Picture 11">
            <a:extLst>
              <a:ext uri="{FF2B5EF4-FFF2-40B4-BE49-F238E27FC236}">
                <a16:creationId xmlns:a16="http://schemas.microsoft.com/office/drawing/2014/main" id="{2D556E5F-B906-4855-84CB-ECE12BFCC3DE}"/>
              </a:ext>
            </a:extLst>
          </p:cNvPr>
          <p:cNvPicPr>
            <a:picLocks noChangeAspect="1"/>
          </p:cNvPicPr>
          <p:nvPr/>
        </p:nvPicPr>
        <p:blipFill>
          <a:blip r:embed="rId3"/>
          <a:stretch>
            <a:fillRect/>
          </a:stretch>
        </p:blipFill>
        <p:spPr>
          <a:xfrm>
            <a:off x="56133" y="1325425"/>
            <a:ext cx="5992762" cy="4132939"/>
          </a:xfrm>
          <a:prstGeom prst="rect">
            <a:avLst/>
          </a:prstGeom>
        </p:spPr>
      </p:pic>
      <p:pic>
        <p:nvPicPr>
          <p:cNvPr id="13" name="Picture 12">
            <a:extLst>
              <a:ext uri="{FF2B5EF4-FFF2-40B4-BE49-F238E27FC236}">
                <a16:creationId xmlns:a16="http://schemas.microsoft.com/office/drawing/2014/main" id="{2291841A-AF17-41A0-B3B4-61F8D1F2AB00}"/>
              </a:ext>
            </a:extLst>
          </p:cNvPr>
          <p:cNvPicPr>
            <a:picLocks noChangeAspect="1"/>
          </p:cNvPicPr>
          <p:nvPr/>
        </p:nvPicPr>
        <p:blipFill>
          <a:blip r:embed="rId4"/>
          <a:stretch>
            <a:fillRect/>
          </a:stretch>
        </p:blipFill>
        <p:spPr>
          <a:xfrm>
            <a:off x="6143107" y="1336674"/>
            <a:ext cx="5992760" cy="4132938"/>
          </a:xfrm>
          <a:prstGeom prst="rect">
            <a:avLst/>
          </a:prstGeom>
        </p:spPr>
      </p:pic>
      <p:sp>
        <p:nvSpPr>
          <p:cNvPr id="14" name="TextBox 13">
            <a:extLst>
              <a:ext uri="{FF2B5EF4-FFF2-40B4-BE49-F238E27FC236}">
                <a16:creationId xmlns:a16="http://schemas.microsoft.com/office/drawing/2014/main" id="{D8027F85-0B27-4B85-B131-4EA117983EBE}"/>
              </a:ext>
            </a:extLst>
          </p:cNvPr>
          <p:cNvSpPr txBox="1"/>
          <p:nvPr/>
        </p:nvSpPr>
        <p:spPr>
          <a:xfrm>
            <a:off x="2853323" y="6174380"/>
            <a:ext cx="6497828" cy="369332"/>
          </a:xfrm>
          <a:prstGeom prst="rect">
            <a:avLst/>
          </a:prstGeom>
          <a:solidFill>
            <a:schemeClr val="accent6">
              <a:lumMod val="40000"/>
              <a:lumOff val="60000"/>
            </a:schemeClr>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EUMETSAT AMSU-A L1B data are antenna pattern corrected</a:t>
            </a:r>
          </a:p>
        </p:txBody>
      </p:sp>
    </p:spTree>
    <p:extLst>
      <p:ext uri="{BB962C8B-B14F-4D97-AF65-F5344CB8AC3E}">
        <p14:creationId xmlns:p14="http://schemas.microsoft.com/office/powerpoint/2010/main" val="88200254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Comparison of EUMETSAT vs. NOAA </a:t>
            </a:r>
            <a:r>
              <a:rPr lang="en-US" dirty="0" err="1">
                <a:solidFill>
                  <a:srgbClr val="002060"/>
                </a:solidFill>
              </a:rPr>
              <a:t>MetOp</a:t>
            </a:r>
            <a:r>
              <a:rPr lang="en-US" dirty="0">
                <a:solidFill>
                  <a:srgbClr val="002060"/>
                </a:solidFill>
              </a:rPr>
              <a:t> AMSU-A L1b Data</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5</a:t>
            </a:fld>
            <a:endParaRPr lang="en-US" sz="1000" dirty="0"/>
          </a:p>
        </p:txBody>
      </p:sp>
      <p:pic>
        <p:nvPicPr>
          <p:cNvPr id="6" name="Picture 5">
            <a:extLst>
              <a:ext uri="{FF2B5EF4-FFF2-40B4-BE49-F238E27FC236}">
                <a16:creationId xmlns:a16="http://schemas.microsoft.com/office/drawing/2014/main" id="{81476C4F-AD78-4A03-8FDC-D1E3C295A22D}"/>
              </a:ext>
            </a:extLst>
          </p:cNvPr>
          <p:cNvPicPr>
            <a:picLocks noChangeAspect="1"/>
          </p:cNvPicPr>
          <p:nvPr/>
        </p:nvPicPr>
        <p:blipFill>
          <a:blip r:embed="rId3"/>
          <a:stretch>
            <a:fillRect/>
          </a:stretch>
        </p:blipFill>
        <p:spPr>
          <a:xfrm>
            <a:off x="0" y="855369"/>
            <a:ext cx="12192000" cy="5772912"/>
          </a:xfrm>
          <a:prstGeom prst="rect">
            <a:avLst/>
          </a:prstGeom>
        </p:spPr>
      </p:pic>
    </p:spTree>
    <p:extLst>
      <p:ext uri="{BB962C8B-B14F-4D97-AF65-F5344CB8AC3E}">
        <p14:creationId xmlns:p14="http://schemas.microsoft.com/office/powerpoint/2010/main" val="38741179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Comparison of EUMETSAT vs. NOAA </a:t>
            </a:r>
            <a:r>
              <a:rPr lang="en-US" dirty="0" err="1">
                <a:solidFill>
                  <a:srgbClr val="002060"/>
                </a:solidFill>
              </a:rPr>
              <a:t>MetOp</a:t>
            </a:r>
            <a:r>
              <a:rPr lang="en-US" dirty="0">
                <a:solidFill>
                  <a:srgbClr val="002060"/>
                </a:solidFill>
              </a:rPr>
              <a:t> AMSU-A L1b Data</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6</a:t>
            </a:fld>
            <a:endParaRPr lang="en-US" sz="1000" dirty="0"/>
          </a:p>
        </p:txBody>
      </p:sp>
      <p:sp>
        <p:nvSpPr>
          <p:cNvPr id="9" name="TextBox 8">
            <a:extLst>
              <a:ext uri="{FF2B5EF4-FFF2-40B4-BE49-F238E27FC236}">
                <a16:creationId xmlns:a16="http://schemas.microsoft.com/office/drawing/2014/main" id="{973C1EE0-DE62-45E1-8154-9F72FE413FA7}"/>
              </a:ext>
            </a:extLst>
          </p:cNvPr>
          <p:cNvSpPr txBox="1"/>
          <p:nvPr/>
        </p:nvSpPr>
        <p:spPr>
          <a:xfrm>
            <a:off x="8343901" y="882864"/>
            <a:ext cx="1278730" cy="369332"/>
          </a:xfrm>
          <a:prstGeom prst="rect">
            <a:avLst/>
          </a:prstGeom>
          <a:noFill/>
          <a:ln w="25400">
            <a:solidFill>
              <a:srgbClr val="FF0000"/>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Longitude</a:t>
            </a:r>
          </a:p>
        </p:txBody>
      </p:sp>
      <p:sp>
        <p:nvSpPr>
          <p:cNvPr id="10" name="TextBox 9">
            <a:extLst>
              <a:ext uri="{FF2B5EF4-FFF2-40B4-BE49-F238E27FC236}">
                <a16:creationId xmlns:a16="http://schemas.microsoft.com/office/drawing/2014/main" id="{B72BD495-D011-478C-9D87-FEB04A3A7734}"/>
              </a:ext>
            </a:extLst>
          </p:cNvPr>
          <p:cNvSpPr txBox="1"/>
          <p:nvPr/>
        </p:nvSpPr>
        <p:spPr>
          <a:xfrm>
            <a:off x="5079999" y="5647925"/>
            <a:ext cx="2325687" cy="307777"/>
          </a:xfrm>
          <a:prstGeom prst="rect">
            <a:avLst/>
          </a:prstGeom>
          <a:noFill/>
          <a:ln w="25400">
            <a:solidFill>
              <a:srgbClr val="0000CC"/>
            </a:solidFill>
          </a:ln>
        </p:spPr>
        <p:txBody>
          <a:bodyPr wrap="square" rtlCol="0">
            <a:spAutoFit/>
          </a:bodyPr>
          <a:lstStyle/>
          <a:p>
            <a:pPr algn="ctr"/>
            <a:r>
              <a:rPr lang="en-US" sz="1400" dirty="0">
                <a:latin typeface="Times New Roman" panose="02020603050405020304" pitchFamily="18" charset="0"/>
                <a:cs typeface="Times New Roman" panose="02020603050405020304" pitchFamily="18" charset="0"/>
              </a:rPr>
              <a:t>FOV to FOV Bias Map</a:t>
            </a:r>
          </a:p>
        </p:txBody>
      </p:sp>
      <p:pic>
        <p:nvPicPr>
          <p:cNvPr id="11" name="Picture 10" descr="A map of the world&#10;&#10;AI-generated content may be incorrect.">
            <a:extLst>
              <a:ext uri="{FF2B5EF4-FFF2-40B4-BE49-F238E27FC236}">
                <a16:creationId xmlns:a16="http://schemas.microsoft.com/office/drawing/2014/main" id="{D714E22C-148E-4EE8-8468-A82BE43378F4}"/>
              </a:ext>
            </a:extLst>
          </p:cNvPr>
          <p:cNvPicPr>
            <a:picLocks noChangeAspect="1"/>
          </p:cNvPicPr>
          <p:nvPr/>
        </p:nvPicPr>
        <p:blipFill>
          <a:blip r:embed="rId3"/>
          <a:stretch>
            <a:fillRect/>
          </a:stretch>
        </p:blipFill>
        <p:spPr>
          <a:xfrm>
            <a:off x="6089763" y="1383521"/>
            <a:ext cx="6102237" cy="4208439"/>
          </a:xfrm>
          <a:prstGeom prst="rect">
            <a:avLst/>
          </a:prstGeom>
        </p:spPr>
      </p:pic>
      <p:pic>
        <p:nvPicPr>
          <p:cNvPr id="12" name="Picture 11" descr="A map of the world&#10;&#10;AI-generated content may be incorrect.">
            <a:extLst>
              <a:ext uri="{FF2B5EF4-FFF2-40B4-BE49-F238E27FC236}">
                <a16:creationId xmlns:a16="http://schemas.microsoft.com/office/drawing/2014/main" id="{C694A5E0-20C5-4273-97F2-F7F25CB034DD}"/>
              </a:ext>
            </a:extLst>
          </p:cNvPr>
          <p:cNvPicPr>
            <a:picLocks noChangeAspect="1"/>
          </p:cNvPicPr>
          <p:nvPr/>
        </p:nvPicPr>
        <p:blipFill>
          <a:blip r:embed="rId4"/>
          <a:stretch>
            <a:fillRect/>
          </a:stretch>
        </p:blipFill>
        <p:spPr>
          <a:xfrm>
            <a:off x="0" y="1383521"/>
            <a:ext cx="6102237" cy="4208439"/>
          </a:xfrm>
          <a:prstGeom prst="rect">
            <a:avLst/>
          </a:prstGeom>
        </p:spPr>
      </p:pic>
      <p:sp>
        <p:nvSpPr>
          <p:cNvPr id="13" name="TextBox 12">
            <a:extLst>
              <a:ext uri="{FF2B5EF4-FFF2-40B4-BE49-F238E27FC236}">
                <a16:creationId xmlns:a16="http://schemas.microsoft.com/office/drawing/2014/main" id="{46736093-4572-4542-8D39-4B64919AF37B}"/>
              </a:ext>
            </a:extLst>
          </p:cNvPr>
          <p:cNvSpPr txBox="1"/>
          <p:nvPr/>
        </p:nvSpPr>
        <p:spPr>
          <a:xfrm>
            <a:off x="2411753" y="882864"/>
            <a:ext cx="1278730" cy="369332"/>
          </a:xfrm>
          <a:prstGeom prst="rect">
            <a:avLst/>
          </a:prstGeom>
          <a:noFill/>
          <a:ln w="25400">
            <a:solidFill>
              <a:srgbClr val="FF0000"/>
            </a:solidFill>
          </a:ln>
        </p:spPr>
        <p:txBody>
          <a:bodyPr wrap="square" rtlCol="0">
            <a:spAutoFit/>
          </a:bodyPr>
          <a:lstStyle/>
          <a:p>
            <a:pPr algn="ctr"/>
            <a:r>
              <a:rPr lang="en-US" dirty="0">
                <a:latin typeface="Times New Roman" panose="02020603050405020304" pitchFamily="18" charset="0"/>
                <a:cs typeface="Times New Roman" panose="02020603050405020304" pitchFamily="18" charset="0"/>
              </a:rPr>
              <a:t>Latitude</a:t>
            </a:r>
          </a:p>
        </p:txBody>
      </p:sp>
      <p:sp>
        <p:nvSpPr>
          <p:cNvPr id="14" name="TextBox 13">
            <a:extLst>
              <a:ext uri="{FF2B5EF4-FFF2-40B4-BE49-F238E27FC236}">
                <a16:creationId xmlns:a16="http://schemas.microsoft.com/office/drawing/2014/main" id="{33E21059-3B20-43BB-9F0D-CF4EFDC74A6E}"/>
              </a:ext>
            </a:extLst>
          </p:cNvPr>
          <p:cNvSpPr txBox="1"/>
          <p:nvPr/>
        </p:nvSpPr>
        <p:spPr>
          <a:xfrm>
            <a:off x="2853323" y="6174380"/>
            <a:ext cx="6497828" cy="369332"/>
          </a:xfrm>
          <a:prstGeom prst="rect">
            <a:avLst/>
          </a:prstGeom>
          <a:solidFill>
            <a:schemeClr val="accent6">
              <a:lumMod val="40000"/>
              <a:lumOff val="60000"/>
            </a:schemeClr>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Small geolocation bias exists between two sets of L1b datasets</a:t>
            </a:r>
          </a:p>
        </p:txBody>
      </p:sp>
    </p:spTree>
    <p:extLst>
      <p:ext uri="{BB962C8B-B14F-4D97-AF65-F5344CB8AC3E}">
        <p14:creationId xmlns:p14="http://schemas.microsoft.com/office/powerpoint/2010/main" val="1283197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945F9A-11BC-429C-926D-B66C81DC289E}"/>
              </a:ext>
            </a:extLst>
          </p:cNvPr>
          <p:cNvSpPr>
            <a:spLocks noGrp="1"/>
          </p:cNvSpPr>
          <p:nvPr>
            <p:ph type="body" idx="1"/>
          </p:nvPr>
        </p:nvSpPr>
        <p:spPr>
          <a:xfrm>
            <a:off x="361951" y="5137811"/>
            <a:ext cx="11813188" cy="1656252"/>
          </a:xfrm>
        </p:spPr>
        <p:txBody>
          <a:bodyPr/>
          <a:lstStyle/>
          <a:p>
            <a:pPr marL="406400" indent="-285750">
              <a:buFont typeface="Wingdings" panose="05000000000000000000" pitchFamily="2" charset="2"/>
              <a:buChar char="v"/>
            </a:pPr>
            <a:r>
              <a:rPr lang="en-US" sz="1800" b="1" dirty="0"/>
              <a:t>What does </a:t>
            </a:r>
            <a:r>
              <a:rPr lang="en-US" sz="1800" b="1" dirty="0">
                <a:hlinkClick r:id="rId2"/>
              </a:rPr>
              <a:t>ICVS</a:t>
            </a:r>
            <a:r>
              <a:rPr lang="en-US" sz="1800" b="1" dirty="0"/>
              <a:t> do?</a:t>
            </a:r>
          </a:p>
          <a:p>
            <a:pPr marL="635000" lvl="1">
              <a:buFont typeface="Arial" panose="020B0604020202020204" pitchFamily="34" charset="0"/>
              <a:buChar char="•"/>
            </a:pPr>
            <a:r>
              <a:rPr lang="en-US" sz="1400" b="0" dirty="0"/>
              <a:t>An integrated calibration and validation system (ICVS) for </a:t>
            </a:r>
            <a:r>
              <a:rPr lang="en-US" sz="1400" dirty="0"/>
              <a:t>Satellite Instrument </a:t>
            </a:r>
            <a:r>
              <a:rPr lang="en-US" sz="1400" u="sng" dirty="0">
                <a:effectLst>
                  <a:outerShdw blurRad="38100" dist="38100" dir="2700000" algn="tl">
                    <a:srgbClr val="000000">
                      <a:alpha val="43137"/>
                    </a:srgbClr>
                  </a:outerShdw>
                </a:effectLst>
              </a:rPr>
              <a:t>Near-Real Time (NRT) </a:t>
            </a:r>
            <a:r>
              <a:rPr lang="en-US" sz="1400" dirty="0"/>
              <a:t>Performance and Data Quality Monitoring to support all NOAA satellite missions</a:t>
            </a:r>
          </a:p>
          <a:p>
            <a:pPr marL="635000" lvl="1">
              <a:buFont typeface="Arial" panose="020B0604020202020204" pitchFamily="34" charset="0"/>
              <a:buChar char="•"/>
            </a:pPr>
            <a:r>
              <a:rPr lang="en-US" sz="1400" dirty="0"/>
              <a:t>ICVS is an important tool for level 1b or Sensor Data Records (SDR), and is used by OSPO, NWS, ECMWF, EUMETSAT, NASA, Air Force, NAVO, as well as STAR scientists (especially the radiance or SDR teams)</a:t>
            </a:r>
          </a:p>
          <a:p>
            <a:pPr marL="635000" lvl="1">
              <a:buFont typeface="Arial" panose="020B0604020202020204" pitchFamily="34" charset="0"/>
              <a:buChar char="•"/>
            </a:pPr>
            <a:r>
              <a:rPr lang="en-US" sz="1400" dirty="0"/>
              <a:t>Currently monitoring 24+ satellite instruments with more than 3000 parameters online (https://www.star.nesdis.noaa.gov/icvs/)</a:t>
            </a:r>
          </a:p>
          <a:p>
            <a:pPr marL="635000" lvl="1">
              <a:buFont typeface="Arial" panose="020B0604020202020204" pitchFamily="34" charset="0"/>
              <a:buChar char="•"/>
            </a:pPr>
            <a:endParaRPr lang="en-US" sz="1600" b="0" dirty="0"/>
          </a:p>
        </p:txBody>
      </p:sp>
      <p:pic>
        <p:nvPicPr>
          <p:cNvPr id="2050" name="Picture 2" descr="NOAA ICVS LTM System Schematic Chart">
            <a:extLst>
              <a:ext uri="{FF2B5EF4-FFF2-40B4-BE49-F238E27FC236}">
                <a16:creationId xmlns:a16="http://schemas.microsoft.com/office/drawing/2014/main" id="{6FE8745B-5A87-4CD8-A649-D6595D2E1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8448" y="826704"/>
            <a:ext cx="7495103" cy="431110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AD312987-EA94-4BBF-9E9A-C364AC58DBD6}"/>
              </a:ext>
            </a:extLst>
          </p:cNvPr>
          <p:cNvSpPr/>
          <p:nvPr/>
        </p:nvSpPr>
        <p:spPr>
          <a:xfrm>
            <a:off x="4886826" y="3082533"/>
            <a:ext cx="2416342" cy="40815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077095F-00C1-478D-A6C3-6FD2EF131ACF}"/>
              </a:ext>
            </a:extLst>
          </p:cNvPr>
          <p:cNvSpPr txBox="1"/>
          <p:nvPr/>
        </p:nvSpPr>
        <p:spPr>
          <a:xfrm>
            <a:off x="9933040" y="2982257"/>
            <a:ext cx="2133815" cy="954107"/>
          </a:xfrm>
          <a:prstGeom prst="rect">
            <a:avLst/>
          </a:prstGeom>
          <a:noFill/>
          <a:ln>
            <a:solidFill>
              <a:srgbClr val="FF0000"/>
            </a:solidFill>
          </a:ln>
        </p:spPr>
        <p:txBody>
          <a:bodyPr wrap="square" rtlCol="0">
            <a:spAutoFit/>
          </a:bodyPr>
          <a:lstStyle/>
          <a:p>
            <a:r>
              <a:rPr lang="en-US" sz="1400" b="1" dirty="0">
                <a:solidFill>
                  <a:srgbClr val="C00000"/>
                </a:solidFill>
                <a:latin typeface="Times New Roman" panose="02020603050405020304" pitchFamily="18" charset="0"/>
                <a:cs typeface="Times New Roman" panose="02020603050405020304" pitchFamily="18" charset="0"/>
              </a:rPr>
              <a:t>ICVS Inter-Sensor Radiometric Calibration Bias Assessment (</a:t>
            </a:r>
            <a:r>
              <a:rPr lang="en-US" sz="1400" b="1" dirty="0" err="1">
                <a:solidFill>
                  <a:srgbClr val="C00000"/>
                </a:solidFill>
                <a:latin typeface="Times New Roman" panose="02020603050405020304" pitchFamily="18" charset="0"/>
                <a:cs typeface="Times New Roman" panose="02020603050405020304" pitchFamily="18" charset="0"/>
              </a:rPr>
              <a:t>iSensor</a:t>
            </a:r>
            <a:r>
              <a:rPr lang="en-US" sz="1400" b="1" dirty="0">
                <a:solidFill>
                  <a:srgbClr val="C00000"/>
                </a:solidFill>
                <a:latin typeface="Times New Roman" panose="02020603050405020304" pitchFamily="18" charset="0"/>
                <a:cs typeface="Times New Roman" panose="02020603050405020304" pitchFamily="18" charset="0"/>
              </a:rPr>
              <a:t>-RCBA) Tool</a:t>
            </a:r>
          </a:p>
        </p:txBody>
      </p:sp>
      <p:cxnSp>
        <p:nvCxnSpPr>
          <p:cNvPr id="10" name="Straight Arrow Connector 9">
            <a:extLst>
              <a:ext uri="{FF2B5EF4-FFF2-40B4-BE49-F238E27FC236}">
                <a16:creationId xmlns:a16="http://schemas.microsoft.com/office/drawing/2014/main" id="{D76CC1C2-17AB-49A7-B6C4-6A6451F30EE0}"/>
              </a:ext>
            </a:extLst>
          </p:cNvPr>
          <p:cNvCxnSpPr>
            <a:cxnSpLocks/>
            <a:stCxn id="9" idx="1"/>
            <a:endCxn id="8" idx="3"/>
          </p:cNvCxnSpPr>
          <p:nvPr/>
        </p:nvCxnSpPr>
        <p:spPr>
          <a:xfrm flipH="1" flipV="1">
            <a:off x="7303168" y="3286610"/>
            <a:ext cx="2629872" cy="17270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A4390D-7366-467A-B570-4BD0179D9CFD}"/>
              </a:ext>
            </a:extLst>
          </p:cNvPr>
          <p:cNvSpPr txBox="1">
            <a:spLocks/>
          </p:cNvSpPr>
          <p:nvPr/>
        </p:nvSpPr>
        <p:spPr>
          <a:xfrm>
            <a:off x="1505527" y="0"/>
            <a:ext cx="10177136" cy="788878"/>
          </a:xfrm>
          <a:prstGeom prst="rect">
            <a:avLst/>
          </a:prstGeom>
        </p:spPr>
        <p:txBody>
          <a:bodyPr anchor="ctr" anchorCtr="0">
            <a:noAutofit/>
          </a:bodyPr>
          <a:lstStyle>
            <a:lvl1pPr algn="ctr" defTabSz="914400" rtl="0" eaLnBrk="1" latinLnBrk="0" hangingPunct="1">
              <a:spcBef>
                <a:spcPct val="0"/>
              </a:spcBef>
              <a:buNone/>
              <a:defRPr sz="2600" b="1" kern="1200" baseline="0">
                <a:solidFill>
                  <a:schemeClr val="tx1"/>
                </a:solidFill>
                <a:latin typeface="Times New Roman" panose="02020603050405020304" pitchFamily="18" charset="0"/>
                <a:ea typeface="+mj-ea"/>
                <a:cs typeface="Times New Roman" panose="02020603050405020304" pitchFamily="18" charset="0"/>
              </a:defRPr>
            </a:lvl1pPr>
          </a:lstStyle>
          <a:p>
            <a:pPr fontAlgn="base">
              <a:spcAft>
                <a:spcPct val="0"/>
              </a:spcAft>
            </a:pPr>
            <a:r>
              <a:rPr lang="en-US" sz="2400" dirty="0">
                <a:solidFill>
                  <a:srgbClr val="002060"/>
                </a:solidFill>
              </a:rPr>
              <a:t>NOAA Integrated Calibration/Validation System (ICVS) Monitoring System</a:t>
            </a:r>
          </a:p>
        </p:txBody>
      </p:sp>
      <p:sp>
        <p:nvSpPr>
          <p:cNvPr id="14" name="Footer Placeholder 4">
            <a:extLst>
              <a:ext uri="{FF2B5EF4-FFF2-40B4-BE49-F238E27FC236}">
                <a16:creationId xmlns:a16="http://schemas.microsoft.com/office/drawing/2014/main" id="{C045B240-404E-4E8B-A35C-7AC53970989F}"/>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13" name="Slide Number Placeholder 3">
            <a:extLst>
              <a:ext uri="{FF2B5EF4-FFF2-40B4-BE49-F238E27FC236}">
                <a16:creationId xmlns:a16="http://schemas.microsoft.com/office/drawing/2014/main" id="{FD0D960D-BF8A-48D1-AA47-7FBAE60F2B9D}"/>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7</a:t>
            </a:fld>
            <a:endParaRPr lang="en-US" sz="1000" dirty="0"/>
          </a:p>
        </p:txBody>
      </p:sp>
    </p:spTree>
    <p:extLst>
      <p:ext uri="{BB962C8B-B14F-4D97-AF65-F5344CB8AC3E}">
        <p14:creationId xmlns:p14="http://schemas.microsoft.com/office/powerpoint/2010/main" val="93277757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945F9A-11BC-429C-926D-B66C81DC289E}"/>
              </a:ext>
            </a:extLst>
          </p:cNvPr>
          <p:cNvSpPr>
            <a:spLocks noGrp="1"/>
          </p:cNvSpPr>
          <p:nvPr>
            <p:ph type="body" idx="1"/>
          </p:nvPr>
        </p:nvSpPr>
        <p:spPr>
          <a:xfrm>
            <a:off x="21856" y="960757"/>
            <a:ext cx="4868301" cy="5640068"/>
          </a:xfrm>
        </p:spPr>
        <p:txBody>
          <a:bodyPr/>
          <a:lstStyle/>
          <a:p>
            <a:pPr marL="341313" indent="-341313">
              <a:spcBef>
                <a:spcPts val="1200"/>
              </a:spcBef>
              <a:buFont typeface="Wingdings" panose="05000000000000000000" pitchFamily="2" charset="2"/>
              <a:buChar char="v"/>
            </a:pPr>
            <a:r>
              <a:rPr lang="en-US" sz="1800" b="1" dirty="0" err="1"/>
              <a:t>iSensor</a:t>
            </a:r>
            <a:r>
              <a:rPr lang="en-US" sz="1800" b="1" dirty="0"/>
              <a:t>-RCBA Inter-sensor Comparison Tool Key Features </a:t>
            </a:r>
            <a:r>
              <a:rPr lang="en-US" sz="1600" dirty="0"/>
              <a:t>(Yan et al., 2025; 2026)</a:t>
            </a:r>
          </a:p>
          <a:p>
            <a:pPr marL="577850" lvl="2"/>
            <a:r>
              <a:rPr lang="en-US" sz="1600" b="0" dirty="0"/>
              <a:t>Covering </a:t>
            </a:r>
            <a:r>
              <a:rPr lang="en-US" sz="1600" dirty="0"/>
              <a:t>various </a:t>
            </a:r>
            <a:r>
              <a:rPr lang="en-US" sz="1600" b="0" dirty="0"/>
              <a:t>instruments </a:t>
            </a:r>
            <a:r>
              <a:rPr lang="en-US" sz="1600" dirty="0"/>
              <a:t>across several satellite programs, </a:t>
            </a:r>
            <a:r>
              <a:rPr lang="en-US" sz="1600" b="0" dirty="0"/>
              <a:t>e.g., the ATMS, </a:t>
            </a:r>
            <a:r>
              <a:rPr lang="en-US" sz="1600" b="0" dirty="0" err="1"/>
              <a:t>CrIS</a:t>
            </a:r>
            <a:r>
              <a:rPr lang="en-US" sz="1600" b="0" dirty="0"/>
              <a:t>, VIIRS, and OMPS instruments onboard SNPP/NOAA-20/NOAA-21, the ABI instrument onboard GOES-18 and GOES-19; the AMSU-A, MHS, and IASI</a:t>
            </a:r>
            <a:r>
              <a:rPr lang="en-US" sz="1600" dirty="0"/>
              <a:t> instruments onboard legacy </a:t>
            </a:r>
            <a:r>
              <a:rPr lang="en-US" sz="1600" dirty="0" err="1"/>
              <a:t>Metop</a:t>
            </a:r>
            <a:r>
              <a:rPr lang="en-US" sz="1600" dirty="0"/>
              <a:t>-B/C.</a:t>
            </a:r>
            <a:r>
              <a:rPr lang="en-US" sz="1600" b="0" dirty="0"/>
              <a:t> </a:t>
            </a:r>
          </a:p>
          <a:p>
            <a:pPr marL="577850" lvl="2"/>
            <a:r>
              <a:rPr lang="en-US" sz="1600" dirty="0"/>
              <a:t>Use multi-methods for inter-sensor radiometric calibration error assessments</a:t>
            </a:r>
            <a:endParaRPr lang="en-US" sz="1600" b="0" dirty="0"/>
          </a:p>
          <a:p>
            <a:pPr marL="806450" lvl="3"/>
            <a:r>
              <a:rPr lang="en-US" sz="1400" dirty="0"/>
              <a:t>Use CRTM as a transfer (CRTM-Double Difference) (ECMWF forecasts and RO-derived profiles respectively) </a:t>
            </a:r>
          </a:p>
          <a:p>
            <a:pPr marL="806450" lvl="3"/>
            <a:r>
              <a:rPr lang="en-US" sz="1400" dirty="0"/>
              <a:t>Use 3</a:t>
            </a:r>
            <a:r>
              <a:rPr lang="en-US" sz="1400" baseline="30000" dirty="0"/>
              <a:t>rd</a:t>
            </a:r>
            <a:r>
              <a:rPr lang="en-US" sz="1400" dirty="0"/>
              <a:t> sensor as a transfer (SNO based)</a:t>
            </a:r>
          </a:p>
          <a:p>
            <a:pPr marL="806450" lvl="3"/>
            <a:r>
              <a:rPr lang="en-US" sz="1400" dirty="0"/>
              <a:t>Direct comparison (32-day direct differences)</a:t>
            </a:r>
          </a:p>
          <a:p>
            <a:pPr marL="806450" lvl="3"/>
            <a:r>
              <a:rPr lang="en-US" sz="1400" dirty="0"/>
              <a:t>Inter-sensor comparison via deep convective cloud targets</a:t>
            </a:r>
          </a:p>
          <a:p>
            <a:pPr marL="577850" lvl="2"/>
            <a:r>
              <a:rPr lang="en-US" sz="1600" dirty="0"/>
              <a:t>Serves as a web-based dashboard for satellite instrument status (a publicly accessible website: </a:t>
            </a:r>
            <a:r>
              <a:rPr lang="en-US" sz="1400" dirty="0"/>
              <a:t>https://www.star.nesdis.noaa.gov/icvs/comparison_ATMS.php</a:t>
            </a:r>
            <a:r>
              <a:rPr lang="en-US" sz="1600" dirty="0"/>
              <a:t>)</a:t>
            </a:r>
          </a:p>
          <a:p>
            <a:endParaRPr lang="en-US" sz="1800" dirty="0"/>
          </a:p>
        </p:txBody>
      </p:sp>
      <p:sp>
        <p:nvSpPr>
          <p:cNvPr id="7" name="TextBox 6">
            <a:extLst>
              <a:ext uri="{FF2B5EF4-FFF2-40B4-BE49-F238E27FC236}">
                <a16:creationId xmlns:a16="http://schemas.microsoft.com/office/drawing/2014/main" id="{411A3B3E-02C4-43E0-907C-EDDD06D6229B}"/>
              </a:ext>
            </a:extLst>
          </p:cNvPr>
          <p:cNvSpPr txBox="1"/>
          <p:nvPr/>
        </p:nvSpPr>
        <p:spPr>
          <a:xfrm>
            <a:off x="5470923" y="960757"/>
            <a:ext cx="6443174" cy="369332"/>
          </a:xfrm>
          <a:prstGeom prst="rect">
            <a:avLst/>
          </a:prstGeom>
          <a:noFill/>
        </p:spPr>
        <p:txBody>
          <a:bodyPr wrap="none" rtlCol="0">
            <a:spAutoFit/>
          </a:bodyPr>
          <a:lstStyle/>
          <a:p>
            <a:r>
              <a:rPr lang="en-US" b="1" dirty="0">
                <a:solidFill>
                  <a:srgbClr val="0000CC"/>
                </a:solidFill>
                <a:latin typeface="Times New Roman" panose="02020603050405020304" pitchFamily="18" charset="0"/>
                <a:cs typeface="Times New Roman" panose="02020603050405020304" pitchFamily="18" charset="0"/>
              </a:rPr>
              <a:t>An Example: ICVS Inter-sensor Comparison Website for ATMS</a:t>
            </a:r>
          </a:p>
        </p:txBody>
      </p:sp>
      <p:sp>
        <p:nvSpPr>
          <p:cNvPr id="11" name="Title 1">
            <a:extLst>
              <a:ext uri="{FF2B5EF4-FFF2-40B4-BE49-F238E27FC236}">
                <a16:creationId xmlns:a16="http://schemas.microsoft.com/office/drawing/2014/main" id="{55A4390D-7366-467A-B570-4BD0179D9CFD}"/>
              </a:ext>
            </a:extLst>
          </p:cNvPr>
          <p:cNvSpPr txBox="1">
            <a:spLocks/>
          </p:cNvSpPr>
          <p:nvPr/>
        </p:nvSpPr>
        <p:spPr>
          <a:xfrm>
            <a:off x="1505526" y="0"/>
            <a:ext cx="10621827" cy="788878"/>
          </a:xfrm>
          <a:prstGeom prst="rect">
            <a:avLst/>
          </a:prstGeom>
        </p:spPr>
        <p:txBody>
          <a:bodyPr anchor="ctr" anchorCtr="0">
            <a:noAutofit/>
          </a:bodyPr>
          <a:lstStyle>
            <a:lvl1pPr algn="ctr" defTabSz="914400" rtl="0" eaLnBrk="1" latinLnBrk="0" hangingPunct="1">
              <a:spcBef>
                <a:spcPct val="0"/>
              </a:spcBef>
              <a:buNone/>
              <a:defRPr sz="2600" b="1" kern="1200" baseline="0">
                <a:solidFill>
                  <a:schemeClr val="tx1"/>
                </a:solidFill>
                <a:latin typeface="Times New Roman" panose="02020603050405020304" pitchFamily="18" charset="0"/>
                <a:ea typeface="+mj-ea"/>
                <a:cs typeface="Times New Roman" panose="02020603050405020304" pitchFamily="18" charset="0"/>
              </a:defRPr>
            </a:lvl1pPr>
          </a:lstStyle>
          <a:p>
            <a:pPr fontAlgn="base">
              <a:spcAft>
                <a:spcPct val="0"/>
              </a:spcAft>
            </a:pPr>
            <a:r>
              <a:rPr lang="en-US" sz="2400" dirty="0"/>
              <a:t>ICVS Long-Term Inter-Sensor Radiometric Calibration Bias Assessment (</a:t>
            </a:r>
            <a:r>
              <a:rPr lang="en-US" sz="2400" dirty="0" err="1"/>
              <a:t>iSensor</a:t>
            </a:r>
            <a:r>
              <a:rPr lang="en-US" sz="2400" dirty="0"/>
              <a:t>-RCBA) Monitoring Tool</a:t>
            </a:r>
          </a:p>
        </p:txBody>
      </p:sp>
      <p:sp>
        <p:nvSpPr>
          <p:cNvPr id="14" name="Footer Placeholder 4">
            <a:extLst>
              <a:ext uri="{FF2B5EF4-FFF2-40B4-BE49-F238E27FC236}">
                <a16:creationId xmlns:a16="http://schemas.microsoft.com/office/drawing/2014/main" id="{C045B240-404E-4E8B-A35C-7AC53970989F}"/>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15" name="Slide Number Placeholder 3">
            <a:extLst>
              <a:ext uri="{FF2B5EF4-FFF2-40B4-BE49-F238E27FC236}">
                <a16:creationId xmlns:a16="http://schemas.microsoft.com/office/drawing/2014/main" id="{3CAAD046-F53E-462C-B0B4-7FD670EBDC5A}"/>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8</a:t>
            </a:fld>
            <a:endParaRPr lang="en-US" sz="1000" dirty="0"/>
          </a:p>
        </p:txBody>
      </p:sp>
      <p:pic>
        <p:nvPicPr>
          <p:cNvPr id="16" name="Picture 15">
            <a:extLst>
              <a:ext uri="{FF2B5EF4-FFF2-40B4-BE49-F238E27FC236}">
                <a16:creationId xmlns:a16="http://schemas.microsoft.com/office/drawing/2014/main" id="{B6335791-59B8-43CE-8136-1FB658BC0E62}"/>
              </a:ext>
            </a:extLst>
          </p:cNvPr>
          <p:cNvPicPr>
            <a:picLocks noChangeAspect="1"/>
          </p:cNvPicPr>
          <p:nvPr/>
        </p:nvPicPr>
        <p:blipFill>
          <a:blip r:embed="rId2"/>
          <a:stretch>
            <a:fillRect/>
          </a:stretch>
        </p:blipFill>
        <p:spPr>
          <a:xfrm>
            <a:off x="4890157" y="1321789"/>
            <a:ext cx="7284982" cy="4390788"/>
          </a:xfrm>
          <a:prstGeom prst="rect">
            <a:avLst/>
          </a:prstGeom>
        </p:spPr>
      </p:pic>
      <p:sp>
        <p:nvSpPr>
          <p:cNvPr id="17" name="Rectangle 16">
            <a:extLst>
              <a:ext uri="{FF2B5EF4-FFF2-40B4-BE49-F238E27FC236}">
                <a16:creationId xmlns:a16="http://schemas.microsoft.com/office/drawing/2014/main" id="{DEC5EFBB-7F3F-41EB-B319-E25B4066F62C}"/>
              </a:ext>
            </a:extLst>
          </p:cNvPr>
          <p:cNvSpPr/>
          <p:nvPr/>
        </p:nvSpPr>
        <p:spPr>
          <a:xfrm>
            <a:off x="4877932" y="2035075"/>
            <a:ext cx="1185983" cy="58781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a:extLst>
              <a:ext uri="{FF2B5EF4-FFF2-40B4-BE49-F238E27FC236}">
                <a16:creationId xmlns:a16="http://schemas.microsoft.com/office/drawing/2014/main" id="{AC10A4F7-A036-464F-9D0D-7B5B53A29A14}"/>
              </a:ext>
            </a:extLst>
          </p:cNvPr>
          <p:cNvSpPr txBox="1">
            <a:spLocks/>
          </p:cNvSpPr>
          <p:nvPr/>
        </p:nvSpPr>
        <p:spPr>
          <a:xfrm>
            <a:off x="4842372" y="6115697"/>
            <a:ext cx="7284982" cy="346404"/>
          </a:xfrm>
          <a:prstGeom prst="rect">
            <a:avLst/>
          </a:prstGeom>
          <a:solidFill>
            <a:schemeClr val="accent3">
              <a:lumMod val="40000"/>
              <a:lumOff val="60000"/>
            </a:schemeClr>
          </a:solidFill>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000"/>
              <a:t>Currently provide ATMS and OMPS inter-sensor comparison monitoring</a:t>
            </a:r>
            <a:endParaRPr lang="en-US" sz="2000" dirty="0"/>
          </a:p>
        </p:txBody>
      </p:sp>
    </p:spTree>
    <p:extLst>
      <p:ext uri="{BB962C8B-B14F-4D97-AF65-F5344CB8AC3E}">
        <p14:creationId xmlns:p14="http://schemas.microsoft.com/office/powerpoint/2010/main" val="392082494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ATMS vs. N19 AMSU-A SNO Inter-sensor Bias</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9</a:t>
            </a:fld>
            <a:endParaRPr lang="en-US" sz="1000" dirty="0"/>
          </a:p>
        </p:txBody>
      </p:sp>
      <p:pic>
        <p:nvPicPr>
          <p:cNvPr id="15" name="Picture 14">
            <a:extLst>
              <a:ext uri="{FF2B5EF4-FFF2-40B4-BE49-F238E27FC236}">
                <a16:creationId xmlns:a16="http://schemas.microsoft.com/office/drawing/2014/main" id="{B337A19D-93D7-40A2-8EAE-DE72818F44FF}"/>
              </a:ext>
            </a:extLst>
          </p:cNvPr>
          <p:cNvPicPr>
            <a:picLocks noChangeAspect="1"/>
          </p:cNvPicPr>
          <p:nvPr/>
        </p:nvPicPr>
        <p:blipFill>
          <a:blip r:embed="rId3"/>
          <a:stretch>
            <a:fillRect/>
          </a:stretch>
        </p:blipFill>
        <p:spPr>
          <a:xfrm>
            <a:off x="2547999" y="862877"/>
            <a:ext cx="7062281" cy="5276417"/>
          </a:xfrm>
          <a:prstGeom prst="rect">
            <a:avLst/>
          </a:prstGeom>
        </p:spPr>
      </p:pic>
      <p:sp>
        <p:nvSpPr>
          <p:cNvPr id="19" name="TextBox 18">
            <a:extLst>
              <a:ext uri="{FF2B5EF4-FFF2-40B4-BE49-F238E27FC236}">
                <a16:creationId xmlns:a16="http://schemas.microsoft.com/office/drawing/2014/main" id="{38F23709-F5B5-422B-9D56-29DFFEE41680}"/>
              </a:ext>
            </a:extLst>
          </p:cNvPr>
          <p:cNvSpPr txBox="1"/>
          <p:nvPr/>
        </p:nvSpPr>
        <p:spPr>
          <a:xfrm>
            <a:off x="2464618" y="6222150"/>
            <a:ext cx="7229041" cy="369332"/>
          </a:xfrm>
          <a:prstGeom prst="rect">
            <a:avLst/>
          </a:prstGeom>
          <a:solidFill>
            <a:schemeClr val="accent6">
              <a:lumMod val="40000"/>
              <a:lumOff val="60000"/>
            </a:schemeClr>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Bias systematic shift in 2017 due to the ATMS calibration algorithm change</a:t>
            </a:r>
          </a:p>
        </p:txBody>
      </p:sp>
    </p:spTree>
    <p:extLst>
      <p:ext uri="{BB962C8B-B14F-4D97-AF65-F5344CB8AC3E}">
        <p14:creationId xmlns:p14="http://schemas.microsoft.com/office/powerpoint/2010/main" val="393961350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ATMS ECMWF Profile CRTM O-B Double Difference</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10</a:t>
            </a:fld>
            <a:endParaRPr lang="en-US" sz="1000" dirty="0"/>
          </a:p>
        </p:txBody>
      </p:sp>
      <p:pic>
        <p:nvPicPr>
          <p:cNvPr id="9" name="Picture 8">
            <a:extLst>
              <a:ext uri="{FF2B5EF4-FFF2-40B4-BE49-F238E27FC236}">
                <a16:creationId xmlns:a16="http://schemas.microsoft.com/office/drawing/2014/main" id="{8165BE47-A907-4D27-AC64-260008BDCB4B}"/>
              </a:ext>
            </a:extLst>
          </p:cNvPr>
          <p:cNvPicPr>
            <a:picLocks noChangeAspect="1"/>
          </p:cNvPicPr>
          <p:nvPr/>
        </p:nvPicPr>
        <p:blipFill>
          <a:blip r:embed="rId3"/>
          <a:stretch>
            <a:fillRect/>
          </a:stretch>
        </p:blipFill>
        <p:spPr>
          <a:xfrm>
            <a:off x="8332627" y="844531"/>
            <a:ext cx="3380613" cy="5828643"/>
          </a:xfrm>
          <a:prstGeom prst="rect">
            <a:avLst/>
          </a:prstGeom>
        </p:spPr>
      </p:pic>
      <p:pic>
        <p:nvPicPr>
          <p:cNvPr id="10" name="Picture 9">
            <a:extLst>
              <a:ext uri="{FF2B5EF4-FFF2-40B4-BE49-F238E27FC236}">
                <a16:creationId xmlns:a16="http://schemas.microsoft.com/office/drawing/2014/main" id="{BE37290B-3988-4BD5-869A-4BC61F77FC1F}"/>
              </a:ext>
            </a:extLst>
          </p:cNvPr>
          <p:cNvPicPr>
            <a:picLocks noChangeAspect="1"/>
          </p:cNvPicPr>
          <p:nvPr/>
        </p:nvPicPr>
        <p:blipFill>
          <a:blip r:embed="rId4"/>
          <a:stretch>
            <a:fillRect/>
          </a:stretch>
        </p:blipFill>
        <p:spPr>
          <a:xfrm>
            <a:off x="566664" y="838252"/>
            <a:ext cx="3371666" cy="5813218"/>
          </a:xfrm>
          <a:prstGeom prst="rect">
            <a:avLst/>
          </a:prstGeom>
        </p:spPr>
      </p:pic>
      <p:pic>
        <p:nvPicPr>
          <p:cNvPr id="11" name="Picture 10">
            <a:extLst>
              <a:ext uri="{FF2B5EF4-FFF2-40B4-BE49-F238E27FC236}">
                <a16:creationId xmlns:a16="http://schemas.microsoft.com/office/drawing/2014/main" id="{C44AE797-A307-4F7B-BA4C-503CD10453DC}"/>
              </a:ext>
            </a:extLst>
          </p:cNvPr>
          <p:cNvPicPr>
            <a:picLocks noChangeAspect="1"/>
          </p:cNvPicPr>
          <p:nvPr/>
        </p:nvPicPr>
        <p:blipFill>
          <a:blip r:embed="rId5"/>
          <a:stretch>
            <a:fillRect/>
          </a:stretch>
        </p:blipFill>
        <p:spPr>
          <a:xfrm>
            <a:off x="4411156" y="841665"/>
            <a:ext cx="3369687" cy="5809805"/>
          </a:xfrm>
          <a:prstGeom prst="rect">
            <a:avLst/>
          </a:prstGeom>
        </p:spPr>
      </p:pic>
      <p:sp>
        <p:nvSpPr>
          <p:cNvPr id="12" name="TextBox 11">
            <a:extLst>
              <a:ext uri="{FF2B5EF4-FFF2-40B4-BE49-F238E27FC236}">
                <a16:creationId xmlns:a16="http://schemas.microsoft.com/office/drawing/2014/main" id="{EBD6B6D4-B7F7-4315-95E3-3F91158D2702}"/>
              </a:ext>
            </a:extLst>
          </p:cNvPr>
          <p:cNvSpPr txBox="1"/>
          <p:nvPr/>
        </p:nvSpPr>
        <p:spPr>
          <a:xfrm>
            <a:off x="5388595" y="2905436"/>
            <a:ext cx="2471206" cy="369332"/>
          </a:xfrm>
          <a:prstGeom prst="rect">
            <a:avLst/>
          </a:prstGeom>
          <a:solidFill>
            <a:schemeClr val="accent6">
              <a:lumMod val="40000"/>
              <a:lumOff val="60000"/>
            </a:schemeClr>
          </a:solidFill>
        </p:spPr>
        <p:txBody>
          <a:bodyPr wrap="square" rtlCol="0">
            <a:spAutoFit/>
          </a:bodyPr>
          <a:lstStyle/>
          <a:p>
            <a:pPr algn="ctr"/>
            <a:r>
              <a:rPr lang="en-US" dirty="0" err="1">
                <a:latin typeface="Times New Roman" panose="02020603050405020304" pitchFamily="18" charset="0"/>
                <a:cs typeface="Times New Roman" panose="02020603050405020304" pitchFamily="18" charset="0"/>
              </a:rPr>
              <a:t>Rep+Ops</a:t>
            </a:r>
            <a:r>
              <a:rPr lang="en-US" dirty="0">
                <a:latin typeface="Times New Roman" panose="02020603050405020304" pitchFamily="18" charset="0"/>
                <a:cs typeface="Times New Roman" panose="02020603050405020304" pitchFamily="18" charset="0"/>
              </a:rPr>
              <a:t> SDR O-B DD</a:t>
            </a:r>
          </a:p>
        </p:txBody>
      </p:sp>
      <p:sp>
        <p:nvSpPr>
          <p:cNvPr id="13" name="TextBox 12">
            <a:extLst>
              <a:ext uri="{FF2B5EF4-FFF2-40B4-BE49-F238E27FC236}">
                <a16:creationId xmlns:a16="http://schemas.microsoft.com/office/drawing/2014/main" id="{B1D62BC1-2B07-49FF-9B0E-B5991DA95FE1}"/>
              </a:ext>
            </a:extLst>
          </p:cNvPr>
          <p:cNvSpPr txBox="1"/>
          <p:nvPr/>
        </p:nvSpPr>
        <p:spPr>
          <a:xfrm>
            <a:off x="1876050" y="2905436"/>
            <a:ext cx="2286000" cy="369332"/>
          </a:xfrm>
          <a:prstGeom prst="rect">
            <a:avLst/>
          </a:prstGeom>
          <a:solidFill>
            <a:schemeClr val="accent6">
              <a:lumMod val="40000"/>
              <a:lumOff val="60000"/>
            </a:schemeClr>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Ops SDR O-B DD</a:t>
            </a:r>
          </a:p>
        </p:txBody>
      </p:sp>
      <p:sp>
        <p:nvSpPr>
          <p:cNvPr id="14" name="TextBox 13">
            <a:extLst>
              <a:ext uri="{FF2B5EF4-FFF2-40B4-BE49-F238E27FC236}">
                <a16:creationId xmlns:a16="http://schemas.microsoft.com/office/drawing/2014/main" id="{4E19D968-4FAD-4347-84D5-E631D3AD6373}"/>
              </a:ext>
            </a:extLst>
          </p:cNvPr>
          <p:cNvSpPr txBox="1"/>
          <p:nvPr/>
        </p:nvSpPr>
        <p:spPr>
          <a:xfrm>
            <a:off x="9467521" y="2882846"/>
            <a:ext cx="2471206" cy="646331"/>
          </a:xfrm>
          <a:prstGeom prst="rect">
            <a:avLst/>
          </a:prstGeom>
          <a:solidFill>
            <a:schemeClr val="accent6">
              <a:lumMod val="40000"/>
              <a:lumOff val="60000"/>
            </a:schemeClr>
          </a:solidFill>
        </p:spPr>
        <p:txBody>
          <a:bodyPr wrap="square" rtlCol="0">
            <a:spAutoFit/>
          </a:bodyPr>
          <a:lstStyle/>
          <a:p>
            <a:pPr algn="ctr"/>
            <a:r>
              <a:rPr lang="en-US" dirty="0" err="1">
                <a:latin typeface="Times New Roman" panose="02020603050405020304" pitchFamily="18" charset="0"/>
                <a:cs typeface="Times New Roman" panose="02020603050405020304" pitchFamily="18" charset="0"/>
              </a:rPr>
              <a:t>Rep+Ops</a:t>
            </a:r>
            <a:r>
              <a:rPr lang="en-US" dirty="0">
                <a:latin typeface="Times New Roman" panose="02020603050405020304" pitchFamily="18" charset="0"/>
                <a:cs typeface="Times New Roman" panose="02020603050405020304" pitchFamily="18" charset="0"/>
              </a:rPr>
              <a:t> SDR O-B DD with bias correction</a:t>
            </a:r>
          </a:p>
        </p:txBody>
      </p:sp>
    </p:spTree>
    <p:extLst>
      <p:ext uri="{BB962C8B-B14F-4D97-AF65-F5344CB8AC3E}">
        <p14:creationId xmlns:p14="http://schemas.microsoft.com/office/powerpoint/2010/main" val="55736621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a:solidFill>
                  <a:srgbClr val="002060"/>
                </a:solidFill>
              </a:rPr>
              <a:t>ATMS 32-Day Mean Direct Bias vs. O-B Double Difference</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11</a:t>
            </a:fld>
            <a:endParaRPr lang="en-US" sz="1000" dirty="0"/>
          </a:p>
        </p:txBody>
      </p:sp>
      <p:sp>
        <p:nvSpPr>
          <p:cNvPr id="13" name="TextBox 12">
            <a:extLst>
              <a:ext uri="{FF2B5EF4-FFF2-40B4-BE49-F238E27FC236}">
                <a16:creationId xmlns:a16="http://schemas.microsoft.com/office/drawing/2014/main" id="{B1D62BC1-2B07-49FF-9B0E-B5991DA95FE1}"/>
              </a:ext>
            </a:extLst>
          </p:cNvPr>
          <p:cNvSpPr txBox="1"/>
          <p:nvPr/>
        </p:nvSpPr>
        <p:spPr>
          <a:xfrm>
            <a:off x="8924824" y="3347684"/>
            <a:ext cx="3046145" cy="923330"/>
          </a:xfrm>
          <a:prstGeom prst="rect">
            <a:avLst/>
          </a:prstGeom>
          <a:solidFill>
            <a:schemeClr val="accent6">
              <a:lumMod val="40000"/>
              <a:lumOff val="60000"/>
            </a:schemeClr>
          </a:solidFill>
        </p:spPr>
        <p:txBody>
          <a:bodyPr wrap="square" rtlCol="0">
            <a:spAutoFit/>
          </a:bodyPr>
          <a:lstStyle/>
          <a:p>
            <a:r>
              <a:rPr lang="en-US" dirty="0">
                <a:latin typeface="Times New Roman" panose="02020603050405020304" pitchFamily="18" charset="0"/>
                <a:cs typeface="Times New Roman" panose="02020603050405020304" pitchFamily="18" charset="0"/>
              </a:rPr>
              <a:t>Results are consistent between two inter-sensor bias analysis methods</a:t>
            </a:r>
          </a:p>
        </p:txBody>
      </p:sp>
      <p:pic>
        <p:nvPicPr>
          <p:cNvPr id="2" name="Picture 1">
            <a:extLst>
              <a:ext uri="{FF2B5EF4-FFF2-40B4-BE49-F238E27FC236}">
                <a16:creationId xmlns:a16="http://schemas.microsoft.com/office/drawing/2014/main" id="{930B2BFA-F915-46DA-9169-E1D6377ACC94}"/>
              </a:ext>
            </a:extLst>
          </p:cNvPr>
          <p:cNvPicPr>
            <a:picLocks noChangeAspect="1"/>
          </p:cNvPicPr>
          <p:nvPr/>
        </p:nvPicPr>
        <p:blipFill>
          <a:blip r:embed="rId3"/>
          <a:stretch>
            <a:fillRect/>
          </a:stretch>
        </p:blipFill>
        <p:spPr>
          <a:xfrm>
            <a:off x="1563527" y="837627"/>
            <a:ext cx="3502027" cy="5836711"/>
          </a:xfrm>
          <a:prstGeom prst="rect">
            <a:avLst/>
          </a:prstGeom>
        </p:spPr>
      </p:pic>
      <p:pic>
        <p:nvPicPr>
          <p:cNvPr id="3" name="Picture 2">
            <a:extLst>
              <a:ext uri="{FF2B5EF4-FFF2-40B4-BE49-F238E27FC236}">
                <a16:creationId xmlns:a16="http://schemas.microsoft.com/office/drawing/2014/main" id="{9AEA0260-7A92-482F-B693-09AE9AD5267E}"/>
              </a:ext>
            </a:extLst>
          </p:cNvPr>
          <p:cNvPicPr>
            <a:picLocks noChangeAspect="1"/>
          </p:cNvPicPr>
          <p:nvPr/>
        </p:nvPicPr>
        <p:blipFill>
          <a:blip r:embed="rId4"/>
          <a:stretch>
            <a:fillRect/>
          </a:stretch>
        </p:blipFill>
        <p:spPr>
          <a:xfrm>
            <a:off x="5422796" y="837628"/>
            <a:ext cx="3502027" cy="5836710"/>
          </a:xfrm>
          <a:prstGeom prst="rect">
            <a:avLst/>
          </a:prstGeom>
        </p:spPr>
      </p:pic>
    </p:spTree>
    <p:extLst>
      <p:ext uri="{BB962C8B-B14F-4D97-AF65-F5344CB8AC3E}">
        <p14:creationId xmlns:p14="http://schemas.microsoft.com/office/powerpoint/2010/main" val="113532335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err="1">
                <a:solidFill>
                  <a:srgbClr val="002060"/>
                </a:solidFill>
              </a:rPr>
              <a:t>CrIS</a:t>
            </a:r>
            <a:r>
              <a:rPr lang="en-US" dirty="0">
                <a:solidFill>
                  <a:srgbClr val="002060"/>
                </a:solidFill>
              </a:rPr>
              <a:t> vs. GOES-18 ABI SNO Inter-sensor Bias</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12</a:t>
            </a:fld>
            <a:endParaRPr lang="en-US" sz="1000" dirty="0"/>
          </a:p>
        </p:txBody>
      </p:sp>
      <p:pic>
        <p:nvPicPr>
          <p:cNvPr id="2" name="Picture 1">
            <a:extLst>
              <a:ext uri="{FF2B5EF4-FFF2-40B4-BE49-F238E27FC236}">
                <a16:creationId xmlns:a16="http://schemas.microsoft.com/office/drawing/2014/main" id="{7D7BA4AB-5FFE-432A-AF04-E0CCC23B781F}"/>
              </a:ext>
            </a:extLst>
          </p:cNvPr>
          <p:cNvPicPr>
            <a:picLocks noChangeAspect="1"/>
          </p:cNvPicPr>
          <p:nvPr/>
        </p:nvPicPr>
        <p:blipFill>
          <a:blip r:embed="rId3"/>
          <a:stretch>
            <a:fillRect/>
          </a:stretch>
        </p:blipFill>
        <p:spPr>
          <a:xfrm>
            <a:off x="1070043" y="846334"/>
            <a:ext cx="4088212" cy="2979155"/>
          </a:xfrm>
          <a:prstGeom prst="rect">
            <a:avLst/>
          </a:prstGeom>
        </p:spPr>
      </p:pic>
      <p:pic>
        <p:nvPicPr>
          <p:cNvPr id="3" name="Picture 2">
            <a:extLst>
              <a:ext uri="{FF2B5EF4-FFF2-40B4-BE49-F238E27FC236}">
                <a16:creationId xmlns:a16="http://schemas.microsoft.com/office/drawing/2014/main" id="{B9494E7E-4880-4D2A-B245-20781919D5FB}"/>
              </a:ext>
            </a:extLst>
          </p:cNvPr>
          <p:cNvPicPr>
            <a:picLocks noChangeAspect="1"/>
          </p:cNvPicPr>
          <p:nvPr/>
        </p:nvPicPr>
        <p:blipFill>
          <a:blip r:embed="rId4"/>
          <a:stretch>
            <a:fillRect/>
          </a:stretch>
        </p:blipFill>
        <p:spPr>
          <a:xfrm>
            <a:off x="1070043" y="3874887"/>
            <a:ext cx="4088212" cy="2789723"/>
          </a:xfrm>
          <a:prstGeom prst="rect">
            <a:avLst/>
          </a:prstGeom>
        </p:spPr>
      </p:pic>
      <p:pic>
        <p:nvPicPr>
          <p:cNvPr id="4" name="Picture 3">
            <a:extLst>
              <a:ext uri="{FF2B5EF4-FFF2-40B4-BE49-F238E27FC236}">
                <a16:creationId xmlns:a16="http://schemas.microsoft.com/office/drawing/2014/main" id="{D7C04131-1DF7-47AF-8E7E-A6E3DD222FF3}"/>
              </a:ext>
            </a:extLst>
          </p:cNvPr>
          <p:cNvPicPr>
            <a:picLocks noChangeAspect="1"/>
          </p:cNvPicPr>
          <p:nvPr/>
        </p:nvPicPr>
        <p:blipFill>
          <a:blip r:embed="rId5"/>
          <a:stretch>
            <a:fillRect/>
          </a:stretch>
        </p:blipFill>
        <p:spPr>
          <a:xfrm>
            <a:off x="6095999" y="846334"/>
            <a:ext cx="4322323" cy="5744386"/>
          </a:xfrm>
          <a:prstGeom prst="rect">
            <a:avLst/>
          </a:prstGeom>
        </p:spPr>
      </p:pic>
      <p:sp>
        <p:nvSpPr>
          <p:cNvPr id="15" name="TextBox 14">
            <a:extLst>
              <a:ext uri="{FF2B5EF4-FFF2-40B4-BE49-F238E27FC236}">
                <a16:creationId xmlns:a16="http://schemas.microsoft.com/office/drawing/2014/main" id="{3AB4760B-A412-4C4B-9A94-CDA9642C06CE}"/>
              </a:ext>
            </a:extLst>
          </p:cNvPr>
          <p:cNvSpPr txBox="1"/>
          <p:nvPr/>
        </p:nvSpPr>
        <p:spPr>
          <a:xfrm>
            <a:off x="5359941" y="5452174"/>
            <a:ext cx="6575898" cy="369332"/>
          </a:xfrm>
          <a:prstGeom prst="rect">
            <a:avLst/>
          </a:prstGeom>
          <a:solidFill>
            <a:schemeClr val="accent6">
              <a:lumMod val="40000"/>
              <a:lumOff val="60000"/>
            </a:schemeClr>
          </a:solidFill>
        </p:spPr>
        <p:txBody>
          <a:bodyPr wrap="square" rtlCol="0">
            <a:spAutoFit/>
          </a:bodyPr>
          <a:lstStyle/>
          <a:p>
            <a:r>
              <a:rPr lang="en-US" dirty="0" err="1">
                <a:latin typeface="Times New Roman" panose="02020603050405020304" pitchFamily="18" charset="0"/>
                <a:cs typeface="Times New Roman" panose="02020603050405020304" pitchFamily="18" charset="0"/>
              </a:rPr>
              <a:t>CrIS</a:t>
            </a:r>
            <a:r>
              <a:rPr lang="en-US" dirty="0">
                <a:latin typeface="Times New Roman" panose="02020603050405020304" pitchFamily="18" charset="0"/>
                <a:cs typeface="Times New Roman" panose="02020603050405020304" pitchFamily="18" charset="0"/>
              </a:rPr>
              <a:t> vs. GOES ABI inter-sensor bias monitoring provided in ICVS </a:t>
            </a:r>
          </a:p>
        </p:txBody>
      </p:sp>
    </p:spTree>
    <p:extLst>
      <p:ext uri="{BB962C8B-B14F-4D97-AF65-F5344CB8AC3E}">
        <p14:creationId xmlns:p14="http://schemas.microsoft.com/office/powerpoint/2010/main" val="11877012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err="1">
                <a:solidFill>
                  <a:srgbClr val="002060"/>
                </a:solidFill>
              </a:rPr>
              <a:t>CrIS</a:t>
            </a:r>
            <a:r>
              <a:rPr lang="en-US" dirty="0">
                <a:solidFill>
                  <a:srgbClr val="002060"/>
                </a:solidFill>
              </a:rPr>
              <a:t> vs. IASI SNO Inter-sensor Bias</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13</a:t>
            </a:fld>
            <a:endParaRPr lang="en-US" sz="1000" dirty="0"/>
          </a:p>
        </p:txBody>
      </p:sp>
      <p:pic>
        <p:nvPicPr>
          <p:cNvPr id="6" name="Picture 5">
            <a:extLst>
              <a:ext uri="{FF2B5EF4-FFF2-40B4-BE49-F238E27FC236}">
                <a16:creationId xmlns:a16="http://schemas.microsoft.com/office/drawing/2014/main" id="{F10C76D0-FDCF-42CB-8C48-2852A678E73A}"/>
              </a:ext>
            </a:extLst>
          </p:cNvPr>
          <p:cNvPicPr>
            <a:picLocks noChangeAspect="1"/>
          </p:cNvPicPr>
          <p:nvPr/>
        </p:nvPicPr>
        <p:blipFill>
          <a:blip r:embed="rId3"/>
          <a:stretch>
            <a:fillRect/>
          </a:stretch>
        </p:blipFill>
        <p:spPr>
          <a:xfrm>
            <a:off x="6452164" y="846305"/>
            <a:ext cx="4406030" cy="5725350"/>
          </a:xfrm>
          <a:prstGeom prst="rect">
            <a:avLst/>
          </a:prstGeom>
        </p:spPr>
      </p:pic>
      <p:pic>
        <p:nvPicPr>
          <p:cNvPr id="9" name="Picture 8">
            <a:extLst>
              <a:ext uri="{FF2B5EF4-FFF2-40B4-BE49-F238E27FC236}">
                <a16:creationId xmlns:a16="http://schemas.microsoft.com/office/drawing/2014/main" id="{94FC011B-40F6-4DBB-A9C0-7FCDC0F676D2}"/>
              </a:ext>
            </a:extLst>
          </p:cNvPr>
          <p:cNvPicPr>
            <a:picLocks noChangeAspect="1"/>
          </p:cNvPicPr>
          <p:nvPr/>
        </p:nvPicPr>
        <p:blipFill>
          <a:blip r:embed="rId4"/>
          <a:stretch>
            <a:fillRect/>
          </a:stretch>
        </p:blipFill>
        <p:spPr>
          <a:xfrm>
            <a:off x="569981" y="1154880"/>
            <a:ext cx="5383348" cy="4180597"/>
          </a:xfrm>
          <a:prstGeom prst="rect">
            <a:avLst/>
          </a:prstGeom>
        </p:spPr>
      </p:pic>
      <p:sp>
        <p:nvSpPr>
          <p:cNvPr id="10" name="TextBox 9">
            <a:extLst>
              <a:ext uri="{FF2B5EF4-FFF2-40B4-BE49-F238E27FC236}">
                <a16:creationId xmlns:a16="http://schemas.microsoft.com/office/drawing/2014/main" id="{B31854CF-D0F6-4B39-AEEC-EFA7ED5C1216}"/>
              </a:ext>
            </a:extLst>
          </p:cNvPr>
          <p:cNvSpPr txBox="1"/>
          <p:nvPr/>
        </p:nvSpPr>
        <p:spPr>
          <a:xfrm>
            <a:off x="909234" y="5685638"/>
            <a:ext cx="5044095" cy="646331"/>
          </a:xfrm>
          <a:prstGeom prst="rect">
            <a:avLst/>
          </a:prstGeom>
          <a:solidFill>
            <a:schemeClr val="accent6">
              <a:lumMod val="40000"/>
              <a:lumOff val="60000"/>
            </a:schemeClr>
          </a:solidFill>
        </p:spPr>
        <p:txBody>
          <a:bodyPr wrap="square" rtlCol="0">
            <a:spAutoFit/>
          </a:bodyPr>
          <a:lstStyle/>
          <a:p>
            <a:r>
              <a:rPr lang="en-US" dirty="0">
                <a:latin typeface="Times New Roman" panose="02020603050405020304" pitchFamily="18" charset="0"/>
                <a:cs typeface="Times New Roman" panose="02020603050405020304" pitchFamily="18" charset="0"/>
              </a:rPr>
              <a:t>Daily and long term </a:t>
            </a:r>
            <a:r>
              <a:rPr lang="en-US" dirty="0" err="1">
                <a:latin typeface="Times New Roman" panose="02020603050405020304" pitchFamily="18" charset="0"/>
                <a:cs typeface="Times New Roman" panose="02020603050405020304" pitchFamily="18" charset="0"/>
              </a:rPr>
              <a:t>CrIS</a:t>
            </a:r>
            <a:r>
              <a:rPr lang="en-US" dirty="0">
                <a:latin typeface="Times New Roman" panose="02020603050405020304" pitchFamily="18" charset="0"/>
                <a:cs typeface="Times New Roman" panose="02020603050405020304" pitchFamily="18" charset="0"/>
              </a:rPr>
              <a:t> vs. IASI SNO inter-sensor bias products provided in ICVS</a:t>
            </a:r>
          </a:p>
        </p:txBody>
      </p:sp>
    </p:spTree>
    <p:extLst>
      <p:ext uri="{BB962C8B-B14F-4D97-AF65-F5344CB8AC3E}">
        <p14:creationId xmlns:p14="http://schemas.microsoft.com/office/powerpoint/2010/main" val="50857546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3F17EE47-E339-498F-A67E-9965E52E09A4}"/>
              </a:ext>
            </a:extLst>
          </p:cNvPr>
          <p:cNvSpPr>
            <a:spLocks noGrp="1"/>
          </p:cNvSpPr>
          <p:nvPr>
            <p:ph type="ftr" sz="quarter" idx="3"/>
          </p:nvPr>
        </p:nvSpPr>
        <p:spPr>
          <a:xfrm>
            <a:off x="-16860" y="6674338"/>
            <a:ext cx="12192000" cy="183662"/>
          </a:xfrm>
          <a:prstGeom prst="rect">
            <a:avLst/>
          </a:prstGeom>
          <a:solidFill>
            <a:srgbClr val="0070C0"/>
          </a:solidFill>
        </p:spPr>
        <p:txBody>
          <a:bodyPr vert="horz" lIns="91440" tIns="45720" rIns="91440" bIns="45720" rtlCol="0" anchor="ctr"/>
          <a:lstStyle>
            <a:lvl1pPr algn="ctr">
              <a:defRPr sz="1200">
                <a:solidFill>
                  <a:schemeClr val="bg1"/>
                </a:solidFill>
              </a:defRPr>
            </a:lvl1pPr>
          </a:lstStyle>
          <a:p>
            <a:r>
              <a:rPr lang="en-US" sz="1000" dirty="0"/>
              <a:t>GSICS Annual Meeting, 23 ~ 27 March 2026, Ottawa, Canada</a:t>
            </a:r>
          </a:p>
        </p:txBody>
      </p:sp>
      <p:sp>
        <p:nvSpPr>
          <p:cNvPr id="5" name="Title 1"/>
          <p:cNvSpPr>
            <a:spLocks noGrp="1"/>
          </p:cNvSpPr>
          <p:nvPr>
            <p:ph type="title"/>
          </p:nvPr>
        </p:nvSpPr>
        <p:spPr>
          <a:xfrm>
            <a:off x="1505527" y="0"/>
            <a:ext cx="9893275" cy="788878"/>
          </a:xfrm>
        </p:spPr>
        <p:txBody>
          <a:bodyPr>
            <a:noAutofit/>
          </a:bodyPr>
          <a:lstStyle/>
          <a:p>
            <a:pPr lvl="0" algn="ctr" fontAlgn="base">
              <a:spcAft>
                <a:spcPct val="0"/>
              </a:spcAft>
            </a:pPr>
            <a:r>
              <a:rPr lang="en-US" dirty="0" err="1">
                <a:solidFill>
                  <a:srgbClr val="002060"/>
                </a:solidFill>
              </a:rPr>
              <a:t>CrIS</a:t>
            </a:r>
            <a:r>
              <a:rPr lang="en-US" dirty="0">
                <a:solidFill>
                  <a:srgbClr val="002060"/>
                </a:solidFill>
              </a:rPr>
              <a:t> Inter-sensor Bias</a:t>
            </a:r>
          </a:p>
        </p:txBody>
      </p:sp>
      <p:sp>
        <p:nvSpPr>
          <p:cNvPr id="8" name="Slide Number Placeholder 3">
            <a:extLst>
              <a:ext uri="{FF2B5EF4-FFF2-40B4-BE49-F238E27FC236}">
                <a16:creationId xmlns:a16="http://schemas.microsoft.com/office/drawing/2014/main" id="{0CAFD001-318D-4E01-AA08-E820ADEB0F73}"/>
              </a:ext>
            </a:extLst>
          </p:cNvPr>
          <p:cNvSpPr txBox="1">
            <a:spLocks/>
          </p:cNvSpPr>
          <p:nvPr/>
        </p:nvSpPr>
        <p:spPr>
          <a:xfrm>
            <a:off x="11203708" y="6674338"/>
            <a:ext cx="971431" cy="183662"/>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Times New Roman" panose="02020603050405020304" pitchFamily="18" charset="0"/>
                <a:ea typeface="+mn-ea"/>
                <a:cs typeface="Times New Roman" panose="02020603050405020304" pitchFamily="18"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dirty="0"/>
              <a:t>Page |   </a:t>
            </a:r>
            <a:fld id="{96E36F11-A39A-294D-A59D-6180D50ED29D}" type="slidenum">
              <a:rPr lang="en-US" sz="1000" smtClean="0"/>
              <a:pPr/>
              <a:t>14</a:t>
            </a:fld>
            <a:endParaRPr lang="en-US" sz="1000" dirty="0"/>
          </a:p>
        </p:txBody>
      </p:sp>
      <p:pic>
        <p:nvPicPr>
          <p:cNvPr id="2" name="Picture 1">
            <a:extLst>
              <a:ext uri="{FF2B5EF4-FFF2-40B4-BE49-F238E27FC236}">
                <a16:creationId xmlns:a16="http://schemas.microsoft.com/office/drawing/2014/main" id="{9A56F574-1E77-4DD0-ACFE-913FCF80604D}"/>
              </a:ext>
            </a:extLst>
          </p:cNvPr>
          <p:cNvPicPr>
            <a:picLocks noChangeAspect="1"/>
          </p:cNvPicPr>
          <p:nvPr/>
        </p:nvPicPr>
        <p:blipFill>
          <a:blip r:embed="rId3"/>
          <a:stretch>
            <a:fillRect/>
          </a:stretch>
        </p:blipFill>
        <p:spPr>
          <a:xfrm>
            <a:off x="1195296" y="837518"/>
            <a:ext cx="4524567" cy="5792775"/>
          </a:xfrm>
          <a:prstGeom prst="rect">
            <a:avLst/>
          </a:prstGeom>
        </p:spPr>
      </p:pic>
      <p:pic>
        <p:nvPicPr>
          <p:cNvPr id="1026" name="Picture 2" descr="JPSS Double Difference (CrIS-FSR)  vs. NOAA-21 vs NOAA-20 - Band14 (11.2 μm) - 03-16-2026">
            <a:extLst>
              <a:ext uri="{FF2B5EF4-FFF2-40B4-BE49-F238E27FC236}">
                <a16:creationId xmlns:a16="http://schemas.microsoft.com/office/drawing/2014/main" id="{E7BF52AE-8907-4863-BAC4-B84F941C74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8411" y="832923"/>
            <a:ext cx="4427706" cy="27998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FA9CCED-8158-4B99-A782-246EA0BBA81C}"/>
              </a:ext>
            </a:extLst>
          </p:cNvPr>
          <p:cNvPicPr>
            <a:picLocks noChangeAspect="1"/>
          </p:cNvPicPr>
          <p:nvPr/>
        </p:nvPicPr>
        <p:blipFill>
          <a:blip r:embed="rId5"/>
          <a:stretch>
            <a:fillRect/>
          </a:stretch>
        </p:blipFill>
        <p:spPr>
          <a:xfrm>
            <a:off x="6038411" y="3549074"/>
            <a:ext cx="4427706" cy="2330372"/>
          </a:xfrm>
          <a:prstGeom prst="rect">
            <a:avLst/>
          </a:prstGeom>
        </p:spPr>
      </p:pic>
      <p:sp>
        <p:nvSpPr>
          <p:cNvPr id="11" name="TextBox 10">
            <a:extLst>
              <a:ext uri="{FF2B5EF4-FFF2-40B4-BE49-F238E27FC236}">
                <a16:creationId xmlns:a16="http://schemas.microsoft.com/office/drawing/2014/main" id="{C801B501-8BBD-4586-A075-E04D925520FE}"/>
              </a:ext>
            </a:extLst>
          </p:cNvPr>
          <p:cNvSpPr txBox="1"/>
          <p:nvPr/>
        </p:nvSpPr>
        <p:spPr>
          <a:xfrm>
            <a:off x="6218700" y="5953726"/>
            <a:ext cx="4427706" cy="646331"/>
          </a:xfrm>
          <a:prstGeom prst="rect">
            <a:avLst/>
          </a:prstGeom>
          <a:solidFill>
            <a:schemeClr val="accent6">
              <a:lumMod val="40000"/>
              <a:lumOff val="60000"/>
            </a:schemeClr>
          </a:solidFill>
        </p:spPr>
        <p:txBody>
          <a:bodyPr wrap="square" rtlCol="0">
            <a:spAutoFit/>
          </a:bodyPr>
          <a:lstStyle/>
          <a:p>
            <a:r>
              <a:rPr lang="en-US" dirty="0">
                <a:latin typeface="Times New Roman" panose="02020603050405020304" pitchFamily="18" charset="0"/>
                <a:cs typeface="Times New Roman" panose="02020603050405020304" pitchFamily="18" charset="0"/>
              </a:rPr>
              <a:t>Results are consistent among different inter-sensor bias analysis methods</a:t>
            </a:r>
          </a:p>
        </p:txBody>
      </p:sp>
    </p:spTree>
    <p:extLst>
      <p:ext uri="{BB962C8B-B14F-4D97-AF65-F5344CB8AC3E}">
        <p14:creationId xmlns:p14="http://schemas.microsoft.com/office/powerpoint/2010/main" val="83632724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713A-5EAE-4AAD-B213-FEB619C2F2DD}"/>
              </a:ext>
            </a:extLst>
          </p:cNvPr>
          <p:cNvSpPr>
            <a:spLocks noGrp="1"/>
          </p:cNvSpPr>
          <p:nvPr>
            <p:ph type="title"/>
          </p:nvPr>
        </p:nvSpPr>
        <p:spPr/>
        <p:txBody>
          <a:bodyPr/>
          <a:lstStyle/>
          <a:p>
            <a:r>
              <a:rPr lang="en-US" dirty="0"/>
              <a:t>Path Forward</a:t>
            </a:r>
          </a:p>
        </p:txBody>
      </p:sp>
      <p:sp>
        <p:nvSpPr>
          <p:cNvPr id="3" name="Content Placeholder 2">
            <a:extLst>
              <a:ext uri="{FF2B5EF4-FFF2-40B4-BE49-F238E27FC236}">
                <a16:creationId xmlns:a16="http://schemas.microsoft.com/office/drawing/2014/main" id="{46D10888-2563-40D3-9F3D-39DA819F792C}"/>
              </a:ext>
            </a:extLst>
          </p:cNvPr>
          <p:cNvSpPr>
            <a:spLocks noGrp="1"/>
          </p:cNvSpPr>
          <p:nvPr>
            <p:ph idx="1"/>
          </p:nvPr>
        </p:nvSpPr>
        <p:spPr/>
        <p:txBody>
          <a:bodyPr/>
          <a:lstStyle/>
          <a:p>
            <a:r>
              <a:rPr lang="en-US" sz="2000" b="1" dirty="0"/>
              <a:t>Supporting the GSICS Data Working Group (GDWG)</a:t>
            </a:r>
          </a:p>
          <a:p>
            <a:pPr lvl="1"/>
            <a:r>
              <a:rPr lang="en-US" sz="1800" dirty="0"/>
              <a:t>Sustaining active involvement in GDWG meetings and the timely execution of assigned action items.</a:t>
            </a:r>
          </a:p>
          <a:p>
            <a:endParaRPr lang="en-US" b="1" dirty="0"/>
          </a:p>
          <a:p>
            <a:r>
              <a:rPr lang="en-US" sz="2000" b="1" dirty="0"/>
              <a:t>Exploring New GSICS Data &amp; Products Relevant to NOAA Satellite Instruments</a:t>
            </a:r>
          </a:p>
          <a:p>
            <a:pPr lvl="1">
              <a:buFont typeface="Arial" panose="020B0604020202020204" pitchFamily="34" charset="0"/>
              <a:buChar char="•"/>
            </a:pPr>
            <a:r>
              <a:rPr lang="en-US" sz="1800" dirty="0"/>
              <a:t>Explore new GOES ABI instrument-related GEO-LEO products in collaboration with STAR SDR teams</a:t>
            </a:r>
          </a:p>
          <a:p>
            <a:pPr lvl="1">
              <a:buFont typeface="Arial" panose="020B0604020202020204" pitchFamily="34" charset="0"/>
              <a:buChar char="•"/>
            </a:pPr>
            <a:r>
              <a:rPr lang="en-US" sz="1800" dirty="0"/>
              <a:t>Facilitate LEO-LEO and LEO-GEO inter-sensor comparison activities essential for NOAA and GSICS calibration standards.</a:t>
            </a:r>
          </a:p>
          <a:p>
            <a:pPr>
              <a:buFont typeface="Arial" panose="020B0604020202020204" pitchFamily="34" charset="0"/>
              <a:buChar char="•"/>
            </a:pPr>
            <a:endParaRPr lang="en-US" b="1" dirty="0"/>
          </a:p>
          <a:p>
            <a:pPr>
              <a:buFont typeface="Arial" panose="020B0604020202020204" pitchFamily="34" charset="0"/>
              <a:buChar char="•"/>
            </a:pPr>
            <a:r>
              <a:rPr lang="en-US" sz="2000" b="1" dirty="0"/>
              <a:t>Enhancing ICVS </a:t>
            </a:r>
            <a:r>
              <a:rPr lang="en-US" sz="2000" b="1" dirty="0" err="1"/>
              <a:t>iSensor</a:t>
            </a:r>
            <a:r>
              <a:rPr lang="en-US" sz="2000" b="1" dirty="0"/>
              <a:t>-RCBA Bias Monitoring Capabilities to Support of the GSICS User Community</a:t>
            </a:r>
          </a:p>
          <a:p>
            <a:pPr lvl="1">
              <a:buFont typeface="Arial" panose="020B0604020202020204" pitchFamily="34" charset="0"/>
              <a:buChar char="•"/>
            </a:pPr>
            <a:r>
              <a:rPr lang="en-US" altLang="en-US" sz="1800" dirty="0"/>
              <a:t>Developing advanced inter-sensor bias functions within the ICVS </a:t>
            </a:r>
            <a:r>
              <a:rPr lang="en-US" altLang="en-US" sz="1800" dirty="0" err="1"/>
              <a:t>iSensor</a:t>
            </a:r>
            <a:r>
              <a:rPr lang="en-US" altLang="en-US" sz="1800" dirty="0"/>
              <a:t>-RCBA tool to bridge JPSS instruments with non-JPSS platforms, such as </a:t>
            </a:r>
            <a:r>
              <a:rPr lang="en-US" altLang="en-US" sz="1800" dirty="0" err="1"/>
              <a:t>Metop</a:t>
            </a:r>
            <a:r>
              <a:rPr lang="en-US" altLang="en-US" sz="1800" dirty="0"/>
              <a:t>-SG and commercial data (e.g., Tomorrow.io).</a:t>
            </a:r>
          </a:p>
          <a:p>
            <a:pPr lvl="1">
              <a:buFont typeface="Arial" panose="020B0604020202020204" pitchFamily="34" charset="0"/>
              <a:buChar char="•"/>
            </a:pPr>
            <a:r>
              <a:rPr lang="en-US" altLang="en-US" sz="1800" dirty="0"/>
              <a:t>Modernizing the ICVS </a:t>
            </a:r>
            <a:r>
              <a:rPr lang="en-US" sz="1800" dirty="0" err="1"/>
              <a:t>iSensor</a:t>
            </a:r>
            <a:r>
              <a:rPr lang="en-US" sz="1800" dirty="0"/>
              <a:t>-RCBA inter-sensor comparison </a:t>
            </a:r>
            <a:r>
              <a:rPr lang="en-US" altLang="en-US" sz="1800" dirty="0"/>
              <a:t>website interface to improve navigation, offering the GSICS community a more intuitive search and display experience.</a:t>
            </a:r>
          </a:p>
          <a:p>
            <a:endParaRPr lang="en-US" dirty="0"/>
          </a:p>
        </p:txBody>
      </p:sp>
      <p:sp>
        <p:nvSpPr>
          <p:cNvPr id="4" name="Slide Number Placeholder 3">
            <a:extLst>
              <a:ext uri="{FF2B5EF4-FFF2-40B4-BE49-F238E27FC236}">
                <a16:creationId xmlns:a16="http://schemas.microsoft.com/office/drawing/2014/main" id="{E6D1103A-EE99-40E3-942C-ABE4836601E5}"/>
              </a:ext>
            </a:extLst>
          </p:cNvPr>
          <p:cNvSpPr>
            <a:spLocks noGrp="1"/>
          </p:cNvSpPr>
          <p:nvPr>
            <p:ph type="sldNum" sz="quarter" idx="4"/>
          </p:nvPr>
        </p:nvSpPr>
        <p:spPr/>
        <p:txBody>
          <a:bodyPr/>
          <a:lstStyle/>
          <a:p>
            <a:r>
              <a:rPr lang="en-US"/>
              <a:t>Page | </a:t>
            </a:r>
            <a:fld id="{96E36F11-A39A-294D-A59D-6180D50ED29D}" type="slidenum">
              <a:rPr lang="en-US" smtClean="0"/>
              <a:pPr/>
              <a:t>15</a:t>
            </a:fld>
            <a:r>
              <a:rPr lang="en-US"/>
              <a:t>  </a:t>
            </a:r>
            <a:endParaRPr lang="en-US" dirty="0"/>
          </a:p>
        </p:txBody>
      </p:sp>
    </p:spTree>
    <p:extLst>
      <p:ext uri="{BB962C8B-B14F-4D97-AF65-F5344CB8AC3E}">
        <p14:creationId xmlns:p14="http://schemas.microsoft.com/office/powerpoint/2010/main" val="189724173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713A-5EAE-4AAD-B213-FEB619C2F2DD}"/>
              </a:ext>
            </a:extLst>
          </p:cNvPr>
          <p:cNvSpPr>
            <a:spLocks noGrp="1"/>
          </p:cNvSpPr>
          <p:nvPr>
            <p:ph type="title"/>
          </p:nvPr>
        </p:nvSpPr>
        <p:spPr/>
        <p:txBody>
          <a:bodyPr/>
          <a:lstStyle/>
          <a:p>
            <a:r>
              <a:rPr lang="en-US" dirty="0"/>
              <a:t>Acknowledgment</a:t>
            </a:r>
          </a:p>
        </p:txBody>
      </p:sp>
      <p:sp>
        <p:nvSpPr>
          <p:cNvPr id="3" name="Content Placeholder 2">
            <a:extLst>
              <a:ext uri="{FF2B5EF4-FFF2-40B4-BE49-F238E27FC236}">
                <a16:creationId xmlns:a16="http://schemas.microsoft.com/office/drawing/2014/main" id="{46D10888-2563-40D3-9F3D-39DA819F792C}"/>
              </a:ext>
            </a:extLst>
          </p:cNvPr>
          <p:cNvSpPr>
            <a:spLocks noGrp="1"/>
          </p:cNvSpPr>
          <p:nvPr>
            <p:ph idx="1"/>
          </p:nvPr>
        </p:nvSpPr>
        <p:spPr>
          <a:xfrm>
            <a:off x="593387" y="1099225"/>
            <a:ext cx="11001983" cy="5393649"/>
          </a:xfrm>
        </p:spPr>
        <p:txBody>
          <a:bodyPr/>
          <a:lstStyle/>
          <a:p>
            <a:pPr>
              <a:spcBef>
                <a:spcPts val="0"/>
              </a:spcBef>
              <a:spcAft>
                <a:spcPts val="1200"/>
              </a:spcAft>
            </a:pPr>
            <a:r>
              <a:rPr lang="en-US" sz="2000" b="1" dirty="0"/>
              <a:t>Dr. </a:t>
            </a:r>
            <a:r>
              <a:rPr lang="en-US" sz="2000" b="1" dirty="0" err="1"/>
              <a:t>Changyong</a:t>
            </a:r>
            <a:r>
              <a:rPr lang="en-US" sz="2000" b="1" dirty="0"/>
              <a:t> Cao (STAR Radiance Team Lead): </a:t>
            </a:r>
            <a:r>
              <a:rPr lang="en-US" sz="2000" dirty="0"/>
              <a:t>For continuous technical and management guidance</a:t>
            </a:r>
          </a:p>
          <a:p>
            <a:pPr>
              <a:spcBef>
                <a:spcPts val="0"/>
              </a:spcBef>
              <a:spcAft>
                <a:spcPts val="1200"/>
              </a:spcAft>
            </a:pPr>
            <a:r>
              <a:rPr lang="en-US" sz="2000" b="1" dirty="0"/>
              <a:t>Dr. </a:t>
            </a:r>
            <a:r>
              <a:rPr lang="en-US" sz="2000" b="1" dirty="0" err="1"/>
              <a:t>Banghua</a:t>
            </a:r>
            <a:r>
              <a:rPr lang="en-US" sz="2000" b="1" dirty="0"/>
              <a:t> Yan (ICVS Team Lead): </a:t>
            </a:r>
            <a:r>
              <a:rPr lang="en-US" sz="2000" dirty="0"/>
              <a:t>For ICVS and JPSS OMPS Cal/Val team guidance to support GSICS data product generation</a:t>
            </a:r>
          </a:p>
          <a:p>
            <a:pPr>
              <a:spcBef>
                <a:spcPts val="0"/>
              </a:spcBef>
              <a:spcAft>
                <a:spcPts val="1200"/>
              </a:spcAft>
            </a:pPr>
            <a:r>
              <a:rPr lang="en-US" sz="2000" b="1" dirty="0"/>
              <a:t>Dr. Lawrence Flynn, </a:t>
            </a:r>
            <a:r>
              <a:rPr lang="en-US" sz="2000" b="1" dirty="0" err="1"/>
              <a:t>Manik</a:t>
            </a:r>
            <a:r>
              <a:rPr lang="en-US" sz="2000" b="1" dirty="0"/>
              <a:t> Bali: </a:t>
            </a:r>
            <a:r>
              <a:rPr lang="en-US" sz="2000" dirty="0"/>
              <a:t>Long term support to NOAA GDWG activities</a:t>
            </a:r>
          </a:p>
          <a:p>
            <a:pPr>
              <a:spcBef>
                <a:spcPts val="0"/>
              </a:spcBef>
              <a:spcAft>
                <a:spcPts val="1200"/>
              </a:spcAft>
            </a:pPr>
            <a:r>
              <a:rPr lang="en-US" sz="2000" b="1" dirty="0"/>
              <a:t>Dr. </a:t>
            </a:r>
            <a:r>
              <a:rPr lang="en-US" sz="2000" b="1" dirty="0" err="1"/>
              <a:t>Xiangqian</a:t>
            </a:r>
            <a:r>
              <a:rPr lang="en-US" sz="2000" b="1" dirty="0"/>
              <a:t> (Fred) Wu, Dr. Yong Chen, Dr. Flavio Iturbide-Sanchez</a:t>
            </a:r>
            <a:r>
              <a:rPr lang="en-US" sz="2000" dirty="0"/>
              <a:t>: NOAA satellite instrument Cal/Val team guidance to support GSICS data product generation</a:t>
            </a:r>
          </a:p>
        </p:txBody>
      </p:sp>
      <p:sp>
        <p:nvSpPr>
          <p:cNvPr id="4" name="Slide Number Placeholder 3">
            <a:extLst>
              <a:ext uri="{FF2B5EF4-FFF2-40B4-BE49-F238E27FC236}">
                <a16:creationId xmlns:a16="http://schemas.microsoft.com/office/drawing/2014/main" id="{E6D1103A-EE99-40E3-942C-ABE4836601E5}"/>
              </a:ext>
            </a:extLst>
          </p:cNvPr>
          <p:cNvSpPr>
            <a:spLocks noGrp="1"/>
          </p:cNvSpPr>
          <p:nvPr>
            <p:ph type="sldNum" sz="quarter" idx="4"/>
          </p:nvPr>
        </p:nvSpPr>
        <p:spPr/>
        <p:txBody>
          <a:bodyPr/>
          <a:lstStyle/>
          <a:p>
            <a:r>
              <a:rPr lang="en-US"/>
              <a:t>Page | </a:t>
            </a:r>
            <a:fld id="{96E36F11-A39A-294D-A59D-6180D50ED29D}" type="slidenum">
              <a:rPr lang="en-US" smtClean="0"/>
              <a:pPr/>
              <a:t>16</a:t>
            </a:fld>
            <a:r>
              <a:rPr lang="en-US"/>
              <a:t>  </a:t>
            </a:r>
            <a:endParaRPr lang="en-US" dirty="0"/>
          </a:p>
        </p:txBody>
      </p:sp>
    </p:spTree>
    <p:extLst>
      <p:ext uri="{BB962C8B-B14F-4D97-AF65-F5344CB8AC3E}">
        <p14:creationId xmlns:p14="http://schemas.microsoft.com/office/powerpoint/2010/main" val="1882353520"/>
      </p:ext>
    </p:extLst>
  </p:cSld>
  <p:clrMapOvr>
    <a:masterClrMapping/>
  </p:clrMapOvr>
  <p:transition/>
</p:sld>
</file>

<file path=ppt/theme/theme1.xml><?xml version="1.0" encoding="utf-8"?>
<a:theme xmlns:a="http://schemas.openxmlformats.org/drawingml/2006/main" name="NPP_F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X6PPVAVDZMSZ-613157859-13524</_dlc_DocId>
    <_dlc_DocIdUrl xmlns="cfab5f87-ed30-4dbb-a820-4234a14babf6">
      <Url>https://wmoomm.sharepoint.com/sites/Collaboration/_layouts/15/DocIdRedir.aspx?ID=X6PPVAVDZMSZ-613157859-13524</Url>
      <Description>X6PPVAVDZMSZ-613157859-13524</Description>
    </_dlc_DocIdUrl>
  </documentManagement>
</p:properties>
</file>

<file path=customXml/itemProps1.xml><?xml version="1.0" encoding="utf-8"?>
<ds:datastoreItem xmlns:ds="http://schemas.openxmlformats.org/officeDocument/2006/customXml" ds:itemID="{731E01BE-2B26-4453-AABB-6052194991D4}"/>
</file>

<file path=customXml/itemProps2.xml><?xml version="1.0" encoding="utf-8"?>
<ds:datastoreItem xmlns:ds="http://schemas.openxmlformats.org/officeDocument/2006/customXml" ds:itemID="{C590C332-EDCF-4239-86C5-08DE7EF1618A}"/>
</file>

<file path=customXml/itemProps3.xml><?xml version="1.0" encoding="utf-8"?>
<ds:datastoreItem xmlns:ds="http://schemas.openxmlformats.org/officeDocument/2006/customXml" ds:itemID="{7A727B22-3580-4FE6-9074-B40BE558D268}"/>
</file>

<file path=customXml/itemProps4.xml><?xml version="1.0" encoding="utf-8"?>
<ds:datastoreItem xmlns:ds="http://schemas.openxmlformats.org/officeDocument/2006/customXml" ds:itemID="{10629D2D-B7A8-49AC-A278-44FF2042702D}"/>
</file>

<file path=customXml/itemProps5.xml><?xml version="1.0" encoding="utf-8"?>
<ds:datastoreItem xmlns:ds="http://schemas.openxmlformats.org/officeDocument/2006/customXml" ds:itemID="{49573ED2-3D8D-47BD-9BAA-2785AD276D87}"/>
</file>

<file path=docProps/app.xml><?xml version="1.0" encoding="utf-8"?>
<Properties xmlns="http://schemas.openxmlformats.org/officeDocument/2006/extended-properties" xmlns:vt="http://schemas.openxmlformats.org/officeDocument/2006/docPropsVTypes">
  <Template>NPP_FOR.potx</Template>
  <TotalTime>17601</TotalTime>
  <Words>1223</Words>
  <Application>Microsoft Office PowerPoint</Application>
  <PresentationFormat>Widescreen</PresentationFormat>
  <Paragraphs>151</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NPP_FOR</vt:lpstr>
      <vt:lpstr>GSICS Data Working Group Annual Meeting Report from NOAA   March 26, 2026</vt:lpstr>
      <vt:lpstr>Outlines</vt:lpstr>
      <vt:lpstr>NOAA GDWG Action Status</vt:lpstr>
      <vt:lpstr>Summary of NOAA Legacy Satellite Decommissioning</vt:lpstr>
      <vt:lpstr>Comparison of EUMETSAT vs. NOAA MetOp AMSU-A L1b Data</vt:lpstr>
      <vt:lpstr>Comparison of EUMETSAT vs. NOAA MetOp AMSU-A L1b Data</vt:lpstr>
      <vt:lpstr>Comparison of EUMETSAT vs. NOAA MetOp AMSU-A L1b Data</vt:lpstr>
      <vt:lpstr>PowerPoint Presentation</vt:lpstr>
      <vt:lpstr>PowerPoint Presentation</vt:lpstr>
      <vt:lpstr>ATMS vs. N19 AMSU-A SNO Inter-sensor Bias</vt:lpstr>
      <vt:lpstr>ATMS ECMWF Profile CRTM O-B Double Difference</vt:lpstr>
      <vt:lpstr>ATMS 32-Day Mean Direct Bias vs. O-B Double Difference</vt:lpstr>
      <vt:lpstr>CrIS vs. GOES-18 ABI SNO Inter-sensor Bias</vt:lpstr>
      <vt:lpstr>CrIS vs. IASI SNO Inter-sensor Bias</vt:lpstr>
      <vt:lpstr>CrIS Inter-sensor Bias</vt:lpstr>
      <vt:lpstr>Path Forward</vt:lpstr>
      <vt:lpstr>Acknowledgment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STAR Integrated Calibration/Validation System   March 21, 2018</dc:title>
  <dc:creator>Ninghai Sun</dc:creator>
  <cp:lastModifiedBy>Ninghai Sun</cp:lastModifiedBy>
  <cp:revision>255</cp:revision>
  <dcterms:created xsi:type="dcterms:W3CDTF">2011-10-05T18:31:57Z</dcterms:created>
  <dcterms:modified xsi:type="dcterms:W3CDTF">2026-03-23T14:28:18Z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77919863-bb34-4304-a9f5-bf346781de9a</vt:lpwstr>
  </property>
</Properties>
</file>