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4"/>
  </p:sldMasterIdLst>
  <p:notesMasterIdLst>
    <p:notesMasterId r:id="rId13"/>
  </p:notesMasterIdLst>
  <p:handoutMasterIdLst>
    <p:handoutMasterId r:id="rId14"/>
  </p:handoutMasterIdLst>
  <p:sldIdLst>
    <p:sldId id="621" r:id="rId5"/>
    <p:sldId id="604" r:id="rId6"/>
    <p:sldId id="622" r:id="rId7"/>
    <p:sldId id="623" r:id="rId8"/>
    <p:sldId id="624" r:id="rId9"/>
    <p:sldId id="625" r:id="rId10"/>
    <p:sldId id="626" r:id="rId11"/>
    <p:sldId id="609" r:id="rId12"/>
  </p:sldIdLst>
  <p:sldSz cx="12192000" cy="6858000"/>
  <p:notesSz cx="9931400" cy="14363700"/>
  <p:custDataLst>
    <p:tags r:id="rId15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4" userDrawn="1">
          <p15:clr>
            <a:srgbClr val="A4A3A4"/>
          </p15:clr>
        </p15:guide>
        <p15:guide id="2" orient="horz" pos="1410" userDrawn="1">
          <p15:clr>
            <a:srgbClr val="A4A3A4"/>
          </p15:clr>
        </p15:guide>
        <p15:guide id="3" orient="horz" pos="2715" userDrawn="1">
          <p15:clr>
            <a:srgbClr val="A4A3A4"/>
          </p15:clr>
        </p15:guide>
        <p15:guide id="4" orient="horz" pos="2389" userDrawn="1">
          <p15:clr>
            <a:srgbClr val="A4A3A4"/>
          </p15:clr>
        </p15:guide>
        <p15:guide id="5" orient="horz" pos="2064" userDrawn="1">
          <p15:clr>
            <a:srgbClr val="A4A3A4"/>
          </p15:clr>
        </p15:guide>
        <p15:guide id="6" orient="horz" pos="1735" userDrawn="1">
          <p15:clr>
            <a:srgbClr val="A4A3A4"/>
          </p15:clr>
        </p15:guide>
        <p15:guide id="7" orient="horz" pos="3369" userDrawn="1">
          <p15:clr>
            <a:srgbClr val="A4A3A4"/>
          </p15:clr>
        </p15:guide>
        <p15:guide id="8" orient="horz" pos="3698" userDrawn="1">
          <p15:clr>
            <a:srgbClr val="A4A3A4"/>
          </p15:clr>
        </p15:guide>
        <p15:guide id="9" pos="5186" userDrawn="1">
          <p15:clr>
            <a:srgbClr val="A4A3A4"/>
          </p15:clr>
        </p15:guide>
        <p15:guide id="10" pos="241" userDrawn="1">
          <p15:clr>
            <a:srgbClr val="A4A3A4"/>
          </p15:clr>
        </p15:guide>
        <p15:guide id="11" pos="1910" userDrawn="1">
          <p15:clr>
            <a:srgbClr val="A4A3A4"/>
          </p15:clr>
        </p15:guide>
        <p15:guide id="12" pos="6005" userDrawn="1">
          <p15:clr>
            <a:srgbClr val="A4A3A4"/>
          </p15:clr>
        </p15:guide>
        <p15:guide id="13" pos="6838" userDrawn="1">
          <p15:clr>
            <a:srgbClr val="A4A3A4"/>
          </p15:clr>
        </p15:guide>
        <p15:guide id="14" pos="2751" userDrawn="1">
          <p15:clr>
            <a:srgbClr val="A4A3A4"/>
          </p15:clr>
        </p15:guide>
        <p15:guide id="15" pos="10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0299" autoAdjust="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>
        <p:guide orient="horz" pos="1164"/>
        <p:guide orient="horz" pos="1410"/>
        <p:guide orient="horz" pos="2715"/>
        <p:guide orient="horz" pos="2389"/>
        <p:guide orient="horz" pos="2064"/>
        <p:guide orient="horz" pos="1735"/>
        <p:guide orient="horz" pos="3369"/>
        <p:guide orient="horz" pos="3698"/>
        <p:guide pos="5186"/>
        <p:guide pos="241"/>
        <p:guide pos="1910"/>
        <p:guide pos="6005"/>
        <p:guide pos="6838"/>
        <p:guide pos="2751"/>
        <p:guide pos="10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3096" y="78"/>
      </p:cViewPr>
      <p:guideLst>
        <p:guide orient="horz" pos="4525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5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openxmlformats.org/officeDocument/2006/relationships/customXml" Target="../customXml/item4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 flipH="1">
            <a:off x="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 flipH="1">
            <a:off x="998220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 flipH="1">
            <a:off x="0" y="1409065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9707563" y="14085888"/>
            <a:ext cx="274637" cy="266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E842FA72-B9ED-494F-A64D-EC1E1901C35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36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7800" y="1074738"/>
            <a:ext cx="9575800" cy="5386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388" y="6819900"/>
            <a:ext cx="7286625" cy="64690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FE02029-9BE2-4139-82E8-7E205433FD5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41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79" y="1254271"/>
            <a:ext cx="9393251" cy="532284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1E87582-D026-203A-9BBE-CB00676C469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6B38FFA-0A00-7FD5-3C4D-9938D347A9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CE063-C87C-0A18-DEF7-814326DD88C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HQ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" y="1240251"/>
            <a:ext cx="9386105" cy="531879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9E13975-02CC-D6EC-70D0-1FEBF815AACC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792412E-F0EE-A978-6B0E-573980CE26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DECA89-C807-FD8D-94E8-1CD2839F3821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39313977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Glob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102" y="1254582"/>
            <a:ext cx="9335283" cy="5289993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24760C-1972-1C7B-D901-0A8AC2BC358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D4D450C-18F9-43FB-1C8C-0ADDD638F7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565E45-BC8D-B119-8ED2-61578806CC7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2397572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EUM logo"/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  <p:pic>
        <p:nvPicPr>
          <p:cNvPr id="6" name="Picture 5" descr="A white number with a heart in the middle&#10;&#10;AI-generated content may be incorrect.">
            <a:extLst>
              <a:ext uri="{FF2B5EF4-FFF2-40B4-BE49-F238E27FC236}">
                <a16:creationId xmlns:a16="http://schemas.microsoft.com/office/drawing/2014/main" id="{EA442971-9A88-AE38-266B-83EFD12116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424" y="3806894"/>
            <a:ext cx="2308788" cy="23087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EAC638-434D-CD96-ADA6-A8A31A7F65E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9068454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168BE2B-138D-388A-5A54-7DA68A7F1B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883F94-637F-7AD4-143D-485D8A58AAE1}"/>
              </a:ext>
            </a:extLst>
          </p:cNvPr>
          <p:cNvSpPr txBox="1"/>
          <p:nvPr userDrawn="1"/>
        </p:nvSpPr>
        <p:spPr>
          <a:xfrm>
            <a:off x="7674123" y="4783090"/>
            <a:ext cx="370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</a:t>
            </a:r>
          </a:p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8004701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Europ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0" y="1240115"/>
            <a:ext cx="9335286" cy="528999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450ADCB7-16EB-B622-638C-A1A4954E3E6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2BC845D-EDCB-49FB-8EA7-B86F49B5F9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89ADF8-1EBB-F2EA-CAD4-829F7E52DF1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57749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E4EFABC4-666E-0E12-FBFB-C5321CC93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" b="3668"/>
          <a:stretch>
            <a:fillRect/>
          </a:stretch>
        </p:blipFill>
        <p:spPr>
          <a:xfrm>
            <a:off x="63690" y="1108378"/>
            <a:ext cx="12055526" cy="5478940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392C0A-DF10-D30F-EF0B-A3B046BCF0A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D277281-68D4-7402-4B74-477146D330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F3A12D-ABE6-2685-297C-35A400BEF85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54940900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etop/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24" y="1210440"/>
            <a:ext cx="9465846" cy="5324538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FB0A5B34-CD22-5471-332A-2BB0E79DB53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514F7FE-53E7-7C2F-D72B-C60357B6A4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421CDD-B50E-22CF-1176-6D423C69DCB4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3986267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PS-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"/>
          <a:stretch>
            <a:fillRect/>
          </a:stretch>
        </p:blipFill>
        <p:spPr>
          <a:xfrm>
            <a:off x="125175" y="1249142"/>
            <a:ext cx="10281095" cy="532062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2BAA7E5-AA45-8CC8-A434-4FDF0DF3F34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CC3971B-9FF7-641A-E637-3E8DAF071F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F01C85-380F-6659-4C7D-C31A69DAE05F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86515958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06" y="1122694"/>
            <a:ext cx="9619897" cy="545127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4B0AAA1B-1421-17DE-B4BF-B223B75DE9F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5F18F6B-5996-4FDB-4CBA-3C363925A1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C3572-4EAB-966F-2580-59825C4BE64B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7184634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145464"/>
            <a:ext cx="9616414" cy="544930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320F485-C9D1-F50E-BBD5-B0693DBE73F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56EAB93-8FF6-4A70-A33D-3294E57DF9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B2C236-179D-2AF6-D0E9-935FD2A2FFB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65434954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CO2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240411"/>
            <a:ext cx="9479236" cy="533415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6B2F4-0B34-32AE-E744-78BF841E5A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25516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Logo box">
            <a:extLst>
              <a:ext uri="{FF2B5EF4-FFF2-40B4-BE49-F238E27FC236}">
                <a16:creationId xmlns:a16="http://schemas.microsoft.com/office/drawing/2014/main" id="{1BFE9D57-D127-805F-6B28-6561E60D2B6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D564E5C-D37A-50D8-CCE0-E76EEEFC1D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355E2-5E5E-1BD2-A90C-8BC1CFCD373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67458287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or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98" y="1191201"/>
            <a:ext cx="9421602" cy="533890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3646FAC-CF52-97F7-560F-F61F4002620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23D6C2C-ACBF-3ED3-3352-8A2D806B0D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688088-F2F7-0AAB-C01C-80B07FF845A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81753353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1199"/>
            <a:ext cx="9436548" cy="534737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EF30257-1967-6570-EB43-02821B02C490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749021-2A2E-C4D1-EF4D-C145369547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75E3C-B026-EDAA-E326-EC232EC7733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68639574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tmosphe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58" y="1199921"/>
            <a:ext cx="9406214" cy="533018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1C69168-F063-CFEF-E75F-923C5D29917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C460F7A-3E10-FADA-F010-5CF6432CC4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3D748A-91F8-E795-587F-35D125A6B60D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0166231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921"/>
            <a:ext cx="9421156" cy="533865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E84224C-4C73-1526-2E13-7EABF69CB17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00C430E-5B8F-8D64-3D68-63C03CF149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7AF93F-6E70-CD3C-2B50-548D30572A9C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0415101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10" y="1115816"/>
            <a:ext cx="9572000" cy="542413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F8D1782-09A4-E4EE-9062-989272A21B4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9D061C-DBAD-84FD-050D-DE0C3B3781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0775-6E5F-1479-897C-FAA96D2B806A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64032671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13" y="1199921"/>
            <a:ext cx="9463265" cy="536251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B33E338-9B66-30DC-6ACC-0333EE68817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AB5C5D-2B53-13DF-9B60-EC2446B4D1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C73E9F-B629-BFD0-BC22-E48014F492D5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0240597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78" y="1178260"/>
            <a:ext cx="9505713" cy="538657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B4880620-B971-CC87-45FE-B58B31E0255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733BCAA-E5CD-7601-F265-95B3169EE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3B711D-16AD-B6E1-1EA5-A05A455B38C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91543822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E4C975A-D8FD-20D8-1337-4EFFD65ED2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904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6A40B4-9476-3CC7-1FC9-048DA89B572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50D9AEB-55E7-D78F-89E0-5D9043EE57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2369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EA9A88-C455-E7C7-6727-AB6BAE746E39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7EB373E-9305-7F05-2C7F-6B6E764839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7795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35587F-E5E3-C072-6931-1000911C6A8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88EA190-1ED4-7718-4AA2-91BF52AF02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3831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6C6A13-D0B2-112F-D4E9-A0818AC63EE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4E3C7E9-B696-DF37-A1F9-B75CFDE6C3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5859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34FFE1-4D68-C451-C29A-95B93B3980B4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DE914CB-0948-49A5-51BF-A80AEC799A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6514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110A3-A2FA-0ED7-51BC-DE1CBE681CC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8E99D9-7E18-FB4C-4098-30FD111D56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63544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0E88DA-5D62-A14E-BC69-AE25EB34AF4A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79308BB-6CA2-65A0-6D2E-7C45980895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480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D84B37-8BB0-CA6D-8B7F-6FA21B7C8B0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975A67A-673B-1D1E-D9EA-A2FBE92D58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2471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5B50D-643C-BEAF-946D-CA5BDCDB928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BA6208-16A5-ABE6-DD31-D682752E08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5399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BAFD0F-C436-EB79-93CC-C81D9016CED8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0BFFBB0-45D1-C44C-2322-077B17D69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9883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background">
    <p:bg>
      <p:bgPr>
        <a:solidFill>
          <a:srgbClr val="253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www.eumetsat.int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2" y="1139428"/>
            <a:ext cx="11822493" cy="5262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DD8B77-78AB-30A3-2819-0AD7A8288E5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462B3FA-722D-E418-91CF-AD733B5D65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1507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u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>
            <a:fillRect/>
          </a:stretch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347559-999B-94F9-6210-9E45B6B2067F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6BB19EE-C37A-F940-80CE-C5B1FC503D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6123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hyperlink" Target="m-files://show/7235DDED-B8A6-4E3A-A71E-E576E92F5EE1/0-2214424?property=PG7957932C1D8B422FA7838BCB926F04D5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38" Type="http://schemas.openxmlformats.org/officeDocument/2006/relationships/hyperlink" Target="m-files://show/7235DDED-B8A6-4E3A-A71E-E576E92F5EE1/0-2214424?property=PGF96F14DEC652464883AF30934E62410D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hyperlink" Target="m-files://show/7235DDED-B8A6-4E3A-A71E-E576E92F5EE1/0-2214424?property=PG287DD6AA5F5449A297586565E64CBBF3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hyperlink" Target="m-files://show/7235DDED-B8A6-4E3A-A71E-E576E92F5EE1/0-2214424?property=PG65D186EDD28144499B14845D49B5D4CB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hyperlink" Target="m-files://show/7235DDED-B8A6-4E3A-A71E-E576E92F5EE1/0-2214424?property=PGCE5437D590C04754BEE9A57B4DF061F0" TargetMode="Externa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100" b="0" smtClean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20100-422D-809D-958D-C82D59239957}"/>
              </a:ext>
            </a:extLst>
          </p:cNvPr>
          <p:cNvSpPr txBox="1"/>
          <p:nvPr userDrawn="1"/>
        </p:nvSpPr>
        <p:spPr>
          <a:xfrm>
            <a:off x="145053" y="6596390"/>
            <a:ext cx="4629421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EUM2068287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v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18 March 2026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526B0-0085-C373-F3C8-BB3A6BF838E1}"/>
              </a:ext>
            </a:extLst>
          </p:cNvPr>
          <p:cNvSpPr txBox="1"/>
          <p:nvPr userDrawn="1"/>
        </p:nvSpPr>
        <p:spPr>
          <a:xfrm>
            <a:off x="4124189" y="6593586"/>
            <a:ext cx="4088676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IE" sz="1100" b="0" kern="100" spc="-100">
              <a:solidFill>
                <a:srgbClr val="00B0F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70" r:id="rId1"/>
    <p:sldLayoutId id="2147487676" r:id="rId2"/>
    <p:sldLayoutId id="2147487671" r:id="rId3"/>
    <p:sldLayoutId id="2147487742" r:id="rId4"/>
    <p:sldLayoutId id="2147487743" r:id="rId5"/>
    <p:sldLayoutId id="2147487710" r:id="rId6"/>
    <p:sldLayoutId id="2147487741" r:id="rId7"/>
    <p:sldLayoutId id="2147487721" r:id="rId8"/>
    <p:sldLayoutId id="2147487722" r:id="rId9"/>
    <p:sldLayoutId id="2147487723" r:id="rId10"/>
    <p:sldLayoutId id="2147487724" r:id="rId11"/>
    <p:sldLayoutId id="2147487726" r:id="rId12"/>
    <p:sldLayoutId id="2147487727" r:id="rId13"/>
    <p:sldLayoutId id="2147487728" r:id="rId14"/>
    <p:sldLayoutId id="2147487729" r:id="rId15"/>
    <p:sldLayoutId id="2147487730" r:id="rId16"/>
    <p:sldLayoutId id="2147487725" r:id="rId17"/>
    <p:sldLayoutId id="2147487731" r:id="rId18"/>
    <p:sldLayoutId id="2147487732" r:id="rId19"/>
    <p:sldLayoutId id="2147487678" r:id="rId20"/>
    <p:sldLayoutId id="2147487733" r:id="rId21"/>
    <p:sldLayoutId id="2147487735" r:id="rId22"/>
    <p:sldLayoutId id="2147487737" r:id="rId23"/>
    <p:sldLayoutId id="2147487739" r:id="rId24"/>
    <p:sldLayoutId id="2147487679" r:id="rId25"/>
    <p:sldLayoutId id="2147487734" r:id="rId26"/>
    <p:sldLayoutId id="2147487736" r:id="rId27"/>
    <p:sldLayoutId id="2147487738" r:id="rId28"/>
    <p:sldLayoutId id="2147487740" r:id="rId29"/>
    <p:sldLayoutId id="2147487717" r:id="rId30"/>
    <p:sldLayoutId id="2147487720" r:id="rId31"/>
    <p:sldLayoutId id="2147487718" r:id="rId32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31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39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46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54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62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ser.eumetsat.int/resources/user-guides/eumetsat-data-access-client-eumdac-guide" TargetMode="External"/><Relationship Id="rId2" Type="http://schemas.openxmlformats.org/officeDocument/2006/relationships/hyperlink" Target="https://user.eumetsat.int/data-access/data-store" TargetMode="Externa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ser.eumetsat.int/resources/user-guides/eumetsat-data-access-client-eumdac-guide" TargetMode="External"/><Relationship Id="rId2" Type="http://schemas.openxmlformats.org/officeDocument/2006/relationships/hyperlink" Target="https://user.eumetsat.int/catalogue/EO:EUM:DAT:METOP:IASIL1C-ALL" TargetMode="Externa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title="[DM_DOCNAME]"/>
          <p:cNvSpPr txBox="1"/>
          <p:nvPr/>
        </p:nvSpPr>
        <p:spPr>
          <a:xfrm>
            <a:off x="6881091" y="1884153"/>
            <a:ext cx="5310909" cy="3625947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>
              <a:defRPr/>
            </a:pPr>
            <a:r>
              <a:rPr lang="en-IE" sz="3200" spc="-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EUMETSAT GDWG Report: Decommissioning the GSICS Server</a:t>
            </a:r>
            <a:r>
              <a:rPr lang="en-GB" sz="3200" spc="-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defRPr/>
            </a:pPr>
            <a:endParaRPr lang="en-GB" sz="1800" b="0" kern="0">
              <a:solidFill>
                <a:schemeClr val="tx1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800" b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Simon Elliott</a:t>
            </a:r>
          </a:p>
          <a:p>
            <a:pPr>
              <a:defRPr/>
            </a:pPr>
            <a:r>
              <a:rPr lang="en-GB" sz="1800" b="0" i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Interagency Data Exchange Coordinator</a:t>
            </a:r>
          </a:p>
          <a:p>
            <a:pPr>
              <a:defRPr/>
            </a:pPr>
            <a:endParaRPr lang="en-GB" sz="1600" b="0" i="1" kern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400" b="0" i="1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GSICS Data Working Group, March 2026</a:t>
            </a:r>
          </a:p>
        </p:txBody>
      </p:sp>
    </p:spTree>
    <p:extLst>
      <p:ext uri="{BB962C8B-B14F-4D97-AF65-F5344CB8AC3E}">
        <p14:creationId xmlns:p14="http://schemas.microsoft.com/office/powerpoint/2010/main" val="180267652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Discussion points 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IE"/>
              <a:t>Distribution of IASI data and need for GSICS-format: being used by CMA – please give feedback on details</a:t>
            </a:r>
          </a:p>
          <a:p>
            <a:pPr marL="514350" indent="-514350">
              <a:buFont typeface="+mj-lt"/>
              <a:buAutoNum type="arabicPeriod"/>
            </a:pPr>
            <a:r>
              <a:rPr lang="en-IE"/>
              <a:t>To be confirmed: no users of GOME data via GISCS server</a:t>
            </a:r>
          </a:p>
          <a:p>
            <a:pPr marL="514350" indent="-514350">
              <a:buFont typeface="+mj-lt"/>
              <a:buAutoNum type="arabicPeriod"/>
            </a:pPr>
            <a:r>
              <a:rPr lang="en-IE"/>
              <a:t>Deadline for GSICS server decommissioning - after period of parallel operations (2 months) for all services (including visualisation etc)</a:t>
            </a:r>
          </a:p>
          <a:p>
            <a:pPr marL="514350" indent="-514350">
              <a:buFont typeface="+mj-lt"/>
              <a:buAutoNum type="arabicPeriod"/>
            </a:pPr>
            <a:r>
              <a:rPr lang="en-IE"/>
              <a:t>GSICS Plotting Tool - to be replaced by MATRICS (covered later in presentation under TOP 7j, “GSICS Calibration Products Plotting Tool”, – here also 2 months</a:t>
            </a:r>
          </a:p>
          <a:p>
            <a:pPr marL="514350" indent="-514350">
              <a:buFont typeface="+mj-lt"/>
              <a:buAutoNum type="arabicPeriod"/>
            </a:pPr>
            <a:r>
              <a:rPr lang="en-IE"/>
              <a:t>Decommissioning of EUMETSAT GSICS products as discussed</a:t>
            </a:r>
          </a:p>
          <a:p>
            <a:pPr lvl="1"/>
            <a:r>
              <a:rPr lang="en-IE"/>
              <a:t>No new ones, old ones stored in UMARF</a:t>
            </a:r>
          </a:p>
        </p:txBody>
      </p:sp>
    </p:spTree>
    <p:extLst>
      <p:ext uri="{BB962C8B-B14F-4D97-AF65-F5344CB8AC3E}">
        <p14:creationId xmlns:p14="http://schemas.microsoft.com/office/powerpoint/2010/main" val="231408149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0E746-A4E0-EB0F-F343-02E069A6E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IASI L1C data in GSICS format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1B35C-7CFB-CA6D-72C3-96AEAC6391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EUMETSAT provides METOP-B IASI L1C data in a specific format for co-location with GEO satellites:</a:t>
            </a:r>
          </a:p>
          <a:p>
            <a:pPr lvl="1"/>
            <a:r>
              <a:rPr lang="en-US"/>
              <a:t>Data are in netCDF;</a:t>
            </a:r>
          </a:p>
          <a:p>
            <a:pPr lvl="1"/>
            <a:r>
              <a:rPr lang="en-US"/>
              <a:t>Reduced number of parameters compared to original L1C data;</a:t>
            </a:r>
          </a:p>
          <a:p>
            <a:pPr lvl="1"/>
            <a:r>
              <a:rPr lang="en-US"/>
              <a:t>Has been tailored to users’ co-location area, i.e. +/- 30° latitude and longitiude from the sub-satellite points of the GEO satellites for which the data are required;</a:t>
            </a:r>
          </a:p>
          <a:p>
            <a:pPr lvl="1"/>
            <a:r>
              <a:rPr lang="en-US"/>
              <a:t>Note, CMA regularly receives data between +30° and -30° latitude and +55° and +140° longitude (covering multiple CMA GEO satellites).</a:t>
            </a:r>
          </a:p>
          <a:p>
            <a:pPr lvl="1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6176336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BC34D-B492-4994-9F12-8C81C1B24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</a:t>
            </a:r>
            <a:endParaRPr lang="en-I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DCF520-3720-629C-0C18-F295B7241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4461" y="1187315"/>
            <a:ext cx="7015270" cy="3541461"/>
          </a:xfrm>
          <a:prstGeom prst="rect">
            <a:avLst/>
          </a:prstGeom>
          <a:noFill/>
        </p:spPr>
      </p:pic>
      <p:sp>
        <p:nvSpPr>
          <p:cNvPr id="5" name="Text Box 1">
            <a:extLst>
              <a:ext uri="{FF2B5EF4-FFF2-40B4-BE49-F238E27FC236}">
                <a16:creationId xmlns:a16="http://schemas.microsoft.com/office/drawing/2014/main" id="{F35FB1BC-0F1F-E65A-ED64-367DA83C2F68}"/>
              </a:ext>
            </a:extLst>
          </p:cNvPr>
          <p:cNvSpPr txBox="1"/>
          <p:nvPr/>
        </p:nvSpPr>
        <p:spPr>
          <a:xfrm>
            <a:off x="2044461" y="4953062"/>
            <a:ext cx="7015269" cy="923330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1200"/>
              </a:spcBef>
              <a:buNone/>
            </a:pPr>
            <a:r>
              <a:rPr lang="en-GB" sz="2000" b="1" i="1">
                <a:effectLst/>
                <a:latin typeface="Times New Roman" pitchFamily="18" charset="0"/>
                <a:ea typeface="Times New Roman" panose="02020603050405020304" pitchFamily="18" charset="0"/>
              </a:rPr>
              <a:t>Example of spatial coverage of variables produced by the GSICS conversion of IASI L1C data on the GSICS server for the EUMETSAT prime subsatellite position at 0° longitude</a:t>
            </a:r>
            <a:endParaRPr lang="en-IE" sz="2000" b="1" i="1">
              <a:effectLst/>
              <a:latin typeface="Times New Roman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90911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0E625-9EDA-5689-A300-6A7ED739C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/>
              <a:t>Replacement of IASI-L1C on GSICS server by EUMETSAT Data Store</a:t>
            </a:r>
            <a:endParaRPr lang="en-IE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DB6E6-D815-9AE9-D37C-045CA6937C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Access to data via EUMETSAT Data Store (DS);</a:t>
            </a:r>
          </a:p>
          <a:p>
            <a:r>
              <a:rPr lang="en-US"/>
              <a:t>IASI L1C data will be available either as full orbits in various formats, including a </a:t>
            </a:r>
            <a:r>
              <a:rPr lang="en-US">
                <a:solidFill>
                  <a:srgbClr val="00B050"/>
                </a:solidFill>
              </a:rPr>
              <a:t>generic netCDF format</a:t>
            </a:r>
            <a:r>
              <a:rPr lang="en-US"/>
              <a:t>, or in the </a:t>
            </a:r>
            <a:r>
              <a:rPr lang="en-US">
                <a:solidFill>
                  <a:srgbClr val="7030A0"/>
                </a:solidFill>
              </a:rPr>
              <a:t>GSICS L1C netCDF format</a:t>
            </a:r>
            <a:r>
              <a:rPr lang="en-US"/>
              <a:t>;</a:t>
            </a:r>
          </a:p>
          <a:p>
            <a:r>
              <a:rPr lang="en-US">
                <a:solidFill>
                  <a:srgbClr val="00B050"/>
                </a:solidFill>
              </a:rPr>
              <a:t>Generic </a:t>
            </a:r>
            <a:r>
              <a:rPr lang="en-US">
                <a:solidFill>
                  <a:schemeClr val="bg1"/>
                </a:solidFill>
              </a:rPr>
              <a:t>full orbit </a:t>
            </a:r>
            <a:r>
              <a:rPr lang="en-US">
                <a:solidFill>
                  <a:srgbClr val="00B050"/>
                </a:solidFill>
              </a:rPr>
              <a:t>L1C netCDF format</a:t>
            </a:r>
            <a:r>
              <a:rPr lang="en-US"/>
              <a:t> is already operational;</a:t>
            </a:r>
          </a:p>
          <a:p>
            <a:r>
              <a:rPr lang="en-US">
                <a:solidFill>
                  <a:srgbClr val="7030A0"/>
                </a:solidFill>
              </a:rPr>
              <a:t>GSICS netCDF format </a:t>
            </a:r>
            <a:r>
              <a:rPr lang="en-US"/>
              <a:t>is to be installed in 2026;</a:t>
            </a:r>
          </a:p>
          <a:p>
            <a:r>
              <a:rPr lang="en-US"/>
              <a:t>Access can be done manually through </a:t>
            </a:r>
            <a:r>
              <a:rPr lang="en-US">
                <a:hlinkClick r:id="rId2"/>
              </a:rPr>
              <a:t>DS</a:t>
            </a:r>
            <a:r>
              <a:rPr lang="en-US"/>
              <a:t> or (strongly recommended) </a:t>
            </a:r>
            <a:r>
              <a:rPr lang="en-US">
                <a:hlinkClick r:id="rId3"/>
              </a:rPr>
              <a:t>EUMETSAT Data Access Client (EUMDAC)</a:t>
            </a:r>
            <a:r>
              <a:rPr lang="en-US"/>
              <a:t>;</a:t>
            </a:r>
          </a:p>
          <a:p>
            <a:r>
              <a:rPr lang="en-US"/>
              <a:t>Support for defining the access is provided by EUMETSAT service desk (ops@eumetsat.int); </a:t>
            </a:r>
          </a:p>
          <a:p>
            <a:r>
              <a:rPr lang="en-US"/>
              <a:t>IASI L1C service via the GSICS server will be decommissioned after a 2-month overlap period with the </a:t>
            </a:r>
            <a:r>
              <a:rPr lang="en-US">
                <a:solidFill>
                  <a:srgbClr val="7030A0"/>
                </a:solidFill>
              </a:rPr>
              <a:t>GSICS L1C netCDF format </a:t>
            </a:r>
            <a:r>
              <a:rPr lang="en-US"/>
              <a:t>on the DS.</a:t>
            </a:r>
          </a:p>
          <a:p>
            <a:pPr marL="0" indent="0">
              <a:buNone/>
            </a:pP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3057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8FB71-0B8D-A2E7-8CFE-8C4D20C6F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BF722-E887-71AC-255B-BB0FBFCF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/>
              <a:t>Replacement of IASI-L1C on GSICS server by EUMETSAT DataStore</a:t>
            </a:r>
            <a:endParaRPr lang="en-IE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8E92B6-34EB-86A5-F765-DFF9585C28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4733" y="915909"/>
            <a:ext cx="11627339" cy="5262675"/>
          </a:xfrm>
        </p:spPr>
        <p:txBody>
          <a:bodyPr>
            <a:normAutofit fontScale="92500" lnSpcReduction="10000"/>
          </a:bodyPr>
          <a:lstStyle/>
          <a:p>
            <a:r>
              <a:rPr lang="en-IE">
                <a:hlinkClick r:id="rId2"/>
              </a:rPr>
              <a:t>IASI Level 1C - All Spectral Samples - Metop - Global | EUMETSAT - User Portal</a:t>
            </a:r>
            <a:endParaRPr lang="en-IE"/>
          </a:p>
          <a:p>
            <a:r>
              <a:rPr lang="en-IE"/>
              <a:t>“Download Data” button (Log in if needed)</a:t>
            </a:r>
          </a:p>
          <a:p>
            <a:r>
              <a:rPr lang="en-IE"/>
              <a:t>Set ROI and satellite choice</a:t>
            </a:r>
          </a:p>
          <a:p>
            <a:r>
              <a:rPr lang="en-IE"/>
              <a:t>“Show Results” button</a:t>
            </a:r>
          </a:p>
          <a:p>
            <a:r>
              <a:rPr lang="en-IE"/>
              <a:t>Put one in cart and go to cart (can see EUMDAC download command here)</a:t>
            </a:r>
          </a:p>
          <a:p>
            <a:r>
              <a:rPr lang="en-IE"/>
              <a:t>Select item and choose “Customize Cart”</a:t>
            </a:r>
          </a:p>
          <a:p>
            <a:r>
              <a:rPr lang="en-IE"/>
              <a:t>Select “Output format” and run order. This will run via API/CLI</a:t>
            </a:r>
          </a:p>
          <a:p>
            <a:r>
              <a:rPr lang="en-IE"/>
              <a:t>See </a:t>
            </a:r>
            <a:r>
              <a:rPr lang="en-IE">
                <a:hlinkClick r:id="rId3"/>
              </a:rPr>
              <a:t>EUMETSAT Data Access Client (EUMDAC) guide | EUMETSAT - User Portal</a:t>
            </a:r>
            <a:endParaRPr lang="en-IE"/>
          </a:p>
          <a:p>
            <a:endParaRPr lang="en-IE"/>
          </a:p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885818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A6130-D65A-67F3-0D2E-47DA4EB5C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2BA24-B2A2-BD1D-39AA-27847600A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/>
              <a:t>Summary</a:t>
            </a:r>
            <a:endParaRPr lang="en-IE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E29ECD-959F-CBD7-AE47-59B1047F83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IE" sz="3600"/>
              <a:t>EUMETSAT GSICS Server to be turned off in H2 2026</a:t>
            </a:r>
          </a:p>
          <a:p>
            <a:r>
              <a:rPr lang="en-IE" sz="3600"/>
              <a:t>2 months advance notice to be given</a:t>
            </a:r>
          </a:p>
          <a:p>
            <a:endParaRPr lang="en-IE" sz="3600"/>
          </a:p>
          <a:p>
            <a:r>
              <a:rPr lang="en-IE" sz="3600"/>
              <a:t>Data available via EUMETSAT Data Store</a:t>
            </a:r>
          </a:p>
          <a:p>
            <a:r>
              <a:rPr lang="en-IE" sz="3600"/>
              <a:t>Plotting available using MATRICS</a:t>
            </a:r>
          </a:p>
          <a:p>
            <a:endParaRPr lang="en-IE" sz="3600"/>
          </a:p>
          <a:p>
            <a:r>
              <a:rPr lang="en-IE" sz="3600"/>
              <a:t>Support available from ops@eumetsat.int</a:t>
            </a:r>
          </a:p>
          <a:p>
            <a:endParaRPr lang="en-IE"/>
          </a:p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2167296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/>
          <a:p>
            <a:pPr marL="0" indent="0">
              <a:buNone/>
            </a:pPr>
            <a:r>
              <a:rPr lang="en-GB" sz="2400" b="1" spc="0"/>
              <a:t>Thank you!</a:t>
            </a:r>
          </a:p>
          <a:p>
            <a:pPr marL="0" indent="0">
              <a:buNone/>
            </a:pPr>
            <a:r>
              <a:rPr lang="en-GB" sz="2000" spc="0">
                <a:ea typeface="Roboto Light" panose="02000000000000000000" pitchFamily="2" charset="0"/>
              </a:rPr>
              <a:t>Questions are welcome.</a:t>
            </a:r>
          </a:p>
        </p:txBody>
      </p:sp>
    </p:spTree>
    <p:extLst>
      <p:ext uri="{BB962C8B-B14F-4D97-AF65-F5344CB8AC3E}">
        <p14:creationId xmlns:p14="http://schemas.microsoft.com/office/powerpoint/2010/main" val="188149218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20348.0"/>
  <p:tag name="AS_RELEASE_DATE" val="2025.05.14"/>
  <p:tag name="AS_TITLE" val="Aspose.Slides for .NET 4.0 Client Profile"/>
  <p:tag name="AS_VERSION" val="25.5"/>
</p:tagLst>
</file>

<file path=ppt/theme/theme1.xml><?xml version="1.0" encoding="utf-8"?>
<a:theme xmlns:a="http://schemas.openxmlformats.org/drawingml/2006/main" name="Title &amp; Seperator Slides">
  <a:themeElements>
    <a:clrScheme name="EUMETSAT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 Font">
      <a:majorFont>
        <a:latin typeface="Bahnschrift SemiBold"/>
        <a:ea typeface="Bahnschrift SemiBold"/>
        <a:cs typeface="Arial"/>
      </a:majorFont>
      <a:minorFont>
        <a:latin typeface="Bahnschrift Light"/>
        <a:ea typeface="Bahnschrift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All Designs).pptx" id="{12443F55-906A-4ACB-9A2F-98B2EB5A6081}" vid="{34CB0787-89DC-4D21-9BBE-BF3E5B2193E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X6PPVAVDZMSZ-613157859-13619</_dlc_DocId>
    <_dlc_DocIdUrl xmlns="cfab5f87-ed30-4dbb-a820-4234a14babf6">
      <Url>https://wmoomm.sharepoint.com/sites/Collaboration/_layouts/15/DocIdRedir.aspx?ID=X6PPVAVDZMSZ-613157859-13619</Url>
      <Description>X6PPVAVDZMSZ-613157859-13619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A3F162B5-2E6E-4C8D-881A-803D0DC84FC9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3434cde1-f776-4c3f-9525-3f132e87b814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c0d32b7-afc5-4577-b835-8ee209ff46e1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EFCFFA2-E922-41DC-860B-821ED93E46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F84293-4570-46DC-9AB5-3D592327081B}"/>
</file>

<file path=customXml/itemProps4.xml><?xml version="1.0" encoding="utf-8"?>
<ds:datastoreItem xmlns:ds="http://schemas.openxmlformats.org/officeDocument/2006/customXml" ds:itemID="{97A508DC-B191-4A99-AD2B-C1387A9480D0}"/>
</file>

<file path=customXml/itemProps5.xml><?xml version="1.0" encoding="utf-8"?>
<ds:datastoreItem xmlns:ds="http://schemas.openxmlformats.org/officeDocument/2006/customXml" ds:itemID="{867C510C-E7AF-4BD7-97FB-C3A7DBF59394}"/>
</file>

<file path=docProps/app.xml><?xml version="1.0" encoding="utf-8"?>
<Properties xmlns="http://schemas.openxmlformats.org/officeDocument/2006/extended-properties" xmlns:vt="http://schemas.openxmlformats.org/officeDocument/2006/docPropsVTypes">
  <Template>Presentation Landscape Template (All Designs)</Template>
  <TotalTime>131</TotalTime>
  <Words>530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Bahnschrift Light</vt:lpstr>
      <vt:lpstr>Bahnschrift SemiLight</vt:lpstr>
      <vt:lpstr>Century Gothic</vt:lpstr>
      <vt:lpstr>Helvetica</vt:lpstr>
      <vt:lpstr>Roboto</vt:lpstr>
      <vt:lpstr>Roboto Light</vt:lpstr>
      <vt:lpstr>Tahoma</vt:lpstr>
      <vt:lpstr>Times New Roman</vt:lpstr>
      <vt:lpstr>Title &amp; Seperator Slides</vt:lpstr>
      <vt:lpstr>PowerPoint Presentation</vt:lpstr>
      <vt:lpstr>Discussion points …</vt:lpstr>
      <vt:lpstr>IASI L1C data in GSICS format</vt:lpstr>
      <vt:lpstr>Example </vt:lpstr>
      <vt:lpstr>Replacement of IASI-L1C on GSICS server by EUMETSAT Data Store</vt:lpstr>
      <vt:lpstr>Replacement of IASI-L1C on GSICS server by EUMETSAT DataStore</vt:lpstr>
      <vt:lpstr>Summary</vt:lpstr>
      <vt:lpstr>PowerPoint Presentation</vt:lpstr>
    </vt:vector>
  </TitlesOfParts>
  <Company>EUMETSAT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Anne-Flore Laloe</dc:creator>
  <cp:lastModifiedBy>Simon Elliott</cp:lastModifiedBy>
  <cp:revision>52</cp:revision>
  <cp:lastPrinted>2006-03-06T14:11:17Z</cp:lastPrinted>
  <dcterms:created xsi:type="dcterms:W3CDTF">2024-03-12T14:08:59Z</dcterms:created>
  <dcterms:modified xsi:type="dcterms:W3CDTF">2026-03-25T15:55:16Z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55174764-82e4-4a88-89b3-85c3bd370261</vt:lpwstr>
  </property>
</Properties>
</file>