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3" r:id="rId3"/>
  </p:sldMasterIdLst>
  <p:notesMasterIdLst>
    <p:notesMasterId r:id="rId7"/>
  </p:notesMasterIdLst>
  <p:sldIdLst>
    <p:sldId id="256" r:id="rId4"/>
    <p:sldId id="258" r:id="rId5"/>
    <p:sldId id="261" r:id="rId6"/>
    <p:sldId id="263" r:id="rId8"/>
    <p:sldId id="264" r:id="rId9"/>
    <p:sldId id="277" r:id="rId10"/>
    <p:sldId id="279" r:id="rId11"/>
    <p:sldId id="278" r:id="rId12"/>
    <p:sldId id="275" r:id="rId13"/>
    <p:sldId id="274" r:id="rId14"/>
    <p:sldId id="268" r:id="rId15"/>
    <p:sldId id="270" r:id="rId16"/>
    <p:sldId id="272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>
        <p:scale>
          <a:sx n="113" d="100"/>
          <a:sy n="113" d="100"/>
        </p:scale>
        <p:origin x="47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schemas.openxmlformats.org/officeDocument/2006/relationships/slide" Target="slides/slide14.xml"/><Relationship Id="rId13" Type="http://schemas.openxmlformats.org/officeDocument/2006/relationships/slide" Target="slides/slide9.xml"/><Relationship Id="rId26" Type="http://schemas.openxmlformats.org/officeDocument/2006/relationships/customXml" Target="../customXml/item5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7" Type="http://schemas.openxmlformats.org/officeDocument/2006/relationships/slide" Target="slides/slide13.xml"/><Relationship Id="rId12" Type="http://schemas.openxmlformats.org/officeDocument/2006/relationships/slide" Target="slides/slide8.xml"/><Relationship Id="rId25" Type="http://schemas.openxmlformats.org/officeDocument/2006/relationships/customXml" Target="../customXml/item4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6" Type="http://schemas.openxmlformats.org/officeDocument/2006/relationships/slide" Target="slides/slide12.xml"/><Relationship Id="rId6" Type="http://schemas.openxmlformats.org/officeDocument/2006/relationships/slide" Target="slides/slide3.xml"/><Relationship Id="rId11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24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customXml" Target="../customXml/item2.xml"/><Relationship Id="rId19" Type="http://schemas.openxmlformats.org/officeDocument/2006/relationships/presProps" Target="presProps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4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pPr lvl="0" algn="l"/>
            <a:r>
              <a:rPr lang="en-US" kern="0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Agency’s support to GDWG Activites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pPr lvl="0" algn="l"/>
            <a:r>
              <a:rPr lang="en-US" kern="0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Agency’s support to GDWG Activites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pPr lvl="0" algn="l"/>
            <a:r>
              <a:rPr lang="en-US" kern="0" dirty="0">
                <a:solidFill>
                  <a:srgbClr val="0000FF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Agency’s support to GDWG Activites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  <a:endParaRPr lang="en-US" noProof="0" dirty="0"/>
          </a:p>
          <a:p>
            <a:pPr lvl="3"/>
            <a:r>
              <a:rPr lang="en-US" noProof="0" dirty="0"/>
              <a:t>Fourth level</a:t>
            </a:r>
            <a:endParaRPr lang="en-US" noProof="0" dirty="0"/>
          </a:p>
        </p:txBody>
      </p:sp>
      <p:pic>
        <p:nvPicPr>
          <p:cNvPr id="1026" name="Picture 2" descr="A logo of a planet with a satellite&#10;&#10;Description automatically generated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  <a:endParaRPr lang="en-GB" sz="1000" b="0" baseline="0" noProof="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  <a:endParaRPr lang="en-US" noProof="0" dirty="0"/>
          </a:p>
          <a:p>
            <a:pPr lvl="3"/>
            <a:r>
              <a:rPr lang="en-US" noProof="0" dirty="0"/>
              <a:t>Fourth level</a:t>
            </a:r>
            <a:endParaRPr lang="en-US" noProof="0" dirty="0"/>
          </a:p>
        </p:txBody>
      </p:sp>
      <p:pic>
        <p:nvPicPr>
          <p:cNvPr id="1026" name="Picture 2" descr="A logo of a planet with a satellite&#10;&#10;Description automatically generated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  <a:endParaRPr lang="en-GB" sz="1000" b="0" baseline="0" noProof="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://gsics.nsmc.org.cn/portal/en/fycv/monitoring.html#FY3H-MWHS" TargetMode="External"/><Relationship Id="rId8" Type="http://schemas.openxmlformats.org/officeDocument/2006/relationships/hyperlink" Target="https://space.oscar.wmo.int/instruments/view/mwts_3" TargetMode="External"/><Relationship Id="rId7" Type="http://schemas.openxmlformats.org/officeDocument/2006/relationships/hyperlink" Target="http://gsics.nsmc.org.cn/portal/en/fycv/monitoring.html#FY3H-MWTS" TargetMode="External"/><Relationship Id="rId6" Type="http://schemas.openxmlformats.org/officeDocument/2006/relationships/hyperlink" Target="https://space.oscar.wmo.int/instruments/view/hiras_2" TargetMode="External"/><Relationship Id="rId5" Type="http://schemas.openxmlformats.org/officeDocument/2006/relationships/hyperlink" Target="http://gsics.nsmc.org.cn/portal/en/fycv/monitoring.html#FY3H-HIRAS" TargetMode="External"/><Relationship Id="rId4" Type="http://schemas.openxmlformats.org/officeDocument/2006/relationships/hyperlink" Target="https://space.oscar.wmo.int/instruments/view/mersi_3" TargetMode="External"/><Relationship Id="rId35" Type="http://schemas.openxmlformats.org/officeDocument/2006/relationships/notesSlide" Target="../notesSlides/notesSlide3.xml"/><Relationship Id="rId34" Type="http://schemas.openxmlformats.org/officeDocument/2006/relationships/slideLayout" Target="../slideLayouts/slideLayout6.xml"/><Relationship Id="rId33" Type="http://schemas.openxmlformats.org/officeDocument/2006/relationships/hyperlink" Target="https://space.oscar.wmo.int/instruments/view/sxus" TargetMode="External"/><Relationship Id="rId32" Type="http://schemas.openxmlformats.org/officeDocument/2006/relationships/hyperlink" Target="http://gsics.nsmc.org.cn/portal/en/fycv/monitoring.html#FY4C-SXUS" TargetMode="External"/><Relationship Id="rId31" Type="http://schemas.openxmlformats.org/officeDocument/2006/relationships/hyperlink" Target="https://space.oscar.wmo.int/instruments/view/musi" TargetMode="External"/><Relationship Id="rId30" Type="http://schemas.openxmlformats.org/officeDocument/2006/relationships/hyperlink" Target="http://gsics.nsmc.org.cn/portal/en/fycv/monitoring.html#FY4C-MUSI" TargetMode="External"/><Relationship Id="rId3" Type="http://schemas.openxmlformats.org/officeDocument/2006/relationships/hyperlink" Target="https://space.oscar.wmo.int/satellites/view/fy_3h" TargetMode="External"/><Relationship Id="rId29" Type="http://schemas.openxmlformats.org/officeDocument/2006/relationships/hyperlink" Target="https://space.oscar.wmo.int/instruments/view/seuvi_fy_4" TargetMode="External"/><Relationship Id="rId28" Type="http://schemas.openxmlformats.org/officeDocument/2006/relationships/hyperlink" Target="http://gsics.nsmc.org.cn/portal/en/fycv/monitoring.html#FY4C-SUVI" TargetMode="External"/><Relationship Id="rId27" Type="http://schemas.openxmlformats.org/officeDocument/2006/relationships/hyperlink" Target="https://space.oscar.wmo.int/instruments/view/lmi" TargetMode="External"/><Relationship Id="rId26" Type="http://schemas.openxmlformats.org/officeDocument/2006/relationships/hyperlink" Target="http://gsics.nsmc.org.cn/portal/en/fycv/monitoring.html#FY4C-LMI" TargetMode="External"/><Relationship Id="rId25" Type="http://schemas.openxmlformats.org/officeDocument/2006/relationships/hyperlink" Target="https://space.oscar.wmo.int/instruments/view/giirs_2" TargetMode="External"/><Relationship Id="rId24" Type="http://schemas.openxmlformats.org/officeDocument/2006/relationships/hyperlink" Target="http://gsics.nsmc.org.cn/portal/en/fycv/monitoring.html#FY4C-GIIRS" TargetMode="External"/><Relationship Id="rId23" Type="http://schemas.openxmlformats.org/officeDocument/2006/relationships/hyperlink" Target="https://space.oscar.wmo.int/instruments/view/agri" TargetMode="External"/><Relationship Id="rId22" Type="http://schemas.openxmlformats.org/officeDocument/2006/relationships/hyperlink" Target="https://www.wmo-sat.info/oscar/satellites/view/fy_4c" TargetMode="External"/><Relationship Id="rId21" Type="http://schemas.openxmlformats.org/officeDocument/2006/relationships/hyperlink" Target="http://gsics.nsmc.org.cn/portal/en/fycv/monitoring.html#FY4C-AGRI" TargetMode="External"/><Relationship Id="rId20" Type="http://schemas.openxmlformats.org/officeDocument/2006/relationships/hyperlink" Target="https://space.oscar.wmo.int/instruments/view/sws_wai" TargetMode="External"/><Relationship Id="rId2" Type="http://schemas.openxmlformats.org/officeDocument/2006/relationships/hyperlink" Target="http://gsics.nsmc.org.cn/portal/en/fycv/monitoring.html#FY3H-MERSI" TargetMode="External"/><Relationship Id="rId19" Type="http://schemas.openxmlformats.org/officeDocument/2006/relationships/hyperlink" Target="http://gsics.nsmc.org.cn/portal/en/fycv/monitoring.html#FY3H-WAI" TargetMode="External"/><Relationship Id="rId18" Type="http://schemas.openxmlformats.org/officeDocument/2006/relationships/hyperlink" Target="https://space.oscar.wmo.int/instruments/view/sws_ipm" TargetMode="External"/><Relationship Id="rId17" Type="http://schemas.openxmlformats.org/officeDocument/2006/relationships/hyperlink" Target="http://gsics.nsmc.org.cn/portal/en/fycv/monitoring.html#FY3H-IPM" TargetMode="External"/><Relationship Id="rId16" Type="http://schemas.openxmlformats.org/officeDocument/2006/relationships/hyperlink" Target="https://space.oscar.wmo.int/instruments/view/gas_2" TargetMode="External"/><Relationship Id="rId15" Type="http://schemas.openxmlformats.org/officeDocument/2006/relationships/hyperlink" Target="http://gsics.nsmc.org.cn/portal/en/fycv/monitoring.html#FY3H-GAS" TargetMode="External"/><Relationship Id="rId14" Type="http://schemas.openxmlformats.org/officeDocument/2006/relationships/hyperlink" Target="https://space.oscar.wmo.int/instruments/view/gnos_2" TargetMode="External"/><Relationship Id="rId13" Type="http://schemas.openxmlformats.org/officeDocument/2006/relationships/hyperlink" Target="http://gsics.nsmc.org.cn/portal/en/fycv/monitoring.html#FY3H-GNOS" TargetMode="External"/><Relationship Id="rId12" Type="http://schemas.openxmlformats.org/officeDocument/2006/relationships/hyperlink" Target="https://space.oscar.wmo.int/instruments/view/mwri_2" TargetMode="External"/><Relationship Id="rId11" Type="http://schemas.openxmlformats.org/officeDocument/2006/relationships/hyperlink" Target="http://gsics.nsmc.org.cn/portal/en/fycv/monitoring.html#FY3H-MWRI" TargetMode="External"/><Relationship Id="rId10" Type="http://schemas.openxmlformats.org/officeDocument/2006/relationships/hyperlink" Target="https://space.oscar.wmo.int/instruments/view/mwhs_2" TargetMode="Externa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tags" Target="../tags/tag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GSICS 2026 Agency Report</a:t>
            </a:r>
            <a:br>
              <a:rPr lang="en-GB" dirty="0"/>
            </a:br>
            <a:br>
              <a:rPr lang="en-GB" dirty="0"/>
            </a:br>
            <a:r>
              <a:rPr lang="en-US" altLang="en-GB" dirty="0"/>
              <a:t>CMA</a:t>
            </a:r>
            <a:endParaRPr lang="en-US" altLang="en-GB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sz="2700" dirty="0">
                <a:ea typeface="宋体" panose="02010600030101010101" pitchFamily="2" charset="-122"/>
                <a:sym typeface="+mn-ea"/>
              </a:rPr>
              <a:t>Chengli Qi</a:t>
            </a:r>
            <a:r>
              <a:rPr lang="zh-CN" altLang="en-US" sz="2700" dirty="0">
                <a:ea typeface="宋体" panose="02010600030101010101" pitchFamily="2" charset="-122"/>
                <a:sym typeface="+mn-ea"/>
              </a:rPr>
              <a:t>，</a:t>
            </a:r>
            <a:r>
              <a:rPr lang="en-US" altLang="zh-CN" sz="2700" dirty="0">
                <a:ea typeface="宋体" panose="02010600030101010101" pitchFamily="2" charset="-122"/>
                <a:sym typeface="+mn-ea"/>
              </a:rPr>
              <a:t>Junwei Wang</a:t>
            </a:r>
            <a:r>
              <a:rPr lang="en-US" altLang="zh-CN" sz="2700" dirty="0">
                <a:ea typeface="宋体" panose="02010600030101010101" pitchFamily="2" charset="-122"/>
                <a:sym typeface="+mn-ea"/>
              </a:rPr>
              <a:t>,  Lin Tian, </a:t>
            </a:r>
            <a:endParaRPr lang="en-US" altLang="zh-CN" sz="2700" dirty="0">
              <a:ea typeface="宋体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700" dirty="0">
                <a:ea typeface="宋体" panose="02010600030101010101" pitchFamily="2" charset="-122"/>
                <a:sym typeface="+mn-ea"/>
              </a:rPr>
              <a:t>Shengli Wu, Xiuqing(Scott) Hu</a:t>
            </a:r>
            <a:endParaRPr lang="en-US" altLang="zh-CN" sz="2700" dirty="0">
              <a:ea typeface="宋体" panose="02010600030101010101" pitchFamily="2" charset="-122"/>
              <a:sym typeface="+mn-ea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700" dirty="0">
              <a:ea typeface="宋体" panose="02010600030101010101" pitchFamily="2" charset="-122"/>
              <a:sym typeface="+mn-ea"/>
            </a:endParaRPr>
          </a:p>
          <a:p>
            <a:pPr eaLnBrk="1" hangingPunct="1">
              <a:lnSpc>
                <a:spcPct val="80000"/>
              </a:lnSpc>
            </a:pPr>
            <a:br>
              <a:rPr lang="en-GB" sz="2700" dirty="0">
                <a:solidFill>
                  <a:srgbClr val="FF0000"/>
                </a:solidFill>
              </a:rPr>
            </a:br>
            <a:br>
              <a:rPr lang="en-GB" sz="2700" dirty="0"/>
            </a:br>
            <a:endParaRPr lang="en-GB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GSICS Activities (in support of GDWG and GRWG), Actions, and Achievements</a:t>
            </a:r>
            <a:endParaRPr lang="en-US" dirty="0"/>
          </a:p>
          <a:p>
            <a:r>
              <a:rPr lang="en-US" dirty="0"/>
              <a:t>Recent &amp; Planned launches and Instrument Updates that are relevant to GSICS (stress new programs and significant accomplishments)</a:t>
            </a:r>
            <a:endParaRPr lang="en-US" dirty="0"/>
          </a:p>
          <a:p>
            <a:r>
              <a:rPr lang="en-US" dirty="0"/>
              <a:t>Calibration Major Updates (especially for reference sensors)</a:t>
            </a:r>
            <a:endParaRPr lang="en-US" dirty="0"/>
          </a:p>
          <a:p>
            <a:r>
              <a:rPr lang="en-US" dirty="0"/>
              <a:t>Reprocessing Updates</a:t>
            </a:r>
            <a:endParaRPr lang="en-US" dirty="0"/>
          </a:p>
          <a:p>
            <a:r>
              <a:rPr lang="en-US" dirty="0"/>
              <a:t>GSICS team Updates</a:t>
            </a:r>
            <a:endParaRPr lang="en-US" dirty="0"/>
          </a:p>
          <a:p>
            <a:endParaRPr lang="en-I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20312" y="1053465"/>
            <a:ext cx="10371688" cy="834283"/>
          </a:xfrm>
        </p:spPr>
        <p:txBody>
          <a:bodyPr/>
          <a:p>
            <a:r>
              <a:rPr lang="en-US" altLang="zh-CN">
                <a:solidFill>
                  <a:schemeClr val="tx1"/>
                </a:solidFill>
                <a:sym typeface="+mn-ea"/>
              </a:rPr>
              <a:t>Agency’s support to GDWG Activites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389890" y="2293620"/>
            <a:ext cx="4410075" cy="3225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Keep CMA </a:t>
            </a:r>
            <a:r>
              <a:rPr lang="en-US" sz="1800" dirty="0" err="1" smtClean="0"/>
              <a:t>GPRC</a:t>
            </a:r>
            <a:r>
              <a:rPr lang="en-US" sz="1800" dirty="0" smtClean="0"/>
              <a:t> Website Content updating: </a:t>
            </a:r>
            <a:endParaRPr lang="en-US" sz="1800" dirty="0" smtClean="0"/>
          </a:p>
          <a:p>
            <a:pPr lvl="1"/>
            <a:r>
              <a:rPr lang="en-US" sz="1400" dirty="0" err="1" smtClean="0"/>
              <a:t>GPRC</a:t>
            </a:r>
            <a:r>
              <a:rPr lang="en-US" sz="1400" dirty="0" smtClean="0"/>
              <a:t> Information</a:t>
            </a:r>
            <a:endParaRPr lang="en-US" sz="1400" dirty="0" smtClean="0"/>
          </a:p>
          <a:p>
            <a:pPr lvl="1"/>
            <a:r>
              <a:rPr lang="en-US" sz="1400" dirty="0" smtClean="0"/>
              <a:t>CMA </a:t>
            </a:r>
            <a:r>
              <a:rPr lang="en-US" sz="1400" dirty="0" err="1" smtClean="0"/>
              <a:t>GSICS</a:t>
            </a:r>
            <a:r>
              <a:rPr lang="en-US" sz="1400" dirty="0" smtClean="0"/>
              <a:t> product sharing (</a:t>
            </a:r>
            <a:r>
              <a:rPr lang="en-US" sz="1400" dirty="0" err="1" smtClean="0"/>
              <a:t>Thredds</a:t>
            </a:r>
            <a:r>
              <a:rPr lang="en-US" sz="1400" dirty="0" smtClean="0"/>
              <a:t>)</a:t>
            </a:r>
            <a:endParaRPr lang="en-US" sz="1400" dirty="0" smtClean="0"/>
          </a:p>
          <a:p>
            <a:pPr lvl="1"/>
            <a:r>
              <a:rPr lang="en-US" sz="1400" dirty="0" err="1" smtClean="0"/>
              <a:t>FengYun</a:t>
            </a:r>
            <a:r>
              <a:rPr lang="en-US" sz="1400" dirty="0" smtClean="0"/>
              <a:t> Satellites Instrument Operation Status (L</a:t>
            </a:r>
            <a:r>
              <a:rPr lang="en-US" altLang="zh-CN" sz="1400" dirty="0" smtClean="0"/>
              <a:t>anding Pages</a:t>
            </a:r>
            <a:r>
              <a:rPr lang="zh-CN" altLang="en-US" sz="1400" dirty="0" smtClean="0"/>
              <a:t>）</a:t>
            </a:r>
            <a:endParaRPr lang="en-US" sz="1400" dirty="0" smtClean="0"/>
          </a:p>
          <a:p>
            <a:r>
              <a:rPr lang="en-GB" sz="1800" dirty="0" smtClean="0"/>
              <a:t>CMA </a:t>
            </a:r>
            <a:r>
              <a:rPr lang="en-GB" sz="1800" dirty="0" err="1" smtClean="0"/>
              <a:t>GDWG</a:t>
            </a:r>
            <a:r>
              <a:rPr lang="en-GB" sz="1800" dirty="0" smtClean="0"/>
              <a:t>:</a:t>
            </a:r>
            <a:endParaRPr lang="en-GB" sz="1800" dirty="0" smtClean="0"/>
          </a:p>
          <a:p>
            <a:pPr lvl="1"/>
            <a:r>
              <a:rPr lang="en-GB" sz="1400" dirty="0" smtClean="0"/>
              <a:t>Website construction and maintain</a:t>
            </a:r>
            <a:endParaRPr lang="en-GB" sz="1400" dirty="0" smtClean="0"/>
          </a:p>
          <a:p>
            <a:pPr lvl="1"/>
            <a:r>
              <a:rPr lang="en-GB" altLang="zh-CN" sz="1400" dirty="0" smtClean="0"/>
              <a:t>New satellite data sharing</a:t>
            </a:r>
            <a:endParaRPr lang="en-GB" altLang="zh-CN" sz="1400" dirty="0" smtClean="0"/>
          </a:p>
          <a:p>
            <a:pPr lvl="1"/>
            <a:r>
              <a:rPr lang="en-GB" altLang="zh-CN" sz="1400" dirty="0" err="1"/>
              <a:t>NSMC-GPRC</a:t>
            </a:r>
            <a:r>
              <a:rPr lang="en-GB" altLang="zh-CN" sz="1400" dirty="0"/>
              <a:t> Website </a:t>
            </a:r>
            <a:r>
              <a:rPr lang="en-GB" altLang="zh-CN" sz="1400" dirty="0" smtClean="0"/>
              <a:t>Upgrade</a:t>
            </a:r>
            <a:endParaRPr lang="en-GB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</p:txBody>
      </p:sp>
      <p:sp>
        <p:nvSpPr>
          <p:cNvPr id="4" name="Date Placeholder 5"/>
          <p:cNvSpPr>
            <a:spLocks noGrp="1"/>
          </p:cNvSpPr>
          <p:nvPr/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Mar 2026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270" y="2293620"/>
            <a:ext cx="6934200" cy="406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sym typeface="+mn-ea"/>
              </a:rPr>
              <a:t>1</a:t>
            </a:r>
            <a:r>
              <a:rPr lang="zh-CN" altLang="en-US" dirty="0">
                <a:sym typeface="+mn-ea"/>
              </a:rPr>
              <a:t>）</a:t>
            </a:r>
            <a:r>
              <a:rPr lang="en-US" dirty="0">
                <a:sym typeface="+mn-ea"/>
              </a:rPr>
              <a:t>GSICS Activities and Achievements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olidFill>
                  <a:schemeClr val="tx1"/>
                </a:solidFill>
                <a:sym typeface="+mn-ea"/>
              </a:rPr>
              <a:t>Agency’s support to GDWG Activites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Date Placeholder 5"/>
          <p:cNvSpPr>
            <a:spLocks noGrp="1"/>
          </p:cNvSpPr>
          <p:nvPr/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Mar 2026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66995" y="1166495"/>
            <a:ext cx="6776720" cy="3987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Landing pages for new FY-LEO / FY-GEO instruments</a:t>
            </a:r>
            <a:endParaRPr lang="en-GB" sz="20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2289" y="1166505"/>
            <a:ext cx="3656770" cy="881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FY-3H: launched on 2025/09/27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FY-4C: launched on 2025/12/27</a:t>
            </a:r>
            <a:endParaRPr lang="zh-CN" altLang="en-US" dirty="0"/>
          </a:p>
        </p:txBody>
      </p:sp>
      <p:grpSp>
        <p:nvGrpSpPr>
          <p:cNvPr id="53" name="组合 52"/>
          <p:cNvGrpSpPr/>
          <p:nvPr/>
        </p:nvGrpSpPr>
        <p:grpSpPr>
          <a:xfrm>
            <a:off x="603432" y="1950247"/>
            <a:ext cx="11339991" cy="4722859"/>
            <a:chOff x="852009" y="1879223"/>
            <a:chExt cx="11339991" cy="4722859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559404" y="2158268"/>
              <a:ext cx="2632596" cy="328374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rcRect l="6914" r="6223"/>
            <a:stretch>
              <a:fillRect/>
            </a:stretch>
          </p:blipFill>
          <p:spPr>
            <a:xfrm>
              <a:off x="3657597" y="2158269"/>
              <a:ext cx="5539665" cy="44438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矩形: 圆角 17"/>
            <p:cNvSpPr/>
            <p:nvPr/>
          </p:nvSpPr>
          <p:spPr>
            <a:xfrm>
              <a:off x="5415376" y="5459766"/>
              <a:ext cx="2343704" cy="12428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5415376" y="5782322"/>
              <a:ext cx="2343704" cy="12428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2009" y="2158269"/>
              <a:ext cx="2450483" cy="444069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cxnSp>
          <p:nvCxnSpPr>
            <p:cNvPr id="25" name="直接连接符 24"/>
            <p:cNvCxnSpPr/>
            <p:nvPr/>
          </p:nvCxnSpPr>
          <p:spPr>
            <a:xfrm flipH="1" flipV="1">
              <a:off x="3295455" y="2158268"/>
              <a:ext cx="2119921" cy="329740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3302492" y="5601808"/>
              <a:ext cx="2112884" cy="99715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7759080" y="2158268"/>
              <a:ext cx="1800324" cy="362405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7759080" y="5442011"/>
              <a:ext cx="1828803" cy="4645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4379059" y="1879223"/>
              <a:ext cx="411257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http://gsics.nsmc.org.cn/portal/en/fycv/monitoring.html</a:t>
              </a:r>
              <a:endParaRPr lang="zh-CN" altLang="en-US" sz="12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olidFill>
                  <a:schemeClr val="tx1"/>
                </a:solidFill>
                <a:sym typeface="+mn-ea"/>
              </a:rPr>
              <a:t>Agency’s support to GDWG Activites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Date Placeholder 5"/>
          <p:cNvSpPr>
            <a:spLocks noGrp="1"/>
          </p:cNvSpPr>
          <p:nvPr/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Mar 2026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4570" y="1487805"/>
            <a:ext cx="6020435" cy="310261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/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E66F67B0-CE83-4784-8955-7A0362C282B0}" type="slidenum">
              <a:rPr lang="en-US" altLang="en-US" smtClean="0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301625" y="1487805"/>
            <a:ext cx="5475605" cy="7581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GB" sz="2000" dirty="0"/>
              <a:t>CMA GDWG TASK: </a:t>
            </a:r>
            <a:r>
              <a:rPr lang="en-US" sz="2000" dirty="0" smtClean="0"/>
              <a:t>Update of the Landing </a:t>
            </a:r>
            <a:r>
              <a:rPr lang="en-US" sz="2000" dirty="0"/>
              <a:t>Pages for </a:t>
            </a:r>
            <a:r>
              <a:rPr lang="en-US" sz="2000" dirty="0" err="1"/>
              <a:t>WMO</a:t>
            </a:r>
            <a:r>
              <a:rPr lang="en-US" sz="2000" dirty="0"/>
              <a:t>-OSCAR</a:t>
            </a:r>
            <a:endParaRPr lang="en-GB" sz="1400" dirty="0"/>
          </a:p>
        </p:txBody>
      </p:sp>
      <p:sp>
        <p:nvSpPr>
          <p:cNvPr id="7" name="Content Placeholder 2"/>
          <p:cNvSpPr txBox="1"/>
          <p:nvPr/>
        </p:nvSpPr>
        <p:spPr>
          <a:xfrm>
            <a:off x="216875" y="2496185"/>
            <a:ext cx="5867401" cy="1505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Updating the </a:t>
            </a:r>
            <a:r>
              <a:rPr lang="en-US" altLang="zh-CN" sz="2000" dirty="0" smtClean="0"/>
              <a:t>list of new Instrument Calibration and Monitoring Landing Page addresses</a:t>
            </a:r>
            <a:r>
              <a:rPr lang="en-US" sz="2000" dirty="0" smtClean="0"/>
              <a:t>: </a:t>
            </a:r>
            <a:endParaRPr lang="en-US" sz="2000" dirty="0" smtClean="0"/>
          </a:p>
          <a:p>
            <a:pPr lvl="1"/>
            <a:r>
              <a:rPr lang="en-US" sz="1600" dirty="0" smtClean="0"/>
              <a:t>FY-</a:t>
            </a:r>
            <a:r>
              <a:rPr lang="en-US" sz="1600" dirty="0" err="1" smtClean="0"/>
              <a:t>3H</a:t>
            </a:r>
            <a:r>
              <a:rPr lang="en-US" sz="1600" dirty="0" smtClean="0"/>
              <a:t>: </a:t>
            </a:r>
            <a:r>
              <a:rPr lang="en-US" sz="1600" dirty="0" err="1" smtClean="0"/>
              <a:t>MERSI</a:t>
            </a:r>
            <a:r>
              <a:rPr lang="en-US" sz="1600" dirty="0" smtClean="0"/>
              <a:t>-III, </a:t>
            </a:r>
            <a:r>
              <a:rPr lang="en-US" sz="1600" dirty="0" err="1" smtClean="0"/>
              <a:t>HIRAS</a:t>
            </a:r>
            <a:r>
              <a:rPr lang="en-US" sz="1600" dirty="0" smtClean="0"/>
              <a:t>-2, </a:t>
            </a:r>
            <a:r>
              <a:rPr lang="en-US" sz="1600" dirty="0" err="1" smtClean="0"/>
              <a:t>MWTS</a:t>
            </a:r>
            <a:r>
              <a:rPr lang="en-US" sz="1600" dirty="0" smtClean="0"/>
              <a:t>-3, </a:t>
            </a:r>
            <a:r>
              <a:rPr lang="en-US" sz="1600" dirty="0" err="1" smtClean="0"/>
              <a:t>MWHS</a:t>
            </a:r>
            <a:r>
              <a:rPr lang="en-US" sz="1600" dirty="0" smtClean="0"/>
              <a:t>-2, </a:t>
            </a:r>
            <a:r>
              <a:rPr lang="en-US" sz="1600" dirty="0" err="1" smtClean="0"/>
              <a:t>MWRI</a:t>
            </a:r>
            <a:r>
              <a:rPr lang="en-US" sz="1600" dirty="0" smtClean="0"/>
              <a:t>-2, </a:t>
            </a:r>
            <a:r>
              <a:rPr lang="en-US" sz="1600" dirty="0" err="1" smtClean="0"/>
              <a:t>GNOS</a:t>
            </a:r>
            <a:r>
              <a:rPr lang="en-US" sz="1600" dirty="0" smtClean="0"/>
              <a:t>-2, GAS-L, </a:t>
            </a:r>
            <a:r>
              <a:rPr lang="en-US" sz="1600" dirty="0" err="1" smtClean="0"/>
              <a:t>IPM</a:t>
            </a:r>
            <a:r>
              <a:rPr lang="en-US" sz="1600" dirty="0" smtClean="0"/>
              <a:t>-2, </a:t>
            </a:r>
            <a:r>
              <a:rPr lang="en-US" sz="1600" dirty="0" err="1" smtClean="0"/>
              <a:t>WAI</a:t>
            </a:r>
            <a:r>
              <a:rPr lang="en-US" sz="1600" dirty="0" smtClean="0"/>
              <a:t>-2;</a:t>
            </a:r>
            <a:endParaRPr lang="en-US" sz="1600" dirty="0" smtClean="0"/>
          </a:p>
          <a:p>
            <a:pPr lvl="1"/>
            <a:r>
              <a:rPr lang="en-US" altLang="zh-CN" sz="1600" dirty="0" smtClean="0"/>
              <a:t>FY-</a:t>
            </a:r>
            <a:r>
              <a:rPr lang="en-US" altLang="zh-CN" sz="1600" dirty="0" err="1" smtClean="0"/>
              <a:t>4C</a:t>
            </a:r>
            <a:r>
              <a:rPr lang="en-US" altLang="zh-CN" sz="1600" dirty="0" smtClean="0"/>
              <a:t>: </a:t>
            </a:r>
            <a:r>
              <a:rPr lang="en-US" altLang="zh-CN" sz="1600" dirty="0" err="1" smtClean="0"/>
              <a:t>AGRI</a:t>
            </a:r>
            <a:r>
              <a:rPr lang="en-US" altLang="zh-CN" sz="1600" dirty="0" smtClean="0"/>
              <a:t>, </a:t>
            </a:r>
            <a:r>
              <a:rPr lang="en-US" altLang="zh-CN" sz="1600" dirty="0" err="1" smtClean="0"/>
              <a:t>GIIRS</a:t>
            </a:r>
            <a:r>
              <a:rPr lang="en-US" altLang="zh-CN" sz="1600" dirty="0" err="1" smtClean="0"/>
              <a:t>-2</a:t>
            </a:r>
            <a:r>
              <a:rPr lang="en-US" altLang="zh-CN" sz="1600" dirty="0"/>
              <a:t>, LMI, </a:t>
            </a:r>
            <a:r>
              <a:rPr lang="en-US" altLang="zh-CN" sz="1600" dirty="0" err="1" smtClean="0"/>
              <a:t>SUVI, MUSI, SXUS</a:t>
            </a:r>
            <a:r>
              <a:rPr lang="en-GB" sz="1600" dirty="0" smtClean="0"/>
              <a:t>;</a:t>
            </a:r>
            <a:endParaRPr lang="en-GB" sz="1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800" dirty="0"/>
          </a:p>
        </p:txBody>
      </p:sp>
      <p:sp>
        <p:nvSpPr>
          <p:cNvPr id="3" name="Date Placeholder 5"/>
          <p:cNvSpPr>
            <a:spLocks noGrp="1"/>
          </p:cNvSpPr>
          <p:nvPr/>
        </p:nvSpPr>
        <p:spPr>
          <a:xfrm>
            <a:off x="736600" y="6483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Mar 2026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graphicFrame>
        <p:nvGraphicFramePr>
          <p:cNvPr id="9" name="表格 8"/>
          <p:cNvGraphicFramePr/>
          <p:nvPr/>
        </p:nvGraphicFramePr>
        <p:xfrm>
          <a:off x="609600" y="4724590"/>
          <a:ext cx="21289645" cy="1714500"/>
        </p:xfrm>
        <a:graphic>
          <a:graphicData uri="http://schemas.openxmlformats.org/drawingml/2006/table">
            <a:tbl>
              <a:tblPr/>
              <a:tblGrid>
                <a:gridCol w="617220"/>
                <a:gridCol w="812800"/>
                <a:gridCol w="813435"/>
                <a:gridCol w="813435"/>
                <a:gridCol w="3169920"/>
                <a:gridCol w="2215515"/>
                <a:gridCol w="2530475"/>
              </a:tblGrid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MERSI-III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2" tooltip="http://gsics.nsmc.org.cn/portal/en/fycv/monitoring.html#FY3H-MERSI"/>
                        </a:rPr>
                        <a:t>http://gsics.nsmc.org.cn/portal/en/fycv/monitoring.html#FY3H-MERSI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2" tooltip="http://gsics.nsmc.org.cn/portal/en/fycv/monitoring.html#FY3H-MERSI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4"/>
                        </a:rPr>
                        <a:t>https://space.oscar.wmo.int/instruments/view/mersi_3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HIRAS-II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5" tooltip="http://gsics.nsmc.org.cn/portal/en/fycv/monitoring.html#FY3H-HIRAS"/>
                        </a:rPr>
                        <a:t>http://gsics.nsmc.org.cn/portal/en/fycv/monitoring.html#FY3H-HIRAS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5" tooltip="http://gsics.nsmc.org.cn/portal/en/fycv/monitoring.html#FY3H-HIRA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6"/>
                        </a:rPr>
                        <a:t>https://space.oscar.wmo.int/instruments/view/hiras_2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6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MWTS-III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7" tooltip="http://gsics.nsmc.org.cn/portal/en/fycv/monitoring.html#FY3H-MWTS"/>
                        </a:rPr>
                        <a:t>http://gsics.nsmc.org.cn/portal/en/fycv/monitoring.html#FY3H-MWTS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7" tooltip="http://gsics.nsmc.org.cn/portal/en/fycv/monitoring.html#FY3H-MWT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8"/>
                        </a:rPr>
                        <a:t>https://space.oscar.wmo.int/instruments/view/mwts_3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8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MWHS-II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9" tooltip="http://gsics.nsmc.org.cn/portal/en/fycv/monitoring.html#FY3H-MWHS"/>
                        </a:rPr>
                        <a:t>http://gsics.nsmc.org.cn/portal/en/fycv/monitoring.html#FY3H-MWHS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9" tooltip="http://gsics.nsmc.org.cn/portal/en/fycv/monitoring.html#FY3H-MWH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0"/>
                        </a:rPr>
                        <a:t>https://space.oscar.wmo.int/instruments/view/mwhs_2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0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MWRI-II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1" tooltip="http://gsics.nsmc.org.cn/portal/en/fycv/monitoring.html#FY3H-MWRI"/>
                        </a:rPr>
                        <a:t>http://gsics.nsmc.org.cn/portal/en/fycv/monitoring.html#FY3H-MWRI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1" tooltip="http://gsics.nsmc.org.cn/portal/en/fycv/monitoring.html#FY3H-MWRI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2"/>
                        </a:rPr>
                        <a:t>https://space.oscar.wmo.int/instruments/view/mwri_2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GNOS-II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3" tooltip="http://gsics.nsmc.org.cn/portal/en/fycv/monitoring.html#FY3H-GNOS"/>
                        </a:rPr>
                        <a:t>http://gsics.nsmc.org.cn/portal/en/fycv/monitoring.html#FY3H-GNOS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3" tooltip="http://gsics.nsmc.org.cn/portal/en/fycv/monitoring.html#FY3H-GNO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4"/>
                        </a:rPr>
                        <a:t>https://space.oscar.wmo.int/instruments/view/gnos_2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GAS-II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5" tooltip="http://gsics.nsmc.org.cn/portal/en/fycv/monitoring.html#FY3H-GAS"/>
                        </a:rPr>
                        <a:t>http://gsics.nsmc.org.cn/portal/en/fycv/monitoring.html#FY3H-GAS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5" tooltip="http://gsics.nsmc.org.cn/portal/en/fycv/monitoring.html#FY3H-GA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6"/>
                        </a:rPr>
                        <a:t>https://space.oscar.wmo.int/instruments/view/gas_2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6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IPM-II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7" tooltip="http://gsics.nsmc.org.cn/portal/en/fycv/monitoring.html#FY3H-IPM"/>
                        </a:rPr>
                        <a:t>http://gsics.nsmc.org.cn/portal/en/fycv/monitoring.html#FY3H-IPM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7" tooltip="http://gsics.nsmc.org.cn/portal/en/fycv/monitoring.html#FY3H-IPM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8"/>
                        </a:rPr>
                        <a:t>https://space.oscar.wmo.int/instruments/view/sws_ipm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8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WAI-II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9" tooltip="http://gsics.nsmc.org.cn/portal/en/fycv/monitoring.html#FY3H-WAI"/>
                        </a:rPr>
                        <a:t>http://gsics.nsmc.org.cn/portal/en/fycv/monitoring.html#FY3H-WAI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9" tooltip="http://gsics.nsmc.org.cn/portal/en/fycv/monitoring.html#FY3H-WAI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0"/>
                        </a:rPr>
                        <a:t>https://space.oscar.wmo.int/instruments/view/sws_wai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0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表格 9"/>
          <p:cNvGraphicFramePr/>
          <p:nvPr/>
        </p:nvGraphicFramePr>
        <p:xfrm>
          <a:off x="609600" y="5638673"/>
          <a:ext cx="21289645" cy="1143000"/>
        </p:xfrm>
        <a:graphic>
          <a:graphicData uri="http://schemas.openxmlformats.org/drawingml/2006/table">
            <a:tbl>
              <a:tblPr/>
              <a:tblGrid>
                <a:gridCol w="617220"/>
                <a:gridCol w="812800"/>
                <a:gridCol w="813435"/>
                <a:gridCol w="813435"/>
                <a:gridCol w="3169920"/>
                <a:gridCol w="2215515"/>
                <a:gridCol w="2530475"/>
              </a:tblGrid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AGRI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1"/>
                        </a:rPr>
                        <a:t>http://gsics.nsmc.org.cn/portal/en/fycv/monitoring.html#FY4C-AGRI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1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3"/>
                        </a:rPr>
                        <a:t>https://space.oscar.wmo.int/instruments/view/agri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GIIRS-II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4"/>
                        </a:rPr>
                        <a:t>http://gsics.nsmc.org.cn/portal/en/fycv/monitoring.html#FY4C-GIIRS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5"/>
                        </a:rPr>
                        <a:t>https://space.oscar.wmo.int/instruments/view/giirs_2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5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LMI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6"/>
                        </a:rPr>
                        <a:t>http://gsics.nsmc.org.cn/portal/en/fycv/monitoring.html#FY4C-LMI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6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7"/>
                        </a:rPr>
                        <a:t>https://space.oscar.wmo.int/instruments/view/lmi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7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SUVI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8"/>
                        </a:rPr>
                        <a:t>http://gsics.nsmc.org.cn/portal/en/fycv/monitoring.html#FY4C-SUVI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8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9"/>
                        </a:rPr>
                        <a:t>https://space.oscar.wmo.int/instruments/view/seuvi_fy_4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9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MUSI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0"/>
                        </a:rPr>
                        <a:t>http://gsics.nsmc.org.cn/portal/en/fycv/monitoring.html#FY4C-MUSI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0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1"/>
                        </a:rPr>
                        <a:t>https://space.oscar.wmo.int/instruments/view/musi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1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SXUS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2"/>
                        </a:rPr>
                        <a:t>http://gsics.nsmc.org.cn/portal/en/fycv/monitoring.html#FY4C-SXUS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3"/>
                        </a:rPr>
                        <a:t>https://space.oscar.wmo.int/instruments/view/sxus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olidFill>
                  <a:schemeClr val="tx1"/>
                </a:solidFill>
                <a:sym typeface="+mn-ea"/>
              </a:rPr>
              <a:t>Agency’s support to GRWG Activites</a:t>
            </a:r>
            <a:endParaRPr lang="en-US" altLang="zh-CN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>
              <a:lnSpc>
                <a:spcPct val="100000"/>
              </a:lnSpc>
            </a:pPr>
            <a:r>
              <a:rPr lang="en-US" altLang="zh-CN">
                <a:sym typeface="+mn-ea"/>
              </a:rPr>
              <a:t>Operational monitoring of data quality of FY-3 and FY-4 satellites and production</a:t>
            </a:r>
            <a:r>
              <a:rPr lang="zh-CN" altLang="en-US">
                <a:sym typeface="+mn-ea"/>
              </a:rPr>
              <a:t>，</a:t>
            </a:r>
            <a:r>
              <a:rPr lang="en-US" altLang="zh-CN">
                <a:sym typeface="+mn-ea"/>
              </a:rPr>
              <a:t>generate monthly quality reports.</a:t>
            </a:r>
            <a:endParaRPr lang="en-US" altLang="zh-CN"/>
          </a:p>
          <a:p>
            <a:pPr>
              <a:lnSpc>
                <a:spcPct val="100000"/>
              </a:lnSpc>
            </a:pPr>
            <a:r>
              <a:rPr lang="en-US" altLang="zh-CN">
                <a:sym typeface="+mn-ea"/>
              </a:rPr>
              <a:t>Algorithm development of </a:t>
            </a:r>
            <a:r>
              <a:rPr lang="en-US" dirty="0">
                <a:sym typeface="+mn-ea"/>
              </a:rPr>
              <a:t>cross calibration of High Accuracy On-board Calibrator (</a:t>
            </a:r>
            <a:r>
              <a:rPr lang="en-US" dirty="0">
                <a:solidFill>
                  <a:srgbClr val="FF0000"/>
                </a:solidFill>
                <a:sym typeface="+mn-ea"/>
              </a:rPr>
              <a:t>HAOC</a:t>
            </a:r>
            <a:r>
              <a:rPr lang="en-US" dirty="0">
                <a:sym typeface="+mn-ea"/>
              </a:rPr>
              <a:t>) onboard FY-3G, with other instruments completed.</a:t>
            </a:r>
            <a:endParaRPr lang="en-US" altLang="zh-CN">
              <a:sym typeface="+mn-ea"/>
            </a:endParaRPr>
          </a:p>
          <a:p>
            <a:pPr>
              <a:lnSpc>
                <a:spcPct val="100000"/>
              </a:lnSpc>
            </a:pPr>
            <a:r>
              <a:rPr lang="en-US" altLang="zh-CN">
                <a:sym typeface="+mn-ea"/>
              </a:rPr>
              <a:t>Algorithm development and demo dataset of FY-4/AGRI radiance correction according to GSICS unified framework are completed.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altLang="zh-CN">
                <a:sym typeface="+mn-ea"/>
              </a:rPr>
              <a:t>Operational software of GEO and LEO hyperspectral sounder comparison are in development . </a:t>
            </a:r>
            <a:endParaRPr lang="en-US" altLang="zh-CN">
              <a:sym typeface="+mn-ea"/>
            </a:endParaRPr>
          </a:p>
          <a:p>
            <a:r>
              <a:rPr lang="en-US" altLang="zh-CN"/>
              <a:t>Research on </a:t>
            </a:r>
            <a:r>
              <a:rPr lang="en-US" altLang="zh-CN">
                <a:sym typeface="+mn-ea"/>
              </a:rPr>
              <a:t>PCA based </a:t>
            </a:r>
            <a:r>
              <a:rPr lang="en-US" altLang="zh-CN"/>
              <a:t>Hyperspectral  data compress algorithm.</a:t>
            </a:r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5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7368" y="1261745"/>
            <a:ext cx="5399405" cy="1799590"/>
          </a:xfrm>
          <a:prstGeom prst="rect">
            <a:avLst/>
          </a:prstGeom>
        </p:spPr>
      </p:pic>
      <p:pic>
        <p:nvPicPr>
          <p:cNvPr id="1027" name="Picture 1"/>
          <p:cNvPicPr>
            <a:picLocks noChangeAspect="1"/>
          </p:cNvPicPr>
          <p:nvPr/>
        </p:nvPicPr>
        <p:blipFill>
          <a:blip r:embed="rId2"/>
          <a:srcRect r="4892" b="72668"/>
          <a:stretch>
            <a:fillRect/>
          </a:stretch>
        </p:blipFill>
        <p:spPr>
          <a:xfrm>
            <a:off x="5775960" y="1228725"/>
            <a:ext cx="5135245" cy="183261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9145" y="3497580"/>
            <a:ext cx="4619625" cy="27476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27090" y="2816906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  <a:endParaRPr lang="en-US" altLang="zh-CN" sz="1600" b="0" i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5"/>
          <a:stretch>
            <a:fillRect/>
          </a:stretch>
        </p:blipFill>
        <p:spPr>
          <a:xfrm>
            <a:off x="6262370" y="3429000"/>
            <a:ext cx="3194685" cy="30911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945005" y="4927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ym typeface="+mn-ea"/>
              </a:rPr>
              <a:t>Monthly </a:t>
            </a:r>
            <a:r>
              <a:rPr lang="en-US" altLang="zh-CN" b="1"/>
              <a:t>L1 data quality report </a:t>
            </a:r>
            <a:endParaRPr lang="en-US" altLang="zh-CN" b="1"/>
          </a:p>
        </p:txBody>
      </p:sp>
      <p:sp>
        <p:nvSpPr>
          <p:cNvPr id="7" name="文本框 6"/>
          <p:cNvSpPr txBox="1"/>
          <p:nvPr/>
        </p:nvSpPr>
        <p:spPr>
          <a:xfrm>
            <a:off x="9648825" y="440753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FY-3G/HAOC VS </a:t>
            </a:r>
            <a:endParaRPr lang="en-US" altLang="zh-CN"/>
          </a:p>
          <a:p>
            <a:r>
              <a:rPr lang="en-US" altLang="zh-CN"/>
              <a:t>FY-3G/MERSI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053590" y="689610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chemeClr val="tx1"/>
                </a:solidFill>
                <a:sym typeface="+mn-ea"/>
              </a:rPr>
              <a:t>PCA based </a:t>
            </a:r>
            <a:r>
              <a:rPr lang="en-US" altLang="zh-CN" b="1">
                <a:solidFill>
                  <a:schemeClr val="tx1"/>
                </a:solidFill>
                <a:sym typeface="+mn-ea"/>
              </a:rPr>
              <a:t>Hyperspectral  data compress algorithm </a:t>
            </a:r>
            <a:endParaRPr lang="en-US" altLang="zh-CN" b="1">
              <a:solidFill>
                <a:schemeClr val="tx1"/>
              </a:solidFill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380" y="3846195"/>
            <a:ext cx="7106285" cy="27451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75" y="1296670"/>
            <a:ext cx="6934835" cy="27311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001635" y="1499870"/>
            <a:ext cx="38474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BT </a:t>
            </a:r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comparison between the original and reconstructed data.</a:t>
            </a:r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01635" y="4545330"/>
            <a:ext cx="43281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8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BT</a:t>
            </a:r>
            <a:r>
              <a:rPr lang="en-US" altLang="zh-CN" sz="1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comparison </a:t>
            </a:r>
            <a:r>
              <a:rPr lang="en-US" altLang="zh-CN" sz="1800">
                <a:latin typeface="Times New Roman" panose="02020603050405020304" charset="0"/>
                <a:cs typeface="Times New Roman" panose="02020603050405020304" charset="0"/>
                <a:sym typeface="+mn-lt"/>
              </a:rPr>
              <a:t>Residual </a:t>
            </a:r>
            <a:r>
              <a:rPr lang="en-US" altLang="zh-CN" sz="1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between the original and reconstructed data.</a:t>
            </a:r>
            <a:endParaRPr lang="en-US" altLang="zh-CN" sz="2400" b="1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olidFill>
                  <a:schemeClr val="tx1"/>
                </a:solidFill>
              </a:rPr>
              <a:t>Actions</a:t>
            </a:r>
            <a:endParaRPr lang="en-US" altLang="zh-CN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381000" y="1494790"/>
          <a:ext cx="11336655" cy="4582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91615"/>
                <a:gridCol w="3667125"/>
                <a:gridCol w="1361440"/>
                <a:gridCol w="1373505"/>
                <a:gridCol w="2265045"/>
                <a:gridCol w="1177925"/>
              </a:tblGrid>
              <a:tr h="521335">
                <a:tc>
                  <a:txBody>
                    <a:bodyPr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Action Id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Summary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Lead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Due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Notes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</a:tr>
              <a:tr h="608965">
                <a:tc>
                  <a:txBody>
                    <a:bodyPr/>
                    <a:p>
                      <a:pPr algn="ctr" fontAlgn="t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A.GIR.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  <a:p>
                      <a:pPr algn="ctr" fontAlgn="t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20230301.2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GSICS correction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Chengli Qi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t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3/1/2024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Developped FY-4/AGRI demo dataset, Prepare the ATBD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Ongoing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509270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A.GVNIR 20240313.11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CMA to prepare an GSICS ATBD on the IR-MAD method.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Lin Tian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3/1/2025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Ongoing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</a:tr>
              <a:tr h="509270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A.GDWG.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20240313.1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CMA to post daily instrument bias on GPRC website in machine readable form. 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Lin Tian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3/1/2025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Completed bias results, to be posted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Ongoing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608965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A.GMW.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20240314.4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Juyang to coordinate request for agencies to include information in L1 data sets that are needed to retrieve data needed for Lunar calibration.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Juyang Hu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3/1/2025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Communicated with Tiger, to be discussed next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Ongoing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729615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A.GMW.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20240314.6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Juyang Hu/Martin/Tiger Hu to Collect 1-year calibrated lunar samples from FY3 MWTS/MWHS and compare with the Model and ATMS lunar observations 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Juyang Hu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3/1/2025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Ongoing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547370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A.GMW.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20240314.7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Yang Guo to check the information in FY3 MWTS/MWHS level-1 dataset for lunar information  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Yang Guo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3/1/2025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Ongoing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</a:tr>
              <a:tr h="547370">
                <a:tc>
                  <a:txBody>
                    <a:bodyPr/>
                    <a:p>
                      <a:pPr algn="ctr" fontAlgn="t"/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A.GIR.</a:t>
                      </a:r>
                      <a:endParaRPr lang="en-US" altLang="zh-CN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sym typeface="+mn-ea"/>
                      </a:endParaRPr>
                    </a:p>
                    <a:p>
                      <a:pPr algn="ctr" fontAlgn="t"/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20250301.2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Group members test the software of SRF of FOV difference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Chengli Qi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3/1/2026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sym typeface="+mn-ea"/>
                        </a:rPr>
                        <a:t>Ongoing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b"/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2</a:t>
            </a:r>
            <a:r>
              <a:rPr lang="zh-CN" altLang="en-US" dirty="0">
                <a:sym typeface="+mn-ea"/>
              </a:rPr>
              <a:t>）</a:t>
            </a:r>
            <a:r>
              <a:rPr lang="en-US" dirty="0">
                <a:sym typeface="+mn-ea"/>
              </a:rPr>
              <a:t>Recent &amp; Planned launches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 altLang="zh-CN" dirty="0">
                <a:sym typeface="+mn-ea"/>
              </a:rPr>
              <a:t>The FY-3H was successfully launched on Sep 27, 2025. It  is equipped with 9 instruments, include a newly developed Greenhouse gases Absorption Spectrometer(GAS-II). It </a:t>
            </a:r>
            <a:r>
              <a:rPr lang="en-US" altLang="zh-CN" dirty="0">
                <a:sym typeface="+mn-ea"/>
              </a:rPr>
              <a:t>is currently undergoing in-orbit testing and m</a:t>
            </a:r>
            <a:r>
              <a:rPr lang="en-US" altLang="zh-CN" dirty="0">
                <a:sym typeface="+mn-ea"/>
              </a:rPr>
              <a:t>ost of instruments are scheduled to complete the first phase of in-orbit testing in April.</a:t>
            </a:r>
            <a:endParaRPr lang="en-US" altLang="zh-CN" dirty="0">
              <a:sym typeface="+mn-ea"/>
            </a:endParaRPr>
          </a:p>
          <a:p>
            <a:r>
              <a:rPr lang="en-US" dirty="0">
                <a:sym typeface="+mn-ea"/>
              </a:rPr>
              <a:t>FY-4C was launched on Dec 27, 2025, and </a:t>
            </a:r>
            <a:r>
              <a:rPr lang="en-US" altLang="zh-CN" dirty="0">
                <a:sym typeface="+mn-ea"/>
              </a:rPr>
              <a:t>is also currently in the first phase of in-orbit testing</a:t>
            </a:r>
            <a:r>
              <a:rPr lang="en-US" dirty="0">
                <a:sym typeface="+mn-ea"/>
              </a:rPr>
              <a:t>.</a:t>
            </a:r>
            <a:endParaRPr lang="en-US" dirty="0"/>
          </a:p>
          <a:p>
            <a:r>
              <a:rPr lang="en-US" altLang="zh-CN" dirty="0">
                <a:sym typeface="+mn-ea"/>
              </a:rPr>
              <a:t>The Fengyun-4 Microwave Satellite (FY-4M) and the second dawn-dusk satellite of the Fengyun-3 series (FY-3J) are scheduled for launch in the fourth quarter of this year</a:t>
            </a:r>
            <a:r>
              <a:rPr lang="en-US" dirty="0">
                <a:sym typeface="+mn-ea"/>
              </a:rPr>
              <a:t>.</a:t>
            </a:r>
            <a:endParaRPr lang="en-US" dirty="0"/>
          </a:p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）</a:t>
            </a:r>
            <a:r>
              <a:rPr lang="en-US" altLang="zh-CN">
                <a:sym typeface="+mn-ea"/>
              </a:rPr>
              <a:t>Instruments Updates </a:t>
            </a:r>
            <a:endParaRPr lang="en-US" altLang="zh-CN"/>
          </a:p>
        </p:txBody>
      </p:sp>
      <p:sp>
        <p:nvSpPr>
          <p:cNvPr id="25601" name="Title 1"/>
          <p:cNvSpPr>
            <a:spLocks noGrp="1"/>
          </p:cNvSpPr>
          <p:nvPr/>
        </p:nvSpPr>
        <p:spPr>
          <a:xfrm>
            <a:off x="296545" y="1372235"/>
            <a:ext cx="6908165" cy="3416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920" tIns="60960" rIns="121920" bIns="6096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buNone/>
            </a:pPr>
            <a:r>
              <a:rPr lang="fr-CH" altLang="zh-CN" sz="2400" kern="1200" dirty="0">
                <a:solidFill>
                  <a:srgbClr val="254061"/>
                </a:solidFill>
                <a:latin typeface="Arial Narrow" panose="020B0606020202030204" pitchFamily="34" charset="0"/>
                <a:ea typeface="宋体" panose="02010600030101010101" pitchFamily="2" charset="-122"/>
                <a:cs typeface="+mj-cs"/>
              </a:rPr>
              <a:t>Current  FY satellite and instruments status</a:t>
            </a:r>
            <a:r>
              <a:rPr lang="en-US" altLang="fr-CH" sz="2400" kern="1200" dirty="0">
                <a:solidFill>
                  <a:srgbClr val="254061"/>
                </a:solidFill>
                <a:latin typeface="Arial Narrow" panose="020B0606020202030204" pitchFamily="34" charset="0"/>
                <a:ea typeface="宋体" panose="02010600030101010101" pitchFamily="2" charset="-122"/>
                <a:cs typeface="+mj-cs"/>
              </a:rPr>
              <a:t> on orbit</a:t>
            </a:r>
            <a:endParaRPr lang="en-US" altLang="fr-CH" sz="2400" kern="1200" dirty="0">
              <a:solidFill>
                <a:srgbClr val="254061"/>
              </a:solidFill>
              <a:latin typeface="Arial Narrow" panose="020B0606020202030204" pitchFamily="34" charset="0"/>
              <a:ea typeface="宋体" panose="02010600030101010101" pitchFamily="2" charset="-122"/>
              <a:cs typeface="+mj-cs"/>
            </a:endParaRPr>
          </a:p>
        </p:txBody>
      </p:sp>
      <p:graphicFrame>
        <p:nvGraphicFramePr>
          <p:cNvPr id="7" name="표 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301480" y="1837690"/>
          <a:ext cx="2280920" cy="370141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71780"/>
                <a:gridCol w="2009140"/>
              </a:tblGrid>
              <a:tr h="316865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Satellite</a:t>
                      </a:r>
                      <a:r>
                        <a:rPr lang="en-US" altLang="ko-KR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Status</a:t>
                      </a:r>
                      <a:endParaRPr lang="en-US" altLang="ko-KR" sz="14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28956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 = Operational</a:t>
                      </a:r>
                      <a:endParaRPr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288925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 = Pre-operational</a:t>
                      </a:r>
                      <a:endParaRPr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29337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 = Back-up, secondary</a:t>
                      </a:r>
                      <a:endParaRPr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4671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 = Limited availability</a:t>
                      </a:r>
                      <a:endParaRPr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10515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 Status</a:t>
                      </a:r>
                      <a:endParaRPr lang="en-US" altLang="ko-K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993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Operational(or capable</a:t>
                      </a:r>
                      <a:r>
                        <a:rPr lang="en-US" altLang="ko-KR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of)</a:t>
                      </a:r>
                      <a:endParaRPr lang="en-US" altLang="ko-KR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08305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n>
                          <a:solidFill>
                            <a:schemeClr val="accent1">
                              <a:lumMod val="90000"/>
                            </a:schemeClr>
                          </a:solidFill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 with</a:t>
                      </a:r>
                      <a:r>
                        <a:rPr lang="en-US" altLang="ko-KR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limitations(or Standby)</a:t>
                      </a:r>
                      <a:endParaRPr lang="en-US" altLang="ko-KR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n>
                          <a:solidFill>
                            <a:srgbClr val="FEBC28"/>
                          </a:solidFill>
                        </a:ln>
                        <a:gradFill>
                          <a:gsLst>
                            <a:gs pos="19000">
                              <a:srgbClr val="FFB9B9"/>
                            </a:gs>
                            <a:gs pos="64000">
                              <a:srgbClr val="FF8F8E"/>
                            </a:gs>
                            <a:gs pos="44000">
                              <a:srgbClr val="FE9E9F"/>
                            </a:gs>
                            <a:gs pos="84000">
                              <a:srgbClr val="FF7373"/>
                            </a:gs>
                          </a:gsLst>
                          <a:lin scaled="1"/>
                        </a:gra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BC2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 with</a:t>
                      </a:r>
                      <a:r>
                        <a:rPr lang="en-US" altLang="ko-KR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Degraded Performance</a:t>
                      </a:r>
                      <a:endParaRPr lang="en-US" altLang="ko-KR" sz="12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Operational</a:t>
                      </a:r>
                      <a:endPara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9880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Functional, Turned Off</a:t>
                      </a:r>
                      <a:endParaRPr lang="en-US" altLang="ko-K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6013" marR="48006" marT="48001" marB="48001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表 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32410" y="1837690"/>
          <a:ext cx="8980805" cy="2608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95"/>
                <a:gridCol w="696595"/>
                <a:gridCol w="909955"/>
                <a:gridCol w="1210945"/>
                <a:gridCol w="1080770"/>
                <a:gridCol w="1129030"/>
                <a:gridCol w="1176020"/>
                <a:gridCol w="998220"/>
                <a:gridCol w="1120775"/>
              </a:tblGrid>
              <a:tr h="382905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</a:rPr>
                        <a:t>Satellite 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</a:rPr>
                        <a:t>Launch 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</a:rPr>
                        <a:t>EO instruments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84406" marR="84406" marT="45735" marB="45735"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 marL="84406" marR="84406" marT="45735" marB="45735"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6703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en-US" sz="1000" b="1" dirty="0">
                          <a:sym typeface="+mn-ea"/>
                        </a:rPr>
                        <a:t>FY-3D</a:t>
                      </a:r>
                      <a:endParaRPr kumimoji="1" lang="en-US" altLang="en-US" sz="1000" b="1" dirty="0">
                        <a:sym typeface="+mn-ea"/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>
                          <a:sym typeface="+mn-ea"/>
                        </a:rPr>
                        <a:t>(Op)</a:t>
                      </a:r>
                      <a:endParaRPr kumimoji="1" lang="en-US" altLang="ja-JP" sz="1000" b="1" dirty="0">
                        <a:sym typeface="+mn-ea"/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ja-JP" altLang="en-US" sz="1000" b="1" dirty="0">
                          <a:sym typeface="+mn-ea"/>
                        </a:rPr>
                        <a:t>201</a:t>
                      </a:r>
                      <a:r>
                        <a:rPr kumimoji="1" lang="en-US" altLang="ja-JP" sz="1000" b="1" dirty="0">
                          <a:sym typeface="+mn-ea"/>
                        </a:rPr>
                        <a:t>7-</a:t>
                      </a:r>
                      <a:r>
                        <a:rPr kumimoji="1" lang="ja-JP" altLang="en-US" sz="1000" b="1" dirty="0">
                          <a:sym typeface="+mn-ea"/>
                        </a:rPr>
                        <a:t>1</a:t>
                      </a:r>
                      <a:r>
                        <a:rPr kumimoji="1" lang="en-US" altLang="ja-JP" sz="1000" b="1" dirty="0">
                          <a:sym typeface="+mn-ea"/>
                        </a:rPr>
                        <a:t>1-</a:t>
                      </a:r>
                      <a:r>
                        <a:rPr kumimoji="1" lang="ja-JP" altLang="en-US" sz="1000" b="1" dirty="0">
                          <a:sym typeface="+mn-ea"/>
                        </a:rPr>
                        <a:t>1</a:t>
                      </a:r>
                      <a:r>
                        <a:rPr kumimoji="1" lang="en-US" altLang="ja-JP" sz="1000" b="1" dirty="0">
                          <a:sym typeface="+mn-ea"/>
                        </a:rPr>
                        <a:t>5</a:t>
                      </a:r>
                      <a:endParaRPr kumimoji="1" lang="en-US" altLang="ja-JP" sz="1000" b="1" dirty="0">
                        <a:sym typeface="+mn-ea"/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MERSI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HIRAS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MWTS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MWHS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MWRI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1" dirty="0"/>
                        <a:t>IPM</a:t>
                      </a:r>
                      <a:endParaRPr lang="en-US" altLang="zh-CN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23431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GAS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WAI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900" b="1" dirty="0"/>
                        <a:t>SEM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900" b="1" dirty="0"/>
                        <a:t>GNOS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b="1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14325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en-US" sz="1000" b="1" dirty="0">
                          <a:sym typeface="+mn-ea"/>
                        </a:rPr>
                        <a:t>FY-3E</a:t>
                      </a:r>
                      <a:endParaRPr kumimoji="1" lang="en-US" altLang="en-US" sz="1000" b="1" dirty="0">
                        <a:sym typeface="+mn-ea"/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>
                          <a:sym typeface="+mn-ea"/>
                        </a:rPr>
                        <a:t>(Op)</a:t>
                      </a:r>
                      <a:endParaRPr kumimoji="1" lang="en-US" altLang="zh-CN" sz="1000" b="1" dirty="0">
                        <a:ea typeface="宋体" panose="02010600030101010101" pitchFamily="2" charset="-122"/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>
                          <a:sym typeface="+mn-ea"/>
                        </a:rPr>
                        <a:t>2021-07-05</a:t>
                      </a:r>
                      <a:endParaRPr kumimoji="1" lang="en-US" altLang="ja-JP" sz="10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MERSI-LL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HIRAS-II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900" b="1" dirty="0"/>
                        <a:t>SIM-II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SSIM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MWTS-III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MWHS-II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30797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WindRAD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GNOS-II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900" b="1" dirty="0"/>
                        <a:t>Tri-IPM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SEM-II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X-EUVI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36131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kumimoji="1" lang="en-US" altLang="en-US" sz="1000" b="1" dirty="0">
                          <a:sym typeface="+mn-ea"/>
                        </a:rPr>
                        <a:t>FY-3G</a:t>
                      </a:r>
                      <a:endParaRPr kumimoji="1" lang="en-US" altLang="en-US" sz="1000" b="1" dirty="0"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kumimoji="1" lang="en-US" altLang="zh-CN" sz="1000" b="1" dirty="0"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1" lang="en-US" altLang="ja-JP" sz="1000" b="1" dirty="0">
                          <a:sym typeface="+mn-ea"/>
                        </a:rPr>
                        <a:t>Op</a:t>
                      </a:r>
                      <a:r>
                        <a:rPr kumimoji="1" lang="en-US" altLang="zh-CN" sz="1000" b="1" dirty="0">
                          <a:ea typeface="宋体" panose="02010600030101010101" pitchFamily="2" charset="-122"/>
                        </a:rPr>
                        <a:t>)</a:t>
                      </a:r>
                      <a:endParaRPr kumimoji="1" lang="en-US" altLang="zh-CN" sz="1000" b="1" dirty="0">
                        <a:ea typeface="宋体" panose="02010600030101010101" pitchFamily="2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2023-04-16</a:t>
                      </a:r>
                      <a:endParaRPr kumimoji="1" lang="en-US" altLang="ja-JP" sz="1000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kumimoji="1" lang="en-US" altLang="ja-JP" sz="900" b="1" dirty="0">
                          <a:sym typeface="+mn-ea"/>
                        </a:rPr>
                        <a:t>MERSI-RM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kumimoji="1" lang="en-US" altLang="ja-JP" sz="900" b="1" dirty="0">
                          <a:highlight>
                            <a:srgbClr val="FF0000"/>
                          </a:highlight>
                        </a:rPr>
                        <a:t>MWRI-RM</a:t>
                      </a:r>
                      <a:endParaRPr kumimoji="1" lang="en-US" altLang="ja-JP" sz="900" b="1" dirty="0">
                        <a:highlight>
                          <a:srgbClr val="FF0000"/>
                        </a:highlight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900" b="1" dirty="0"/>
                        <a:t>PMR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GNOS-II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kumimoji="1" lang="ja-JP" altLang="en-US" sz="900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307975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en-US" sz="1000" b="1" dirty="0"/>
                        <a:t>FY-3F</a:t>
                      </a:r>
                      <a:endParaRPr kumimoji="1" lang="en-US" altLang="en-US" sz="1000" b="1" dirty="0"/>
                    </a:p>
                  </a:txBody>
                  <a:tcPr marL="121920" marR="12192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zh-CN" sz="1000" b="1" dirty="0">
                          <a:ea typeface="宋体" panose="02010600030101010101" pitchFamily="2" charset="-122"/>
                        </a:rPr>
                        <a:t>(</a:t>
                      </a:r>
                      <a:r>
                        <a:rPr kumimoji="1" lang="en-US" altLang="ja-JP" sz="1000" b="1" dirty="0">
                          <a:sym typeface="+mn-ea"/>
                        </a:rPr>
                        <a:t>Op</a:t>
                      </a:r>
                      <a:r>
                        <a:rPr kumimoji="1" lang="en-US" altLang="zh-CN" sz="1000" b="1" dirty="0">
                          <a:ea typeface="宋体" panose="02010600030101010101" pitchFamily="2" charset="-122"/>
                        </a:rPr>
                        <a:t>)</a:t>
                      </a:r>
                      <a:endParaRPr kumimoji="1" lang="en-US" altLang="zh-CN" sz="1000" b="1" dirty="0">
                        <a:ea typeface="宋体" panose="02010600030101010101" pitchFamily="2" charset="-122"/>
                      </a:endParaRPr>
                    </a:p>
                  </a:txBody>
                  <a:tcPr marL="121920" marR="12192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2023.08.03</a:t>
                      </a:r>
                      <a:endParaRPr kumimoji="1" lang="en-US" altLang="ja-JP" sz="1000" b="1" dirty="0"/>
                    </a:p>
                  </a:txBody>
                  <a:tcPr marL="121920" marR="121920" marT="60960" marB="6096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MERSI-III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HIRAS-II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900" b="1" dirty="0"/>
                        <a:t>SIM-II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ERM-II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MWTS-III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MWHS-II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307975"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>
                          <a:highlight>
                            <a:srgbClr val="FF0000"/>
                          </a:highlight>
                        </a:rPr>
                        <a:t>MWRI-II</a:t>
                      </a:r>
                      <a:endParaRPr kumimoji="1" lang="en-US" altLang="ja-JP" sz="900" b="1" dirty="0">
                        <a:highlight>
                          <a:srgbClr val="FF0000"/>
                        </a:highlight>
                      </a:endParaRPr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GNOS-II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900" b="1" dirty="0"/>
                        <a:t>OMS-N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900" b="1" dirty="0"/>
                        <a:t>OMS-L</a:t>
                      </a: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kumimoji="1" lang="en-US" altLang="ja-JP" sz="900" b="1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kumimoji="1" lang="en-US" altLang="ja-JP" sz="900" dirty="0"/>
                    </a:p>
                  </a:txBody>
                  <a:tcPr marL="112541" marR="112541" marT="60980" marB="6098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 8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32410" y="4632960"/>
          <a:ext cx="8893175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335"/>
                <a:gridCol w="1310640"/>
                <a:gridCol w="1308100"/>
                <a:gridCol w="1322705"/>
                <a:gridCol w="1273810"/>
                <a:gridCol w="941705"/>
                <a:gridCol w="978535"/>
                <a:gridCol w="855345"/>
              </a:tblGrid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</a:rPr>
                        <a:t>Satellite (status)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</a:rPr>
                        <a:t>Location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</a:rPr>
                        <a:t>Launch 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solidFill>
                            <a:schemeClr val="bg1"/>
                          </a:solidFill>
                        </a:rPr>
                        <a:t>EO instruments</a:t>
                      </a:r>
                      <a:endParaRPr kumimoji="1" lang="en-US" altLang="ja-JP" sz="1200" dirty="0">
                        <a:solidFill>
                          <a:schemeClr val="bg1"/>
                        </a:solidFill>
                      </a:endParaRPr>
                    </a:p>
                  </a:txBody>
                  <a:tcPr marL="112541" marR="112541" marT="60980" marB="6098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cPr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algn="ctr"/>
                      <a:r>
                        <a:rPr kumimoji="1" lang="en-US" sz="1000" b="1" dirty="0"/>
                        <a:t>FY-2G</a:t>
                      </a:r>
                      <a:endParaRPr kumimoji="1" 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/>
                        <a:t>(</a:t>
                      </a:r>
                      <a:r>
                        <a:rPr kumimoji="1" lang="en-US" altLang="ja-JP" sz="1000" b="1" dirty="0">
                          <a:sym typeface="+mn-ea"/>
                        </a:rPr>
                        <a:t>Op</a:t>
                      </a:r>
                      <a:r>
                        <a:rPr kumimoji="1" lang="en-US" altLang="ja-JP" sz="1000" b="1" dirty="0"/>
                        <a:t>)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/>
                        <a:t>99.2° E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00" b="1" dirty="0"/>
                        <a:t>2014-12-31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1000" b="1" dirty="0">
                          <a:sym typeface="+mn-ea"/>
                        </a:rPr>
                        <a:t>S-VISSR</a:t>
                      </a:r>
                      <a:endParaRPr kumimoji="1" lang="en-US" altLang="en-US" sz="1000" b="1" dirty="0">
                        <a:sym typeface="+mn-ea"/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921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en-US" sz="1000" b="1" dirty="0"/>
                        <a:t>FY-2H</a:t>
                      </a:r>
                      <a:endParaRPr kumimoji="1" lang="en-US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>
                          <a:sym typeface="+mn-ea"/>
                        </a:rPr>
                        <a:t>(Op)</a:t>
                      </a:r>
                      <a:endParaRPr kumimoji="1" lang="en-US" altLang="ja-JP" sz="1000" b="1" dirty="0">
                        <a:sym typeface="+mn-ea"/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79° E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ja-JP" altLang="en-US" sz="1000" b="1" dirty="0"/>
                        <a:t>2018</a:t>
                      </a:r>
                      <a:r>
                        <a:rPr kumimoji="1" lang="en-US" altLang="ja-JP" sz="1000" b="1" dirty="0"/>
                        <a:t>-0</a:t>
                      </a:r>
                      <a:r>
                        <a:rPr kumimoji="1" lang="ja-JP" altLang="en-US" sz="1000" b="1" dirty="0"/>
                        <a:t>6</a:t>
                      </a:r>
                      <a:r>
                        <a:rPr kumimoji="1" lang="en-US" altLang="ja-JP" sz="1000" b="1" dirty="0"/>
                        <a:t>-0</a:t>
                      </a:r>
                      <a:r>
                        <a:rPr kumimoji="1" lang="ja-JP" altLang="en-US" sz="1000" b="1" dirty="0"/>
                        <a:t>5</a:t>
                      </a:r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sz="1000" b="1" dirty="0">
                          <a:sym typeface="+mn-ea"/>
                        </a:rPr>
                        <a:t>S-VISSR</a:t>
                      </a:r>
                      <a:endParaRPr kumimoji="1" lang="en-US" altLang="en-US" sz="1000" b="1" dirty="0">
                        <a:sym typeface="+mn-ea"/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en-US" sz="1000" b="1" dirty="0"/>
                        <a:t>FY-4A</a:t>
                      </a:r>
                      <a:endParaRPr kumimoji="1" lang="en-US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(</a:t>
                      </a:r>
                      <a:r>
                        <a:rPr kumimoji="1" lang="en-US" altLang="ja-JP" sz="1000" b="1" dirty="0">
                          <a:sym typeface="+mn-ea"/>
                        </a:rPr>
                        <a:t>B</a:t>
                      </a:r>
                      <a:r>
                        <a:rPr kumimoji="1" lang="en-US" altLang="ja-JP" sz="1000" b="1" dirty="0"/>
                        <a:t>)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</a:rPr>
                        <a:t>123.5° E</a:t>
                      </a:r>
                      <a:endParaRPr kumimoji="1" lang="en-US" altLang="ja-JP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ja-JP" altLang="en-US" sz="1000" b="1" dirty="0"/>
                        <a:t>2016</a:t>
                      </a:r>
                      <a:r>
                        <a:rPr kumimoji="1" lang="en-US" altLang="ja-JP" sz="1000" b="1" dirty="0"/>
                        <a:t>-</a:t>
                      </a:r>
                      <a:r>
                        <a:rPr kumimoji="1" lang="ja-JP" altLang="en-US" sz="1000" b="1" dirty="0"/>
                        <a:t>12</a:t>
                      </a:r>
                      <a:r>
                        <a:rPr kumimoji="1" lang="en-US" altLang="ja-JP" sz="1000" b="1" dirty="0"/>
                        <a:t>-</a:t>
                      </a:r>
                      <a:r>
                        <a:rPr kumimoji="1" lang="ja-JP" altLang="en-US" sz="1000" b="1" dirty="0"/>
                        <a:t>11</a:t>
                      </a:r>
                      <a:endParaRPr kumimoji="1" lang="ja-JP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AGRI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GIIRS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LMI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SEP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</a:tr>
              <a:tr h="3943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en-US" sz="1000" b="1" dirty="0"/>
                        <a:t>FY-4B</a:t>
                      </a:r>
                      <a:endParaRPr kumimoji="1" lang="en-US" altLang="en-US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>
                          <a:sym typeface="+mn-ea"/>
                        </a:rPr>
                        <a:t>(Op)</a:t>
                      </a:r>
                      <a:endParaRPr kumimoji="1" lang="en-US" altLang="zh-CN" sz="1000" b="1" dirty="0"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sym typeface="+mn-ea"/>
                        </a:rPr>
                        <a:t>105° E</a:t>
                      </a:r>
                      <a:endParaRPr kumimoji="1" lang="en-US" altLang="ja-JP" sz="1000" b="1" dirty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2021-06-03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AGRI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GIIRS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1" lang="en-US" altLang="ja-JP" sz="1000" b="1" dirty="0"/>
                        <a:t>GHI</a:t>
                      </a: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kumimoji="1" lang="en-US" altLang="ja-JP" sz="1000" b="1" dirty="0"/>
                    </a:p>
                  </a:txBody>
                  <a:tcPr marL="112541" marR="112541" marT="60980" marB="6098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テキスト ボックス 2"/>
          <p:cNvSpPr txBox="1"/>
          <p:nvPr/>
        </p:nvSpPr>
        <p:spPr>
          <a:xfrm>
            <a:off x="599440" y="6355715"/>
            <a:ext cx="7749540" cy="33718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lang="en-US" altLang="zh-CN" sz="1600" dirty="0">
                <a:solidFill>
                  <a:srgbClr val="0C45E4"/>
                </a:solidFill>
                <a:latin typeface="Times New Roman" panose="02020603050405020304" charset="0"/>
                <a:sym typeface="+mn-ea"/>
              </a:rPr>
              <a:t>http://www.nsmc.org.cn/nsmc/en/operation/status.html</a:t>
            </a:r>
            <a:endParaRPr lang="en-US" altLang="zh-CN" sz="1600" dirty="0">
              <a:solidFill>
                <a:srgbClr val="0C45E4"/>
              </a:solidFill>
              <a:latin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）</a:t>
            </a:r>
            <a:r>
              <a:rPr lang="en-US" altLang="zh-CN">
                <a:sym typeface="+mn-ea"/>
              </a:rPr>
              <a:t>Calibration Major Updates</a:t>
            </a:r>
            <a:endParaRPr lang="zh-CN" altLang="en-US"/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553085" y="1819910"/>
          <a:ext cx="5695315" cy="1777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940"/>
                <a:gridCol w="958850"/>
                <a:gridCol w="4327525"/>
              </a:tblGrid>
              <a:tr h="30480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Date</a:t>
                      </a:r>
                      <a:endParaRPr lang="en-US" altLang="zh-CN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Updates</a:t>
                      </a:r>
                      <a:endParaRPr lang="en-US" altLang="zh-CN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</a:tr>
              <a:tr h="7315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14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2025.07.16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Update of </a:t>
                      </a:r>
                      <a:r>
                        <a:rPr lang="en-US" altLang="zh-CN" sz="1400" b="0" i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AGRI reflective band calibration coefficients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of </a:t>
                      </a:r>
                      <a:r>
                        <a:rPr lang="en-US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1(470nm)</a:t>
                      </a:r>
                      <a:r>
                        <a:rPr lang="zh-CN" altLang="en-US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B2(650nm)</a:t>
                      </a:r>
                      <a:r>
                        <a:rPr lang="zh-CN" altLang="en-US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B3(825nm)</a:t>
                      </a:r>
                      <a:r>
                        <a:rPr lang="zh-CN" altLang="en-US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B5(1610nm)</a:t>
                      </a:r>
                      <a:r>
                        <a:rPr lang="zh-CN" altLang="en-US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B6(2225nm)</a:t>
                      </a:r>
                      <a:endParaRPr lang="zh-CN" altLang="en-US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5181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2</a:t>
                      </a:r>
                      <a:endParaRPr lang="en-US" altLang="zh-CN" sz="14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2025.08.08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Operational update of </a:t>
                      </a:r>
                      <a:r>
                        <a:rPr lang="en-US" altLang="zh-CN" sz="1400" b="0" i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crosstalk correction for GHI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infrared bands. After the update, discontinuities in cloud top brightness temperature have been effectively corrected through crosstalk removal.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560705" y="4357370"/>
          <a:ext cx="5680075" cy="119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115"/>
                <a:gridCol w="954405"/>
                <a:gridCol w="4313555"/>
              </a:tblGrid>
              <a:tr h="30480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Date</a:t>
                      </a:r>
                      <a:endParaRPr lang="en-US" altLang="zh-CN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Updates</a:t>
                      </a:r>
                      <a:endParaRPr lang="en-US" altLang="zh-CN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</a:tr>
              <a:tr h="894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14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2025.09.16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HAOC has </a:t>
                      </a:r>
                      <a:r>
                        <a:rPr lang="en-US" altLang="zh-CN" sz="1400" b="0" i="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updated its solar calibration procedure</a:t>
                      </a:r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, adding AB/FOV normalization coefficient files and static calibration coefficient files, and calculating solar irradiance to dynamically update the corresponding file.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07365" y="1436370"/>
            <a:ext cx="8674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FY-4B</a:t>
            </a:r>
            <a:endParaRPr lang="en-US" altLang="zh-CN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3"/>
            </p:custDataLst>
          </p:nvPr>
        </p:nvGraphicFramePr>
        <p:xfrm>
          <a:off x="6608445" y="1819910"/>
          <a:ext cx="4973955" cy="2129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330"/>
                <a:gridCol w="1012825"/>
                <a:gridCol w="3479800"/>
              </a:tblGrid>
              <a:tr h="346075">
                <a:tc>
                  <a:txBody>
                    <a:bodyPr/>
                    <a:p>
                      <a:pPr>
                        <a:buNone/>
                      </a:pPr>
                      <a:endParaRPr lang="zh-CN" altLang="en-US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Date</a:t>
                      </a:r>
                      <a:endParaRPr lang="en-US" altLang="zh-CN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Updates</a:t>
                      </a:r>
                      <a:endParaRPr lang="en-US" altLang="zh-CN" sz="1400">
                        <a:solidFill>
                          <a:schemeClr val="tx1"/>
                        </a:solidFill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>
                    <a:solidFill>
                      <a:srgbClr val="AFC6FA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1</a:t>
                      </a:r>
                      <a:endParaRPr lang="en-US" altLang="zh-CN" sz="14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2025.01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The variational </a:t>
                      </a:r>
                      <a:r>
                        <a:rPr lang="en-US" altLang="zh-CN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stripe removal module for MERSI 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has been put into operational service.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2</a:t>
                      </a:r>
                      <a:endParaRPr lang="en-US" altLang="zh-CN" sz="14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2025.07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Optimization of the </a:t>
                      </a:r>
                      <a:r>
                        <a:rPr lang="en-US" altLang="zh-CN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MERSI thermal infrared calibration algorithm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: improved the smoothing algorithm for blackbody, cold space and temperature data, added threshold constraints, and excluded invalid observations from smoothing calculations.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3</a:t>
                      </a:r>
                      <a:endParaRPr lang="en-US" altLang="zh-CN" sz="14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2025.02.15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The </a:t>
                      </a:r>
                      <a:r>
                        <a:rPr lang="en-US" altLang="zh-CN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OMS-N L1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earth view radiance product exhibited left-right asymmetry in the cross-track direction; the earth view radiance </a:t>
                      </a:r>
                      <a:r>
                        <a:rPr lang="en-US" altLang="zh-CN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calibration coefficients have been updated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.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6400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400">
                          <a:latin typeface="Times New Roman" panose="02020603050405020304" charset="0"/>
                          <a:ea typeface="黑体" panose="02010609060101010101" pitchFamily="49" charset="-122"/>
                          <a:cs typeface="Times New Roman" panose="02020603050405020304" charset="0"/>
                        </a:rPr>
                        <a:t>4</a:t>
                      </a:r>
                      <a:endParaRPr lang="en-US" altLang="zh-CN" sz="1400">
                        <a:latin typeface="Times New Roman" panose="02020603050405020304" charset="0"/>
                        <a:ea typeface="黑体" panose="02010609060101010101" pitchFamily="49" charset="-122"/>
                        <a:cs typeface="Times New Roman" panose="02020603050405020304" charset="0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2025.11.19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l" fontAlgn="ctr"/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In response to spectral shift in the radiance wavelength for the left field of view in the cross-track direction of </a:t>
                      </a:r>
                      <a:r>
                        <a:rPr lang="en-US" altLang="zh-CN" sz="1400">
                          <a:solidFill>
                            <a:srgbClr val="C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OMS-N, the spectral calibration coefficients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 have been updated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8021320" y="1459230"/>
            <a:ext cx="8674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FY-3F</a:t>
            </a:r>
            <a:endParaRPr lang="en-US" altLang="zh-CN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0388" y="3961448"/>
            <a:ext cx="8674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FY-3G</a:t>
            </a:r>
            <a:endParaRPr lang="en-US" altLang="zh-CN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dirty="0">
                <a:sym typeface="+mn-ea"/>
              </a:rPr>
              <a:t>4</a:t>
            </a:r>
            <a:r>
              <a:rPr lang="zh-CN" altLang="en-US" dirty="0">
                <a:sym typeface="+mn-ea"/>
              </a:rPr>
              <a:t>）</a:t>
            </a:r>
            <a:r>
              <a:rPr lang="en-US" dirty="0">
                <a:sym typeface="+mn-ea"/>
              </a:rPr>
              <a:t>GSICS team Updates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zh-CN" altLang="en-US">
                <a:solidFill>
                  <a:srgbClr val="0C45E4"/>
                </a:solidFill>
                <a:sym typeface="+mn-ea"/>
              </a:rPr>
              <a:t>EP</a:t>
            </a:r>
            <a:endParaRPr lang="zh-CN" altLang="en-US">
              <a:solidFill>
                <a:srgbClr val="0C45E4"/>
              </a:solidFill>
            </a:endParaRPr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zh-CN" altLang="en-US" b="1">
                <a:sym typeface="+mn-ea"/>
              </a:rPr>
              <a:t>Xiuqing (Scott) Hu</a:t>
            </a:r>
            <a:endParaRPr lang="zh-CN" altLang="en-US"/>
          </a:p>
          <a:p>
            <a:r>
              <a:rPr lang="zh-CN" altLang="en-US">
                <a:solidFill>
                  <a:srgbClr val="0C45E4"/>
                </a:solidFill>
                <a:sym typeface="+mn-ea"/>
              </a:rPr>
              <a:t>GRWG </a:t>
            </a:r>
            <a:endParaRPr lang="zh-CN" altLang="en-US">
              <a:solidFill>
                <a:srgbClr val="0C45E4"/>
              </a:solidFill>
            </a:endParaRPr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zh-CN" altLang="en-US" b="1">
                <a:solidFill>
                  <a:srgbClr val="800080"/>
                </a:solidFill>
                <a:sym typeface="+mn-ea"/>
              </a:rPr>
              <a:t>IR</a:t>
            </a:r>
            <a:r>
              <a:rPr lang="en-US" altLang="zh-CN">
                <a:sym typeface="+mn-ea"/>
              </a:rPr>
              <a:t>: </a:t>
            </a:r>
            <a:r>
              <a:rPr lang="zh-CN" altLang="en-US" b="1">
                <a:sym typeface="+mn-ea"/>
              </a:rPr>
              <a:t>Chengli Qi</a:t>
            </a:r>
            <a:r>
              <a:rPr lang="zh-CN" altLang="en-US">
                <a:sym typeface="+mn-ea"/>
              </a:rPr>
              <a:t> </a:t>
            </a:r>
            <a:r>
              <a:rPr lang="en-US" altLang="zh-CN">
                <a:sym typeface="+mn-ea"/>
              </a:rPr>
              <a:t>(Chair),</a:t>
            </a:r>
            <a:r>
              <a:rPr lang="zh-CN" altLang="en-US">
                <a:sym typeface="+mn-ea"/>
              </a:rPr>
              <a:t> </a:t>
            </a:r>
            <a:r>
              <a:rPr lang="en-US" altLang="zh-CN">
                <a:solidFill>
                  <a:srgbClr val="00B050"/>
                </a:solidFill>
                <a:sym typeface="+mn-ea"/>
              </a:rPr>
              <a:t>Junwei Wang</a:t>
            </a:r>
            <a:r>
              <a:rPr lang="en-US" altLang="zh-CN">
                <a:sym typeface="+mn-ea"/>
              </a:rPr>
              <a:t>, Hanlie Xu </a:t>
            </a:r>
            <a:endParaRPr lang="en-US" altLang="zh-CN"/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zh-CN" altLang="en-US" b="1">
                <a:solidFill>
                  <a:srgbClr val="800080"/>
                </a:solidFill>
                <a:sym typeface="+mn-ea"/>
              </a:rPr>
              <a:t>MW</a:t>
            </a:r>
            <a:r>
              <a:rPr lang="en-US" altLang="zh-CN">
                <a:sym typeface="+mn-ea"/>
              </a:rPr>
              <a:t>: </a:t>
            </a:r>
            <a:r>
              <a:rPr lang="en-US" altLang="zh-CN" b="1">
                <a:sym typeface="+mn-ea"/>
              </a:rPr>
              <a:t>Shengli Wu</a:t>
            </a:r>
            <a:r>
              <a:rPr lang="en-US" altLang="zh-CN">
                <a:sym typeface="+mn-ea"/>
              </a:rPr>
              <a:t>(Co-chair)</a:t>
            </a:r>
            <a:r>
              <a:rPr lang="zh-CN" altLang="en-US">
                <a:sym typeface="+mn-ea"/>
              </a:rPr>
              <a:t>,  </a:t>
            </a:r>
            <a:r>
              <a:rPr lang="en-US" altLang="zh-CN">
                <a:sym typeface="+mn-ea"/>
              </a:rPr>
              <a:t>Yang Guo, Juyang Hu, Jian Shang</a:t>
            </a:r>
            <a:endParaRPr lang="zh-CN" altLang="en-US"/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en-US" altLang="zh-CN" b="1">
                <a:solidFill>
                  <a:srgbClr val="800080"/>
                </a:solidFill>
                <a:sym typeface="+mn-ea"/>
              </a:rPr>
              <a:t>VIS/NIR</a:t>
            </a:r>
            <a:r>
              <a:rPr lang="en-US" altLang="zh-CN">
                <a:sym typeface="+mn-ea"/>
              </a:rPr>
              <a:t>: </a:t>
            </a:r>
            <a:r>
              <a:rPr lang="en-US" altLang="zh-CN" b="1">
                <a:sym typeface="+mn-ea"/>
              </a:rPr>
              <a:t>Ling Wang</a:t>
            </a:r>
            <a:r>
              <a:rPr lang="en-US" altLang="zh-CN">
                <a:sym typeface="+mn-ea"/>
              </a:rPr>
              <a:t>, </a:t>
            </a:r>
            <a:r>
              <a:rPr lang="en-US" altLang="zh-CN">
                <a:solidFill>
                  <a:srgbClr val="00B050"/>
                </a:solidFill>
                <a:sym typeface="+mn-ea"/>
              </a:rPr>
              <a:t>Xingwei He</a:t>
            </a:r>
            <a:r>
              <a:rPr lang="en-US" altLang="zh-CN">
                <a:sym typeface="+mn-ea"/>
              </a:rPr>
              <a:t>, Bei Zhang </a:t>
            </a:r>
            <a:endParaRPr lang="zh-CN" altLang="en-US"/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en-US" altLang="zh-CN" b="1">
                <a:solidFill>
                  <a:srgbClr val="800080"/>
                </a:solidFill>
                <a:sym typeface="+mn-ea"/>
              </a:rPr>
              <a:t>UVN</a:t>
            </a:r>
            <a:r>
              <a:rPr lang="en-US" altLang="zh-CN">
                <a:sym typeface="+mn-ea"/>
              </a:rPr>
              <a:t>: </a:t>
            </a:r>
            <a:r>
              <a:rPr lang="zh-CN" altLang="en-US" b="1">
                <a:sym typeface="+mn-ea"/>
              </a:rPr>
              <a:t>Yuan Li</a:t>
            </a:r>
            <a:r>
              <a:rPr lang="en-US" altLang="zh-CN">
                <a:sym typeface="+mn-ea"/>
              </a:rPr>
              <a:t>, Qian Wang, Jin Qi</a:t>
            </a:r>
            <a:endParaRPr lang="zh-CN" altLang="en-US">
              <a:sym typeface="+mn-ea"/>
            </a:endParaRPr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en-US" altLang="zh-CN" b="1">
                <a:solidFill>
                  <a:srgbClr val="800080"/>
                </a:solidFill>
                <a:sym typeface="+mn-ea"/>
              </a:rPr>
              <a:t>Space Weather</a:t>
            </a:r>
            <a:r>
              <a:rPr lang="en-US" altLang="zh-CN">
                <a:sym typeface="+mn-ea"/>
              </a:rPr>
              <a:t>: </a:t>
            </a:r>
            <a:r>
              <a:rPr lang="en-US" altLang="zh-CN" b="1">
                <a:sym typeface="+mn-ea"/>
              </a:rPr>
              <a:t>Cong Huang</a:t>
            </a:r>
            <a:r>
              <a:rPr lang="en-US" altLang="zh-CN">
                <a:sym typeface="+mn-ea"/>
              </a:rPr>
              <a:t>, Yafen Yang</a:t>
            </a:r>
            <a:endParaRPr lang="en-US" altLang="zh-CN">
              <a:sym typeface="+mn-ea"/>
            </a:endParaRPr>
          </a:p>
          <a:p>
            <a:r>
              <a:rPr lang="zh-CN" altLang="en-US">
                <a:solidFill>
                  <a:srgbClr val="0C45E4"/>
                </a:solidFill>
                <a:sym typeface="+mn-ea"/>
              </a:rPr>
              <a:t>G</a:t>
            </a:r>
            <a:r>
              <a:rPr lang="en-US" altLang="zh-CN">
                <a:solidFill>
                  <a:srgbClr val="0C45E4"/>
                </a:solidFill>
                <a:sym typeface="+mn-ea"/>
              </a:rPr>
              <a:t>D</a:t>
            </a:r>
            <a:r>
              <a:rPr lang="zh-CN" altLang="en-US">
                <a:solidFill>
                  <a:srgbClr val="0C45E4"/>
                </a:solidFill>
                <a:sym typeface="+mn-ea"/>
              </a:rPr>
              <a:t>WG </a:t>
            </a:r>
            <a:endParaRPr lang="zh-CN" altLang="en-US">
              <a:solidFill>
                <a:srgbClr val="0C45E4"/>
              </a:solidFill>
            </a:endParaRPr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en-US" altLang="zh-CN" b="1">
                <a:sym typeface="+mn-ea"/>
              </a:rPr>
              <a:t>Lin Tian</a:t>
            </a:r>
            <a:endParaRPr lang="zh-CN" altLang="en-US"/>
          </a:p>
          <a:p>
            <a:r>
              <a:rPr lang="zh-CN" altLang="en-US">
                <a:solidFill>
                  <a:srgbClr val="0C45E4"/>
                </a:solidFill>
                <a:sym typeface="+mn-ea"/>
              </a:rPr>
              <a:t>P</a:t>
            </a:r>
            <a:r>
              <a:rPr lang="en-US" altLang="zh-CN">
                <a:solidFill>
                  <a:srgbClr val="0C45E4"/>
                </a:solidFill>
                <a:sym typeface="+mn-ea"/>
              </a:rPr>
              <a:t>O</a:t>
            </a:r>
            <a:r>
              <a:rPr lang="zh-CN" altLang="en-US">
                <a:solidFill>
                  <a:srgbClr val="0C45E4"/>
                </a:solidFill>
                <a:sym typeface="+mn-ea"/>
              </a:rPr>
              <a:t>C for Operational Matters</a:t>
            </a:r>
            <a:endParaRPr lang="zh-CN" altLang="en-US">
              <a:solidFill>
                <a:srgbClr val="0C45E4"/>
              </a:solidFill>
            </a:endParaRPr>
          </a:p>
          <a:p>
            <a:pPr marL="360045" indent="342265" latinLnBrk="0">
              <a:spcBef>
                <a:spcPts val="0"/>
              </a:spcBef>
              <a:buClr>
                <a:srgbClr val="006600"/>
              </a:buClr>
              <a:buSzPct val="50000"/>
              <a:buFont typeface="Wingdings" panose="05000000000000000000" charset="0"/>
              <a:buChar char="n"/>
            </a:pPr>
            <a:r>
              <a:rPr lang="en-US" altLang="zh-CN" b="1">
                <a:sym typeface="+mn-ea"/>
              </a:rPr>
              <a:t>Chengli Qi</a:t>
            </a:r>
            <a:r>
              <a:rPr lang="zh-CN" altLang="en-US">
                <a:sym typeface="+mn-ea"/>
              </a:rPr>
              <a:t> 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63040" y="2494915"/>
            <a:ext cx="9516110" cy="834390"/>
          </a:xfrm>
        </p:spPr>
        <p:txBody>
          <a:bodyPr/>
          <a:p>
            <a:pPr algn="ctr"/>
            <a:r>
              <a:rPr lang="en-US" altLang="zh-CN"/>
              <a:t>Thanks!</a:t>
            </a:r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23.06385826771657,&quot;left&quot;:12.000393700787402,&quot;top&quot;:47.12393700787401,&quot;width&quot;:943.8755118110236}"/>
</p:tagLst>
</file>

<file path=ppt/tags/tag2.xml><?xml version="1.0" encoding="utf-8"?>
<p:tagLst xmlns:p="http://schemas.openxmlformats.org/presentationml/2006/main">
  <p:tag name="TABLE_ENDDRAG_ORIGIN_RECT" val="892*420"/>
  <p:tag name="TABLE_ENDDRAG_RECT" val="30*98*892*420"/>
</p:tagLst>
</file>

<file path=ppt/tags/tag3.xml><?xml version="1.0" encoding="utf-8"?>
<p:tagLst xmlns:p="http://schemas.openxmlformats.org/presentationml/2006/main">
  <p:tag name="KSO_WM_UNIT_TABLE_BEAUTIFY" val="smartTable{f85298a5-2c3b-4052-bda6-274ce88c5863}"/>
  <p:tag name="TABLE_ENDDRAG_ORIGIN_RECT" val="179*306"/>
  <p:tag name="TABLE_ENDDRAG_RECT" val="758*218*179*306"/>
</p:tagLst>
</file>

<file path=ppt/tags/tag4.xml><?xml version="1.0" encoding="utf-8"?>
<p:tagLst xmlns:p="http://schemas.openxmlformats.org/presentationml/2006/main">
  <p:tag name="KSO_WM_UNIT_TABLE_BEAUTIFY" val="smartTable{9e300a91-917a-45bf-bbc9-f079e5b5227f}"/>
  <p:tag name="TABLE_ENDDRAG_ORIGIN_RECT" val="707*184"/>
  <p:tag name="TABLE_ENDDRAG_RECT" val="18*144*707*184"/>
</p:tagLst>
</file>

<file path=ppt/tags/tag5.xml><?xml version="1.0" encoding="utf-8"?>
<p:tagLst xmlns:p="http://schemas.openxmlformats.org/presentationml/2006/main">
  <p:tag name="KSO_WM_UNIT_TABLE_BEAUTIFY" val="smartTable{02e3a7bf-9d8b-4975-a901-31a7d37ecb50}"/>
  <p:tag name="TABLE_ENDDRAG_ORIGIN_RECT" val="700*152"/>
  <p:tag name="TABLE_ENDDRAG_RECT" val="19*207*700*152"/>
</p:tagLst>
</file>

<file path=ppt/tags/tag6.xml><?xml version="1.0" encoding="utf-8"?>
<p:tagLst xmlns:p="http://schemas.openxmlformats.org/presentationml/2006/main">
  <p:tag name="TABLE_ENDDRAG_ORIGIN_RECT" val="448*139"/>
  <p:tag name="TABLE_ENDDRAG_RECT" val="43*143*448*139"/>
  <p:tag name="KSO_WM_BEAUTIFY_FLAG" val=""/>
</p:tagLst>
</file>

<file path=ppt/tags/tag7.xml><?xml version="1.0" encoding="utf-8"?>
<p:tagLst xmlns:p="http://schemas.openxmlformats.org/presentationml/2006/main">
  <p:tag name="TABLE_ENDDRAG_ORIGIN_RECT" val="447*94"/>
  <p:tag name="TABLE_ENDDRAG_RECT" val="44*295*447*94"/>
  <p:tag name="KSO_WM_BEAUTIFY_FLAG" val=""/>
</p:tagLst>
</file>

<file path=ppt/tags/tag8.xml><?xml version="1.0" encoding="utf-8"?>
<p:tagLst xmlns:p="http://schemas.openxmlformats.org/presentationml/2006/main">
  <p:tag name="TABLE_ENDDRAG_ORIGIN_RECT" val="391*167"/>
  <p:tag name="TABLE_ENDDRAG_RECT" val="520*147*391*167"/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X6PPVAVDZMSZ-613157859-13637</_dlc_DocId>
    <_dlc_DocIdUrl xmlns="cfab5f87-ed30-4dbb-a820-4234a14babf6">
      <Url>https://wmoomm.sharepoint.com/sites/Collaboration/_layouts/15/DocIdRedir.aspx?ID=X6PPVAVDZMSZ-613157859-13637</Url>
      <Description>X6PPVAVDZMSZ-613157859-13637</Description>
    </_dlc_DocIdUrl>
  </documentManagement>
</p:properties>
</file>

<file path=customXml/itemProps1.xml><?xml version="1.0" encoding="utf-8"?>
<ds:datastoreItem xmlns:ds="http://schemas.openxmlformats.org/officeDocument/2006/customXml" ds:itemID="{E1E2774A-D816-4C63-A0A6-3ACCC29AB4E6}"/>
</file>

<file path=customXml/itemProps2.xml><?xml version="1.0" encoding="utf-8"?>
<ds:datastoreItem xmlns:ds="http://schemas.openxmlformats.org/officeDocument/2006/customXml" ds:itemID="{1A8765DC-1541-4C78-AB18-FFD398326467}"/>
</file>

<file path=customXml/itemProps3.xml><?xml version="1.0" encoding="utf-8"?>
<ds:datastoreItem xmlns:ds="http://schemas.openxmlformats.org/officeDocument/2006/customXml" ds:itemID="{DFFF9C45-0A21-44D7-9C78-08B577C9B3B5}"/>
</file>

<file path=customXml/itemProps4.xml><?xml version="1.0" encoding="utf-8"?>
<ds:datastoreItem xmlns:ds="http://schemas.openxmlformats.org/officeDocument/2006/customXml" ds:itemID="{37D1D0CA-BC44-4F18-92BF-52EF023F2C5B}"/>
</file>

<file path=customXml/itemProps5.xml><?xml version="1.0" encoding="utf-8"?>
<ds:datastoreItem xmlns:ds="http://schemas.openxmlformats.org/officeDocument/2006/customXml" ds:itemID="{D26AEC8C-BFA7-4057-9DAB-DFB3CE285672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0</TotalTime>
  <Words>9238</Words>
  <Application>WPS 演示</Application>
  <PresentationFormat>Widescreen</PresentationFormat>
  <Paragraphs>717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4" baseType="lpstr">
      <vt:lpstr>Arial</vt:lpstr>
      <vt:lpstr>宋体</vt:lpstr>
      <vt:lpstr>Wingdings</vt:lpstr>
      <vt:lpstr>Roboto</vt:lpstr>
      <vt:lpstr>Times New Roman</vt:lpstr>
      <vt:lpstr>Calibri</vt:lpstr>
      <vt:lpstr>Calibri</vt:lpstr>
      <vt:lpstr>Arial Narrow</vt:lpstr>
      <vt:lpstr>Wingdings</vt:lpstr>
      <vt:lpstr>黑体</vt:lpstr>
      <vt:lpstr>微软雅黑</vt:lpstr>
      <vt:lpstr>Arial Unicode MS</vt:lpstr>
      <vt:lpstr>Aptos</vt:lpstr>
      <vt:lpstr>Segoe UI</vt:lpstr>
      <vt:lpstr>等线</vt:lpstr>
      <vt:lpstr>Aptos Display</vt:lpstr>
      <vt:lpstr>Yu Gothic</vt:lpstr>
      <vt:lpstr>等线 Light</vt:lpstr>
      <vt:lpstr>Office Theme</vt:lpstr>
      <vt:lpstr>1_Office Theme</vt:lpstr>
      <vt:lpstr>GSICS 2026 Agency Report  Agency</vt:lpstr>
      <vt:lpstr>Outlines</vt:lpstr>
      <vt:lpstr>1）GSICS Activities and Achievements</vt:lpstr>
      <vt:lpstr>Agency’s support to GDWG Activites</vt:lpstr>
      <vt:lpstr>Agency’s support to GDWG Activites</vt:lpstr>
      <vt:lpstr>Agency’s support to GRWG Activites</vt:lpstr>
      <vt:lpstr>PowerPoint 演示文稿</vt:lpstr>
      <vt:lpstr>1）GSICS Activities and Achievements</vt:lpstr>
      <vt:lpstr>Actions</vt:lpstr>
      <vt:lpstr>Recent &amp; Planned launches</vt:lpstr>
      <vt:lpstr>Instruments Updates &amp; Planned launches that are relevant to GSICS</vt:lpstr>
      <vt:lpstr>Calibration Major Updates</vt:lpstr>
      <vt:lpstr>GSICS team Updates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漆成莉</cp:lastModifiedBy>
  <cp:revision>5</cp:revision>
  <dcterms:created xsi:type="dcterms:W3CDTF">2026-03-11T15:03:00Z</dcterms:created>
  <dcterms:modified xsi:type="dcterms:W3CDTF">2026-03-26T04:11:47Z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4F8897504E7B4B79BA11E3BA3225DAA4_12</vt:lpwstr>
  </property>
  <property fmtid="{D5CDD505-2E9C-101B-9397-08002B2CF9AE}" pid="4" name="ContentTypeId">
    <vt:lpwstr>0x01010074A2E87CC028834B9BA9E2783CC7F26B</vt:lpwstr>
  </property>
  <property fmtid="{D5CDD505-2E9C-101B-9397-08002B2CF9AE}" pid="5" name="_dlc_DocIdItemGuid">
    <vt:lpwstr>4e4d7474-7892-4fef-9512-49fdfa5c1c0f</vt:lpwstr>
  </property>
</Properties>
</file>