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13"/>
  </p:notesMasterIdLst>
  <p:sldIdLst>
    <p:sldId id="256" r:id="rId7"/>
    <p:sldId id="258" r:id="rId8"/>
    <p:sldId id="259" r:id="rId9"/>
    <p:sldId id="262" r:id="rId10"/>
    <p:sldId id="261" r:id="rId11"/>
    <p:sldId id="260" r:id="rId12"/>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93FBD1-4834-48B2-9C05-0E1B779BC3A1}" v="52" dt="2026-03-25T12:55:43.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02" d="100"/>
          <a:sy n="102" d="100"/>
        </p:scale>
        <p:origin x="3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rley, Eric L. (Fed)" userId="a58cba15-7d3a-458a-8ede-40fe103024fa" providerId="ADAL" clId="{B7182011-08FF-458F-A3B1-97DA28586A33}"/>
    <pc:docChg chg="modSld">
      <pc:chgData name="Shirley, Eric L. (Fed)" userId="a58cba15-7d3a-458a-8ede-40fe103024fa" providerId="ADAL" clId="{B7182011-08FF-458F-A3B1-97DA28586A33}" dt="2026-03-25T12:56:02.346" v="71" actId="1076"/>
      <pc:docMkLst>
        <pc:docMk/>
      </pc:docMkLst>
      <pc:sldChg chg="modSp mod">
        <pc:chgData name="Shirley, Eric L. (Fed)" userId="a58cba15-7d3a-458a-8ede-40fe103024fa" providerId="ADAL" clId="{B7182011-08FF-458F-A3B1-97DA28586A33}" dt="2026-03-25T12:54:40.538" v="0" actId="1076"/>
        <pc:sldMkLst>
          <pc:docMk/>
          <pc:sldMk cId="2827080705" sldId="256"/>
        </pc:sldMkLst>
        <pc:picChg chg="mod">
          <ac:chgData name="Shirley, Eric L. (Fed)" userId="a58cba15-7d3a-458a-8ede-40fe103024fa" providerId="ADAL" clId="{B7182011-08FF-458F-A3B1-97DA28586A33}" dt="2026-03-25T12:54:40.538" v="0" actId="1076"/>
          <ac:picMkLst>
            <pc:docMk/>
            <pc:sldMk cId="2827080705" sldId="256"/>
            <ac:picMk id="8" creationId="{79892E26-0479-AB96-EBE4-6203F39E0768}"/>
          </ac:picMkLst>
        </pc:picChg>
      </pc:sldChg>
      <pc:sldChg chg="modSp mod">
        <pc:chgData name="Shirley, Eric L. (Fed)" userId="a58cba15-7d3a-458a-8ede-40fe103024fa" providerId="ADAL" clId="{B7182011-08FF-458F-A3B1-97DA28586A33}" dt="2026-03-25T12:54:52.985" v="5" actId="1076"/>
        <pc:sldMkLst>
          <pc:docMk/>
          <pc:sldMk cId="936598044" sldId="258"/>
        </pc:sldMkLst>
        <pc:picChg chg="mod">
          <ac:chgData name="Shirley, Eric L. (Fed)" userId="a58cba15-7d3a-458a-8ede-40fe103024fa" providerId="ADAL" clId="{B7182011-08FF-458F-A3B1-97DA28586A33}" dt="2026-03-25T12:54:52.985" v="5" actId="1076"/>
          <ac:picMkLst>
            <pc:docMk/>
            <pc:sldMk cId="936598044" sldId="258"/>
            <ac:picMk id="7" creationId="{98E0395C-DDAB-436C-CFE2-3ACBAB1420D4}"/>
          </ac:picMkLst>
        </pc:picChg>
      </pc:sldChg>
      <pc:sldChg chg="modSp mod">
        <pc:chgData name="Shirley, Eric L. (Fed)" userId="a58cba15-7d3a-458a-8ede-40fe103024fa" providerId="ADAL" clId="{B7182011-08FF-458F-A3B1-97DA28586A33}" dt="2026-03-25T12:55:21.314" v="62" actId="1076"/>
        <pc:sldMkLst>
          <pc:docMk/>
          <pc:sldMk cId="642997373" sldId="259"/>
        </pc:sldMkLst>
        <pc:spChg chg="mod">
          <ac:chgData name="Shirley, Eric L. (Fed)" userId="a58cba15-7d3a-458a-8ede-40fe103024fa" providerId="ADAL" clId="{B7182011-08FF-458F-A3B1-97DA28586A33}" dt="2026-03-25T12:55:10.464" v="40" actId="1037"/>
          <ac:spMkLst>
            <pc:docMk/>
            <pc:sldMk cId="642997373" sldId="259"/>
            <ac:spMk id="4" creationId="{DBAF6F33-F774-CC0F-1D0A-42D98A28D34D}"/>
          </ac:spMkLst>
        </pc:spChg>
        <pc:picChg chg="mod">
          <ac:chgData name="Shirley, Eric L. (Fed)" userId="a58cba15-7d3a-458a-8ede-40fe103024fa" providerId="ADAL" clId="{B7182011-08FF-458F-A3B1-97DA28586A33}" dt="2026-03-25T12:55:21.314" v="62" actId="1076"/>
          <ac:picMkLst>
            <pc:docMk/>
            <pc:sldMk cId="642997373" sldId="259"/>
            <ac:picMk id="7" creationId="{8086478A-9D66-D261-581C-5844179F1520}"/>
          </ac:picMkLst>
        </pc:picChg>
        <pc:picChg chg="mod">
          <ac:chgData name="Shirley, Eric L. (Fed)" userId="a58cba15-7d3a-458a-8ede-40fe103024fa" providerId="ADAL" clId="{B7182011-08FF-458F-A3B1-97DA28586A33}" dt="2026-03-25T12:55:10.464" v="40" actId="1037"/>
          <ac:picMkLst>
            <pc:docMk/>
            <pc:sldMk cId="642997373" sldId="259"/>
            <ac:picMk id="1026" creationId="{2D0DA257-2ED6-7631-41D1-17C356E324B3}"/>
          </ac:picMkLst>
        </pc:picChg>
        <pc:picChg chg="mod">
          <ac:chgData name="Shirley, Eric L. (Fed)" userId="a58cba15-7d3a-458a-8ede-40fe103024fa" providerId="ADAL" clId="{B7182011-08FF-458F-A3B1-97DA28586A33}" dt="2026-03-25T12:55:13.194" v="59" actId="1076"/>
          <ac:picMkLst>
            <pc:docMk/>
            <pc:sldMk cId="642997373" sldId="259"/>
            <ac:picMk id="1028" creationId="{DF780A33-8088-BE00-B20D-E326CF9D38CD}"/>
          </ac:picMkLst>
        </pc:picChg>
      </pc:sldChg>
      <pc:sldChg chg="modSp mod">
        <pc:chgData name="Shirley, Eric L. (Fed)" userId="a58cba15-7d3a-458a-8ede-40fe103024fa" providerId="ADAL" clId="{B7182011-08FF-458F-A3B1-97DA28586A33}" dt="2026-03-25T12:56:02.346" v="71" actId="1076"/>
        <pc:sldMkLst>
          <pc:docMk/>
          <pc:sldMk cId="1246201044" sldId="260"/>
        </pc:sldMkLst>
        <pc:picChg chg="mod">
          <ac:chgData name="Shirley, Eric L. (Fed)" userId="a58cba15-7d3a-458a-8ede-40fe103024fa" providerId="ADAL" clId="{B7182011-08FF-458F-A3B1-97DA28586A33}" dt="2026-03-25T12:56:02.346" v="71" actId="1076"/>
          <ac:picMkLst>
            <pc:docMk/>
            <pc:sldMk cId="1246201044" sldId="260"/>
            <ac:picMk id="11" creationId="{20003DC5-06B0-BD1F-A92D-4144426B406A}"/>
          </ac:picMkLst>
        </pc:picChg>
      </pc:sldChg>
      <pc:sldChg chg="modSp mod">
        <pc:chgData name="Shirley, Eric L. (Fed)" userId="a58cba15-7d3a-458a-8ede-40fe103024fa" providerId="ADAL" clId="{B7182011-08FF-458F-A3B1-97DA28586A33}" dt="2026-03-25T12:55:33.122" v="65" actId="1076"/>
        <pc:sldMkLst>
          <pc:docMk/>
          <pc:sldMk cId="1808616313" sldId="261"/>
        </pc:sldMkLst>
        <pc:spChg chg="mod">
          <ac:chgData name="Shirley, Eric L. (Fed)" userId="a58cba15-7d3a-458a-8ede-40fe103024fa" providerId="ADAL" clId="{B7182011-08FF-458F-A3B1-97DA28586A33}" dt="2026-03-25T12:55:28.850" v="63" actId="1076"/>
          <ac:spMkLst>
            <pc:docMk/>
            <pc:sldMk cId="1808616313" sldId="261"/>
            <ac:spMk id="4" creationId="{6F55CAFE-1283-02A1-34D2-57398CDE7C30}"/>
          </ac:spMkLst>
        </pc:spChg>
        <pc:spChg chg="mod">
          <ac:chgData name="Shirley, Eric L. (Fed)" userId="a58cba15-7d3a-458a-8ede-40fe103024fa" providerId="ADAL" clId="{B7182011-08FF-458F-A3B1-97DA28586A33}" dt="2026-03-25T12:55:28.850" v="63" actId="1076"/>
          <ac:spMkLst>
            <pc:docMk/>
            <pc:sldMk cId="1808616313" sldId="261"/>
            <ac:spMk id="6" creationId="{6B489E3B-98B7-BA43-C1A9-AB97A1F965B8}"/>
          </ac:spMkLst>
        </pc:spChg>
        <pc:picChg chg="mod">
          <ac:chgData name="Shirley, Eric L. (Fed)" userId="a58cba15-7d3a-458a-8ede-40fe103024fa" providerId="ADAL" clId="{B7182011-08FF-458F-A3B1-97DA28586A33}" dt="2026-03-25T12:55:33.122" v="65" actId="1076"/>
          <ac:picMkLst>
            <pc:docMk/>
            <pc:sldMk cId="1808616313" sldId="261"/>
            <ac:picMk id="11" creationId="{79F79858-40C2-1ED9-7B98-9A4C9EDA9D2E}"/>
          </ac:picMkLst>
        </pc:picChg>
      </pc:sldChg>
      <pc:sldChg chg="modSp mod">
        <pc:chgData name="Shirley, Eric L. (Fed)" userId="a58cba15-7d3a-458a-8ede-40fe103024fa" providerId="ADAL" clId="{B7182011-08FF-458F-A3B1-97DA28586A33}" dt="2026-03-25T12:55:55.778" v="69" actId="1076"/>
        <pc:sldMkLst>
          <pc:docMk/>
          <pc:sldMk cId="1791420311" sldId="262"/>
        </pc:sldMkLst>
        <pc:spChg chg="mod">
          <ac:chgData name="Shirley, Eric L. (Fed)" userId="a58cba15-7d3a-458a-8ede-40fe103024fa" providerId="ADAL" clId="{B7182011-08FF-458F-A3B1-97DA28586A33}" dt="2026-03-25T12:55:47.410" v="67" actId="1076"/>
          <ac:spMkLst>
            <pc:docMk/>
            <pc:sldMk cId="1791420311" sldId="262"/>
            <ac:spMk id="4" creationId="{AFF842F2-AA3D-E379-E704-D6C21182DEEE}"/>
          </ac:spMkLst>
        </pc:spChg>
        <pc:picChg chg="mod">
          <ac:chgData name="Shirley, Eric L. (Fed)" userId="a58cba15-7d3a-458a-8ede-40fe103024fa" providerId="ADAL" clId="{B7182011-08FF-458F-A3B1-97DA28586A33}" dt="2026-03-25T12:55:55.778" v="69" actId="1076"/>
          <ac:picMkLst>
            <pc:docMk/>
            <pc:sldMk cId="1791420311" sldId="262"/>
            <ac:picMk id="7" creationId="{1AE09EB5-3153-7CF6-F7E1-CAE1FD2BDA8F}"/>
          </ac:picMkLst>
        </pc:picChg>
        <pc:picChg chg="mod">
          <ac:chgData name="Shirley, Eric L. (Fed)" userId="a58cba15-7d3a-458a-8ede-40fe103024fa" providerId="ADAL" clId="{B7182011-08FF-458F-A3B1-97DA28586A33}" dt="2026-03-25T12:55:43.337" v="66" actId="1076"/>
          <ac:picMkLst>
            <pc:docMk/>
            <pc:sldMk cId="1791420311" sldId="262"/>
            <ac:picMk id="3074" creationId="{9951EEBB-DC53-5CB0-BC70-39EBC929132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0CBED-D393-0444-AF9C-46764C521B5A}" type="slidenum">
              <a:rPr lang="en-GB" smtClean="0"/>
              <a:t>2</a:t>
            </a:fld>
            <a:endParaRPr lang="en-GB"/>
          </a:p>
        </p:txBody>
      </p:sp>
    </p:spTree>
    <p:extLst>
      <p:ext uri="{BB962C8B-B14F-4D97-AF65-F5344CB8AC3E}">
        <p14:creationId xmlns:p14="http://schemas.microsoft.com/office/powerpoint/2010/main" val="80792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hyperlink" Target="https://www.bipm.org/en/committees/cc/ccpr/wg/ccpr-wg-sp-tg17" TargetMode="Externa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p:txBody>
          <a:bodyPr/>
          <a:lstStyle/>
          <a:p>
            <a:r>
              <a:rPr lang="en-GB" dirty="0"/>
              <a:t>GSICS 2026 Agency Report</a:t>
            </a:r>
            <a:br>
              <a:rPr lang="en-GB" dirty="0"/>
            </a:br>
            <a:br>
              <a:rPr lang="en-GB" dirty="0"/>
            </a:br>
            <a:r>
              <a:rPr lang="en-GB" dirty="0"/>
              <a:t>NIST (USA)</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p:txBody>
          <a:bodyPr/>
          <a:lstStyle/>
          <a:p>
            <a:r>
              <a:rPr lang="en-GB" dirty="0"/>
              <a:t>Eric L. Shirley and Michelle Stephens</a:t>
            </a:r>
            <a:br>
              <a:rPr lang="en-GB" dirty="0"/>
            </a:br>
            <a:endParaRPr lang="en-GB" dirty="0"/>
          </a:p>
        </p:txBody>
      </p:sp>
      <p:pic>
        <p:nvPicPr>
          <p:cNvPr id="8" name="Video 7">
            <a:hlinkClick r:id="" action="ppaction://media"/>
            <a:extLst>
              <a:ext uri="{FF2B5EF4-FFF2-40B4-BE49-F238E27FC236}">
                <a16:creationId xmlns:a16="http://schemas.microsoft.com/office/drawing/2014/main" id="{79892E26-0479-AB96-EBE4-6203F39E076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12500" r="12500"/>
          <a:stretch>
            <a:fillRect/>
          </a:stretch>
        </p:blipFill>
        <p:spPr>
          <a:xfrm>
            <a:off x="418110" y="4171549"/>
            <a:ext cx="2057400" cy="2057400"/>
          </a:xfrm>
          <a:prstGeom prst="ellipse">
            <a:avLst/>
          </a:prstGeom>
        </p:spPr>
      </p:pic>
    </p:spTree>
    <p:extLst>
      <p:ext uri="{BB962C8B-B14F-4D97-AF65-F5344CB8AC3E}">
        <p14:creationId xmlns:p14="http://schemas.microsoft.com/office/powerpoint/2010/main" val="2827080705"/>
      </p:ext>
    </p:extLst>
  </p:cSld>
  <p:clrMapOvr>
    <a:masterClrMapping/>
  </p:clrMapOvr>
  <mc:AlternateContent xmlns:mc="http://schemas.openxmlformats.org/markup-compatibility/2006" xmlns:p14="http://schemas.microsoft.com/office/powerpoint/2010/main">
    <mc:Choice Requires="p14">
      <p:transition spd="slow" p14:dur="2000" advTm="12012"/>
    </mc:Choice>
    <mc:Fallback xmlns="">
      <p:transition spd="slow" advTm="12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AA3A-DC40-9EDC-6AAD-2E7DFE3D2667}"/>
              </a:ext>
            </a:extLst>
          </p:cNvPr>
          <p:cNvSpPr>
            <a:spLocks noGrp="1"/>
          </p:cNvSpPr>
          <p:nvPr>
            <p:ph type="title"/>
          </p:nvPr>
        </p:nvSpPr>
        <p:spPr/>
        <p:txBody>
          <a:bodyPr>
            <a:normAutofit fontScale="90000"/>
          </a:bodyPr>
          <a:lstStyle/>
          <a:p>
            <a:r>
              <a:rPr lang="en-US" dirty="0"/>
              <a:t>GSICS Activities (in support of GDWG and GRWG), Actions, and Achievements</a:t>
            </a:r>
          </a:p>
        </p:txBody>
      </p:sp>
      <p:sp>
        <p:nvSpPr>
          <p:cNvPr id="3" name="Content Placeholder 2">
            <a:extLst>
              <a:ext uri="{FF2B5EF4-FFF2-40B4-BE49-F238E27FC236}">
                <a16:creationId xmlns:a16="http://schemas.microsoft.com/office/drawing/2014/main" id="{BCD239BD-94BC-7712-AECB-D86F1322D633}"/>
              </a:ext>
            </a:extLst>
          </p:cNvPr>
          <p:cNvSpPr>
            <a:spLocks noGrp="1"/>
          </p:cNvSpPr>
          <p:nvPr>
            <p:ph idx="1"/>
          </p:nvPr>
        </p:nvSpPr>
        <p:spPr>
          <a:xfrm>
            <a:off x="340659" y="1472812"/>
            <a:ext cx="8383793" cy="4643516"/>
          </a:xfrm>
        </p:spPr>
        <p:txBody>
          <a:bodyPr>
            <a:normAutofit lnSpcReduction="10000"/>
          </a:bodyPr>
          <a:lstStyle/>
          <a:p>
            <a:r>
              <a:rPr lang="en-US" sz="2000" dirty="0"/>
              <a:t>NIST scientists Michelle Stephens, Maria Nadal and Eric Shirley are members of CCPR-WG-SP-TG17 [CCPR=Consultative Committee for Photometry and Radiometry, which meets regularly at the BIPM, and features multiple NMIs (including NIST, NPL, etc.) and other stakeholders].  </a:t>
            </a:r>
          </a:p>
          <a:p>
            <a:endParaRPr lang="en-US" sz="100" dirty="0"/>
          </a:p>
          <a:p>
            <a:r>
              <a:rPr lang="en-US" sz="2000" dirty="0"/>
              <a:t>Emma </a:t>
            </a:r>
            <a:r>
              <a:rPr lang="en-US" sz="2000" dirty="0" err="1"/>
              <a:t>Woolliams</a:t>
            </a:r>
            <a:r>
              <a:rPr lang="en-US" sz="2000" dirty="0"/>
              <a:t> (NPL) and Michelle Stephens (NIST) are the Co-Chairs.  </a:t>
            </a:r>
          </a:p>
          <a:p>
            <a:endParaRPr lang="en-US" sz="500" dirty="0"/>
          </a:p>
          <a:p>
            <a:r>
              <a:rPr lang="en-US" sz="2000" dirty="0"/>
              <a:t>The terms of reference of the task group (Task Group 17) are:</a:t>
            </a:r>
          </a:p>
          <a:p>
            <a:pPr marL="457200" lvl="1" indent="0">
              <a:buNone/>
            </a:pPr>
            <a:r>
              <a:rPr lang="en-US" sz="1800" i="1" dirty="0"/>
              <a:t>To provide a consistent and coordinated response from the NMI radiometry community to the needs of the satellite-observation communities, particularly those related to climate change.</a:t>
            </a:r>
            <a:endParaRPr lang="en-US" sz="2000" dirty="0"/>
          </a:p>
          <a:p>
            <a:endParaRPr lang="en-US" sz="700" dirty="0"/>
          </a:p>
          <a:p>
            <a:r>
              <a:rPr lang="en-US" sz="2000" dirty="0"/>
              <a:t>A long-term goal is to facilitate better and more coherent and effectual coupling of the NMIs and the remote-sensing (e.g., weather) satellite communities.  </a:t>
            </a:r>
          </a:p>
        </p:txBody>
      </p:sp>
      <p:sp>
        <p:nvSpPr>
          <p:cNvPr id="4" name="TextBox 3">
            <a:extLst>
              <a:ext uri="{FF2B5EF4-FFF2-40B4-BE49-F238E27FC236}">
                <a16:creationId xmlns:a16="http://schemas.microsoft.com/office/drawing/2014/main" id="{F89C8890-BAD7-F5D1-D4BD-CE30F4C290F8}"/>
              </a:ext>
            </a:extLst>
          </p:cNvPr>
          <p:cNvSpPr txBox="1"/>
          <p:nvPr/>
        </p:nvSpPr>
        <p:spPr>
          <a:xfrm>
            <a:off x="4223208" y="6116328"/>
            <a:ext cx="6812058" cy="369332"/>
          </a:xfrm>
          <a:prstGeom prst="rect">
            <a:avLst/>
          </a:prstGeom>
          <a:noFill/>
        </p:spPr>
        <p:txBody>
          <a:bodyPr wrap="none" rtlCol="0">
            <a:spAutoFit/>
          </a:bodyPr>
          <a:lstStyle/>
          <a:p>
            <a:r>
              <a:rPr lang="en-US" dirty="0">
                <a:hlinkClick r:id="rId5"/>
              </a:rPr>
              <a:t>https://www.bipm.org/en/committees/cc/ccpr/wg/ccpr-wg-sp-tg17</a:t>
            </a:r>
            <a:endParaRPr lang="en-US" dirty="0"/>
          </a:p>
        </p:txBody>
      </p:sp>
      <p:pic>
        <p:nvPicPr>
          <p:cNvPr id="4098" name="Picture 2" descr="Anniversary - Logo guidelines - BIPM">
            <a:extLst>
              <a:ext uri="{FF2B5EF4-FFF2-40B4-BE49-F238E27FC236}">
                <a16:creationId xmlns:a16="http://schemas.microsoft.com/office/drawing/2014/main" id="{CF1E12E7-B9C1-A9A5-42C2-F469C31096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58748" y="2277754"/>
            <a:ext cx="2198146" cy="2747683"/>
          </a:xfrm>
          <a:prstGeom prst="rect">
            <a:avLst/>
          </a:prstGeom>
          <a:noFill/>
          <a:extLst>
            <a:ext uri="{909E8E84-426E-40DD-AFC4-6F175D3DCCD1}">
              <a14:hiddenFill xmlns:a14="http://schemas.microsoft.com/office/drawing/2010/main">
                <a:solidFill>
                  <a:srgbClr val="FFFFFF"/>
                </a:solidFill>
              </a14:hiddenFill>
            </a:ext>
          </a:extLst>
        </p:spPr>
      </p:pic>
      <p:pic>
        <p:nvPicPr>
          <p:cNvPr id="7" name="Video 6">
            <a:hlinkClick r:id="" action="ppaction://media"/>
            <a:extLst>
              <a:ext uri="{FF2B5EF4-FFF2-40B4-BE49-F238E27FC236}">
                <a16:creationId xmlns:a16="http://schemas.microsoft.com/office/drawing/2014/main" id="{98E0395C-DDAB-436C-CFE2-3ACBAB1420D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12500" r="12500"/>
          <a:stretch>
            <a:fillRect/>
          </a:stretch>
        </p:blipFill>
        <p:spPr>
          <a:xfrm>
            <a:off x="10984610" y="5235686"/>
            <a:ext cx="1055881" cy="1055881"/>
          </a:xfrm>
          <a:prstGeom prst="ellipse">
            <a:avLst/>
          </a:prstGeom>
        </p:spPr>
      </p:pic>
    </p:spTree>
    <p:extLst>
      <p:ext uri="{BB962C8B-B14F-4D97-AF65-F5344CB8AC3E}">
        <p14:creationId xmlns:p14="http://schemas.microsoft.com/office/powerpoint/2010/main" val="936598044"/>
      </p:ext>
    </p:extLst>
  </p:cSld>
  <p:clrMapOvr>
    <a:masterClrMapping/>
  </p:clrMapOvr>
  <mc:AlternateContent xmlns:mc="http://schemas.openxmlformats.org/markup-compatibility/2006" xmlns:p14="http://schemas.microsoft.com/office/powerpoint/2010/main">
    <mc:Choice Requires="p14">
      <p:transition spd="slow" p14:dur="2000" advTm="50370"/>
    </mc:Choice>
    <mc:Fallback xmlns="">
      <p:transition spd="slow" advTm="50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49664-88B0-7E9A-587A-C7C8E8EF5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9779A-2C29-97EF-AA40-9820F926388F}"/>
              </a:ext>
            </a:extLst>
          </p:cNvPr>
          <p:cNvSpPr>
            <a:spLocks noGrp="1"/>
          </p:cNvSpPr>
          <p:nvPr>
            <p:ph type="title"/>
          </p:nvPr>
        </p:nvSpPr>
        <p:spPr/>
        <p:txBody>
          <a:bodyPr>
            <a:normAutofit fontScale="90000"/>
          </a:bodyPr>
          <a:lstStyle/>
          <a:p>
            <a:r>
              <a:rPr lang="en-US" dirty="0"/>
              <a:t>Recent &amp; Planned launches and Instrument Updates that are relevant to GSICS</a:t>
            </a:r>
          </a:p>
        </p:txBody>
      </p:sp>
      <p:sp>
        <p:nvSpPr>
          <p:cNvPr id="3" name="Content Placeholder 2">
            <a:extLst>
              <a:ext uri="{FF2B5EF4-FFF2-40B4-BE49-F238E27FC236}">
                <a16:creationId xmlns:a16="http://schemas.microsoft.com/office/drawing/2014/main" id="{D473E1E8-1243-1C42-1F15-7231B17BD34F}"/>
              </a:ext>
            </a:extLst>
          </p:cNvPr>
          <p:cNvSpPr>
            <a:spLocks noGrp="1"/>
          </p:cNvSpPr>
          <p:nvPr>
            <p:ph idx="1"/>
          </p:nvPr>
        </p:nvSpPr>
        <p:spPr/>
        <p:txBody>
          <a:bodyPr>
            <a:normAutofit/>
          </a:bodyPr>
          <a:lstStyle/>
          <a:p>
            <a:r>
              <a:rPr lang="en-US" dirty="0"/>
              <a:t>NIST is in discussions with NOAA for work in support of GeoXO </a:t>
            </a:r>
            <a:r>
              <a:rPr lang="en-US" dirty="0" err="1"/>
              <a:t>cal</a:t>
            </a:r>
            <a:r>
              <a:rPr lang="en-US" dirty="0"/>
              <a:t>/</a:t>
            </a:r>
            <a:r>
              <a:rPr lang="en-US" dirty="0" err="1"/>
              <a:t>val</a:t>
            </a:r>
            <a:r>
              <a:rPr lang="en-US" dirty="0"/>
              <a:t> (weather-related)</a:t>
            </a:r>
          </a:p>
          <a:p>
            <a:r>
              <a:rPr lang="en-US" dirty="0"/>
              <a:t>NIST built detector for the </a:t>
            </a:r>
            <a:r>
              <a:rPr lang="en-US" i="1" dirty="0"/>
              <a:t>Libera</a:t>
            </a:r>
            <a:r>
              <a:rPr lang="en-US" dirty="0"/>
              <a:t> Mission that will fly on the JPSS satellite targeted to launch in 2027.  It will be named NOAA-22 once in orbit (weather-related)</a:t>
            </a:r>
          </a:p>
          <a:p>
            <a:pPr marL="0" indent="0">
              <a:buNone/>
            </a:pPr>
            <a:endParaRPr lang="en-IE" dirty="0"/>
          </a:p>
        </p:txBody>
      </p:sp>
      <p:pic>
        <p:nvPicPr>
          <p:cNvPr id="1026" name="Picture 2">
            <a:extLst>
              <a:ext uri="{FF2B5EF4-FFF2-40B4-BE49-F238E27FC236}">
                <a16:creationId xmlns:a16="http://schemas.microsoft.com/office/drawing/2014/main" id="{2D0DA257-2ED6-7631-41D1-17C356E324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7327" y="3831248"/>
            <a:ext cx="4647414" cy="21373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F780A33-8088-BE00-B20D-E326CF9D3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034" y="3831441"/>
            <a:ext cx="4301176" cy="24071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AF6F33-F774-CC0F-1D0A-42D98A28D34D}"/>
              </a:ext>
            </a:extLst>
          </p:cNvPr>
          <p:cNvSpPr txBox="1"/>
          <p:nvPr/>
        </p:nvSpPr>
        <p:spPr>
          <a:xfrm>
            <a:off x="5484301" y="6034221"/>
            <a:ext cx="4933466" cy="369332"/>
          </a:xfrm>
          <a:prstGeom prst="rect">
            <a:avLst/>
          </a:prstGeom>
          <a:noFill/>
        </p:spPr>
        <p:txBody>
          <a:bodyPr wrap="none" rtlCol="0">
            <a:spAutoFit/>
          </a:bodyPr>
          <a:lstStyle/>
          <a:p>
            <a:r>
              <a:rPr lang="en-US" dirty="0"/>
              <a:t>JPSS Satellite with Libera instrument highlighted</a:t>
            </a:r>
          </a:p>
        </p:txBody>
      </p:sp>
      <p:pic>
        <p:nvPicPr>
          <p:cNvPr id="7" name="Video 6">
            <a:hlinkClick r:id="" action="ppaction://media"/>
            <a:extLst>
              <a:ext uri="{FF2B5EF4-FFF2-40B4-BE49-F238E27FC236}">
                <a16:creationId xmlns:a16="http://schemas.microsoft.com/office/drawing/2014/main" id="{8086478A-9D66-D261-581C-5844179F152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12500" r="12500"/>
          <a:stretch>
            <a:fillRect/>
          </a:stretch>
        </p:blipFill>
        <p:spPr>
          <a:xfrm>
            <a:off x="10857884" y="5386521"/>
            <a:ext cx="1106354" cy="1106354"/>
          </a:xfrm>
          <a:prstGeom prst="ellipse">
            <a:avLst/>
          </a:prstGeom>
        </p:spPr>
      </p:pic>
    </p:spTree>
    <p:extLst>
      <p:ext uri="{BB962C8B-B14F-4D97-AF65-F5344CB8AC3E}">
        <p14:creationId xmlns:p14="http://schemas.microsoft.com/office/powerpoint/2010/main" val="642997373"/>
      </p:ext>
    </p:extLst>
  </p:cSld>
  <p:clrMapOvr>
    <a:masterClrMapping/>
  </p:clrMapOvr>
  <mc:AlternateContent xmlns:mc="http://schemas.openxmlformats.org/markup-compatibility/2006" xmlns:p14="http://schemas.microsoft.com/office/powerpoint/2010/main">
    <mc:Choice Requires="p14">
      <p:transition spd="slow" p14:dur="2000" advTm="52104"/>
    </mc:Choice>
    <mc:Fallback xmlns="">
      <p:transition spd="slow" advTm="52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B4EA0-E025-FB87-490E-BFE2871E6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8FA6D-798B-8E63-C788-5A853E2C5D14}"/>
              </a:ext>
            </a:extLst>
          </p:cNvPr>
          <p:cNvSpPr>
            <a:spLocks noGrp="1"/>
          </p:cNvSpPr>
          <p:nvPr>
            <p:ph type="title"/>
          </p:nvPr>
        </p:nvSpPr>
        <p:spPr/>
        <p:txBody>
          <a:bodyPr>
            <a:normAutofit fontScale="90000"/>
          </a:bodyPr>
          <a:lstStyle/>
          <a:p>
            <a:r>
              <a:rPr lang="en-US" dirty="0"/>
              <a:t>Calibration Major Updates (especially for reference sensors)</a:t>
            </a:r>
          </a:p>
        </p:txBody>
      </p:sp>
      <p:sp>
        <p:nvSpPr>
          <p:cNvPr id="3" name="Content Placeholder 2">
            <a:extLst>
              <a:ext uri="{FF2B5EF4-FFF2-40B4-BE49-F238E27FC236}">
                <a16:creationId xmlns:a16="http://schemas.microsoft.com/office/drawing/2014/main" id="{92934BE8-CE0E-B6E9-3FAC-DBE16D987F40}"/>
              </a:ext>
            </a:extLst>
          </p:cNvPr>
          <p:cNvSpPr>
            <a:spLocks noGrp="1"/>
          </p:cNvSpPr>
          <p:nvPr>
            <p:ph idx="1"/>
          </p:nvPr>
        </p:nvSpPr>
        <p:spPr>
          <a:xfrm>
            <a:off x="426720" y="1615044"/>
            <a:ext cx="6694842" cy="4643516"/>
          </a:xfrm>
        </p:spPr>
        <p:txBody>
          <a:bodyPr>
            <a:normAutofit/>
          </a:bodyPr>
          <a:lstStyle/>
          <a:p>
            <a:r>
              <a:rPr lang="en-US" dirty="0"/>
              <a:t>NIST is refurbishing and refreshing its primary radiometric standards  [firstly, the Primary Optical Watt Radiometer (POWR)] including use of a new, closed-cycle cryocooler and laser technology.</a:t>
            </a:r>
          </a:p>
          <a:p>
            <a:r>
              <a:rPr lang="en-US" dirty="0"/>
              <a:t>This will ease radiometric scale transfers to NIST’s working standard detectors as well as field- and space-deployable transfer radiometers.</a:t>
            </a:r>
          </a:p>
          <a:p>
            <a:endParaRPr lang="en-IE" dirty="0"/>
          </a:p>
        </p:txBody>
      </p:sp>
      <p:pic>
        <p:nvPicPr>
          <p:cNvPr id="3074" name="Picture 2" descr="POWR schematic">
            <a:extLst>
              <a:ext uri="{FF2B5EF4-FFF2-40B4-BE49-F238E27FC236}">
                <a16:creationId xmlns:a16="http://schemas.microsoft.com/office/drawing/2014/main" id="{9951EEBB-DC53-5CB0-BC70-39EBC9291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204" y="1001941"/>
            <a:ext cx="3333750" cy="35909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FF842F2-AA3D-E379-E704-D6C21182DEEE}"/>
              </a:ext>
            </a:extLst>
          </p:cNvPr>
          <p:cNvSpPr txBox="1"/>
          <p:nvPr/>
        </p:nvSpPr>
        <p:spPr>
          <a:xfrm>
            <a:off x="7367439" y="4592866"/>
            <a:ext cx="3073279" cy="923330"/>
          </a:xfrm>
          <a:prstGeom prst="rect">
            <a:avLst/>
          </a:prstGeom>
          <a:noFill/>
        </p:spPr>
        <p:txBody>
          <a:bodyPr wrap="square" rtlCol="0">
            <a:spAutoFit/>
          </a:bodyPr>
          <a:lstStyle/>
          <a:p>
            <a:r>
              <a:rPr lang="en-US" dirty="0"/>
              <a:t>Currently, POWR uses a large He cryostat that needs refilling prior to each use.   </a:t>
            </a:r>
          </a:p>
        </p:txBody>
      </p:sp>
      <p:pic>
        <p:nvPicPr>
          <p:cNvPr id="7" name="Video 6">
            <a:hlinkClick r:id="" action="ppaction://media"/>
            <a:extLst>
              <a:ext uri="{FF2B5EF4-FFF2-40B4-BE49-F238E27FC236}">
                <a16:creationId xmlns:a16="http://schemas.microsoft.com/office/drawing/2014/main" id="{1AE09EB5-3153-7CF6-F7E1-CAE1FD2BDA8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10440718" y="5160141"/>
            <a:ext cx="1391836" cy="1391836"/>
          </a:xfrm>
          <a:prstGeom prst="ellipse">
            <a:avLst/>
          </a:prstGeom>
        </p:spPr>
      </p:pic>
    </p:spTree>
    <p:extLst>
      <p:ext uri="{BB962C8B-B14F-4D97-AF65-F5344CB8AC3E}">
        <p14:creationId xmlns:p14="http://schemas.microsoft.com/office/powerpoint/2010/main" val="1791420311"/>
      </p:ext>
    </p:extLst>
  </p:cSld>
  <p:clrMapOvr>
    <a:masterClrMapping/>
  </p:clrMapOvr>
  <mc:AlternateContent xmlns:mc="http://schemas.openxmlformats.org/markup-compatibility/2006" xmlns:p14="http://schemas.microsoft.com/office/powerpoint/2010/main">
    <mc:Choice Requires="p14">
      <p:transition spd="slow" p14:dur="2000" advTm="50243"/>
    </mc:Choice>
    <mc:Fallback xmlns="">
      <p:transition spd="slow" advTm="502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7A45A-35C0-5C79-BF5B-EE875A3AB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D595B-AB9C-D5CD-EBC6-51F038B6526F}"/>
              </a:ext>
            </a:extLst>
          </p:cNvPr>
          <p:cNvSpPr>
            <a:spLocks noGrp="1"/>
          </p:cNvSpPr>
          <p:nvPr>
            <p:ph type="title"/>
          </p:nvPr>
        </p:nvSpPr>
        <p:spPr/>
        <p:txBody>
          <a:bodyPr>
            <a:normAutofit/>
          </a:bodyPr>
          <a:lstStyle/>
          <a:p>
            <a:r>
              <a:rPr lang="en-US" dirty="0"/>
              <a:t>Reprocessing Updates</a:t>
            </a:r>
          </a:p>
        </p:txBody>
      </p:sp>
      <p:sp>
        <p:nvSpPr>
          <p:cNvPr id="3" name="Content Placeholder 2">
            <a:extLst>
              <a:ext uri="{FF2B5EF4-FFF2-40B4-BE49-F238E27FC236}">
                <a16:creationId xmlns:a16="http://schemas.microsoft.com/office/drawing/2014/main" id="{A8641077-CE52-B56E-9CE0-CF29A5A77A2B}"/>
              </a:ext>
            </a:extLst>
          </p:cNvPr>
          <p:cNvSpPr>
            <a:spLocks noGrp="1"/>
          </p:cNvSpPr>
          <p:nvPr>
            <p:ph idx="1"/>
          </p:nvPr>
        </p:nvSpPr>
        <p:spPr/>
        <p:txBody>
          <a:bodyPr>
            <a:normAutofit/>
          </a:bodyPr>
          <a:lstStyle/>
          <a:p>
            <a:r>
              <a:rPr lang="en-US" sz="2400" dirty="0"/>
              <a:t>NIST does not reprocess much data itself.  However, B. Carol Johnson (NIST Associate, formerly Employee, retired) continues activities related to ocean color time series’, that of MOBY in particular.  (Helpful, for instance, in characterizing El Nino events that impact weather.)  </a:t>
            </a:r>
          </a:p>
          <a:p>
            <a:endParaRPr lang="en-IE" dirty="0"/>
          </a:p>
        </p:txBody>
      </p:sp>
      <p:sp>
        <p:nvSpPr>
          <p:cNvPr id="4" name="TextBox 3">
            <a:extLst>
              <a:ext uri="{FF2B5EF4-FFF2-40B4-BE49-F238E27FC236}">
                <a16:creationId xmlns:a16="http://schemas.microsoft.com/office/drawing/2014/main" id="{6F55CAFE-1283-02A1-34D2-57398CDE7C30}"/>
              </a:ext>
            </a:extLst>
          </p:cNvPr>
          <p:cNvSpPr txBox="1"/>
          <p:nvPr/>
        </p:nvSpPr>
        <p:spPr>
          <a:xfrm>
            <a:off x="4124480" y="3425505"/>
            <a:ext cx="5927824" cy="1754326"/>
          </a:xfrm>
          <a:prstGeom prst="rect">
            <a:avLst/>
          </a:prstGeom>
          <a:noFill/>
        </p:spPr>
        <p:txBody>
          <a:bodyPr wrap="square" rIns="365760" rtlCol="0">
            <a:spAutoFit/>
          </a:bodyPr>
          <a:lstStyle/>
          <a:p>
            <a:r>
              <a:rPr lang="en-US" dirty="0">
                <a:solidFill>
                  <a:srgbClr val="C00000"/>
                </a:solidFill>
              </a:rPr>
              <a:t>Murtugudde, R. G., S. R. Signorini, J. R. Christian, A. J. Busalacchi, C. R. McClain and J. </a:t>
            </a:r>
            <a:r>
              <a:rPr lang="en-US" dirty="0" err="1">
                <a:solidFill>
                  <a:srgbClr val="C00000"/>
                </a:solidFill>
              </a:rPr>
              <a:t>Picaut</a:t>
            </a:r>
            <a:r>
              <a:rPr lang="en-US" dirty="0">
                <a:solidFill>
                  <a:srgbClr val="C00000"/>
                </a:solidFill>
              </a:rPr>
              <a:t>, 1999. </a:t>
            </a:r>
            <a:r>
              <a:rPr lang="en-US" i="1" dirty="0">
                <a:solidFill>
                  <a:srgbClr val="C00000"/>
                </a:solidFill>
              </a:rPr>
              <a:t>Ocean Color Variability of the Tropical Indo-Pacific Basin Observed by </a:t>
            </a:r>
            <a:r>
              <a:rPr lang="en-US" i="1" dirty="0" err="1">
                <a:solidFill>
                  <a:srgbClr val="C00000"/>
                </a:solidFill>
              </a:rPr>
              <a:t>SeaWiFS</a:t>
            </a:r>
            <a:r>
              <a:rPr lang="en-US" i="1" dirty="0">
                <a:solidFill>
                  <a:srgbClr val="C00000"/>
                </a:solidFill>
              </a:rPr>
              <a:t> During 1997-1998.</a:t>
            </a:r>
            <a:r>
              <a:rPr lang="en-US" dirty="0">
                <a:solidFill>
                  <a:srgbClr val="C00000"/>
                </a:solidFill>
              </a:rPr>
              <a:t> In press, </a:t>
            </a:r>
            <a:r>
              <a:rPr lang="en-US" i="1" dirty="0">
                <a:solidFill>
                  <a:srgbClr val="C00000"/>
                </a:solidFill>
              </a:rPr>
              <a:t>J </a:t>
            </a:r>
            <a:r>
              <a:rPr lang="en-US" i="1" dirty="0" err="1">
                <a:solidFill>
                  <a:srgbClr val="C00000"/>
                </a:solidFill>
              </a:rPr>
              <a:t>Geophys</a:t>
            </a:r>
            <a:r>
              <a:rPr lang="en-US" i="1" dirty="0">
                <a:solidFill>
                  <a:srgbClr val="C00000"/>
                </a:solidFill>
              </a:rPr>
              <a:t>. Res</a:t>
            </a:r>
            <a:r>
              <a:rPr lang="en-US" dirty="0">
                <a:solidFill>
                  <a:srgbClr val="C00000"/>
                </a:solidFill>
              </a:rPr>
              <a:t>., 2-27.</a:t>
            </a:r>
          </a:p>
          <a:p>
            <a:endParaRPr lang="en-US" dirty="0">
              <a:solidFill>
                <a:srgbClr val="C00000"/>
              </a:solidFill>
            </a:endParaRPr>
          </a:p>
        </p:txBody>
      </p:sp>
      <p:sp>
        <p:nvSpPr>
          <p:cNvPr id="6" name="TextBox 5">
            <a:extLst>
              <a:ext uri="{FF2B5EF4-FFF2-40B4-BE49-F238E27FC236}">
                <a16:creationId xmlns:a16="http://schemas.microsoft.com/office/drawing/2014/main" id="{6B489E3B-98B7-BA43-C1A9-AB97A1F965B8}"/>
              </a:ext>
            </a:extLst>
          </p:cNvPr>
          <p:cNvSpPr txBox="1"/>
          <p:nvPr/>
        </p:nvSpPr>
        <p:spPr>
          <a:xfrm>
            <a:off x="4124480" y="4995253"/>
            <a:ext cx="6094206" cy="923330"/>
          </a:xfrm>
          <a:prstGeom prst="rect">
            <a:avLst/>
          </a:prstGeom>
          <a:noFill/>
        </p:spPr>
        <p:txBody>
          <a:bodyPr wrap="square">
            <a:spAutoFit/>
          </a:bodyPr>
          <a:lstStyle/>
          <a:p>
            <a:r>
              <a:rPr lang="en-US" b="0" i="0" dirty="0">
                <a:solidFill>
                  <a:schemeClr val="tx2">
                    <a:lumMod val="75000"/>
                    <a:lumOff val="25000"/>
                  </a:schemeClr>
                </a:solidFill>
                <a:effectLst/>
                <a:latin typeface="Public Sans Web"/>
              </a:rPr>
              <a:t>"Observing [the algae] in the oceans is much like putting dye in a tank and stirring it up to see where things are moving," Murtugudde said. </a:t>
            </a:r>
            <a:endParaRPr lang="en-US" dirty="0">
              <a:solidFill>
                <a:schemeClr val="tx2">
                  <a:lumMod val="75000"/>
                  <a:lumOff val="25000"/>
                </a:schemeClr>
              </a:solidFill>
            </a:endParaRPr>
          </a:p>
        </p:txBody>
      </p:sp>
      <p:grpSp>
        <p:nvGrpSpPr>
          <p:cNvPr id="8" name="Group 7">
            <a:extLst>
              <a:ext uri="{FF2B5EF4-FFF2-40B4-BE49-F238E27FC236}">
                <a16:creationId xmlns:a16="http://schemas.microsoft.com/office/drawing/2014/main" id="{09567EEE-FDAF-3909-70CF-E7C9293C8074}"/>
              </a:ext>
            </a:extLst>
          </p:cNvPr>
          <p:cNvGrpSpPr/>
          <p:nvPr/>
        </p:nvGrpSpPr>
        <p:grpSpPr>
          <a:xfrm>
            <a:off x="1920717" y="3507258"/>
            <a:ext cx="1480074" cy="2659028"/>
            <a:chOff x="1737837" y="3197616"/>
            <a:chExt cx="1480074" cy="2659028"/>
          </a:xfrm>
        </p:grpSpPr>
        <p:pic>
          <p:nvPicPr>
            <p:cNvPr id="2050" name="Picture 2" descr="A view from underwater shows the bottom of a buoy with several rods reaching down and to the side, and two divers nearby.">
              <a:extLst>
                <a:ext uri="{FF2B5EF4-FFF2-40B4-BE49-F238E27FC236}">
                  <a16:creationId xmlns:a16="http://schemas.microsoft.com/office/drawing/2014/main" id="{3FCD1C32-55C6-3627-C8A9-36BA1BBED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7837" y="3197616"/>
              <a:ext cx="1480074" cy="225711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08EF8A3-3596-A2E9-65E8-6A5113110550}"/>
                </a:ext>
              </a:extLst>
            </p:cNvPr>
            <p:cNvSpPr txBox="1"/>
            <p:nvPr/>
          </p:nvSpPr>
          <p:spPr>
            <a:xfrm>
              <a:off x="2082669" y="5487312"/>
              <a:ext cx="790409" cy="369332"/>
            </a:xfrm>
            <a:prstGeom prst="rect">
              <a:avLst/>
            </a:prstGeom>
            <a:noFill/>
          </p:spPr>
          <p:txBody>
            <a:bodyPr wrap="none" rtlCol="0">
              <a:spAutoFit/>
            </a:bodyPr>
            <a:lstStyle/>
            <a:p>
              <a:r>
                <a:rPr lang="en-US" dirty="0"/>
                <a:t>MOBY</a:t>
              </a:r>
            </a:p>
          </p:txBody>
        </p:sp>
      </p:grpSp>
      <p:pic>
        <p:nvPicPr>
          <p:cNvPr id="11" name="Video 10">
            <a:hlinkClick r:id="" action="ppaction://media"/>
            <a:extLst>
              <a:ext uri="{FF2B5EF4-FFF2-40B4-BE49-F238E27FC236}">
                <a16:creationId xmlns:a16="http://schemas.microsoft.com/office/drawing/2014/main" id="{79F79858-40C2-1ED9-7B98-9A4C9EDA9D2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10477453" y="5049599"/>
            <a:ext cx="1429543" cy="1429543"/>
          </a:xfrm>
          <a:prstGeom prst="ellipse">
            <a:avLst/>
          </a:prstGeom>
        </p:spPr>
      </p:pic>
    </p:spTree>
    <p:extLst>
      <p:ext uri="{BB962C8B-B14F-4D97-AF65-F5344CB8AC3E}">
        <p14:creationId xmlns:p14="http://schemas.microsoft.com/office/powerpoint/2010/main" val="1808616313"/>
      </p:ext>
    </p:extLst>
  </p:cSld>
  <p:clrMapOvr>
    <a:masterClrMapping/>
  </p:clrMapOvr>
  <mc:AlternateContent xmlns:mc="http://schemas.openxmlformats.org/markup-compatibility/2006" xmlns:p14="http://schemas.microsoft.com/office/powerpoint/2010/main">
    <mc:Choice Requires="p14">
      <p:transition spd="slow" p14:dur="2000" advTm="52463"/>
    </mc:Choice>
    <mc:Fallback xmlns="">
      <p:transition spd="slow" advTm="52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A9F4-3DB3-5343-8821-95847496BE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3A0BB-1205-E29C-ACF9-2BE4DA843527}"/>
              </a:ext>
            </a:extLst>
          </p:cNvPr>
          <p:cNvSpPr>
            <a:spLocks noGrp="1"/>
          </p:cNvSpPr>
          <p:nvPr>
            <p:ph type="title"/>
          </p:nvPr>
        </p:nvSpPr>
        <p:spPr/>
        <p:txBody>
          <a:bodyPr>
            <a:normAutofit/>
          </a:bodyPr>
          <a:lstStyle/>
          <a:p>
            <a:r>
              <a:rPr lang="en-US" dirty="0"/>
              <a:t>Team Updates</a:t>
            </a:r>
          </a:p>
        </p:txBody>
      </p:sp>
      <p:sp>
        <p:nvSpPr>
          <p:cNvPr id="3" name="Content Placeholder 2">
            <a:extLst>
              <a:ext uri="{FF2B5EF4-FFF2-40B4-BE49-F238E27FC236}">
                <a16:creationId xmlns:a16="http://schemas.microsoft.com/office/drawing/2014/main" id="{AEA50DFF-D2E1-BA11-CBEE-BEA7F42BF214}"/>
              </a:ext>
            </a:extLst>
          </p:cNvPr>
          <p:cNvSpPr>
            <a:spLocks noGrp="1"/>
          </p:cNvSpPr>
          <p:nvPr>
            <p:ph idx="1"/>
          </p:nvPr>
        </p:nvSpPr>
        <p:spPr/>
        <p:txBody>
          <a:bodyPr>
            <a:normAutofit/>
          </a:bodyPr>
          <a:lstStyle/>
          <a:p>
            <a:r>
              <a:rPr lang="en-US" dirty="0"/>
              <a:t>Nothing further to report.</a:t>
            </a:r>
          </a:p>
        </p:txBody>
      </p:sp>
      <p:pic>
        <p:nvPicPr>
          <p:cNvPr id="11" name="Video 10">
            <a:hlinkClick r:id="" action="ppaction://media"/>
            <a:extLst>
              <a:ext uri="{FF2B5EF4-FFF2-40B4-BE49-F238E27FC236}">
                <a16:creationId xmlns:a16="http://schemas.microsoft.com/office/drawing/2014/main" id="{20003DC5-06B0-BD1F-A92D-4144426B406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12500" r="12500"/>
          <a:stretch>
            <a:fillRect/>
          </a:stretch>
        </p:blipFill>
        <p:spPr>
          <a:xfrm>
            <a:off x="10306828" y="4978514"/>
            <a:ext cx="1608653" cy="1608653"/>
          </a:xfrm>
          <a:prstGeom prst="ellipse">
            <a:avLst/>
          </a:prstGeom>
        </p:spPr>
      </p:pic>
    </p:spTree>
    <p:extLst>
      <p:ext uri="{BB962C8B-B14F-4D97-AF65-F5344CB8AC3E}">
        <p14:creationId xmlns:p14="http://schemas.microsoft.com/office/powerpoint/2010/main" val="1246201044"/>
      </p:ext>
    </p:extLst>
  </p:cSld>
  <p:clrMapOvr>
    <a:masterClrMapping/>
  </p:clrMapOvr>
  <mc:AlternateContent xmlns:mc="http://schemas.openxmlformats.org/markup-compatibility/2006" xmlns:p14="http://schemas.microsoft.com/office/powerpoint/2010/main">
    <mc:Choice Requires="p14">
      <p:transition spd="slow" p14:dur="2000" advTm="14580"/>
    </mc:Choice>
    <mc:Fallback xmlns="">
      <p:transition spd="slow" advTm="14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92a3b380-abf6-46f2-87bb-c2c114de1c9e" ContentTypeId="0x01" PreviousValue="false"/>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X6PPVAVDZMSZ-613157859-13618</_dlc_DocId>
    <WMOWFApprovalStatus xmlns="715fcdb6-58ff-4d84-993c-bb26a5b54815">Not Submitted</WMOWFApprovalStatus>
    <_dlc_DocIdUrl xmlns="cfab5f87-ed30-4dbb-a820-4234a14babf6">
      <Url>https://wmoomm.sharepoint.com/sites/Collaboration/_layouts/15/DocIdRedir.aspx?ID=X6PPVAVDZMSZ-613157859-13618</Url>
      <Description>X6PPVAVDZMSZ-613157859-13618</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86234B-B159-4939-910E-7DF7BCD08EA7}">
  <ds:schemaRefs>
    <ds:schemaRef ds:uri="Microsoft.SharePoint.Taxonomy.ContentTypeSync"/>
  </ds:schemaRefs>
</ds:datastoreItem>
</file>

<file path=customXml/itemProps2.xml><?xml version="1.0" encoding="utf-8"?>
<ds:datastoreItem xmlns:ds="http://schemas.openxmlformats.org/officeDocument/2006/customXml" ds:itemID="{452F3672-EDDA-4953-80BC-19DC2156888E}">
  <ds:schemaRefs>
    <ds:schemaRef ds:uri="http://schemas.microsoft.com/sharepoint/events"/>
  </ds:schemaRefs>
</ds:datastoreItem>
</file>

<file path=customXml/itemProps3.xml><?xml version="1.0" encoding="utf-8"?>
<ds:datastoreItem xmlns:ds="http://schemas.openxmlformats.org/officeDocument/2006/customXml" ds:itemID="{395843D0-4EE6-4932-AD0B-718405BF34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65CE9BC-7282-4E13-A9E1-B9034569B06C}">
  <ds:schemaRefs>
    <ds:schemaRef ds:uri="http://schemas.microsoft.com/office/2006/metadata/properties"/>
    <ds:schemaRef ds:uri="http://schemas.microsoft.com/office/infopath/2007/PartnerControls"/>
    <ds:schemaRef ds:uri="cfab5f87-ed30-4dbb-a820-4234a14babf6"/>
    <ds:schemaRef ds:uri="715fcdb6-58ff-4d84-993c-bb26a5b54815"/>
    <ds:schemaRef ds:uri="b872a7c1-ed7f-4c06-9e7d-9181e1c04fc6"/>
  </ds:schemaRefs>
</ds:datastoreItem>
</file>

<file path=customXml/itemProps5.xml><?xml version="1.0" encoding="utf-8"?>
<ds:datastoreItem xmlns:ds="http://schemas.openxmlformats.org/officeDocument/2006/customXml" ds:itemID="{B1055CAE-5818-4DA8-97CA-AFC3F4D19B58}">
  <ds:schemaRefs>
    <ds:schemaRef ds:uri="http://schemas.microsoft.com/sharepoint/v3/contenttype/form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emplate>GSICS presentation template (2026)</Template>
  <TotalTime>94</TotalTime>
  <Words>483</Words>
  <Application>Microsoft Office PowerPoint</Application>
  <PresentationFormat>Widescreen</PresentationFormat>
  <Paragraphs>28</Paragraphs>
  <Slides>6</Slides>
  <Notes>1</Notes>
  <HiddenSlides>0</HiddenSlides>
  <MMClips>6</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GSICS 2026 Agency Report  NIST (USA)</vt:lpstr>
      <vt:lpstr>GSICS Activities (in support of GDWG and GRWG), Actions, and Achievements</vt:lpstr>
      <vt:lpstr>Recent &amp; Planned launches and Instrument Updates that are relevant to GSICS</vt:lpstr>
      <vt:lpstr>Calibration Major Updates (especially for reference sensors)</vt:lpstr>
      <vt:lpstr>Reprocessing Updates</vt:lpstr>
      <vt:lpstr>Team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Mounir Lekouara</dc:creator>
  <cp:lastModifiedBy>Shirley, Eric L. (Fed)</cp:lastModifiedBy>
  <cp:revision>5</cp:revision>
  <dcterms:created xsi:type="dcterms:W3CDTF">2026-03-11T15:03:46Z</dcterms:created>
  <dcterms:modified xsi:type="dcterms:W3CDTF">2026-03-25T15:12:54Z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bb16da69-d3df-4d92-873c-ae70eeb9868a</vt:lpwstr>
  </property>
  <property fmtid="{D5CDD505-2E9C-101B-9397-08002B2CF9AE}" pid="4" name="MediaServiceImageTags">
    <vt:lpwstr/>
  </property>
</Properties>
</file>