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6"/>
  </p:sldMasterIdLst>
  <p:notesMasterIdLst>
    <p:notesMasterId r:id="rId25"/>
  </p:notesMasterIdLst>
  <p:sldIdLst>
    <p:sldId id="527" r:id="rId7"/>
    <p:sldId id="557" r:id="rId8"/>
    <p:sldId id="558" r:id="rId9"/>
    <p:sldId id="559" r:id="rId10"/>
    <p:sldId id="560" r:id="rId11"/>
    <p:sldId id="561" r:id="rId12"/>
    <p:sldId id="562" r:id="rId13"/>
    <p:sldId id="563" r:id="rId14"/>
    <p:sldId id="564" r:id="rId15"/>
    <p:sldId id="565" r:id="rId16"/>
    <p:sldId id="577" r:id="rId17"/>
    <p:sldId id="574" r:id="rId18"/>
    <p:sldId id="570" r:id="rId19"/>
    <p:sldId id="571" r:id="rId20"/>
    <p:sldId id="572" r:id="rId21"/>
    <p:sldId id="576" r:id="rId22"/>
    <p:sldId id="575" r:id="rId23"/>
    <p:sldId id="573" r:id="rId24"/>
  </p:sldIdLst>
  <p:sldSz cx="12744450" cy="79375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590550" indent="-133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181100" indent="-2667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771650" indent="-4000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362200" indent="-533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0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00CC"/>
    <a:srgbClr val="FFFFFF"/>
    <a:srgbClr val="3333CC"/>
    <a:srgbClr val="18A497"/>
    <a:srgbClr val="00CC00"/>
    <a:srgbClr val="0000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9290" autoAdjust="0"/>
  </p:normalViewPr>
  <p:slideViewPr>
    <p:cSldViewPr>
      <p:cViewPr varScale="1">
        <p:scale>
          <a:sx n="57" d="100"/>
          <a:sy n="57" d="100"/>
        </p:scale>
        <p:origin x="1080" y="42"/>
      </p:cViewPr>
      <p:guideLst>
        <p:guide orient="horz" pos="2500"/>
        <p:guide pos="40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30" Type="http://schemas.openxmlformats.org/officeDocument/2006/relationships/customXml" Target="../customXml/item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B39B7BD-EFEA-359E-7FF1-AC6AD55E33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09600C0-E344-968F-3825-271E2EA5DDB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A65F8E8-8A63-40EA-A8EA-9FDEF25477F2}" type="datetimeFigureOut">
              <a:rPr lang="zh-CN" altLang="en-US"/>
              <a:pPr>
                <a:defRPr/>
              </a:pPr>
              <a:t>2026/3/26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691C0C3-5BD2-B0C2-3073-CD84EE03DA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76275" y="685800"/>
            <a:ext cx="55054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8292A93-5C8B-8E33-9FF2-F48F29977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31BB20-1BD8-E89A-33F6-44BD37907A4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669C53A-8C65-136B-E9A4-F11F84D84F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8CEFBA7-0CFA-497F-8BB1-6C8737E9AF4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9055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8110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7165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6220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54426" algn="l" defTabSz="1181771" rtl="0" eaLnBrk="1" latinLnBrk="0" hangingPunct="1">
      <a:defRPr sz="1551" kern="1200">
        <a:solidFill>
          <a:schemeClr val="tx1"/>
        </a:solidFill>
        <a:latin typeface="+mn-lt"/>
        <a:ea typeface="+mn-ea"/>
        <a:cs typeface="+mn-cs"/>
      </a:defRPr>
    </a:lvl6pPr>
    <a:lvl7pPr marL="3545312" algn="l" defTabSz="1181771" rtl="0" eaLnBrk="1" latinLnBrk="0" hangingPunct="1">
      <a:defRPr sz="1551" kern="1200">
        <a:solidFill>
          <a:schemeClr val="tx1"/>
        </a:solidFill>
        <a:latin typeface="+mn-lt"/>
        <a:ea typeface="+mn-ea"/>
        <a:cs typeface="+mn-cs"/>
      </a:defRPr>
    </a:lvl7pPr>
    <a:lvl8pPr marL="4136197" algn="l" defTabSz="1181771" rtl="0" eaLnBrk="1" latinLnBrk="0" hangingPunct="1">
      <a:defRPr sz="1551" kern="1200">
        <a:solidFill>
          <a:schemeClr val="tx1"/>
        </a:solidFill>
        <a:latin typeface="+mn-lt"/>
        <a:ea typeface="+mn-ea"/>
        <a:cs typeface="+mn-cs"/>
      </a:defRPr>
    </a:lvl8pPr>
    <a:lvl9pPr marL="4727082" algn="l" defTabSz="1181771" rtl="0" eaLnBrk="1" latinLnBrk="0" hangingPunct="1">
      <a:defRPr sz="155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89DF5CBD-20F2-AEE0-369D-8239504384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913FBCB3-5F96-4580-005B-06A6AB6637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 altLang="en-US" sz="1551" dirty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5407DF2C-FDD4-C397-1875-88C6DDAEA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EFDC1BD-0968-453A-A0B9-DA529FCB2C8D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5F0EBD2E-C18C-7ADC-BC1B-E244C5E4422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79FEE946-57FA-47CB-09F2-19AE5DCB09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03A124FB-75F8-D4E7-5CC1-DB90631F6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89499BF-D046-4029-8F60-961661D0F680}" type="slidenum">
              <a:rPr lang="zh-CN" altLang="en-US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382678BB-202C-9402-7849-E46094DD17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C33EFE25-5D50-4398-A911-071D8BCA46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6BE0A168-DB6E-7A65-E45F-83747770C5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586B62F-06AC-43FF-B25C-B8764AFC35F9}" type="slidenum">
              <a:rPr lang="zh-CN" altLang="en-US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EA086FFF-ABFF-A0E2-5536-8E4645081F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D7DD0357-C275-5340-E23A-A60C96C316F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519455B4-524A-0DEC-D0CB-CAA7E4D227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5028A8F-65E7-4204-BDF8-638353148D3E}" type="slidenum">
              <a:rPr lang="zh-CN" altLang="en-US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29F24B63-F178-FC1E-E689-A19904D097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F3297FD5-D32A-49D4-7FB7-8C496ADE6DA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4A68B9DF-A572-E44A-DAFF-111BF5258E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206242A-5C41-4A41-A335-5B13B7466DD8}" type="slidenum">
              <a:rPr lang="zh-CN" altLang="en-US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5AF17849-0162-C586-1DF7-DD65C84A2D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62001AD4-7D88-F73E-C838-7BFD90EE39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C7D6BE7E-5106-33D7-4472-B18917FF78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4BCFA2A8-8E76-4494-9F68-A1437CEDE729}" type="slidenum">
              <a:rPr lang="zh-CN" altLang="en-US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DC1C25B9-2A61-8604-3036-5A771CD0BD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A19D0806-BAD3-90CB-5CD9-BC40062D29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7EB9442A-A8DB-2E6C-463A-A06EACAA2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36FF750-F207-43E9-A20B-AB87413750B7}" type="slidenum">
              <a:rPr lang="zh-CN" altLang="en-US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FDD6B2CC-ABE3-7226-B7A0-D27D5459A1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F290253B-978A-89FF-AD63-E0D5A76950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68AD6D74-CF94-15E0-EA01-C717EAE8DC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F5DEC35-A410-4BF1-8ACA-CDA9730A7A52}" type="slidenum">
              <a:rPr lang="zh-CN" altLang="en-US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5C205240-6CCC-AFDF-FFFE-5B91F9E594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A2249B71-1A0D-3D24-0D3A-CF23C54613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9272D21D-6B33-6151-3A7A-E0420DF17C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F9E54A8C-52EA-4289-AEB3-6918765178D0}" type="slidenum">
              <a:rPr lang="zh-CN" altLang="en-US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677A2704-1F15-C4A4-12C6-66D4F05081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C47616AB-37F0-961E-E93F-8960E0EBB7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96B432F0-A62C-1410-4EDF-5E89A2771F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4E10AA7-42B8-4B19-BC85-276C371C4E47}" type="slidenum">
              <a:rPr lang="zh-CN" altLang="en-US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DF33743A-3EA0-1A88-7405-17C2D446CA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BB19F048-F38D-935A-E214-B24025C129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25B6DEA9-AB07-A8B2-2EEF-4F3E87F85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DBE2BE7-934F-40D6-9302-5272AB97E44F}" type="slidenum">
              <a:rPr lang="zh-CN" altLang="en-US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8E299493-7701-B287-84C5-EDFC318889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11A69A0F-02EB-CD28-0205-726C9DC09E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1A0EDC24-4DAB-6706-253E-78213A2600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02E2A7AD-58A0-4477-879F-FC0B9E122A77}" type="slidenum">
              <a:rPr lang="zh-CN" altLang="en-US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5397A9A0-E7CC-73DF-9BA7-EF6EA91866E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0959489B-0C9D-7F62-E938-FC9F94882A7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6084E946-BDE0-D2CE-9EDE-96E4B8A260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1344CC3B-8647-4DA3-B9B3-8F3C0FFB1734}" type="slidenum">
              <a:rPr lang="zh-CN" altLang="en-US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1915DD01-00E3-6391-F777-73A9A02E594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0A0DC9A5-6EC0-A3E3-E9DF-A76298A7A3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839D280D-33A4-24C5-C3A2-94DF4FAEDB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E6F3369-0D01-4C05-800C-0B238AE5138A}" type="slidenum">
              <a:rPr lang="zh-CN" altLang="en-US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85D25E14-96F0-52DF-CB1C-B1137943CB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484C9238-23B2-5380-B2BD-71268ABE86F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96A33373-E46F-F994-5A89-62F38196DE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F2A9713-C5CA-40C0-A456-CD30BBDD5180}" type="slidenum">
              <a:rPr lang="zh-CN" altLang="en-US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531022D5-0202-1A6D-ECFC-672F0A8AC4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59EDC83A-770F-698C-802D-7A3C6AB2FB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5CD5DB02-608F-9211-9083-7D7718E541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7454584-CDA0-4A2B-B47E-FBFEA1E5D942}" type="slidenum">
              <a:rPr lang="zh-CN" altLang="en-US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574D1E1A-A650-25AE-8CD2-3B6D9145F0D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71DE0950-090B-2612-EB80-0F726FCAC4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宋体" panose="02010600030101010101" pitchFamily="2" charset="-122"/>
            </a:endParaRP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69184AC6-1575-5B27-60E6-B4468CD7BE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44F6F7C6-3308-4CC3-89DC-3B7F0286D288}" type="slidenum">
              <a:rPr lang="zh-CN" altLang="en-US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55834" y="2465770"/>
            <a:ext cx="10832783" cy="170141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11668" y="4497917"/>
            <a:ext cx="8921115" cy="2028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9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58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87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166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45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74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04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33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9C3927-62E2-CA8A-FABB-BB9FC9F8F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67CF7-17F8-402A-B59D-288FCF24AE23}" type="datetime1">
              <a:rPr lang="zh-CN" altLang="en-US"/>
              <a:pPr>
                <a:defRPr/>
              </a:pPr>
              <a:t>2026/3/26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41DC6E-E0C3-01B2-B00B-14264676F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0FC2AE-000A-73F9-511C-DBFAAD52E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B92CBA-53E4-43CC-B83B-4129C2BA4D2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965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BAB852-1EF9-8DD8-9D10-24EA83695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D6B1E-F4F1-4B62-B80C-A8AD50A00CB6}" type="datetime1">
              <a:rPr lang="zh-CN" altLang="en-US"/>
              <a:pPr>
                <a:defRPr/>
              </a:pPr>
              <a:t>2026/3/26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1DC864-7028-2D2A-12D6-9C6ED2E40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4293EE-7109-3EC7-73D3-F80AAA9E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284D06-E3EE-477C-B520-1FB954F5E49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383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06723" y="5100579"/>
            <a:ext cx="10832783" cy="1576476"/>
          </a:xfrm>
        </p:spPr>
        <p:txBody>
          <a:bodyPr anchor="t"/>
          <a:lstStyle>
            <a:lvl1pPr algn="l">
              <a:defRPr sz="463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06723" y="3364252"/>
            <a:ext cx="10832783" cy="1736328"/>
          </a:xfrm>
        </p:spPr>
        <p:txBody>
          <a:bodyPr anchor="b"/>
          <a:lstStyle>
            <a:lvl1pPr marL="0" indent="0">
              <a:buNone/>
              <a:defRPr sz="2315">
                <a:solidFill>
                  <a:schemeClr val="tx1">
                    <a:tint val="75000"/>
                  </a:schemeClr>
                </a:solidFill>
              </a:defRPr>
            </a:lvl1pPr>
            <a:lvl2pPr marL="529163" indent="0">
              <a:buNone/>
              <a:defRPr sz="2083">
                <a:solidFill>
                  <a:schemeClr val="tx1">
                    <a:tint val="75000"/>
                  </a:schemeClr>
                </a:solidFill>
              </a:defRPr>
            </a:lvl2pPr>
            <a:lvl3pPr marL="1058327" indent="0">
              <a:buNone/>
              <a:defRPr sz="1852">
                <a:solidFill>
                  <a:schemeClr val="tx1">
                    <a:tint val="75000"/>
                  </a:schemeClr>
                </a:solidFill>
              </a:defRPr>
            </a:lvl3pPr>
            <a:lvl4pPr marL="158749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4pPr>
            <a:lvl5pPr marL="2116653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5pPr>
            <a:lvl6pPr marL="2645816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6pPr>
            <a:lvl7pPr marL="31749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7pPr>
            <a:lvl8pPr marL="3704143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8pPr>
            <a:lvl9pPr marL="4233306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98CD05B-4D33-AE6A-8FDB-F3B9E4ED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FE83D-8B02-4447-B3AF-3870A130E875}" type="datetime1">
              <a:rPr lang="zh-CN" altLang="en-US"/>
              <a:pPr>
                <a:defRPr/>
              </a:pPr>
              <a:t>2026/3/26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0EBC12-2372-01DE-9A3C-43376E520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A2697A-5F7C-1C18-6AC5-61FB61DD9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2CCEBC-472C-460F-9F9A-EEC1DAAC5D1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256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37222" y="1852084"/>
            <a:ext cx="5628799" cy="5238383"/>
          </a:xfrm>
        </p:spPr>
        <p:txBody>
          <a:bodyPr/>
          <a:lstStyle>
            <a:lvl1pPr>
              <a:defRPr sz="3241"/>
            </a:lvl1pPr>
            <a:lvl2pPr>
              <a:defRPr sz="2778"/>
            </a:lvl2pPr>
            <a:lvl3pPr>
              <a:defRPr sz="2315"/>
            </a:lvl3pPr>
            <a:lvl4pPr>
              <a:defRPr sz="2083"/>
            </a:lvl4pPr>
            <a:lvl5pPr>
              <a:defRPr sz="2083"/>
            </a:lvl5pPr>
            <a:lvl6pPr>
              <a:defRPr sz="2083"/>
            </a:lvl6pPr>
            <a:lvl7pPr>
              <a:defRPr sz="2083"/>
            </a:lvl7pPr>
            <a:lvl8pPr>
              <a:defRPr sz="2083"/>
            </a:lvl8pPr>
            <a:lvl9pPr>
              <a:defRPr sz="208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78429" y="1852084"/>
            <a:ext cx="5628799" cy="5238383"/>
          </a:xfrm>
        </p:spPr>
        <p:txBody>
          <a:bodyPr/>
          <a:lstStyle>
            <a:lvl1pPr>
              <a:defRPr sz="3241"/>
            </a:lvl1pPr>
            <a:lvl2pPr>
              <a:defRPr sz="2778"/>
            </a:lvl2pPr>
            <a:lvl3pPr>
              <a:defRPr sz="2315"/>
            </a:lvl3pPr>
            <a:lvl4pPr>
              <a:defRPr sz="2083"/>
            </a:lvl4pPr>
            <a:lvl5pPr>
              <a:defRPr sz="2083"/>
            </a:lvl5pPr>
            <a:lvl6pPr>
              <a:defRPr sz="2083"/>
            </a:lvl6pPr>
            <a:lvl7pPr>
              <a:defRPr sz="2083"/>
            </a:lvl7pPr>
            <a:lvl8pPr>
              <a:defRPr sz="2083"/>
            </a:lvl8pPr>
            <a:lvl9pPr>
              <a:defRPr sz="208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F9F1165B-D992-641C-CD9F-DC5FEBFFD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53BA0-6E46-4A74-A455-3A0EE9B9EFC4}" type="datetime1">
              <a:rPr lang="zh-CN" altLang="en-US"/>
              <a:pPr>
                <a:defRPr/>
              </a:pPr>
              <a:t>2026/3/26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349009CB-B103-20E0-00FA-C8C33D9FF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165B0233-9F5B-D70B-4607-BE0E2E41D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6B2CE4-1A3D-4175-8012-5F6625CD6A9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50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7223" y="1776751"/>
            <a:ext cx="5631012" cy="740465"/>
          </a:xfrm>
        </p:spPr>
        <p:txBody>
          <a:bodyPr anchor="b"/>
          <a:lstStyle>
            <a:lvl1pPr marL="0" indent="0">
              <a:buNone/>
              <a:defRPr sz="2778" b="1"/>
            </a:lvl1pPr>
            <a:lvl2pPr marL="529163" indent="0">
              <a:buNone/>
              <a:defRPr sz="2315" b="1"/>
            </a:lvl2pPr>
            <a:lvl3pPr marL="1058327" indent="0">
              <a:buNone/>
              <a:defRPr sz="2083" b="1"/>
            </a:lvl3pPr>
            <a:lvl4pPr marL="1587490" indent="0">
              <a:buNone/>
              <a:defRPr sz="1852" b="1"/>
            </a:lvl4pPr>
            <a:lvl5pPr marL="2116653" indent="0">
              <a:buNone/>
              <a:defRPr sz="1852" b="1"/>
            </a:lvl5pPr>
            <a:lvl6pPr marL="2645816" indent="0">
              <a:buNone/>
              <a:defRPr sz="1852" b="1"/>
            </a:lvl6pPr>
            <a:lvl7pPr marL="3174980" indent="0">
              <a:buNone/>
              <a:defRPr sz="1852" b="1"/>
            </a:lvl7pPr>
            <a:lvl8pPr marL="3704143" indent="0">
              <a:buNone/>
              <a:defRPr sz="1852" b="1"/>
            </a:lvl8pPr>
            <a:lvl9pPr marL="4233306" indent="0">
              <a:buNone/>
              <a:defRPr sz="185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7223" y="2517216"/>
            <a:ext cx="5631012" cy="4573250"/>
          </a:xfrm>
        </p:spPr>
        <p:txBody>
          <a:bodyPr/>
          <a:lstStyle>
            <a:lvl1pPr>
              <a:defRPr sz="2778"/>
            </a:lvl1pPr>
            <a:lvl2pPr>
              <a:defRPr sz="2315"/>
            </a:lvl2pPr>
            <a:lvl3pPr>
              <a:defRPr sz="2083"/>
            </a:lvl3pPr>
            <a:lvl4pPr>
              <a:defRPr sz="1852"/>
            </a:lvl4pPr>
            <a:lvl5pPr>
              <a:defRPr sz="1852"/>
            </a:lvl5pPr>
            <a:lvl6pPr>
              <a:defRPr sz="1852"/>
            </a:lvl6pPr>
            <a:lvl7pPr>
              <a:defRPr sz="1852"/>
            </a:lvl7pPr>
            <a:lvl8pPr>
              <a:defRPr sz="1852"/>
            </a:lvl8pPr>
            <a:lvl9pPr>
              <a:defRPr sz="1852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474004" y="1776751"/>
            <a:ext cx="5633224" cy="740465"/>
          </a:xfrm>
        </p:spPr>
        <p:txBody>
          <a:bodyPr anchor="b"/>
          <a:lstStyle>
            <a:lvl1pPr marL="0" indent="0">
              <a:buNone/>
              <a:defRPr sz="2778" b="1"/>
            </a:lvl1pPr>
            <a:lvl2pPr marL="529163" indent="0">
              <a:buNone/>
              <a:defRPr sz="2315" b="1"/>
            </a:lvl2pPr>
            <a:lvl3pPr marL="1058327" indent="0">
              <a:buNone/>
              <a:defRPr sz="2083" b="1"/>
            </a:lvl3pPr>
            <a:lvl4pPr marL="1587490" indent="0">
              <a:buNone/>
              <a:defRPr sz="1852" b="1"/>
            </a:lvl4pPr>
            <a:lvl5pPr marL="2116653" indent="0">
              <a:buNone/>
              <a:defRPr sz="1852" b="1"/>
            </a:lvl5pPr>
            <a:lvl6pPr marL="2645816" indent="0">
              <a:buNone/>
              <a:defRPr sz="1852" b="1"/>
            </a:lvl6pPr>
            <a:lvl7pPr marL="3174980" indent="0">
              <a:buNone/>
              <a:defRPr sz="1852" b="1"/>
            </a:lvl7pPr>
            <a:lvl8pPr marL="3704143" indent="0">
              <a:buNone/>
              <a:defRPr sz="1852" b="1"/>
            </a:lvl8pPr>
            <a:lvl9pPr marL="4233306" indent="0">
              <a:buNone/>
              <a:defRPr sz="185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474004" y="2517216"/>
            <a:ext cx="5633224" cy="4573250"/>
          </a:xfrm>
        </p:spPr>
        <p:txBody>
          <a:bodyPr/>
          <a:lstStyle>
            <a:lvl1pPr>
              <a:defRPr sz="2778"/>
            </a:lvl1pPr>
            <a:lvl2pPr>
              <a:defRPr sz="2315"/>
            </a:lvl2pPr>
            <a:lvl3pPr>
              <a:defRPr sz="2083"/>
            </a:lvl3pPr>
            <a:lvl4pPr>
              <a:defRPr sz="1852"/>
            </a:lvl4pPr>
            <a:lvl5pPr>
              <a:defRPr sz="1852"/>
            </a:lvl5pPr>
            <a:lvl6pPr>
              <a:defRPr sz="1852"/>
            </a:lvl6pPr>
            <a:lvl7pPr>
              <a:defRPr sz="1852"/>
            </a:lvl7pPr>
            <a:lvl8pPr>
              <a:defRPr sz="1852"/>
            </a:lvl8pPr>
            <a:lvl9pPr>
              <a:defRPr sz="1852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DC8AA925-6FDE-133E-5278-92FE1F393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9CBB9-A83B-488C-BF43-F376C4249B2F}" type="datetime1">
              <a:rPr lang="zh-CN" altLang="en-US"/>
              <a:pPr>
                <a:defRPr/>
              </a:pPr>
              <a:t>2026/3/26</a:t>
            </a:fld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2F5C4193-4B63-85B5-BB41-D5DA43794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E0350B59-10E2-3756-A039-1221EA865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FB3C28-DD2F-434D-A933-BF0F1C19C98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20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3DBF0851-7D87-96D1-EF63-5D84DA08A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E933D-9D0E-42AD-B7D8-515ADBCD8F32}" type="datetime1">
              <a:rPr lang="zh-CN" altLang="en-US"/>
              <a:pPr>
                <a:defRPr/>
              </a:pPr>
              <a:t>2026/3/26</a:t>
            </a:fld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22B794B9-F656-409B-4B76-B21F7D4D9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5DE49DAB-251D-D51E-35F7-9177394A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7148D6-067F-4017-83C7-80B4842B17F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719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B0169598-98F0-AB07-D088-E3AFE9FC6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A19A5-7FE2-42C6-AAAF-4BDBB811CD28}" type="datetime1">
              <a:rPr lang="zh-CN" altLang="en-US"/>
              <a:pPr>
                <a:defRPr/>
              </a:pPr>
              <a:t>2026/3/26</a:t>
            </a:fld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E47863D6-80FF-0C4F-D4BF-00FC39AAD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EC494163-31F2-23CB-0415-DE867C7C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9AEB3-B910-4CBE-BFDF-C06A1DC9CD5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946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7223" y="316030"/>
            <a:ext cx="4192836" cy="1344965"/>
          </a:xfrm>
        </p:spPr>
        <p:txBody>
          <a:bodyPr anchor="b"/>
          <a:lstStyle>
            <a:lvl1pPr algn="l">
              <a:defRPr sz="231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82726" y="316031"/>
            <a:ext cx="7124502" cy="6774436"/>
          </a:xfrm>
        </p:spPr>
        <p:txBody>
          <a:bodyPr/>
          <a:lstStyle>
            <a:lvl1pPr>
              <a:defRPr sz="3704"/>
            </a:lvl1pPr>
            <a:lvl2pPr>
              <a:defRPr sz="3241"/>
            </a:lvl2pPr>
            <a:lvl3pPr>
              <a:defRPr sz="2778"/>
            </a:lvl3pPr>
            <a:lvl4pPr>
              <a:defRPr sz="2315"/>
            </a:lvl4pPr>
            <a:lvl5pPr>
              <a:defRPr sz="2315"/>
            </a:lvl5pPr>
            <a:lvl6pPr>
              <a:defRPr sz="2315"/>
            </a:lvl6pPr>
            <a:lvl7pPr>
              <a:defRPr sz="2315"/>
            </a:lvl7pPr>
            <a:lvl8pPr>
              <a:defRPr sz="2315"/>
            </a:lvl8pPr>
            <a:lvl9pPr>
              <a:defRPr sz="231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7223" y="1660996"/>
            <a:ext cx="4192836" cy="5429471"/>
          </a:xfrm>
        </p:spPr>
        <p:txBody>
          <a:bodyPr/>
          <a:lstStyle>
            <a:lvl1pPr marL="0" indent="0">
              <a:buNone/>
              <a:defRPr sz="1620"/>
            </a:lvl1pPr>
            <a:lvl2pPr marL="529163" indent="0">
              <a:buNone/>
              <a:defRPr sz="1389"/>
            </a:lvl2pPr>
            <a:lvl3pPr marL="1058327" indent="0">
              <a:buNone/>
              <a:defRPr sz="1157"/>
            </a:lvl3pPr>
            <a:lvl4pPr marL="1587490" indent="0">
              <a:buNone/>
              <a:defRPr sz="1042"/>
            </a:lvl4pPr>
            <a:lvl5pPr marL="2116653" indent="0">
              <a:buNone/>
              <a:defRPr sz="1042"/>
            </a:lvl5pPr>
            <a:lvl6pPr marL="2645816" indent="0">
              <a:buNone/>
              <a:defRPr sz="1042"/>
            </a:lvl6pPr>
            <a:lvl7pPr marL="3174980" indent="0">
              <a:buNone/>
              <a:defRPr sz="1042"/>
            </a:lvl7pPr>
            <a:lvl8pPr marL="3704143" indent="0">
              <a:buNone/>
              <a:defRPr sz="1042"/>
            </a:lvl8pPr>
            <a:lvl9pPr marL="4233306" indent="0">
              <a:buNone/>
              <a:defRPr sz="104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B3BA6760-4932-82C9-CD67-0D1F8500C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5DFF7-85D9-47D7-BD28-61DC58DEC5AE}" type="datetime1">
              <a:rPr lang="zh-CN" altLang="en-US"/>
              <a:pPr>
                <a:defRPr/>
              </a:pPr>
              <a:t>2026/3/26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97A12BB4-5316-2B26-7C18-ECEB1D39D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D6CFCAEA-5955-6205-D621-363F28642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131FE5-37AF-4DC9-BE7E-389BD958357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679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98001" y="5556250"/>
            <a:ext cx="7646670" cy="655947"/>
          </a:xfrm>
        </p:spPr>
        <p:txBody>
          <a:bodyPr anchor="b"/>
          <a:lstStyle>
            <a:lvl1pPr algn="l">
              <a:defRPr sz="231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498001" y="709230"/>
            <a:ext cx="7646670" cy="4762500"/>
          </a:xfrm>
        </p:spPr>
        <p:txBody>
          <a:bodyPr rtlCol="0">
            <a:normAutofit/>
          </a:bodyPr>
          <a:lstStyle>
            <a:lvl1pPr marL="0" indent="0">
              <a:buNone/>
              <a:defRPr sz="3704"/>
            </a:lvl1pPr>
            <a:lvl2pPr marL="529163" indent="0">
              <a:buNone/>
              <a:defRPr sz="3241"/>
            </a:lvl2pPr>
            <a:lvl3pPr marL="1058327" indent="0">
              <a:buNone/>
              <a:defRPr sz="2778"/>
            </a:lvl3pPr>
            <a:lvl4pPr marL="1587490" indent="0">
              <a:buNone/>
              <a:defRPr sz="2315"/>
            </a:lvl4pPr>
            <a:lvl5pPr marL="2116653" indent="0">
              <a:buNone/>
              <a:defRPr sz="2315"/>
            </a:lvl5pPr>
            <a:lvl6pPr marL="2645816" indent="0">
              <a:buNone/>
              <a:defRPr sz="2315"/>
            </a:lvl6pPr>
            <a:lvl7pPr marL="3174980" indent="0">
              <a:buNone/>
              <a:defRPr sz="2315"/>
            </a:lvl7pPr>
            <a:lvl8pPr marL="3704143" indent="0">
              <a:buNone/>
              <a:defRPr sz="2315"/>
            </a:lvl8pPr>
            <a:lvl9pPr marL="4233306" indent="0">
              <a:buNone/>
              <a:defRPr sz="2315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498001" y="6212197"/>
            <a:ext cx="7646670" cy="931553"/>
          </a:xfrm>
        </p:spPr>
        <p:txBody>
          <a:bodyPr/>
          <a:lstStyle>
            <a:lvl1pPr marL="0" indent="0">
              <a:buNone/>
              <a:defRPr sz="1620"/>
            </a:lvl1pPr>
            <a:lvl2pPr marL="529163" indent="0">
              <a:buNone/>
              <a:defRPr sz="1389"/>
            </a:lvl2pPr>
            <a:lvl3pPr marL="1058327" indent="0">
              <a:buNone/>
              <a:defRPr sz="1157"/>
            </a:lvl3pPr>
            <a:lvl4pPr marL="1587490" indent="0">
              <a:buNone/>
              <a:defRPr sz="1042"/>
            </a:lvl4pPr>
            <a:lvl5pPr marL="2116653" indent="0">
              <a:buNone/>
              <a:defRPr sz="1042"/>
            </a:lvl5pPr>
            <a:lvl6pPr marL="2645816" indent="0">
              <a:buNone/>
              <a:defRPr sz="1042"/>
            </a:lvl6pPr>
            <a:lvl7pPr marL="3174980" indent="0">
              <a:buNone/>
              <a:defRPr sz="1042"/>
            </a:lvl7pPr>
            <a:lvl8pPr marL="3704143" indent="0">
              <a:buNone/>
              <a:defRPr sz="1042"/>
            </a:lvl8pPr>
            <a:lvl9pPr marL="4233306" indent="0">
              <a:buNone/>
              <a:defRPr sz="104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ECAF17E7-D744-3F35-1135-7FB0C7C4B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21AF4-2991-48BF-9DF1-EC7B717216B3}" type="datetime1">
              <a:rPr lang="zh-CN" altLang="en-US"/>
              <a:pPr>
                <a:defRPr/>
              </a:pPr>
              <a:t>2026/3/26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74BB06CC-4733-9E20-D6E4-B30A32B96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30F42735-068C-DA91-5176-A29F1F6D3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498CC-D1C1-4E3D-BA7C-C276C8F0737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71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3ED793-8807-04BB-E72D-6F096C3C4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793B4-838F-4B24-9538-8576B06ABC0F}" type="datetime1">
              <a:rPr lang="zh-CN" altLang="en-US"/>
              <a:pPr>
                <a:defRPr/>
              </a:pPr>
              <a:t>2026/3/26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2164A6-C1AE-4529-6949-104B1F056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B9DC7A-D0A3-5B5D-5DD6-6BF078335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725E-C327-4382-B122-2EC56BAC1EA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816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239726" y="317869"/>
            <a:ext cx="2867501" cy="677259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37223" y="317869"/>
            <a:ext cx="8390096" cy="677259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59DF7B-4250-E604-884D-8F15F4597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A5D74-AB3B-4581-A877-5CD59EF29915}" type="datetime1">
              <a:rPr lang="zh-CN" altLang="en-US"/>
              <a:pPr>
                <a:defRPr/>
              </a:pPr>
              <a:t>2026/3/26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591428-C98B-912C-07D2-4C1FCAF29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52AA71-AA22-B2C7-AAA3-82C21BF2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03F2E8-28E1-4D31-822E-D1F38DBD7D4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370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0182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1E089867-CC58-DE94-935F-E2E61D8E0AD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36588" y="317500"/>
            <a:ext cx="114712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C67A1261-B845-4F9F-F7C0-9A60CE093B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36588" y="1852613"/>
            <a:ext cx="11471275" cy="523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882F87-48D7-4883-28AB-05066F980D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6588" y="7356475"/>
            <a:ext cx="2974975" cy="4222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389">
                <a:solidFill>
                  <a:srgbClr val="898989"/>
                </a:solidFill>
                <a:ea typeface="黑体" pitchFamily="49" charset="-122"/>
              </a:defRPr>
            </a:lvl1pPr>
          </a:lstStyle>
          <a:p>
            <a:pPr>
              <a:defRPr/>
            </a:pPr>
            <a:fld id="{22ED97ED-CEB6-4AE8-B411-ED095A35AB46}" type="datetime1">
              <a:rPr lang="zh-CN" altLang="en-US"/>
              <a:pPr>
                <a:defRPr/>
              </a:pPr>
              <a:t>2026/3/26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98BE87-82DB-46B2-0360-ECC6C07EB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4513" y="7356475"/>
            <a:ext cx="4035425" cy="4222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389">
                <a:solidFill>
                  <a:srgbClr val="898989"/>
                </a:solidFill>
                <a:ea typeface="黑体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E3AE7F-CD38-94E7-DB78-99845A794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2888" y="7356475"/>
            <a:ext cx="2974975" cy="4222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9FD12EA-869B-4FAF-B226-BAD8D45F3071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Times New Roman" panose="02020603050405020304" pitchFamily="18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Times New Roman" panose="02020603050405020304" pitchFamily="18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Times New Roman" panose="02020603050405020304" pitchFamily="18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Times New Roman" panose="02020603050405020304" pitchFamily="18" charset="0"/>
          <a:ea typeface="宋体" charset="-122"/>
        </a:defRPr>
      </a:lvl5pPr>
      <a:lvl6pPr marL="529163" algn="ctr" rtl="0" fontAlgn="base">
        <a:spcBef>
          <a:spcPct val="0"/>
        </a:spcBef>
        <a:spcAft>
          <a:spcPct val="0"/>
        </a:spcAft>
        <a:defRPr sz="5093">
          <a:solidFill>
            <a:schemeClr val="tx1"/>
          </a:solidFill>
          <a:latin typeface="Calibri" pitchFamily="34" charset="0"/>
          <a:ea typeface="宋体" charset="-122"/>
        </a:defRPr>
      </a:lvl6pPr>
      <a:lvl7pPr marL="1058327" algn="ctr" rtl="0" fontAlgn="base">
        <a:spcBef>
          <a:spcPct val="0"/>
        </a:spcBef>
        <a:spcAft>
          <a:spcPct val="0"/>
        </a:spcAft>
        <a:defRPr sz="5093">
          <a:solidFill>
            <a:schemeClr val="tx1"/>
          </a:solidFill>
          <a:latin typeface="Calibri" pitchFamily="34" charset="0"/>
          <a:ea typeface="宋体" charset="-122"/>
        </a:defRPr>
      </a:lvl7pPr>
      <a:lvl8pPr marL="1587490" algn="ctr" rtl="0" fontAlgn="base">
        <a:spcBef>
          <a:spcPct val="0"/>
        </a:spcBef>
        <a:spcAft>
          <a:spcPct val="0"/>
        </a:spcAft>
        <a:defRPr sz="5093">
          <a:solidFill>
            <a:schemeClr val="tx1"/>
          </a:solidFill>
          <a:latin typeface="Calibri" pitchFamily="34" charset="0"/>
          <a:ea typeface="宋体" charset="-122"/>
        </a:defRPr>
      </a:lvl8pPr>
      <a:lvl9pPr marL="2116653" algn="ctr" rtl="0" fontAlgn="base">
        <a:spcBef>
          <a:spcPct val="0"/>
        </a:spcBef>
        <a:spcAft>
          <a:spcPct val="0"/>
        </a:spcAft>
        <a:defRPr sz="5093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95288" indent="-39528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58838" indent="-3302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22388" indent="-2635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51025" indent="-2635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79663" indent="-2635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10398" indent="-264582" algn="l" defTabSz="1058327" rtl="0" eaLnBrk="1" latinLnBrk="0" hangingPunct="1">
        <a:spcBef>
          <a:spcPct val="20000"/>
        </a:spcBef>
        <a:buFont typeface="Arial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6pPr>
      <a:lvl7pPr marL="3439561" indent="-264582" algn="l" defTabSz="1058327" rtl="0" eaLnBrk="1" latinLnBrk="0" hangingPunct="1">
        <a:spcBef>
          <a:spcPct val="20000"/>
        </a:spcBef>
        <a:buFont typeface="Arial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7pPr>
      <a:lvl8pPr marL="3968725" indent="-264582" algn="l" defTabSz="1058327" rtl="0" eaLnBrk="1" latinLnBrk="0" hangingPunct="1">
        <a:spcBef>
          <a:spcPct val="20000"/>
        </a:spcBef>
        <a:buFont typeface="Arial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8pPr>
      <a:lvl9pPr marL="4497888" indent="-264582" algn="l" defTabSz="1058327" rtl="0" eaLnBrk="1" latinLnBrk="0" hangingPunct="1">
        <a:spcBef>
          <a:spcPct val="20000"/>
        </a:spcBef>
        <a:buFont typeface="Arial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1pPr>
      <a:lvl2pPr marL="529163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2pPr>
      <a:lvl3pPr marL="1058327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3pPr>
      <a:lvl4pPr marL="1587490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4pPr>
      <a:lvl5pPr marL="2116653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5pPr>
      <a:lvl6pPr marL="2645816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6pPr>
      <a:lvl7pPr marL="3174980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7pPr>
      <a:lvl8pPr marL="3704143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8pPr>
      <a:lvl9pPr marL="4233306" algn="l" defTabSz="1058327" rtl="0" eaLnBrk="1" latinLnBrk="0" hangingPunct="1">
        <a:defRPr sz="20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6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mailto:pkthapliyal@sac.isro.gov.in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nitant@sac.isro.gov.in" TargetMode="External"/><Relationship Id="rId5" Type="http://schemas.openxmlformats.org/officeDocument/2006/relationships/hyperlink" Target="mailto:abhisek1984@sac.isro.gov.in" TargetMode="External"/><Relationship Id="rId4" Type="http://schemas.openxmlformats.org/officeDocument/2006/relationships/hyperlink" Target="mailto:munnvinayak@sac.isro.gov.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3B3B67EC-F845-694E-EB54-D8391A1D768A}"/>
              </a:ext>
            </a:extLst>
          </p:cNvPr>
          <p:cNvGrpSpPr>
            <a:grpSpLocks/>
          </p:cNvGrpSpPr>
          <p:nvPr/>
        </p:nvGrpSpPr>
        <p:grpSpPr bwMode="auto">
          <a:xfrm>
            <a:off x="-26988" y="-80963"/>
            <a:ext cx="12796838" cy="1200151"/>
            <a:chOff x="-26417" y="-80962"/>
            <a:chExt cx="12796267" cy="1200150"/>
          </a:xfrm>
        </p:grpSpPr>
        <p:grpSp>
          <p:nvGrpSpPr>
            <p:cNvPr id="4105" name="Group 1">
              <a:extLst>
                <a:ext uri="{FF2B5EF4-FFF2-40B4-BE49-F238E27FC236}">
                  <a16:creationId xmlns:a16="http://schemas.microsoft.com/office/drawing/2014/main" id="{D6707894-6DFC-26CF-42BC-0819BF25A1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4108" name="Shape 0">
                <a:extLst>
                  <a:ext uri="{FF2B5EF4-FFF2-40B4-BE49-F238E27FC236}">
                    <a16:creationId xmlns:a16="http://schemas.microsoft.com/office/drawing/2014/main" id="{24E9E7D0-8CC5-ABC1-816E-8F3750CF41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109" name="Shape 1">
                <a:extLst>
                  <a:ext uri="{FF2B5EF4-FFF2-40B4-BE49-F238E27FC236}">
                    <a16:creationId xmlns:a16="http://schemas.microsoft.com/office/drawing/2014/main" id="{C374E1B4-05AA-93E2-6554-6CC15201BD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4106" name="Image 0" descr="/mnt/data/isro_logo.png">
              <a:extLst>
                <a:ext uri="{FF2B5EF4-FFF2-40B4-BE49-F238E27FC236}">
                  <a16:creationId xmlns:a16="http://schemas.microsoft.com/office/drawing/2014/main" id="{D8495409-7FBA-9F17-8275-0AA9A8B2F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7" name="Image 1" descr="/mnt/data/gsics_logo.png">
              <a:extLst>
                <a:ext uri="{FF2B5EF4-FFF2-40B4-BE49-F238E27FC236}">
                  <a16:creationId xmlns:a16="http://schemas.microsoft.com/office/drawing/2014/main" id="{059642CA-C1CA-1D2A-D8DF-BCC894780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417" y="28575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6" name="Text 2">
            <a:extLst>
              <a:ext uri="{FF2B5EF4-FFF2-40B4-BE49-F238E27FC236}">
                <a16:creationId xmlns:a16="http://schemas.microsoft.com/office/drawing/2014/main" id="{ABC4093A-BC23-6840-E177-0CD666F05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8" y="1466850"/>
            <a:ext cx="10950575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lang="en-IE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IE" sz="4400" b="1" dirty="0">
                <a:latin typeface="Calibri" panose="020F0502020204030204" pitchFamily="34" charset="0"/>
                <a:cs typeface="Calibri" panose="020F0502020204030204" pitchFamily="34" charset="0"/>
              </a:rPr>
              <a:t>GSICS Agency Report - ISRO</a:t>
            </a:r>
            <a:br>
              <a:rPr lang="en-IE" sz="4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altLang="en-US" sz="4167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28" name="Text 4">
            <a:extLst>
              <a:ext uri="{FF2B5EF4-FFF2-40B4-BE49-F238E27FC236}">
                <a16:creationId xmlns:a16="http://schemas.microsoft.com/office/drawing/2014/main" id="{8017DE0E-0602-3562-CFF4-C616AFEC2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613" y="3349625"/>
            <a:ext cx="915352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en-US" sz="2315" b="1" dirty="0">
                <a:solidFill>
                  <a:srgbClr val="0B2D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Randhir Singh </a:t>
            </a:r>
            <a:endParaRPr lang="en-US" altLang="en-US" sz="2315" dirty="0"/>
          </a:p>
        </p:txBody>
      </p:sp>
      <p:sp>
        <p:nvSpPr>
          <p:cNvPr id="5129" name="Text 5">
            <a:extLst>
              <a:ext uri="{FF2B5EF4-FFF2-40B4-BE49-F238E27FC236}">
                <a16:creationId xmlns:a16="http://schemas.microsoft.com/office/drawing/2014/main" id="{D54DAC27-78B1-1F0F-B830-5A8D19D26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613" y="3832225"/>
            <a:ext cx="91535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en-US" sz="2315" dirty="0">
                <a:solidFill>
                  <a:srgbClr val="3741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Space Applications Centre (ISRO), Ahmedabad, India</a:t>
            </a:r>
            <a:endParaRPr lang="en-US" altLang="en-US" sz="2315" dirty="0"/>
          </a:p>
        </p:txBody>
      </p:sp>
      <p:sp>
        <p:nvSpPr>
          <p:cNvPr id="5130" name="Text 6">
            <a:extLst>
              <a:ext uri="{FF2B5EF4-FFF2-40B4-BE49-F238E27FC236}">
                <a16:creationId xmlns:a16="http://schemas.microsoft.com/office/drawing/2014/main" id="{696D0D22-FA87-5037-9B90-919A49DE1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6200775"/>
            <a:ext cx="9153525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en-US" sz="2315" dirty="0">
                <a:solidFill>
                  <a:srgbClr val="6B72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Presentation</a:t>
            </a:r>
            <a:endParaRPr lang="en-US" altLang="en-US" sz="2315" dirty="0"/>
          </a:p>
        </p:txBody>
      </p:sp>
      <p:sp>
        <p:nvSpPr>
          <p:cNvPr id="4103" name="Shape 7">
            <a:extLst>
              <a:ext uri="{FF2B5EF4-FFF2-40B4-BE49-F238E27FC236}">
                <a16:creationId xmlns:a16="http://schemas.microsoft.com/office/drawing/2014/main" id="{20020FC3-7B74-C170-14E1-CD7F166D29D3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88" y="7064375"/>
            <a:ext cx="12730162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FD68BC-109C-FB84-72A1-3862AEC3B7C1}"/>
              </a:ext>
            </a:extLst>
          </p:cNvPr>
          <p:cNvSpPr txBox="1"/>
          <p:nvPr/>
        </p:nvSpPr>
        <p:spPr>
          <a:xfrm>
            <a:off x="177800" y="7424738"/>
            <a:ext cx="12301538" cy="449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F442AC8A-7C08-8EEA-66CF-C8AACAF88BAA}"/>
              </a:ext>
            </a:extLst>
          </p:cNvPr>
          <p:cNvSpPr txBox="1">
            <a:spLocks/>
          </p:cNvSpPr>
          <p:nvPr/>
        </p:nvSpPr>
        <p:spPr bwMode="auto">
          <a:xfrm>
            <a:off x="469900" y="2178050"/>
            <a:ext cx="12239625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95288" indent="-395288">
              <a:spcBef>
                <a:spcPct val="20000"/>
              </a:spcBef>
              <a:buFont typeface="Arial" panose="020B0604020202020204" pitchFamily="34" charset="0"/>
              <a:buChar char="•"/>
              <a:defRPr sz="3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858838" indent="-330200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322388" indent="-26352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851025" indent="-26352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379663" indent="-26352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8368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2940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7512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2084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en-GB" altLang="en-US" sz="2600">
                <a:latin typeface="Calibri" panose="020F0502020204030204" pitchFamily="34" charset="0"/>
                <a:cs typeface="Calibri" panose="020F0502020204030204" pitchFamily="34" charset="0"/>
              </a:rPr>
              <a:t>Summary of Agency GSICS Activities, Actions, and Achievements</a:t>
            </a:r>
          </a:p>
          <a:p>
            <a:r>
              <a:rPr lang="en-US" altLang="en-US" sz="2800">
                <a:latin typeface="Calibri" panose="020F0502020204030204" pitchFamily="34" charset="0"/>
                <a:cs typeface="Calibri" panose="020F0502020204030204" pitchFamily="34" charset="0"/>
              </a:rPr>
              <a:t>Updates on agency instruments and recent/planned launches relevant to GSICS </a:t>
            </a:r>
          </a:p>
          <a:p>
            <a:r>
              <a:rPr lang="en-US" altLang="en-US" sz="2800">
                <a:latin typeface="Calibri" panose="020F0502020204030204" pitchFamily="34" charset="0"/>
                <a:cs typeface="Calibri" panose="020F0502020204030204" pitchFamily="34" charset="0"/>
              </a:rPr>
              <a:t>Agency support to GDWG and GRWG actives </a:t>
            </a:r>
          </a:p>
          <a:p>
            <a:r>
              <a:rPr lang="en-US" altLang="en-US" sz="2800">
                <a:latin typeface="Calibri" panose="020F0502020204030204" pitchFamily="34" charset="0"/>
                <a:cs typeface="Calibri" panose="020F0502020204030204" pitchFamily="34" charset="0"/>
              </a:rPr>
              <a:t>Recent calibration updates </a:t>
            </a:r>
          </a:p>
          <a:p>
            <a:r>
              <a:rPr lang="en-IN" altLang="en-US" sz="2800">
                <a:latin typeface="Calibri" panose="020F0502020204030204" pitchFamily="34" charset="0"/>
                <a:cs typeface="Calibri" panose="020F0502020204030204" pitchFamily="34" charset="0"/>
              </a:rPr>
              <a:t>Details about future satellite missions</a:t>
            </a:r>
            <a:endParaRPr lang="en-US" altLang="en-US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47" name="Shape 7">
            <a:extLst>
              <a:ext uri="{FF2B5EF4-FFF2-40B4-BE49-F238E27FC236}">
                <a16:creationId xmlns:a16="http://schemas.microsoft.com/office/drawing/2014/main" id="{34C37321-4EA6-B5BD-C73C-ECCB1EC12E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288" y="7064375"/>
            <a:ext cx="12730162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ext 8">
            <a:extLst>
              <a:ext uri="{FF2B5EF4-FFF2-40B4-BE49-F238E27FC236}">
                <a16:creationId xmlns:a16="http://schemas.microsoft.com/office/drawing/2014/main" id="{E99EED94-600B-E3CE-B616-EADDE2D85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138" y="7281863"/>
            <a:ext cx="653732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lang="en-US" altLang="en-US" sz="2315" dirty="0"/>
          </a:p>
        </p:txBody>
      </p:sp>
      <p:sp>
        <p:nvSpPr>
          <p:cNvPr id="6149" name="Title 1">
            <a:extLst>
              <a:ext uri="{FF2B5EF4-FFF2-40B4-BE49-F238E27FC236}">
                <a16:creationId xmlns:a16="http://schemas.microsoft.com/office/drawing/2014/main" id="{F843A9FF-96AE-4DC4-D9C3-D436C535526E}"/>
              </a:ext>
            </a:extLst>
          </p:cNvPr>
          <p:cNvSpPr txBox="1">
            <a:spLocks/>
          </p:cNvSpPr>
          <p:nvPr/>
        </p:nvSpPr>
        <p:spPr bwMode="auto">
          <a:xfrm>
            <a:off x="2641600" y="176213"/>
            <a:ext cx="77724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858838" indent="-330200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322388" indent="-26352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851025" indent="-26352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379663" indent="-26352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8368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2940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7512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2084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6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Presentation Overview </a:t>
            </a:r>
            <a:endParaRPr lang="en-US" altLang="en-US" sz="3600"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9CAB85-3B4E-C61A-93AC-87488DE2FECA}"/>
              </a:ext>
            </a:extLst>
          </p:cNvPr>
          <p:cNvSpPr txBox="1"/>
          <p:nvPr/>
        </p:nvSpPr>
        <p:spPr>
          <a:xfrm>
            <a:off x="46038" y="7375525"/>
            <a:ext cx="12303125" cy="449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grpSp>
        <p:nvGrpSpPr>
          <p:cNvPr id="6151" name="Group 10">
            <a:extLst>
              <a:ext uri="{FF2B5EF4-FFF2-40B4-BE49-F238E27FC236}">
                <a16:creationId xmlns:a16="http://schemas.microsoft.com/office/drawing/2014/main" id="{8FF30ED4-4B31-4FE4-F644-CC225AC202F3}"/>
              </a:ext>
            </a:extLst>
          </p:cNvPr>
          <p:cNvGrpSpPr>
            <a:grpSpLocks/>
          </p:cNvGrpSpPr>
          <p:nvPr/>
        </p:nvGrpSpPr>
        <p:grpSpPr bwMode="auto">
          <a:xfrm>
            <a:off x="1588" y="-80963"/>
            <a:ext cx="12768262" cy="1200151"/>
            <a:chOff x="1588" y="-80962"/>
            <a:chExt cx="12768262" cy="1200150"/>
          </a:xfrm>
        </p:grpSpPr>
        <p:grpSp>
          <p:nvGrpSpPr>
            <p:cNvPr id="6152" name="Group 11">
              <a:extLst>
                <a:ext uri="{FF2B5EF4-FFF2-40B4-BE49-F238E27FC236}">
                  <a16:creationId xmlns:a16="http://schemas.microsoft.com/office/drawing/2014/main" id="{4FF07568-538A-4996-3B09-86CAD319A0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6155" name="Shape 0">
                <a:extLst>
                  <a:ext uri="{FF2B5EF4-FFF2-40B4-BE49-F238E27FC236}">
                    <a16:creationId xmlns:a16="http://schemas.microsoft.com/office/drawing/2014/main" id="{43C09959-900D-ED54-EFB1-55F9903C06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156" name="Shape 1">
                <a:extLst>
                  <a:ext uri="{FF2B5EF4-FFF2-40B4-BE49-F238E27FC236}">
                    <a16:creationId xmlns:a16="http://schemas.microsoft.com/office/drawing/2014/main" id="{115E054C-7E75-6854-141A-4D922C6ED3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6153" name="Image 0" descr="/mnt/data/isro_logo.png">
              <a:extLst>
                <a:ext uri="{FF2B5EF4-FFF2-40B4-BE49-F238E27FC236}">
                  <a16:creationId xmlns:a16="http://schemas.microsoft.com/office/drawing/2014/main" id="{1E6E879C-14F1-4F6B-A1D0-C07FE4948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4" name="Image 1" descr="/mnt/data/gsics_logo.png">
              <a:extLst>
                <a:ext uri="{FF2B5EF4-FFF2-40B4-BE49-F238E27FC236}">
                  <a16:creationId xmlns:a16="http://schemas.microsoft.com/office/drawing/2014/main" id="{7478521E-EC04-B79D-834E-A278712FA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91" y="28575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BE8031C9-D4E2-1F9F-B84D-55207FC5D6B1}"/>
              </a:ext>
            </a:extLst>
          </p:cNvPr>
          <p:cNvSpPr txBox="1">
            <a:spLocks/>
          </p:cNvSpPr>
          <p:nvPr/>
        </p:nvSpPr>
        <p:spPr bwMode="auto">
          <a:xfrm>
            <a:off x="1660525" y="49213"/>
            <a:ext cx="100298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858838" indent="-330200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322388" indent="-26352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851025" indent="-26352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379663" indent="-26352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8368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2940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7512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2084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2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Summary of ISRO’s GSICS Activities, Actions, and Achievements</a:t>
            </a:r>
            <a:br>
              <a:rPr lang="en-GB" altLang="en-US" sz="36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</a:br>
            <a:endParaRPr lang="en-IN" altLang="en-US" sz="3600"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8195" name="TextBox 2">
            <a:extLst>
              <a:ext uri="{FF2B5EF4-FFF2-40B4-BE49-F238E27FC236}">
                <a16:creationId xmlns:a16="http://schemas.microsoft.com/office/drawing/2014/main" id="{EA6FC1F1-F07F-87B9-BF2B-9A4C61C51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975" y="1782763"/>
            <a:ext cx="12095163" cy="475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8194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766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7338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910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300">
                <a:latin typeface="Calibri" panose="020F0502020204030204" pitchFamily="34" charset="0"/>
                <a:cs typeface="Calibri" panose="020F0502020204030204" pitchFamily="34" charset="0"/>
              </a:rPr>
              <a:t>Presently, INSAT-3DR (8-Sep-2016) at 74E and INSAT-3DS (17-Feb-2024) at 82E are operational in GEO. 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300">
                <a:latin typeface="Calibri" panose="020F0502020204030204" pitchFamily="34" charset="0"/>
                <a:cs typeface="Calibri" panose="020F0502020204030204" pitchFamily="34" charset="0"/>
              </a:rPr>
              <a:t>INSAT-3DS has many improvements to mitigate the issues related to the blackbody calibration and mid-night sun-intrusion in INSAT-3D/3DR.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300">
                <a:latin typeface="Calibri" panose="020F0502020204030204" pitchFamily="34" charset="0"/>
                <a:cs typeface="Calibri" panose="020F0502020204030204" pitchFamily="34" charset="0"/>
              </a:rPr>
              <a:t>EOS-06 (Oceansat-3), launched on 26 Nov 2022 is operational with Ku-band scatterometer, and 13-band Ocean Color Monitor (OCM-3). Data is available to users through BHUVAN web-portal. 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300">
                <a:latin typeface="Calibri" panose="020F0502020204030204" pitchFamily="34" charset="0"/>
                <a:cs typeface="Calibri" panose="020F0502020204030204" pitchFamily="34" charset="0"/>
              </a:rPr>
              <a:t>Oceansat-3A with OCM3, Ku-band SCAT, SSTM, and MATHS payloads will be launched this year.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altLang="en-US" sz="2300">
                <a:latin typeface="Calibri" panose="020F0502020204030204" pitchFamily="34" charset="0"/>
                <a:cs typeface="Calibri" panose="020F0502020204030204" pitchFamily="34" charset="0"/>
              </a:rPr>
              <a:t>Under GSICS, inter-calibration of IR channels are in demo phase with IASI-B/C and will be extended to CrIS. 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300">
                <a:latin typeface="Calibri" panose="020F0502020204030204" pitchFamily="34" charset="0"/>
                <a:cs typeface="Calibri" panose="020F0502020204030204" pitchFamily="34" charset="0"/>
              </a:rPr>
              <a:t>Under GSICS, VIS/SWIR channels of INSAT-3DS were inter-calibrated against MODIS using a ray-matching method, with further extension planned using VIIRS aboard Suomi NPP.</a:t>
            </a:r>
            <a:endParaRPr lang="en-IN" altLang="en-US" sz="23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96" name="Shape 7">
            <a:extLst>
              <a:ext uri="{FF2B5EF4-FFF2-40B4-BE49-F238E27FC236}">
                <a16:creationId xmlns:a16="http://schemas.microsoft.com/office/drawing/2014/main" id="{D0A57134-C070-EB0E-9FE7-5F49D01C8B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38" y="7208838"/>
            <a:ext cx="12730162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403A3F-CEBA-29F4-4952-EAA4290DC3E5}"/>
              </a:ext>
            </a:extLst>
          </p:cNvPr>
          <p:cNvSpPr txBox="1"/>
          <p:nvPr/>
        </p:nvSpPr>
        <p:spPr>
          <a:xfrm>
            <a:off x="177800" y="7424738"/>
            <a:ext cx="12301538" cy="449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grpSp>
        <p:nvGrpSpPr>
          <p:cNvPr id="8198" name="Group 9">
            <a:extLst>
              <a:ext uri="{FF2B5EF4-FFF2-40B4-BE49-F238E27FC236}">
                <a16:creationId xmlns:a16="http://schemas.microsoft.com/office/drawing/2014/main" id="{C15F1DB5-D216-F60F-B25E-8B120A16CE11}"/>
              </a:ext>
            </a:extLst>
          </p:cNvPr>
          <p:cNvGrpSpPr>
            <a:grpSpLocks/>
          </p:cNvGrpSpPr>
          <p:nvPr/>
        </p:nvGrpSpPr>
        <p:grpSpPr bwMode="auto">
          <a:xfrm>
            <a:off x="-26988" y="-39688"/>
            <a:ext cx="12796838" cy="1200151"/>
            <a:chOff x="-26417" y="-80962"/>
            <a:chExt cx="12796267" cy="1200150"/>
          </a:xfrm>
        </p:grpSpPr>
        <p:grpSp>
          <p:nvGrpSpPr>
            <p:cNvPr id="8199" name="Group 11">
              <a:extLst>
                <a:ext uri="{FF2B5EF4-FFF2-40B4-BE49-F238E27FC236}">
                  <a16:creationId xmlns:a16="http://schemas.microsoft.com/office/drawing/2014/main" id="{FC73224B-4047-A328-E703-E2D6AD9FFB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8202" name="Shape 0">
                <a:extLst>
                  <a:ext uri="{FF2B5EF4-FFF2-40B4-BE49-F238E27FC236}">
                    <a16:creationId xmlns:a16="http://schemas.microsoft.com/office/drawing/2014/main" id="{B4DDB802-5F9A-BAE9-5F57-E070319EF7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203" name="Shape 1">
                <a:extLst>
                  <a:ext uri="{FF2B5EF4-FFF2-40B4-BE49-F238E27FC236}">
                    <a16:creationId xmlns:a16="http://schemas.microsoft.com/office/drawing/2014/main" id="{0F9A9DE2-D41D-041F-5F37-010728AEDB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8200" name="Image 0" descr="/mnt/data/isro_logo.png">
              <a:extLst>
                <a:ext uri="{FF2B5EF4-FFF2-40B4-BE49-F238E27FC236}">
                  <a16:creationId xmlns:a16="http://schemas.microsoft.com/office/drawing/2014/main" id="{EE9EA507-EF22-C786-C812-7C887FC6E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1" name="Image 1" descr="/mnt/data/gsics_logo.png">
              <a:extLst>
                <a:ext uri="{FF2B5EF4-FFF2-40B4-BE49-F238E27FC236}">
                  <a16:creationId xmlns:a16="http://schemas.microsoft.com/office/drawing/2014/main" id="{2DA3132A-CC2A-E08D-29BB-DF7C29AD5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417" y="28575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7">
            <a:extLst>
              <a:ext uri="{FF2B5EF4-FFF2-40B4-BE49-F238E27FC236}">
                <a16:creationId xmlns:a16="http://schemas.microsoft.com/office/drawing/2014/main" id="{768576EB-DCCC-644A-33C9-2AD7DB6C94A0}"/>
              </a:ext>
            </a:extLst>
          </p:cNvPr>
          <p:cNvSpPr>
            <a:spLocks noChangeShapeType="1"/>
          </p:cNvSpPr>
          <p:nvPr/>
        </p:nvSpPr>
        <p:spPr bwMode="auto">
          <a:xfrm>
            <a:off x="-36513" y="7353300"/>
            <a:ext cx="12730163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3" name="TextBox 7">
            <a:extLst>
              <a:ext uri="{FF2B5EF4-FFF2-40B4-BE49-F238E27FC236}">
                <a16:creationId xmlns:a16="http://schemas.microsoft.com/office/drawing/2014/main" id="{734BDD24-A74C-E60F-3D01-AF9576907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25" y="76200"/>
            <a:ext cx="100965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IN" altLang="en-US" sz="3200">
                <a:latin typeface="Calibri" panose="020F0502020204030204" pitchFamily="34" charset="0"/>
                <a:cs typeface="Calibri" panose="020F0502020204030204" pitchFamily="34" charset="0"/>
              </a:rPr>
              <a:t>ISRO’s Met-Ocean Satellite Programme: Evolution and Future Roadmap </a:t>
            </a:r>
            <a:endParaRPr lang="en-GB" altLang="en-US" sz="3200" b="1"/>
          </a:p>
        </p:txBody>
      </p:sp>
      <p:pic>
        <p:nvPicPr>
          <p:cNvPr id="10244" name="Picture 92">
            <a:extLst>
              <a:ext uri="{FF2B5EF4-FFF2-40B4-BE49-F238E27FC236}">
                <a16:creationId xmlns:a16="http://schemas.microsoft.com/office/drawing/2014/main" id="{24797E3C-AE0F-C253-BEFB-ED32579FB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2" t="22002" r="58859" b="14301"/>
          <a:stretch>
            <a:fillRect/>
          </a:stretch>
        </p:blipFill>
        <p:spPr bwMode="auto">
          <a:xfrm>
            <a:off x="812800" y="1223963"/>
            <a:ext cx="11601450" cy="610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5FF8ACBC-D7C9-FBE3-0C77-59072D8BCA91}"/>
              </a:ext>
            </a:extLst>
          </p:cNvPr>
          <p:cNvSpPr txBox="1"/>
          <p:nvPr/>
        </p:nvSpPr>
        <p:spPr>
          <a:xfrm>
            <a:off x="177800" y="7424738"/>
            <a:ext cx="12301538" cy="449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grpSp>
        <p:nvGrpSpPr>
          <p:cNvPr id="10246" name="Group 9">
            <a:extLst>
              <a:ext uri="{FF2B5EF4-FFF2-40B4-BE49-F238E27FC236}">
                <a16:creationId xmlns:a16="http://schemas.microsoft.com/office/drawing/2014/main" id="{82D49C28-A775-3BB4-E955-D4F4B9F3F92F}"/>
              </a:ext>
            </a:extLst>
          </p:cNvPr>
          <p:cNvGrpSpPr>
            <a:grpSpLocks/>
          </p:cNvGrpSpPr>
          <p:nvPr/>
        </p:nvGrpSpPr>
        <p:grpSpPr bwMode="auto">
          <a:xfrm>
            <a:off x="-26988" y="31750"/>
            <a:ext cx="12879388" cy="1200150"/>
            <a:chOff x="-109512" y="-80962"/>
            <a:chExt cx="12879362" cy="1200150"/>
          </a:xfrm>
        </p:grpSpPr>
        <p:grpSp>
          <p:nvGrpSpPr>
            <p:cNvPr id="10247" name="Group 10">
              <a:extLst>
                <a:ext uri="{FF2B5EF4-FFF2-40B4-BE49-F238E27FC236}">
                  <a16:creationId xmlns:a16="http://schemas.microsoft.com/office/drawing/2014/main" id="{D18A9D5B-7156-EA62-0B55-08BE6D37C8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10250" name="Shape 0">
                <a:extLst>
                  <a:ext uri="{FF2B5EF4-FFF2-40B4-BE49-F238E27FC236}">
                    <a16:creationId xmlns:a16="http://schemas.microsoft.com/office/drawing/2014/main" id="{558E7AF8-E848-C5AC-BF21-F48FDF21AE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251" name="Shape 1">
                <a:extLst>
                  <a:ext uri="{FF2B5EF4-FFF2-40B4-BE49-F238E27FC236}">
                    <a16:creationId xmlns:a16="http://schemas.microsoft.com/office/drawing/2014/main" id="{27648454-E00E-AEB2-27A4-07EB571C5D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10248" name="Image 0" descr="/mnt/data/isro_logo.png">
              <a:extLst>
                <a:ext uri="{FF2B5EF4-FFF2-40B4-BE49-F238E27FC236}">
                  <a16:creationId xmlns:a16="http://schemas.microsoft.com/office/drawing/2014/main" id="{5AA80449-02C1-931F-B54D-5D338F400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9" name="Image 1" descr="/mnt/data/gsics_logo.png">
              <a:extLst>
                <a:ext uri="{FF2B5EF4-FFF2-40B4-BE49-F238E27FC236}">
                  <a16:creationId xmlns:a16="http://schemas.microsoft.com/office/drawing/2014/main" id="{C89A0E68-96B9-F826-87F5-3072A61E4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9512" y="28575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hape 7">
            <a:extLst>
              <a:ext uri="{FF2B5EF4-FFF2-40B4-BE49-F238E27FC236}">
                <a16:creationId xmlns:a16="http://schemas.microsoft.com/office/drawing/2014/main" id="{16F1F075-95DA-22CF-5B12-31CB12FFF851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13" y="7281863"/>
            <a:ext cx="12730162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Title 1">
            <a:extLst>
              <a:ext uri="{FF2B5EF4-FFF2-40B4-BE49-F238E27FC236}">
                <a16:creationId xmlns:a16="http://schemas.microsoft.com/office/drawing/2014/main" id="{8EF079FB-53AE-560A-84D3-D25DAA22EB51}"/>
              </a:ext>
            </a:extLst>
          </p:cNvPr>
          <p:cNvSpPr txBox="1">
            <a:spLocks/>
          </p:cNvSpPr>
          <p:nvPr/>
        </p:nvSpPr>
        <p:spPr bwMode="auto">
          <a:xfrm>
            <a:off x="2339975" y="179388"/>
            <a:ext cx="8366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858838" indent="-330200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322388" indent="-26352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851025" indent="-26352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379663" indent="-26352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8368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2940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7512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2084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36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ISRO’S support to GDWG activities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9D399FD-6F8A-81C2-618F-71C998817ECD}"/>
              </a:ext>
            </a:extLst>
          </p:cNvPr>
          <p:cNvSpPr txBox="1">
            <a:spLocks/>
          </p:cNvSpPr>
          <p:nvPr/>
        </p:nvSpPr>
        <p:spPr>
          <a:xfrm>
            <a:off x="323850" y="2468563"/>
            <a:ext cx="12155488" cy="3732212"/>
          </a:xfrm>
          <a:prstGeom prst="rect">
            <a:avLst/>
          </a:prstGeom>
        </p:spPr>
        <p:txBody>
          <a:bodyPr/>
          <a:lstStyle>
            <a:lvl1pPr marL="395288" indent="-3952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58838" indent="-3302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22388" indent="-26352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51025" indent="-26352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9663" indent="-26352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10398" indent="-264582" algn="l" defTabSz="10583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39561" indent="-264582" algn="l" defTabSz="10583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68725" indent="-264582" algn="l" defTabSz="10583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97888" indent="-264582" algn="l" defTabSz="10583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IN" sz="2600" dirty="0">
                <a:latin typeface="Calibri" panose="020F0502020204030204" pitchFamily="34" charset="0"/>
                <a:cs typeface="Calibri" panose="020F0502020204030204" pitchFamily="34" charset="0"/>
              </a:rPr>
              <a:t>Generation of regular NRTC coefficients for INSAT-3D/3DR/3DS.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processing has been on hold for over a year due to commitments related to INSAT-3DS and major organizational restructuring.</a:t>
            </a:r>
            <a:endParaRPr lang="en-IN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IN" sz="2600" dirty="0">
                <a:latin typeface="Calibri" panose="020F0502020204030204" pitchFamily="34" charset="0"/>
                <a:cs typeface="Calibri" panose="020F0502020204030204" pitchFamily="34" charset="0"/>
              </a:rPr>
              <a:t>Processing chain has been established at SAC Ahmedabad, with IASI data from NOAA-CLASS standing order. 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IN" sz="2600" dirty="0">
                <a:latin typeface="Calibri" panose="020F0502020204030204" pitchFamily="34" charset="0"/>
                <a:cs typeface="Calibri" panose="020F0502020204030204" pitchFamily="34" charset="0"/>
              </a:rPr>
              <a:t>Reprocessing of the gaps in INSAT-3D/3DR Imager data is in process along with efforts to fix the issues related to the Satellite Yaw-flip operation during eclipse period, i.e. around 21-24 Mar, 21-24 Sep.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3C1838-5EA7-EFC5-B62E-B42963D0C2B7}"/>
              </a:ext>
            </a:extLst>
          </p:cNvPr>
          <p:cNvSpPr txBox="1"/>
          <p:nvPr/>
        </p:nvSpPr>
        <p:spPr>
          <a:xfrm>
            <a:off x="177800" y="7424738"/>
            <a:ext cx="12301538" cy="449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grpSp>
        <p:nvGrpSpPr>
          <p:cNvPr id="12294" name="Group 9">
            <a:extLst>
              <a:ext uri="{FF2B5EF4-FFF2-40B4-BE49-F238E27FC236}">
                <a16:creationId xmlns:a16="http://schemas.microsoft.com/office/drawing/2014/main" id="{C6F7DDB4-A1B6-A40C-8D81-F8DCB49D9C28}"/>
              </a:ext>
            </a:extLst>
          </p:cNvPr>
          <p:cNvGrpSpPr>
            <a:grpSpLocks/>
          </p:cNvGrpSpPr>
          <p:nvPr/>
        </p:nvGrpSpPr>
        <p:grpSpPr bwMode="auto">
          <a:xfrm>
            <a:off x="-26988" y="12700"/>
            <a:ext cx="12787313" cy="1200150"/>
            <a:chOff x="-17191" y="-80962"/>
            <a:chExt cx="12787041" cy="1200150"/>
          </a:xfrm>
        </p:grpSpPr>
        <p:grpSp>
          <p:nvGrpSpPr>
            <p:cNvPr id="12295" name="Group 11">
              <a:extLst>
                <a:ext uri="{FF2B5EF4-FFF2-40B4-BE49-F238E27FC236}">
                  <a16:creationId xmlns:a16="http://schemas.microsoft.com/office/drawing/2014/main" id="{B667E83F-1874-A4A2-5F29-3EFF1309A2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12298" name="Shape 0">
                <a:extLst>
                  <a:ext uri="{FF2B5EF4-FFF2-40B4-BE49-F238E27FC236}">
                    <a16:creationId xmlns:a16="http://schemas.microsoft.com/office/drawing/2014/main" id="{56C6145E-A2CD-7BD4-04EC-F3A871EDEF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99" name="Shape 1">
                <a:extLst>
                  <a:ext uri="{FF2B5EF4-FFF2-40B4-BE49-F238E27FC236}">
                    <a16:creationId xmlns:a16="http://schemas.microsoft.com/office/drawing/2014/main" id="{0A8DFCE0-4B60-E249-F725-DC5BE38613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12296" name="Image 0" descr="/mnt/data/isro_logo.png">
              <a:extLst>
                <a:ext uri="{FF2B5EF4-FFF2-40B4-BE49-F238E27FC236}">
                  <a16:creationId xmlns:a16="http://schemas.microsoft.com/office/drawing/2014/main" id="{7C560867-7356-9A49-6313-4069B508E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7" name="Image 1" descr="/mnt/data/gsics_logo.png">
              <a:extLst>
                <a:ext uri="{FF2B5EF4-FFF2-40B4-BE49-F238E27FC236}">
                  <a16:creationId xmlns:a16="http://schemas.microsoft.com/office/drawing/2014/main" id="{182D9708-24EC-A8F4-F388-7CA73EF76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191" y="28575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hape 7">
            <a:extLst>
              <a:ext uri="{FF2B5EF4-FFF2-40B4-BE49-F238E27FC236}">
                <a16:creationId xmlns:a16="http://schemas.microsoft.com/office/drawing/2014/main" id="{F129DB7E-4487-5892-B61E-037A82E974E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288" y="7323138"/>
            <a:ext cx="12730162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9" name="Title 1">
            <a:extLst>
              <a:ext uri="{FF2B5EF4-FFF2-40B4-BE49-F238E27FC236}">
                <a16:creationId xmlns:a16="http://schemas.microsoft.com/office/drawing/2014/main" id="{B6D6184B-D2D1-F2BE-9FE8-44D0E2C5AD26}"/>
              </a:ext>
            </a:extLst>
          </p:cNvPr>
          <p:cNvSpPr txBox="1">
            <a:spLocks/>
          </p:cNvSpPr>
          <p:nvPr/>
        </p:nvSpPr>
        <p:spPr bwMode="auto">
          <a:xfrm>
            <a:off x="2889250" y="138113"/>
            <a:ext cx="7096125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858838" indent="-330200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322388" indent="-26352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851025" indent="-26352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379663" indent="-26352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8368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2940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7512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2084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36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ISRO’S support to GRWG activities</a:t>
            </a:r>
          </a:p>
        </p:txBody>
      </p:sp>
      <p:sp>
        <p:nvSpPr>
          <p:cNvPr id="14340" name="Content Placeholder 2">
            <a:extLst>
              <a:ext uri="{FF2B5EF4-FFF2-40B4-BE49-F238E27FC236}">
                <a16:creationId xmlns:a16="http://schemas.microsoft.com/office/drawing/2014/main" id="{B6C76633-647C-A83A-BF28-934C949EDF36}"/>
              </a:ext>
            </a:extLst>
          </p:cNvPr>
          <p:cNvSpPr txBox="1">
            <a:spLocks/>
          </p:cNvSpPr>
          <p:nvPr/>
        </p:nvSpPr>
        <p:spPr bwMode="auto">
          <a:xfrm>
            <a:off x="392113" y="2114550"/>
            <a:ext cx="11872912" cy="341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95288" indent="-395288">
              <a:spcBef>
                <a:spcPct val="20000"/>
              </a:spcBef>
              <a:buFont typeface="Arial" panose="020B0604020202020204" pitchFamily="34" charset="0"/>
              <a:buChar char="•"/>
              <a:defRPr sz="3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858838" indent="-330200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322388" indent="-26352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851025" indent="-26352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379663" indent="-26352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8368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2940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7512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2084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 sz="26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Intercalibration of INSAT-3DS Imager IR channels with Metop-B/C IASI has been carried out.</a:t>
            </a:r>
          </a:p>
          <a:p>
            <a:pPr>
              <a:spcAft>
                <a:spcPts val="600"/>
              </a:spcAft>
            </a:pPr>
            <a:r>
              <a:rPr lang="en-US" altLang="en-US" sz="26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Results show good quality and consistency in the radiance products from INSAT-3DS.</a:t>
            </a:r>
          </a:p>
          <a:p>
            <a:pPr>
              <a:spcAft>
                <a:spcPts val="600"/>
              </a:spcAft>
            </a:pPr>
            <a:r>
              <a:rPr lang="en-US" altLang="en-US" sz="26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VIS/SWIR Intercalibration with MODIS shows a 10-15% radiance underestimation in INSAT-3DS; further analysis is ongoing </a:t>
            </a:r>
          </a:p>
          <a:p>
            <a:pPr>
              <a:spcAft>
                <a:spcPts val="600"/>
              </a:spcAft>
            </a:pPr>
            <a:r>
              <a:rPr lang="en-US" altLang="en-US" sz="26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Software tool for INSAT-3DS NRTC has been developed and products are being generated. These will be hosted in the website after evaluation.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A2487D-481D-2852-BF10-9D884A435CE6}"/>
              </a:ext>
            </a:extLst>
          </p:cNvPr>
          <p:cNvSpPr txBox="1"/>
          <p:nvPr/>
        </p:nvSpPr>
        <p:spPr>
          <a:xfrm>
            <a:off x="177800" y="7424738"/>
            <a:ext cx="12301538" cy="449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grpSp>
        <p:nvGrpSpPr>
          <p:cNvPr id="14342" name="Group 9">
            <a:extLst>
              <a:ext uri="{FF2B5EF4-FFF2-40B4-BE49-F238E27FC236}">
                <a16:creationId xmlns:a16="http://schemas.microsoft.com/office/drawing/2014/main" id="{D038E382-1987-11A3-E19F-A6BA0CA1F391}"/>
              </a:ext>
            </a:extLst>
          </p:cNvPr>
          <p:cNvGrpSpPr>
            <a:grpSpLocks/>
          </p:cNvGrpSpPr>
          <p:nvPr/>
        </p:nvGrpSpPr>
        <p:grpSpPr bwMode="auto">
          <a:xfrm>
            <a:off x="46038" y="0"/>
            <a:ext cx="12768262" cy="1200150"/>
            <a:chOff x="1141" y="-80962"/>
            <a:chExt cx="12768709" cy="1200150"/>
          </a:xfrm>
        </p:grpSpPr>
        <p:grpSp>
          <p:nvGrpSpPr>
            <p:cNvPr id="14343" name="Group 11">
              <a:extLst>
                <a:ext uri="{FF2B5EF4-FFF2-40B4-BE49-F238E27FC236}">
                  <a16:creationId xmlns:a16="http://schemas.microsoft.com/office/drawing/2014/main" id="{78CF5B34-DDC7-4155-E5B9-B8C8BCB48C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14346" name="Shape 0">
                <a:extLst>
                  <a:ext uri="{FF2B5EF4-FFF2-40B4-BE49-F238E27FC236}">
                    <a16:creationId xmlns:a16="http://schemas.microsoft.com/office/drawing/2014/main" id="{43792BD7-D5DA-C771-6AF5-292305858F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4347" name="Shape 1">
                <a:extLst>
                  <a:ext uri="{FF2B5EF4-FFF2-40B4-BE49-F238E27FC236}">
                    <a16:creationId xmlns:a16="http://schemas.microsoft.com/office/drawing/2014/main" id="{1012E643-9DA6-E700-E09E-95C074A765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14344" name="Image 0" descr="/mnt/data/isro_logo.png">
              <a:extLst>
                <a:ext uri="{FF2B5EF4-FFF2-40B4-BE49-F238E27FC236}">
                  <a16:creationId xmlns:a16="http://schemas.microsoft.com/office/drawing/2014/main" id="{934F1407-AB68-4636-BB42-3F658BC75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5" name="Image 1" descr="/mnt/data/gsics_logo.png">
              <a:extLst>
                <a:ext uri="{FF2B5EF4-FFF2-40B4-BE49-F238E27FC236}">
                  <a16:creationId xmlns:a16="http://schemas.microsoft.com/office/drawing/2014/main" id="{BC3043F6-FF26-4AA6-C353-4A5BDB639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1" y="28575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hape 7">
            <a:extLst>
              <a:ext uri="{FF2B5EF4-FFF2-40B4-BE49-F238E27FC236}">
                <a16:creationId xmlns:a16="http://schemas.microsoft.com/office/drawing/2014/main" id="{8CF3DA42-C336-16A7-4289-E528C6658F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" y="7424738"/>
            <a:ext cx="12730163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7" name="Text Box 6">
            <a:extLst>
              <a:ext uri="{FF2B5EF4-FFF2-40B4-BE49-F238E27FC236}">
                <a16:creationId xmlns:a16="http://schemas.microsoft.com/office/drawing/2014/main" id="{254C2C2F-7D54-7DF2-5C6F-FEF6DE846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088" y="2522538"/>
            <a:ext cx="26749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2200" b="1">
                <a:solidFill>
                  <a:srgbClr val="FF0000"/>
                </a:solidFill>
                <a:latin typeface="Times New Roman" panose="02020603050405020304" pitchFamily="18" charset="0"/>
              </a:rPr>
              <a:t>6 Channel IMAGER</a:t>
            </a:r>
          </a:p>
        </p:txBody>
      </p:sp>
      <p:sp>
        <p:nvSpPr>
          <p:cNvPr id="16388" name="Text Box 7">
            <a:extLst>
              <a:ext uri="{FF2B5EF4-FFF2-40B4-BE49-F238E27FC236}">
                <a16:creationId xmlns:a16="http://schemas.microsoft.com/office/drawing/2014/main" id="{0A7725BD-8A14-6D7D-E33F-6199B9197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0638" y="2528888"/>
            <a:ext cx="3203575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tabLst>
                <a:tab pos="568325" algn="l"/>
                <a:tab pos="1547813" algn="l"/>
                <a:tab pos="2805113" algn="l"/>
                <a:tab pos="4286250" algn="l"/>
                <a:tab pos="583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568325" algn="l"/>
                <a:tab pos="1547813" algn="l"/>
                <a:tab pos="2805113" algn="l"/>
                <a:tab pos="4286250" algn="l"/>
                <a:tab pos="583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568325" algn="l"/>
                <a:tab pos="1547813" algn="l"/>
                <a:tab pos="2805113" algn="l"/>
                <a:tab pos="4286250" algn="l"/>
                <a:tab pos="583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568325" algn="l"/>
                <a:tab pos="1547813" algn="l"/>
                <a:tab pos="2805113" algn="l"/>
                <a:tab pos="4286250" algn="l"/>
                <a:tab pos="583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568325" algn="l"/>
                <a:tab pos="1547813" algn="l"/>
                <a:tab pos="2805113" algn="l"/>
                <a:tab pos="4286250" algn="l"/>
                <a:tab pos="583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  <a:tab pos="1547813" algn="l"/>
                <a:tab pos="2805113" algn="l"/>
                <a:tab pos="4286250" algn="l"/>
                <a:tab pos="583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  <a:tab pos="1547813" algn="l"/>
                <a:tab pos="2805113" algn="l"/>
                <a:tab pos="4286250" algn="l"/>
                <a:tab pos="583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  <a:tab pos="1547813" algn="l"/>
                <a:tab pos="2805113" algn="l"/>
                <a:tab pos="4286250" algn="l"/>
                <a:tab pos="583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  <a:tab pos="1547813" algn="l"/>
                <a:tab pos="2805113" algn="l"/>
                <a:tab pos="4286250" algn="l"/>
                <a:tab pos="5834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2200" b="1">
                <a:solidFill>
                  <a:srgbClr val="FF0000"/>
                </a:solidFill>
                <a:latin typeface="Times New Roman" panose="02020603050405020304" pitchFamily="18" charset="0"/>
              </a:rPr>
              <a:t>19 Channel SOUNDER</a:t>
            </a:r>
          </a:p>
        </p:txBody>
      </p:sp>
      <p:graphicFrame>
        <p:nvGraphicFramePr>
          <p:cNvPr id="16389" name="Object 8">
            <a:extLst>
              <a:ext uri="{FF2B5EF4-FFF2-40B4-BE49-F238E27FC236}">
                <a16:creationId xmlns:a16="http://schemas.microsoft.com/office/drawing/2014/main" id="{AF191A7C-7567-CA40-0197-00589ED2EE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58550" y="1382713"/>
          <a:ext cx="1411288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PhotoPaint.Image.10" r:id="rId3" imgW="1853968" imgH="1523810" progId="CorelPhotoPaint.Image.10">
                  <p:embed/>
                </p:oleObj>
              </mc:Choice>
              <mc:Fallback>
                <p:oleObj name="CorelPhotoPaint.Image.10" r:id="rId3" imgW="1853968" imgH="1523810" progId="CorelPhotoPaint.Image.10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203359"/>
                          </a:clrFrom>
                          <a:clrTo>
                            <a:srgbClr val="203359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58550" y="1382713"/>
                        <a:ext cx="1411288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90" name="Picture 2" descr="SND_SRF.TIF">
            <a:extLst>
              <a:ext uri="{FF2B5EF4-FFF2-40B4-BE49-F238E27FC236}">
                <a16:creationId xmlns:a16="http://schemas.microsoft.com/office/drawing/2014/main" id="{0B6C1516-B9F8-5678-1F7E-2FF600FBEB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5" t="3233" r="2586"/>
          <a:stretch>
            <a:fillRect/>
          </a:stretch>
        </p:blipFill>
        <p:spPr bwMode="auto">
          <a:xfrm>
            <a:off x="8655050" y="5092700"/>
            <a:ext cx="3817938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391" name="Object 1">
            <a:extLst>
              <a:ext uri="{FF2B5EF4-FFF2-40B4-BE49-F238E27FC236}">
                <a16:creationId xmlns:a16="http://schemas.microsoft.com/office/drawing/2014/main" id="{A6C8C617-0AEF-3233-BE68-9223B8746A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6050" y="1431925"/>
          <a:ext cx="6858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 PHOTO-PAINT 8.0 Image" r:id="rId6" imgW="2780952" imgH="6679365" progId="CorelPhotoPaint.Image.8">
                  <p:embed/>
                </p:oleObj>
              </mc:Choice>
              <mc:Fallback>
                <p:oleObj name="Corel PHOTO-PAINT 8.0 Image" r:id="rId6" imgW="2780952" imgH="6679365" progId="CorelPhotoPaint.Imag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003399"/>
                          </a:clrFrom>
                          <a:clrTo>
                            <a:srgbClr val="003399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" y="1431925"/>
                        <a:ext cx="685800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92" name="Picture 3">
            <a:extLst>
              <a:ext uri="{FF2B5EF4-FFF2-40B4-BE49-F238E27FC236}">
                <a16:creationId xmlns:a16="http://schemas.microsoft.com/office/drawing/2014/main" id="{E2BD43D2-4D13-8126-2527-6BC751DE21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5254625"/>
            <a:ext cx="4183062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3" name="Title 1">
            <a:extLst>
              <a:ext uri="{FF2B5EF4-FFF2-40B4-BE49-F238E27FC236}">
                <a16:creationId xmlns:a16="http://schemas.microsoft.com/office/drawing/2014/main" id="{053ADEF2-7581-2A63-5373-B03DEDAE0488}"/>
              </a:ext>
            </a:extLst>
          </p:cNvPr>
          <p:cNvSpPr txBox="1">
            <a:spLocks/>
          </p:cNvSpPr>
          <p:nvPr/>
        </p:nvSpPr>
        <p:spPr bwMode="auto">
          <a:xfrm>
            <a:off x="1017588" y="201613"/>
            <a:ext cx="11377612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858838" indent="-330200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322388" indent="-26352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851025" indent="-26352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379663" indent="-26352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8368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2940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7512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2084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6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INSAT-3DS: Satellite Instruments Overview </a:t>
            </a:r>
          </a:p>
        </p:txBody>
      </p:sp>
      <p:pic>
        <p:nvPicPr>
          <p:cNvPr id="16394" name="Picture 17">
            <a:extLst>
              <a:ext uri="{FF2B5EF4-FFF2-40B4-BE49-F238E27FC236}">
                <a16:creationId xmlns:a16="http://schemas.microsoft.com/office/drawing/2014/main" id="{9BEEC53D-4705-5F7B-DB3F-474EF16835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2978150"/>
            <a:ext cx="3487738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18">
            <a:extLst>
              <a:ext uri="{FF2B5EF4-FFF2-40B4-BE49-F238E27FC236}">
                <a16:creationId xmlns:a16="http://schemas.microsoft.com/office/drawing/2014/main" id="{7BA49072-665C-CF75-7C9D-8808540E550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938" y="3019425"/>
            <a:ext cx="4030662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6" name="Rectangle 19">
            <a:extLst>
              <a:ext uri="{FF2B5EF4-FFF2-40B4-BE49-F238E27FC236}">
                <a16:creationId xmlns:a16="http://schemas.microsoft.com/office/drawing/2014/main" id="{3B73459F-764A-238F-429C-3C1DB1C59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1825" y="1152525"/>
            <a:ext cx="96107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079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8194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766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7338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910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700">
                <a:latin typeface="Calibri" panose="020F0502020204030204" pitchFamily="34" charset="0"/>
                <a:cs typeface="Calibri" panose="020F0502020204030204" pitchFamily="34" charset="0"/>
              </a:rPr>
              <a:t>Launched on 17-Feb-2024 using GSLV-F14 rocket, from Satish Dhawan Space Centre (SDSC/ISRO)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700">
                <a:latin typeface="Calibri" panose="020F0502020204030204" pitchFamily="34" charset="0"/>
                <a:cs typeface="Calibri" panose="020F0502020204030204" pitchFamily="34" charset="0"/>
              </a:rPr>
              <a:t>Improvements to mitigate the issues related to the blackbody calibration and mid-night sun-intrusion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700" b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INSAT-3DS replaced INSAT-3D at 82E</a:t>
            </a:r>
          </a:p>
        </p:txBody>
      </p:sp>
      <p:pic>
        <p:nvPicPr>
          <p:cNvPr id="16397" name="Picture 21">
            <a:extLst>
              <a:ext uri="{FF2B5EF4-FFF2-40B4-BE49-F238E27FC236}">
                <a16:creationId xmlns:a16="http://schemas.microsoft.com/office/drawing/2014/main" id="{6CB0EE81-92C6-0F37-6091-EBAB1366AD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889250"/>
            <a:ext cx="3551238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E1A98D7-3CFF-B88D-1394-EFDE669FD9E5}"/>
              </a:ext>
            </a:extLst>
          </p:cNvPr>
          <p:cNvSpPr txBox="1"/>
          <p:nvPr/>
        </p:nvSpPr>
        <p:spPr>
          <a:xfrm>
            <a:off x="177800" y="7424738"/>
            <a:ext cx="12301538" cy="449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grpSp>
        <p:nvGrpSpPr>
          <p:cNvPr id="16399" name="Group 18">
            <a:extLst>
              <a:ext uri="{FF2B5EF4-FFF2-40B4-BE49-F238E27FC236}">
                <a16:creationId xmlns:a16="http://schemas.microsoft.com/office/drawing/2014/main" id="{DF1FAFE2-8DC2-BEA3-3E25-36485FF4CD2A}"/>
              </a:ext>
            </a:extLst>
          </p:cNvPr>
          <p:cNvGrpSpPr>
            <a:grpSpLocks/>
          </p:cNvGrpSpPr>
          <p:nvPr/>
        </p:nvGrpSpPr>
        <p:grpSpPr bwMode="auto">
          <a:xfrm>
            <a:off x="25400" y="-111125"/>
            <a:ext cx="12971463" cy="1200150"/>
            <a:chOff x="-201613" y="-80962"/>
            <a:chExt cx="12971463" cy="1200150"/>
          </a:xfrm>
        </p:grpSpPr>
        <p:grpSp>
          <p:nvGrpSpPr>
            <p:cNvPr id="16400" name="Group 19">
              <a:extLst>
                <a:ext uri="{FF2B5EF4-FFF2-40B4-BE49-F238E27FC236}">
                  <a16:creationId xmlns:a16="http://schemas.microsoft.com/office/drawing/2014/main" id="{B062FD95-E613-8055-11AA-F906C1FC0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16403" name="Shape 0">
                <a:extLst>
                  <a:ext uri="{FF2B5EF4-FFF2-40B4-BE49-F238E27FC236}">
                    <a16:creationId xmlns:a16="http://schemas.microsoft.com/office/drawing/2014/main" id="{B6152F96-45EA-0087-E7EB-965B3E1F24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404" name="Shape 1">
                <a:extLst>
                  <a:ext uri="{FF2B5EF4-FFF2-40B4-BE49-F238E27FC236}">
                    <a16:creationId xmlns:a16="http://schemas.microsoft.com/office/drawing/2014/main" id="{6ADFCAFB-BC3C-8E02-4D26-BD6FDC088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16401" name="Image 0" descr="/mnt/data/isro_logo.png">
              <a:extLst>
                <a:ext uri="{FF2B5EF4-FFF2-40B4-BE49-F238E27FC236}">
                  <a16:creationId xmlns:a16="http://schemas.microsoft.com/office/drawing/2014/main" id="{16021253-0CF3-0E43-3ECD-61D073379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2" name="Image 1" descr="/mnt/data/gsics_logo.png">
              <a:extLst>
                <a:ext uri="{FF2B5EF4-FFF2-40B4-BE49-F238E27FC236}">
                  <a16:creationId xmlns:a16="http://schemas.microsoft.com/office/drawing/2014/main" id="{EDBF7819-6A64-41F5-F161-11E59B61C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1613" y="28575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hape 7">
            <a:extLst>
              <a:ext uri="{FF2B5EF4-FFF2-40B4-BE49-F238E27FC236}">
                <a16:creationId xmlns:a16="http://schemas.microsoft.com/office/drawing/2014/main" id="{57AE0E41-098C-66B6-BCFD-5F133E9EE53F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00" y="7424738"/>
            <a:ext cx="12730163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5" name="Title 1">
            <a:extLst>
              <a:ext uri="{FF2B5EF4-FFF2-40B4-BE49-F238E27FC236}">
                <a16:creationId xmlns:a16="http://schemas.microsoft.com/office/drawing/2014/main" id="{FA36B34B-0113-3165-DE93-8C387A0BE483}"/>
              </a:ext>
            </a:extLst>
          </p:cNvPr>
          <p:cNvSpPr txBox="1">
            <a:spLocks/>
          </p:cNvSpPr>
          <p:nvPr/>
        </p:nvSpPr>
        <p:spPr bwMode="auto">
          <a:xfrm>
            <a:off x="-23813" y="139700"/>
            <a:ext cx="12744451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858838" indent="-330200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322388" indent="-26352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851025" indent="-26352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379663" indent="-26352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8368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2940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7512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2084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Inter-Calibration Results: INSAT-3DS vs IASI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5FA75A-BD2C-124C-FD9D-1F1574C8E67A}"/>
              </a:ext>
            </a:extLst>
          </p:cNvPr>
          <p:cNvSpPr txBox="1"/>
          <p:nvPr/>
        </p:nvSpPr>
        <p:spPr>
          <a:xfrm>
            <a:off x="177800" y="7480300"/>
            <a:ext cx="12301538" cy="449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pic>
        <p:nvPicPr>
          <p:cNvPr id="18437" name="Picture 1">
            <a:extLst>
              <a:ext uri="{FF2B5EF4-FFF2-40B4-BE49-F238E27FC236}">
                <a16:creationId xmlns:a16="http://schemas.microsoft.com/office/drawing/2014/main" id="{0FF28669-9B3B-B27E-A255-D4E24EF16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1717675"/>
            <a:ext cx="12099925" cy="557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2">
            <a:extLst>
              <a:ext uri="{FF2B5EF4-FFF2-40B4-BE49-F238E27FC236}">
                <a16:creationId xmlns:a16="http://schemas.microsoft.com/office/drawing/2014/main" id="{CDB091F0-75FE-CBFD-5B84-6C41807CD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8513" y="1130300"/>
            <a:ext cx="38036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2600">
                <a:latin typeface="Calibri" panose="020F0502020204030204" pitchFamily="34" charset="0"/>
                <a:ea typeface="仿宋_GB2312"/>
                <a:cs typeface="Calibri" panose="020F0502020204030204" pitchFamily="34" charset="0"/>
              </a:rPr>
              <a:t>Analysis for the year 2025 </a:t>
            </a:r>
          </a:p>
        </p:txBody>
      </p:sp>
      <p:grpSp>
        <p:nvGrpSpPr>
          <p:cNvPr id="18439" name="Group 17">
            <a:extLst>
              <a:ext uri="{FF2B5EF4-FFF2-40B4-BE49-F238E27FC236}">
                <a16:creationId xmlns:a16="http://schemas.microsoft.com/office/drawing/2014/main" id="{1BF36F16-709F-7099-79AD-538D344E4FF0}"/>
              </a:ext>
            </a:extLst>
          </p:cNvPr>
          <p:cNvGrpSpPr>
            <a:grpSpLocks/>
          </p:cNvGrpSpPr>
          <p:nvPr/>
        </p:nvGrpSpPr>
        <p:grpSpPr bwMode="auto">
          <a:xfrm>
            <a:off x="-26988" y="-80963"/>
            <a:ext cx="12817476" cy="1200151"/>
            <a:chOff x="-47527" y="-80962"/>
            <a:chExt cx="12817377" cy="1200150"/>
          </a:xfrm>
        </p:grpSpPr>
        <p:grpSp>
          <p:nvGrpSpPr>
            <p:cNvPr id="18440" name="Group 18">
              <a:extLst>
                <a:ext uri="{FF2B5EF4-FFF2-40B4-BE49-F238E27FC236}">
                  <a16:creationId xmlns:a16="http://schemas.microsoft.com/office/drawing/2014/main" id="{359FFFF6-0462-1530-5E34-C1D1ED84F6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18443" name="Shape 0">
                <a:extLst>
                  <a:ext uri="{FF2B5EF4-FFF2-40B4-BE49-F238E27FC236}">
                    <a16:creationId xmlns:a16="http://schemas.microsoft.com/office/drawing/2014/main" id="{CDD7B87C-1C50-225F-01D3-A09FA21D93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8444" name="Shape 1">
                <a:extLst>
                  <a:ext uri="{FF2B5EF4-FFF2-40B4-BE49-F238E27FC236}">
                    <a16:creationId xmlns:a16="http://schemas.microsoft.com/office/drawing/2014/main" id="{67778B4F-B626-7110-5EB1-169A566580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18441" name="Image 0" descr="/mnt/data/isro_logo.png">
              <a:extLst>
                <a:ext uri="{FF2B5EF4-FFF2-40B4-BE49-F238E27FC236}">
                  <a16:creationId xmlns:a16="http://schemas.microsoft.com/office/drawing/2014/main" id="{5AF3B9F0-9D37-7036-B87B-5CEF5CEEA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2" name="Image 1" descr="/mnt/data/gsics_logo.png">
              <a:extLst>
                <a:ext uri="{FF2B5EF4-FFF2-40B4-BE49-F238E27FC236}">
                  <a16:creationId xmlns:a16="http://schemas.microsoft.com/office/drawing/2014/main" id="{AEB72A50-CF27-4F4C-1D52-F5E9C6A86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527" y="28575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hape 7">
            <a:extLst>
              <a:ext uri="{FF2B5EF4-FFF2-40B4-BE49-F238E27FC236}">
                <a16:creationId xmlns:a16="http://schemas.microsoft.com/office/drawing/2014/main" id="{4277F599-4941-E555-2813-9FFCA6BB9261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38" y="7424738"/>
            <a:ext cx="12730162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0483" name="Content Placeholder 5">
            <a:extLst>
              <a:ext uri="{FF2B5EF4-FFF2-40B4-BE49-F238E27FC236}">
                <a16:creationId xmlns:a16="http://schemas.microsoft.com/office/drawing/2014/main" id="{B9B8EDF8-E8ED-62C3-6D11-3F4944443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988" y="1160463"/>
            <a:ext cx="9382125" cy="617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itle 1">
            <a:extLst>
              <a:ext uri="{FF2B5EF4-FFF2-40B4-BE49-F238E27FC236}">
                <a16:creationId xmlns:a16="http://schemas.microsoft.com/office/drawing/2014/main" id="{36B279DF-41F4-AECE-34C9-F17C55A09D8F}"/>
              </a:ext>
            </a:extLst>
          </p:cNvPr>
          <p:cNvSpPr txBox="1">
            <a:spLocks/>
          </p:cNvSpPr>
          <p:nvPr/>
        </p:nvSpPr>
        <p:spPr bwMode="auto">
          <a:xfrm>
            <a:off x="611188" y="136525"/>
            <a:ext cx="123126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858838" indent="-330200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322388" indent="-26352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851025" indent="-26352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379663" indent="-26352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8368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2940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7512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2084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Inter-Calibration Results: INSAT-3DS vs IASI  --cntd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6AA121-5365-A30F-0F07-EF79F0928A75}"/>
              </a:ext>
            </a:extLst>
          </p:cNvPr>
          <p:cNvSpPr txBox="1"/>
          <p:nvPr/>
        </p:nvSpPr>
        <p:spPr>
          <a:xfrm>
            <a:off x="177800" y="7480300"/>
            <a:ext cx="12301538" cy="449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grpSp>
        <p:nvGrpSpPr>
          <p:cNvPr id="20486" name="Group 9">
            <a:extLst>
              <a:ext uri="{FF2B5EF4-FFF2-40B4-BE49-F238E27FC236}">
                <a16:creationId xmlns:a16="http://schemas.microsoft.com/office/drawing/2014/main" id="{13B260AF-E7CA-E9E3-E15A-23A86395A57A}"/>
              </a:ext>
            </a:extLst>
          </p:cNvPr>
          <p:cNvGrpSpPr>
            <a:grpSpLocks/>
          </p:cNvGrpSpPr>
          <p:nvPr/>
        </p:nvGrpSpPr>
        <p:grpSpPr bwMode="auto">
          <a:xfrm>
            <a:off x="-26988" y="-39688"/>
            <a:ext cx="12879388" cy="1200151"/>
            <a:chOff x="-32767" y="-80962"/>
            <a:chExt cx="12879362" cy="1200150"/>
          </a:xfrm>
        </p:grpSpPr>
        <p:grpSp>
          <p:nvGrpSpPr>
            <p:cNvPr id="20487" name="Group 11">
              <a:extLst>
                <a:ext uri="{FF2B5EF4-FFF2-40B4-BE49-F238E27FC236}">
                  <a16:creationId xmlns:a16="http://schemas.microsoft.com/office/drawing/2014/main" id="{2012ED06-7D3D-95E2-BCC0-85381F8B70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20490" name="Shape 0">
                <a:extLst>
                  <a:ext uri="{FF2B5EF4-FFF2-40B4-BE49-F238E27FC236}">
                    <a16:creationId xmlns:a16="http://schemas.microsoft.com/office/drawing/2014/main" id="{68763F21-41B4-247D-B96D-2E0F47DE59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0491" name="Shape 1">
                <a:extLst>
                  <a:ext uri="{FF2B5EF4-FFF2-40B4-BE49-F238E27FC236}">
                    <a16:creationId xmlns:a16="http://schemas.microsoft.com/office/drawing/2014/main" id="{E084D0AC-7B68-CC6E-9218-BE621A2F8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20488" name="Image 0" descr="/mnt/data/isro_logo.png">
              <a:extLst>
                <a:ext uri="{FF2B5EF4-FFF2-40B4-BE49-F238E27FC236}">
                  <a16:creationId xmlns:a16="http://schemas.microsoft.com/office/drawing/2014/main" id="{6755C59A-DAC8-80C9-5193-6AC3C4EDC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35282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9" name="Image 1" descr="/mnt/data/gsics_logo.png">
              <a:extLst>
                <a:ext uri="{FF2B5EF4-FFF2-40B4-BE49-F238E27FC236}">
                  <a16:creationId xmlns:a16="http://schemas.microsoft.com/office/drawing/2014/main" id="{DEFABC50-B021-3DE1-53AE-C2D0DDEC0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2767" y="28575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hape 7">
            <a:extLst>
              <a:ext uri="{FF2B5EF4-FFF2-40B4-BE49-F238E27FC236}">
                <a16:creationId xmlns:a16="http://schemas.microsoft.com/office/drawing/2014/main" id="{14731A02-1F45-E200-0649-91BF0E12D2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38" y="7353300"/>
            <a:ext cx="12730162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2531" name="Picture 7">
            <a:extLst>
              <a:ext uri="{FF2B5EF4-FFF2-40B4-BE49-F238E27FC236}">
                <a16:creationId xmlns:a16="http://schemas.microsoft.com/office/drawing/2014/main" id="{C343E6A3-55BA-5DE0-3424-6524B155E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23"/>
          <a:stretch>
            <a:fillRect/>
          </a:stretch>
        </p:blipFill>
        <p:spPr bwMode="auto">
          <a:xfrm>
            <a:off x="574675" y="1900238"/>
            <a:ext cx="580707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5FCBAFC-4E0C-2F8E-E892-2ED1ABB2D167}"/>
              </a:ext>
            </a:extLst>
          </p:cNvPr>
          <p:cNvSpPr/>
          <p:nvPr/>
        </p:nvSpPr>
        <p:spPr>
          <a:xfrm>
            <a:off x="2081213" y="1657350"/>
            <a:ext cx="8601075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INSAT-3DS                                        12UTC 				SEVIRI  </a:t>
            </a:r>
          </a:p>
        </p:txBody>
      </p:sp>
      <p:sp>
        <p:nvSpPr>
          <p:cNvPr id="22533" name="Rectangle 12">
            <a:extLst>
              <a:ext uri="{FF2B5EF4-FFF2-40B4-BE49-F238E27FC236}">
                <a16:creationId xmlns:a16="http://schemas.microsoft.com/office/drawing/2014/main" id="{F1C6A920-1ADC-C8E9-107F-B2A7A6B14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8838" y="9525"/>
            <a:ext cx="87026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3200">
                <a:latin typeface="Calibri" panose="020F0502020204030204" pitchFamily="34" charset="0"/>
                <a:ea typeface="楷体" panose="02010609060101010101" pitchFamily="49" charset="-122"/>
                <a:cs typeface="Calibri" panose="020F0502020204030204" pitchFamily="34" charset="0"/>
              </a:rPr>
              <a:t>Radiative Transfer-Based Assessment of INSAT-3DS Radiances </a:t>
            </a:r>
            <a:endParaRPr lang="en-US" altLang="en-US" sz="3200">
              <a:latin typeface="Calibri" panose="020F0502020204030204" pitchFamily="34" charset="0"/>
              <a:ea typeface="楷体" panose="0201060906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A0EEFF16-59D2-7783-5B48-779E77D1D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938" y="1135063"/>
            <a:ext cx="5324475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9388" indent="-179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IN" altLang="en-US" b="1">
                <a:solidFill>
                  <a:srgbClr val="C00000"/>
                </a:solidFill>
              </a:rPr>
              <a:t>ERA5 and CRTM in a GSICS Validation Context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2055AA-72B7-1565-A5ED-EB312A99BD63}"/>
              </a:ext>
            </a:extLst>
          </p:cNvPr>
          <p:cNvSpPr txBox="1"/>
          <p:nvPr/>
        </p:nvSpPr>
        <p:spPr>
          <a:xfrm>
            <a:off x="177800" y="7424738"/>
            <a:ext cx="12301538" cy="449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grpSp>
        <p:nvGrpSpPr>
          <p:cNvPr id="22536" name="Group 14">
            <a:extLst>
              <a:ext uri="{FF2B5EF4-FFF2-40B4-BE49-F238E27FC236}">
                <a16:creationId xmlns:a16="http://schemas.microsoft.com/office/drawing/2014/main" id="{029F659B-769E-E0FC-D3BB-9842686F42A9}"/>
              </a:ext>
            </a:extLst>
          </p:cNvPr>
          <p:cNvGrpSpPr>
            <a:grpSpLocks/>
          </p:cNvGrpSpPr>
          <p:nvPr/>
        </p:nvGrpSpPr>
        <p:grpSpPr bwMode="auto">
          <a:xfrm>
            <a:off x="6292850" y="1971675"/>
            <a:ext cx="6378575" cy="5216525"/>
            <a:chOff x="2665359" y="1553591"/>
            <a:chExt cx="6379704" cy="5216212"/>
          </a:xfrm>
        </p:grpSpPr>
        <p:grpSp>
          <p:nvGrpSpPr>
            <p:cNvPr id="22543" name="Group 16">
              <a:extLst>
                <a:ext uri="{FF2B5EF4-FFF2-40B4-BE49-F238E27FC236}">
                  <a16:creationId xmlns:a16="http://schemas.microsoft.com/office/drawing/2014/main" id="{96966332-0887-BC93-B1AB-4CA6BED39A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5359" y="1553591"/>
              <a:ext cx="6379704" cy="2438062"/>
              <a:chOff x="2677693" y="2000540"/>
              <a:chExt cx="6392547" cy="2438062"/>
            </a:xfrm>
          </p:grpSpPr>
          <p:pic>
            <p:nvPicPr>
              <p:cNvPr id="22547" name="Picture 20">
                <a:extLst>
                  <a:ext uri="{FF2B5EF4-FFF2-40B4-BE49-F238E27FC236}">
                    <a16:creationId xmlns:a16="http://schemas.microsoft.com/office/drawing/2014/main" id="{7AC082FD-00C2-BD4A-510A-E9BA4E9F12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343" t="6607" r="9796"/>
              <a:stretch>
                <a:fillRect/>
              </a:stretch>
            </p:blipFill>
            <p:spPr bwMode="auto">
              <a:xfrm>
                <a:off x="2677693" y="2000540"/>
                <a:ext cx="6392547" cy="24380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48" name="Picture 9">
                <a:extLst>
                  <a:ext uri="{FF2B5EF4-FFF2-40B4-BE49-F238E27FC236}">
                    <a16:creationId xmlns:a16="http://schemas.microsoft.com/office/drawing/2014/main" id="{477CE700-00A0-6936-D60D-EE5F249505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19" t="29031" b="46246"/>
              <a:stretch>
                <a:fillRect/>
              </a:stretch>
            </p:blipFill>
            <p:spPr bwMode="auto">
              <a:xfrm>
                <a:off x="7949684" y="2816647"/>
                <a:ext cx="898525" cy="774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544" name="Group 17">
              <a:extLst>
                <a:ext uri="{FF2B5EF4-FFF2-40B4-BE49-F238E27FC236}">
                  <a16:creationId xmlns:a16="http://schemas.microsoft.com/office/drawing/2014/main" id="{2508FDFB-8196-25B9-DC7E-D602E1A814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55047" y="4228932"/>
              <a:ext cx="6247258" cy="2540871"/>
              <a:chOff x="2638455" y="4603873"/>
              <a:chExt cx="6247258" cy="2540871"/>
            </a:xfrm>
          </p:grpSpPr>
          <p:pic>
            <p:nvPicPr>
              <p:cNvPr id="22545" name="Picture 18">
                <a:extLst>
                  <a:ext uri="{FF2B5EF4-FFF2-40B4-BE49-F238E27FC236}">
                    <a16:creationId xmlns:a16="http://schemas.microsoft.com/office/drawing/2014/main" id="{D6768496-78EC-2387-EF91-BC2A95A64D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178" r="9796"/>
              <a:stretch>
                <a:fillRect/>
              </a:stretch>
            </p:blipFill>
            <p:spPr bwMode="auto">
              <a:xfrm>
                <a:off x="2638455" y="4603873"/>
                <a:ext cx="6247258" cy="25408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46" name="Picture 9">
                <a:extLst>
                  <a:ext uri="{FF2B5EF4-FFF2-40B4-BE49-F238E27FC236}">
                    <a16:creationId xmlns:a16="http://schemas.microsoft.com/office/drawing/2014/main" id="{58034AF4-F99A-2E05-BC3E-69757E6134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19" t="29031" b="46246"/>
              <a:stretch>
                <a:fillRect/>
              </a:stretch>
            </p:blipFill>
            <p:spPr bwMode="auto">
              <a:xfrm>
                <a:off x="7877496" y="4659331"/>
                <a:ext cx="876156" cy="812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2537" name="Group 18">
            <a:extLst>
              <a:ext uri="{FF2B5EF4-FFF2-40B4-BE49-F238E27FC236}">
                <a16:creationId xmlns:a16="http://schemas.microsoft.com/office/drawing/2014/main" id="{828147C7-683A-F080-3BD0-91ECE05D9FF6}"/>
              </a:ext>
            </a:extLst>
          </p:cNvPr>
          <p:cNvGrpSpPr>
            <a:grpSpLocks/>
          </p:cNvGrpSpPr>
          <p:nvPr/>
        </p:nvGrpSpPr>
        <p:grpSpPr bwMode="auto">
          <a:xfrm>
            <a:off x="-36513" y="-36513"/>
            <a:ext cx="12900026" cy="1155701"/>
            <a:chOff x="-36487" y="-37305"/>
            <a:chExt cx="12900778" cy="1156493"/>
          </a:xfrm>
        </p:grpSpPr>
        <p:grpSp>
          <p:nvGrpSpPr>
            <p:cNvPr id="22538" name="Group 19">
              <a:extLst>
                <a:ext uri="{FF2B5EF4-FFF2-40B4-BE49-F238E27FC236}">
                  <a16:creationId xmlns:a16="http://schemas.microsoft.com/office/drawing/2014/main" id="{024392D2-4C7D-DAD8-2E71-A20642AF76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22541" name="Shape 0">
                <a:extLst>
                  <a:ext uri="{FF2B5EF4-FFF2-40B4-BE49-F238E27FC236}">
                    <a16:creationId xmlns:a16="http://schemas.microsoft.com/office/drawing/2014/main" id="{D92EB4DD-BB32-89E1-ED3F-33F354E09A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2542" name="Shape 1">
                <a:extLst>
                  <a:ext uri="{FF2B5EF4-FFF2-40B4-BE49-F238E27FC236}">
                    <a16:creationId xmlns:a16="http://schemas.microsoft.com/office/drawing/2014/main" id="{2AC7610F-64E7-7D1E-F12D-5058850004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22539" name="Image 0" descr="/mnt/data/isro_logo.png">
              <a:extLst>
                <a:ext uri="{FF2B5EF4-FFF2-40B4-BE49-F238E27FC236}">
                  <a16:creationId xmlns:a16="http://schemas.microsoft.com/office/drawing/2014/main" id="{8767577F-AB94-9580-C86F-EAE36E33C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52978" y="-37305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40" name="Image 1" descr="/mnt/data/gsics_logo.png">
              <a:extLst>
                <a:ext uri="{FF2B5EF4-FFF2-40B4-BE49-F238E27FC236}">
                  <a16:creationId xmlns:a16="http://schemas.microsoft.com/office/drawing/2014/main" id="{29B492F1-BB92-ED7B-9973-349C316FD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6487" y="28575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>
            <a:extLst>
              <a:ext uri="{FF2B5EF4-FFF2-40B4-BE49-F238E27FC236}">
                <a16:creationId xmlns:a16="http://schemas.microsoft.com/office/drawing/2014/main" id="{E6B0E394-0DF7-2099-9FA4-B9222D8D9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838" y="1830388"/>
            <a:ext cx="6875462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12">
            <a:extLst>
              <a:ext uri="{FF2B5EF4-FFF2-40B4-BE49-F238E27FC236}">
                <a16:creationId xmlns:a16="http://schemas.microsoft.com/office/drawing/2014/main" id="{C6932789-F0B1-CEDE-6228-47BBC42EA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7550" y="196850"/>
            <a:ext cx="6307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latin typeface="Calibri" panose="020F0502020204030204" pitchFamily="34" charset="0"/>
                <a:cs typeface="Calibri" panose="020F0502020204030204" pitchFamily="34" charset="0"/>
              </a:rPr>
              <a:t>Results of GEO-GEO Inter-Calibration</a:t>
            </a:r>
            <a:endParaRPr lang="en-US" altLang="en-US" sz="3500">
              <a:latin typeface="Calibri" panose="020F0502020204030204" pitchFamily="34" charset="0"/>
              <a:ea typeface="楷体" panose="0201060906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24580" name="Rectangle 6">
            <a:extLst>
              <a:ext uri="{FF2B5EF4-FFF2-40B4-BE49-F238E27FC236}">
                <a16:creationId xmlns:a16="http://schemas.microsoft.com/office/drawing/2014/main" id="{9AAEAC74-FE1E-97C3-05B3-C6B8CFD44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3725" y="1276350"/>
            <a:ext cx="40147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9388" indent="-179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IN" altLang="en-US" b="1">
                <a:solidFill>
                  <a:srgbClr val="C00000"/>
                </a:solidFill>
              </a:rPr>
              <a:t>SEVIRI (Ch6) vs. INSAT-3DS (TIR-1)</a:t>
            </a:r>
          </a:p>
        </p:txBody>
      </p:sp>
      <p:sp>
        <p:nvSpPr>
          <p:cNvPr id="24581" name="Shape 7">
            <a:extLst>
              <a:ext uri="{FF2B5EF4-FFF2-40B4-BE49-F238E27FC236}">
                <a16:creationId xmlns:a16="http://schemas.microsoft.com/office/drawing/2014/main" id="{8F3459E6-7F12-2E1E-E275-B54E9D4FE5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38" y="7424738"/>
            <a:ext cx="12730162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E0E1CE-F16E-EB18-C54B-E233C17B0C8E}"/>
              </a:ext>
            </a:extLst>
          </p:cNvPr>
          <p:cNvSpPr txBox="1"/>
          <p:nvPr/>
        </p:nvSpPr>
        <p:spPr>
          <a:xfrm>
            <a:off x="177800" y="7480300"/>
            <a:ext cx="12301538" cy="449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grpSp>
        <p:nvGrpSpPr>
          <p:cNvPr id="24583" name="Group 10">
            <a:extLst>
              <a:ext uri="{FF2B5EF4-FFF2-40B4-BE49-F238E27FC236}">
                <a16:creationId xmlns:a16="http://schemas.microsoft.com/office/drawing/2014/main" id="{138D1834-392B-ADA2-EBFE-7F7FC4A02D65}"/>
              </a:ext>
            </a:extLst>
          </p:cNvPr>
          <p:cNvGrpSpPr>
            <a:grpSpLocks/>
          </p:cNvGrpSpPr>
          <p:nvPr/>
        </p:nvGrpSpPr>
        <p:grpSpPr bwMode="auto">
          <a:xfrm>
            <a:off x="-26988" y="-80963"/>
            <a:ext cx="12796838" cy="1200151"/>
            <a:chOff x="-26417" y="-80962"/>
            <a:chExt cx="12796267" cy="1200150"/>
          </a:xfrm>
        </p:grpSpPr>
        <p:grpSp>
          <p:nvGrpSpPr>
            <p:cNvPr id="24584" name="Group 11">
              <a:extLst>
                <a:ext uri="{FF2B5EF4-FFF2-40B4-BE49-F238E27FC236}">
                  <a16:creationId xmlns:a16="http://schemas.microsoft.com/office/drawing/2014/main" id="{EBBDB95F-D332-38FC-5331-0D475CFF19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24587" name="Shape 0">
                <a:extLst>
                  <a:ext uri="{FF2B5EF4-FFF2-40B4-BE49-F238E27FC236}">
                    <a16:creationId xmlns:a16="http://schemas.microsoft.com/office/drawing/2014/main" id="{5A5783CA-5486-E509-3CC8-9C3E032D0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4588" name="Shape 1">
                <a:extLst>
                  <a:ext uri="{FF2B5EF4-FFF2-40B4-BE49-F238E27FC236}">
                    <a16:creationId xmlns:a16="http://schemas.microsoft.com/office/drawing/2014/main" id="{639AE8ED-6B6C-9197-FE89-E0F8011537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24585" name="Image 0" descr="/mnt/data/isro_logo.png">
              <a:extLst>
                <a:ext uri="{FF2B5EF4-FFF2-40B4-BE49-F238E27FC236}">
                  <a16:creationId xmlns:a16="http://schemas.microsoft.com/office/drawing/2014/main" id="{E5818F34-538F-D4BE-A24C-3B6E58C36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6" name="Image 1" descr="/mnt/data/gsics_logo.png">
              <a:extLst>
                <a:ext uri="{FF2B5EF4-FFF2-40B4-BE49-F238E27FC236}">
                  <a16:creationId xmlns:a16="http://schemas.microsoft.com/office/drawing/2014/main" id="{A116A0FD-E953-3521-AF13-167ACE616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417" y="28575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>
            <a:extLst>
              <a:ext uri="{FF2B5EF4-FFF2-40B4-BE49-F238E27FC236}">
                <a16:creationId xmlns:a16="http://schemas.microsoft.com/office/drawing/2014/main" id="{56E8927A-0836-FDE9-739B-F822746F4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0" y="1135063"/>
            <a:ext cx="8783638" cy="596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4">
            <a:extLst>
              <a:ext uri="{FF2B5EF4-FFF2-40B4-BE49-F238E27FC236}">
                <a16:creationId xmlns:a16="http://schemas.microsoft.com/office/drawing/2014/main" id="{1E527F5D-BDFC-C726-1344-32A44AFB1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-11113"/>
            <a:ext cx="10001250" cy="1139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IN" altLang="en-US" sz="3400">
                <a:latin typeface="Calibri" panose="020F0502020204030204" pitchFamily="34" charset="0"/>
                <a:cs typeface="Calibri" panose="020F0502020204030204" pitchFamily="34" charset="0"/>
              </a:rPr>
              <a:t>Calibration of INSAT-3DS Imager Visible and SWIR channels</a:t>
            </a:r>
          </a:p>
        </p:txBody>
      </p:sp>
      <p:sp>
        <p:nvSpPr>
          <p:cNvPr id="25604" name="Shape 7">
            <a:extLst>
              <a:ext uri="{FF2B5EF4-FFF2-40B4-BE49-F238E27FC236}">
                <a16:creationId xmlns:a16="http://schemas.microsoft.com/office/drawing/2014/main" id="{94C56AA6-F3D5-1F1B-1113-3E1726EABA0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281863"/>
            <a:ext cx="12730163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A869F9-1B86-94E1-064D-08A55C1682B1}"/>
              </a:ext>
            </a:extLst>
          </p:cNvPr>
          <p:cNvSpPr txBox="1"/>
          <p:nvPr/>
        </p:nvSpPr>
        <p:spPr>
          <a:xfrm>
            <a:off x="177800" y="7408863"/>
            <a:ext cx="12301538" cy="449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grpSp>
        <p:nvGrpSpPr>
          <p:cNvPr id="25606" name="Group 10">
            <a:extLst>
              <a:ext uri="{FF2B5EF4-FFF2-40B4-BE49-F238E27FC236}">
                <a16:creationId xmlns:a16="http://schemas.microsoft.com/office/drawing/2014/main" id="{D44A9C62-7E5E-F4BD-7664-6035D83E9352}"/>
              </a:ext>
            </a:extLst>
          </p:cNvPr>
          <p:cNvGrpSpPr>
            <a:grpSpLocks/>
          </p:cNvGrpSpPr>
          <p:nvPr/>
        </p:nvGrpSpPr>
        <p:grpSpPr bwMode="auto">
          <a:xfrm>
            <a:off x="-20638" y="-19050"/>
            <a:ext cx="12873038" cy="1200150"/>
            <a:chOff x="-145572" y="-80962"/>
            <a:chExt cx="12915422" cy="1200150"/>
          </a:xfrm>
        </p:grpSpPr>
        <p:grpSp>
          <p:nvGrpSpPr>
            <p:cNvPr id="25607" name="Group 13">
              <a:extLst>
                <a:ext uri="{FF2B5EF4-FFF2-40B4-BE49-F238E27FC236}">
                  <a16:creationId xmlns:a16="http://schemas.microsoft.com/office/drawing/2014/main" id="{226B2C70-521F-444C-ACCA-0D81F48CA6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89527" y="992188"/>
              <a:ext cx="12707937" cy="127000"/>
              <a:chOff x="-89527" y="992188"/>
              <a:chExt cx="12707937" cy="127000"/>
            </a:xfrm>
          </p:grpSpPr>
          <p:sp>
            <p:nvSpPr>
              <p:cNvPr id="25610" name="Shape 0">
                <a:extLst>
                  <a:ext uri="{FF2B5EF4-FFF2-40B4-BE49-F238E27FC236}">
                    <a16:creationId xmlns:a16="http://schemas.microsoft.com/office/drawing/2014/main" id="{A0886F5A-7956-5C9F-A5A1-D033F61842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89527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11" name="Shape 1">
                <a:extLst>
                  <a:ext uri="{FF2B5EF4-FFF2-40B4-BE49-F238E27FC236}">
                    <a16:creationId xmlns:a16="http://schemas.microsoft.com/office/drawing/2014/main" id="{0C5F39E0-093B-B798-D741-D8118EE314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89527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25608" name="Image 0" descr="/mnt/data/isro_logo.png">
              <a:extLst>
                <a:ext uri="{FF2B5EF4-FFF2-40B4-BE49-F238E27FC236}">
                  <a16:creationId xmlns:a16="http://schemas.microsoft.com/office/drawing/2014/main" id="{18D4C05C-6641-0553-7EFC-52711D239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9" name="Image 1" descr="/mnt/data/gsics_logo.png">
              <a:extLst>
                <a:ext uri="{FF2B5EF4-FFF2-40B4-BE49-F238E27FC236}">
                  <a16:creationId xmlns:a16="http://schemas.microsoft.com/office/drawing/2014/main" id="{1EDF5180-0208-976C-B25C-E00DF1DCA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5572" y="28575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hape 7">
            <a:extLst>
              <a:ext uri="{FF2B5EF4-FFF2-40B4-BE49-F238E27FC236}">
                <a16:creationId xmlns:a16="http://schemas.microsoft.com/office/drawing/2014/main" id="{B8DEEF08-B410-0A24-3E39-06765477994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394575"/>
            <a:ext cx="12730163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1" name="TextBox 7">
            <a:extLst>
              <a:ext uri="{FF2B5EF4-FFF2-40B4-BE49-F238E27FC236}">
                <a16:creationId xmlns:a16="http://schemas.microsoft.com/office/drawing/2014/main" id="{59CA54C7-91D5-521B-5616-DC4CEEFDD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2550" y="160338"/>
            <a:ext cx="10025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IN" altLang="en-US" sz="3600">
                <a:latin typeface="Calibri" panose="020F0502020204030204" pitchFamily="34" charset="0"/>
                <a:cs typeface="Calibri" panose="020F0502020204030204" pitchFamily="34" charset="0"/>
              </a:rPr>
              <a:t>ISRO’s Future Met Satellites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C0EEAE7-FF64-2E38-3C18-0B164660EEB7}"/>
              </a:ext>
            </a:extLst>
          </p:cNvPr>
          <p:cNvSpPr/>
          <p:nvPr/>
        </p:nvSpPr>
        <p:spPr>
          <a:xfrm>
            <a:off x="273050" y="2155825"/>
            <a:ext cx="6477000" cy="4660900"/>
          </a:xfrm>
          <a:prstGeom prst="rect">
            <a:avLst/>
          </a:prstGeom>
          <a:solidFill>
            <a:srgbClr val="CCFFCC"/>
          </a:solidFill>
          <a:ln w="0">
            <a:noFill/>
          </a:ln>
          <a:effectLst/>
        </p:spPr>
        <p:txBody>
          <a:bodyPr lIns="90000" tIns="45000" rIns="90000" bIns="450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601"/>
              </a:spcAft>
              <a:defRPr/>
            </a:pPr>
            <a:r>
              <a:rPr lang="en-IN" sz="2800" b="1" kern="0" spc="-1" dirty="0">
                <a:solidFill>
                  <a:srgbClr val="FF0000"/>
                </a:solidFill>
                <a:latin typeface="Calibri"/>
                <a:ea typeface="+mn-ea"/>
              </a:rPr>
              <a:t>GEO:  </a:t>
            </a:r>
            <a:r>
              <a:rPr lang="en-IN" sz="2800" kern="0" spc="-1" dirty="0">
                <a:solidFill>
                  <a:srgbClr val="000000"/>
                </a:solidFill>
                <a:latin typeface="Calibri"/>
                <a:ea typeface="+mn-ea"/>
              </a:rPr>
              <a:t>INSAT-4th Generation Satellite </a:t>
            </a:r>
            <a:endParaRPr lang="en-US" sz="2800" kern="0" spc="-1" dirty="0">
              <a:solidFill>
                <a:srgbClr val="000000"/>
              </a:solidFill>
              <a:latin typeface="Calibri"/>
              <a:ea typeface="+mn-ea"/>
            </a:endParaRPr>
          </a:p>
          <a:p>
            <a:pPr marL="45576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kern="0" spc="-1" dirty="0">
                <a:solidFill>
                  <a:srgbClr val="000000"/>
                </a:solidFill>
                <a:latin typeface="Calibri"/>
                <a:ea typeface="+mn-ea"/>
              </a:rPr>
              <a:t>a) Advanced Imager</a:t>
            </a:r>
            <a:endParaRPr lang="en-US" sz="2800" kern="0" spc="-1" dirty="0">
              <a:solidFill>
                <a:srgbClr val="000000"/>
              </a:solidFill>
              <a:latin typeface="Calibri"/>
              <a:ea typeface="+mn-ea"/>
            </a:endParaRPr>
          </a:p>
          <a:p>
            <a:pPr marL="914400" lvl="2" indent="-171360" eaLnBrk="1" fontAlgn="auto" hangingPunct="1">
              <a:spcBef>
                <a:spcPts val="0"/>
              </a:spcBef>
              <a:spcAft>
                <a:spcPts val="300"/>
              </a:spcAft>
              <a:buClr>
                <a:srgbClr val="0432FF"/>
              </a:buClr>
              <a:buFont typeface="Arial"/>
              <a:buChar char="•"/>
              <a:defRPr/>
            </a:pPr>
            <a:r>
              <a:rPr lang="en-US" sz="2000" kern="0" spc="-1" dirty="0">
                <a:solidFill>
                  <a:srgbClr val="0432FF"/>
                </a:solidFill>
                <a:latin typeface="Calibri"/>
                <a:ea typeface="+mn-ea"/>
              </a:rPr>
              <a:t>18 bands from 0.5 – 13.5 µm with spatial resolution 500m for VIS and 2 km for IR</a:t>
            </a:r>
            <a:endParaRPr lang="en-US" sz="2000" kern="0" spc="-1" dirty="0">
              <a:solidFill>
                <a:srgbClr val="000000"/>
              </a:solidFill>
              <a:latin typeface="Calibri"/>
              <a:ea typeface="+mn-ea"/>
            </a:endParaRPr>
          </a:p>
          <a:p>
            <a:pPr marL="914400" lvl="2" indent="-171360" eaLnBrk="1" fontAlgn="auto" hangingPunct="1">
              <a:spcBef>
                <a:spcPts val="0"/>
              </a:spcBef>
              <a:spcAft>
                <a:spcPts val="300"/>
              </a:spcAft>
              <a:buClr>
                <a:srgbClr val="0432FF"/>
              </a:buClr>
              <a:buFont typeface="Arial"/>
              <a:buChar char="•"/>
              <a:defRPr/>
            </a:pPr>
            <a:r>
              <a:rPr lang="en-US" sz="2000" kern="0" spc="-1" dirty="0">
                <a:solidFill>
                  <a:srgbClr val="0432FF"/>
                </a:solidFill>
                <a:latin typeface="Calibri"/>
                <a:ea typeface="+mn-ea"/>
              </a:rPr>
              <a:t>Faster scanning for nowcasting applications</a:t>
            </a:r>
            <a:endParaRPr lang="en-US" sz="2000" kern="0" spc="-1" dirty="0">
              <a:solidFill>
                <a:srgbClr val="000000"/>
              </a:solidFill>
              <a:latin typeface="Calibri"/>
              <a:ea typeface="+mn-ea"/>
            </a:endParaRPr>
          </a:p>
          <a:p>
            <a:pPr marL="914400" lvl="2" indent="-171360" eaLnBrk="1" fontAlgn="auto" hangingPunct="1">
              <a:spcBef>
                <a:spcPts val="0"/>
              </a:spcBef>
              <a:spcAft>
                <a:spcPts val="300"/>
              </a:spcAft>
              <a:buClr>
                <a:srgbClr val="0432FF"/>
              </a:buClr>
              <a:buFont typeface="Arial"/>
              <a:buChar char="•"/>
              <a:defRPr/>
            </a:pPr>
            <a:r>
              <a:rPr lang="en-US" sz="2000" kern="0" spc="-1" dirty="0">
                <a:solidFill>
                  <a:srgbClr val="0432FF"/>
                </a:solidFill>
                <a:latin typeface="Calibri"/>
                <a:ea typeface="+mn-ea"/>
              </a:rPr>
              <a:t>FD (Full Disk), India (3000 km x 3000 km) and Mesoscale (1000 km x 1000 km)</a:t>
            </a:r>
            <a:endParaRPr lang="en-US" sz="2000" kern="0" spc="-1" dirty="0">
              <a:solidFill>
                <a:srgbClr val="000000"/>
              </a:solidFill>
              <a:latin typeface="Calibri"/>
              <a:ea typeface="+mn-ea"/>
            </a:endParaRPr>
          </a:p>
          <a:p>
            <a:pPr marL="914400" lvl="2" indent="-171360" eaLnBrk="1" fontAlgn="auto" hangingPunct="1">
              <a:spcBef>
                <a:spcPts val="0"/>
              </a:spcBef>
              <a:spcAft>
                <a:spcPts val="300"/>
              </a:spcAft>
              <a:buClr>
                <a:srgbClr val="0432FF"/>
              </a:buClr>
              <a:buFont typeface="Arial"/>
              <a:buChar char="•"/>
              <a:defRPr/>
            </a:pPr>
            <a:r>
              <a:rPr lang="en-US" sz="2000" kern="0" spc="-1" dirty="0">
                <a:solidFill>
                  <a:srgbClr val="0432FF"/>
                </a:solidFill>
                <a:latin typeface="Calibri"/>
                <a:ea typeface="+mn-ea"/>
              </a:rPr>
              <a:t>Capability to provide FD image every 15 minute, Indian landmass every 5 minutes and Mesoscale images every 30 seconds. </a:t>
            </a:r>
            <a:endParaRPr lang="en-US" sz="2000" kern="0" spc="-1" dirty="0">
              <a:solidFill>
                <a:srgbClr val="000000"/>
              </a:solidFill>
              <a:latin typeface="Calibri"/>
              <a:ea typeface="+mn-ea"/>
            </a:endParaRPr>
          </a:p>
          <a:p>
            <a:pPr marL="455760" eaLnBrk="1" fontAlgn="auto" hangingPunct="1">
              <a:spcBef>
                <a:spcPts val="601"/>
              </a:spcBef>
              <a:spcAft>
                <a:spcPts val="601"/>
              </a:spcAft>
              <a:defRPr/>
            </a:pPr>
            <a:r>
              <a:rPr lang="en-IN" sz="2800" kern="0" spc="-1" dirty="0">
                <a:solidFill>
                  <a:srgbClr val="000000"/>
                </a:solidFill>
                <a:latin typeface="Calibri"/>
                <a:ea typeface="+mn-ea"/>
              </a:rPr>
              <a:t>b) Lightning Mapper</a:t>
            </a:r>
            <a:endParaRPr lang="en-US" sz="2800" kern="0" spc="-1" dirty="0">
              <a:solidFill>
                <a:srgbClr val="000000"/>
              </a:solidFill>
              <a:latin typeface="Calibri"/>
              <a:ea typeface="+mn-ea"/>
            </a:endParaRPr>
          </a:p>
          <a:p>
            <a:pPr marL="45576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kern="0" spc="-1" dirty="0">
                <a:solidFill>
                  <a:srgbClr val="000000"/>
                </a:solidFill>
                <a:latin typeface="Calibri"/>
                <a:ea typeface="+mn-ea"/>
              </a:rPr>
              <a:t>c) Hyperspectral Infrared Sounder </a:t>
            </a:r>
            <a:endParaRPr lang="en-US" sz="2800" kern="0" spc="-1" dirty="0">
              <a:solidFill>
                <a:srgbClr val="000000"/>
              </a:solidFill>
              <a:latin typeface="Calibri"/>
              <a:ea typeface="+mn-ea"/>
            </a:endParaRPr>
          </a:p>
        </p:txBody>
      </p:sp>
      <p:pic>
        <p:nvPicPr>
          <p:cNvPr id="27653" name="Picture 10">
            <a:extLst>
              <a:ext uri="{FF2B5EF4-FFF2-40B4-BE49-F238E27FC236}">
                <a16:creationId xmlns:a16="http://schemas.microsoft.com/office/drawing/2014/main" id="{7CD0B976-D1F6-1B62-017B-68BCDF1E3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925638"/>
            <a:ext cx="4464050" cy="527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6ADEE1A-C859-CB6E-FFF2-F085FFEABDDF}"/>
              </a:ext>
            </a:extLst>
          </p:cNvPr>
          <p:cNvSpPr txBox="1"/>
          <p:nvPr/>
        </p:nvSpPr>
        <p:spPr>
          <a:xfrm>
            <a:off x="2916238" y="1230313"/>
            <a:ext cx="71977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IN" sz="3200" spc="-1" dirty="0">
                <a:solidFill>
                  <a:srgbClr val="C00000"/>
                </a:solidFill>
                <a:latin typeface="Calibri"/>
              </a:rPr>
              <a:t>INSAT-4</a:t>
            </a:r>
            <a:r>
              <a:rPr lang="en-IN" sz="3200" spc="-1" baseline="30000" dirty="0">
                <a:solidFill>
                  <a:srgbClr val="C00000"/>
                </a:solidFill>
                <a:latin typeface="Calibri"/>
              </a:rPr>
              <a:t>th</a:t>
            </a:r>
            <a:r>
              <a:rPr lang="en-IN" sz="3200" spc="-1" dirty="0">
                <a:solidFill>
                  <a:srgbClr val="C00000"/>
                </a:solidFill>
                <a:latin typeface="Calibri"/>
              </a:rPr>
              <a:t> Generation Satellite Instrument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BF8E95-2202-4C87-A337-6F94297C54A5}"/>
              </a:ext>
            </a:extLst>
          </p:cNvPr>
          <p:cNvSpPr txBox="1"/>
          <p:nvPr/>
        </p:nvSpPr>
        <p:spPr>
          <a:xfrm>
            <a:off x="177800" y="7424738"/>
            <a:ext cx="12301538" cy="449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grpSp>
        <p:nvGrpSpPr>
          <p:cNvPr id="27656" name="Group 18">
            <a:extLst>
              <a:ext uri="{FF2B5EF4-FFF2-40B4-BE49-F238E27FC236}">
                <a16:creationId xmlns:a16="http://schemas.microsoft.com/office/drawing/2014/main" id="{0F1EABEF-13E3-6AFE-18B7-5148D96CBB7B}"/>
              </a:ext>
            </a:extLst>
          </p:cNvPr>
          <p:cNvGrpSpPr>
            <a:grpSpLocks/>
          </p:cNvGrpSpPr>
          <p:nvPr/>
        </p:nvGrpSpPr>
        <p:grpSpPr bwMode="auto">
          <a:xfrm>
            <a:off x="-26988" y="-80963"/>
            <a:ext cx="12796838" cy="1200151"/>
            <a:chOff x="-26417" y="-80962"/>
            <a:chExt cx="12796267" cy="1200150"/>
          </a:xfrm>
        </p:grpSpPr>
        <p:grpSp>
          <p:nvGrpSpPr>
            <p:cNvPr id="27657" name="Group 19">
              <a:extLst>
                <a:ext uri="{FF2B5EF4-FFF2-40B4-BE49-F238E27FC236}">
                  <a16:creationId xmlns:a16="http://schemas.microsoft.com/office/drawing/2014/main" id="{DC69176E-AF69-DC56-7B3B-77B96B8F3B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27660" name="Shape 0">
                <a:extLst>
                  <a:ext uri="{FF2B5EF4-FFF2-40B4-BE49-F238E27FC236}">
                    <a16:creationId xmlns:a16="http://schemas.microsoft.com/office/drawing/2014/main" id="{D675601A-B101-5FDE-1637-910364DE05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661" name="Shape 1">
                <a:extLst>
                  <a:ext uri="{FF2B5EF4-FFF2-40B4-BE49-F238E27FC236}">
                    <a16:creationId xmlns:a16="http://schemas.microsoft.com/office/drawing/2014/main" id="{E4465978-7FD9-CFC7-D090-FF80BF4484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27658" name="Image 0" descr="/mnt/data/isro_logo.png">
              <a:extLst>
                <a:ext uri="{FF2B5EF4-FFF2-40B4-BE49-F238E27FC236}">
                  <a16:creationId xmlns:a16="http://schemas.microsoft.com/office/drawing/2014/main" id="{871A6C38-63A7-207D-336D-795A40351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9" name="Image 1" descr="/mnt/data/gsics_logo.png">
              <a:extLst>
                <a:ext uri="{FF2B5EF4-FFF2-40B4-BE49-F238E27FC236}">
                  <a16:creationId xmlns:a16="http://schemas.microsoft.com/office/drawing/2014/main" id="{A850BFA3-8910-5C73-9E93-E69702B95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417" y="28575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hape 7">
            <a:extLst>
              <a:ext uri="{FF2B5EF4-FFF2-40B4-BE49-F238E27FC236}">
                <a16:creationId xmlns:a16="http://schemas.microsoft.com/office/drawing/2014/main" id="{4B6E8910-9055-62D2-B9C5-F69893BF4D0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394575"/>
            <a:ext cx="12730163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06349F-2090-80DC-7300-5EC7C3857046}"/>
              </a:ext>
            </a:extLst>
          </p:cNvPr>
          <p:cNvSpPr txBox="1"/>
          <p:nvPr/>
        </p:nvSpPr>
        <p:spPr>
          <a:xfrm>
            <a:off x="107950" y="7424738"/>
            <a:ext cx="12301538" cy="449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1330C19-A0C3-184A-A2AB-FC5B9A2295C8}"/>
              </a:ext>
            </a:extLst>
          </p:cNvPr>
          <p:cNvSpPr txBox="1">
            <a:spLocks/>
          </p:cNvSpPr>
          <p:nvPr/>
        </p:nvSpPr>
        <p:spPr>
          <a:xfrm>
            <a:off x="306388" y="2333625"/>
            <a:ext cx="9469437" cy="3228975"/>
          </a:xfrm>
          <a:prstGeom prst="rect">
            <a:avLst/>
          </a:prstGeom>
        </p:spPr>
        <p:txBody>
          <a:bodyPr/>
          <a:lstStyle>
            <a:lvl1pPr marL="395288" indent="-3952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58838" indent="-3302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22388" indent="-26352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51025" indent="-26352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9663" indent="-26352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10398" indent="-264582" algn="l" defTabSz="10583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39561" indent="-264582" algn="l" defTabSz="10583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68725" indent="-264582" algn="l" defTabSz="10583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97888" indent="-264582" algn="l" defTabSz="10583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Millimeter-wave Atmospheric Temperature and Humidity Sounder (MATHS) </a:t>
            </a:r>
          </a:p>
          <a:p>
            <a:pPr marL="648000" indent="-360000">
              <a:spcAft>
                <a:spcPts val="600"/>
              </a:spcAft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20-channel cross-track scanning Radiometer operating at 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50-60 GHz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183.31± 16.25 GHz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bands </a:t>
            </a:r>
          </a:p>
          <a:p>
            <a:pPr marL="648000" indent="-360000">
              <a:spcAft>
                <a:spcPts val="600"/>
              </a:spcAft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Atmospheric vertical Temperature &amp; Humidity profiles with nadir spatial resolution of 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km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km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respectively. </a:t>
            </a:r>
          </a:p>
          <a:p>
            <a:pPr marL="648000" indent="-360000">
              <a:spcAft>
                <a:spcPts val="600"/>
              </a:spcAft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Developed in-house at Space Applications Centre (ISRO)</a:t>
            </a:r>
          </a:p>
        </p:txBody>
      </p:sp>
      <p:pic>
        <p:nvPicPr>
          <p:cNvPr id="29701" name="Picture 22">
            <a:extLst>
              <a:ext uri="{FF2B5EF4-FFF2-40B4-BE49-F238E27FC236}">
                <a16:creationId xmlns:a16="http://schemas.microsoft.com/office/drawing/2014/main" id="{1D09351E-7B35-5089-1665-76A36AFF5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3" r="10495"/>
          <a:stretch>
            <a:fillRect/>
          </a:stretch>
        </p:blipFill>
        <p:spPr bwMode="auto">
          <a:xfrm rot="-406741">
            <a:off x="10083800" y="2317750"/>
            <a:ext cx="2051050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Rectangle 23">
            <a:extLst>
              <a:ext uri="{FF2B5EF4-FFF2-40B4-BE49-F238E27FC236}">
                <a16:creationId xmlns:a16="http://schemas.microsoft.com/office/drawing/2014/main" id="{C7FA88F1-F26D-41BC-8066-AE0453E3A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5725" y="5111750"/>
            <a:ext cx="1873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MATHS Payload</a:t>
            </a:r>
          </a:p>
        </p:txBody>
      </p:sp>
      <p:sp>
        <p:nvSpPr>
          <p:cNvPr id="29703" name="Rectangle 24">
            <a:extLst>
              <a:ext uri="{FF2B5EF4-FFF2-40B4-BE49-F238E27FC236}">
                <a16:creationId xmlns:a16="http://schemas.microsoft.com/office/drawing/2014/main" id="{E57B3137-44F4-CEFD-50C3-508464AE8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5238" y="1349375"/>
            <a:ext cx="49085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200">
                <a:solidFill>
                  <a:srgbClr val="C00000"/>
                </a:solidFill>
              </a:rPr>
              <a:t>Oceansat-3A will be launched in 2026</a:t>
            </a:r>
          </a:p>
        </p:txBody>
      </p:sp>
      <p:sp>
        <p:nvSpPr>
          <p:cNvPr id="29704" name="TextBox 25">
            <a:extLst>
              <a:ext uri="{FF2B5EF4-FFF2-40B4-BE49-F238E27FC236}">
                <a16:creationId xmlns:a16="http://schemas.microsoft.com/office/drawing/2014/main" id="{003B04C1-D839-15D4-98E4-1815590DE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2575" y="68263"/>
            <a:ext cx="10023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IN" altLang="en-US" sz="3600">
                <a:latin typeface="Calibri" panose="020F0502020204030204" pitchFamily="34" charset="0"/>
                <a:cs typeface="Calibri" panose="020F0502020204030204" pitchFamily="34" charset="0"/>
              </a:rPr>
              <a:t>ISRO’s Future Met Satellites</a:t>
            </a:r>
          </a:p>
        </p:txBody>
      </p:sp>
      <p:grpSp>
        <p:nvGrpSpPr>
          <p:cNvPr id="29705" name="Group 12">
            <a:extLst>
              <a:ext uri="{FF2B5EF4-FFF2-40B4-BE49-F238E27FC236}">
                <a16:creationId xmlns:a16="http://schemas.microsoft.com/office/drawing/2014/main" id="{B6BEBEA2-24FB-D36D-C7B5-861751208503}"/>
              </a:ext>
            </a:extLst>
          </p:cNvPr>
          <p:cNvGrpSpPr>
            <a:grpSpLocks/>
          </p:cNvGrpSpPr>
          <p:nvPr/>
        </p:nvGrpSpPr>
        <p:grpSpPr bwMode="auto">
          <a:xfrm>
            <a:off x="-26988" y="-80963"/>
            <a:ext cx="12796838" cy="1200151"/>
            <a:chOff x="-26417" y="-80962"/>
            <a:chExt cx="12796267" cy="1200150"/>
          </a:xfrm>
        </p:grpSpPr>
        <p:grpSp>
          <p:nvGrpSpPr>
            <p:cNvPr id="29706" name="Group 13">
              <a:extLst>
                <a:ext uri="{FF2B5EF4-FFF2-40B4-BE49-F238E27FC236}">
                  <a16:creationId xmlns:a16="http://schemas.microsoft.com/office/drawing/2014/main" id="{D598C4BF-FF62-A24F-0DF8-B6CC09570D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29709" name="Shape 0">
                <a:extLst>
                  <a:ext uri="{FF2B5EF4-FFF2-40B4-BE49-F238E27FC236}">
                    <a16:creationId xmlns:a16="http://schemas.microsoft.com/office/drawing/2014/main" id="{D1873A9A-D986-9659-119F-EDB26E8D9D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9710" name="Shape 1">
                <a:extLst>
                  <a:ext uri="{FF2B5EF4-FFF2-40B4-BE49-F238E27FC236}">
                    <a16:creationId xmlns:a16="http://schemas.microsoft.com/office/drawing/2014/main" id="{631DE0FB-B818-0C51-5406-047BD80CB4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29707" name="Image 0" descr="/mnt/data/isro_logo.png">
              <a:extLst>
                <a:ext uri="{FF2B5EF4-FFF2-40B4-BE49-F238E27FC236}">
                  <a16:creationId xmlns:a16="http://schemas.microsoft.com/office/drawing/2014/main" id="{66F097FB-CCF7-8617-88D6-1A1C96BB0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8" name="Image 1" descr="/mnt/data/gsics_logo.png">
              <a:extLst>
                <a:ext uri="{FF2B5EF4-FFF2-40B4-BE49-F238E27FC236}">
                  <a16:creationId xmlns:a16="http://schemas.microsoft.com/office/drawing/2014/main" id="{14CE9B15-C374-A7AE-2A44-ABCF1EA03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417" y="47923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hape 7">
            <a:extLst>
              <a:ext uri="{FF2B5EF4-FFF2-40B4-BE49-F238E27FC236}">
                <a16:creationId xmlns:a16="http://schemas.microsoft.com/office/drawing/2014/main" id="{8D6343E4-0F15-4F38-7B8C-67B848061FD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394575"/>
            <a:ext cx="12730163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1747" name="Picture 7">
            <a:extLst>
              <a:ext uri="{FF2B5EF4-FFF2-40B4-BE49-F238E27FC236}">
                <a16:creationId xmlns:a16="http://schemas.microsoft.com/office/drawing/2014/main" id="{6A3EF0A6-EB8A-1953-B6D5-13356FD02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450" y="1338263"/>
            <a:ext cx="10348913" cy="584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Box 8">
            <a:extLst>
              <a:ext uri="{FF2B5EF4-FFF2-40B4-BE49-F238E27FC236}">
                <a16:creationId xmlns:a16="http://schemas.microsoft.com/office/drawing/2014/main" id="{89D6A606-2C71-5ED2-F468-A2FCFD375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800" y="0"/>
            <a:ext cx="952976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3200">
                <a:latin typeface="Calibri" panose="020F0502020204030204" pitchFamily="34" charset="0"/>
                <a:ea typeface="仿宋_GB2312"/>
                <a:cs typeface="Calibri" panose="020F0502020204030204" pitchFamily="34" charset="0"/>
              </a:rPr>
              <a:t>MOSDAC: ISRO’s Met-Ocean Satellite Data Dissemination Portal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1F74B1-AC31-6C89-79F8-B1F8F1FD6140}"/>
              </a:ext>
            </a:extLst>
          </p:cNvPr>
          <p:cNvSpPr txBox="1"/>
          <p:nvPr/>
        </p:nvSpPr>
        <p:spPr>
          <a:xfrm>
            <a:off x="107950" y="7404100"/>
            <a:ext cx="12301538" cy="4476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grpSp>
        <p:nvGrpSpPr>
          <p:cNvPr id="31750" name="Group 9">
            <a:extLst>
              <a:ext uri="{FF2B5EF4-FFF2-40B4-BE49-F238E27FC236}">
                <a16:creationId xmlns:a16="http://schemas.microsoft.com/office/drawing/2014/main" id="{EE2CAD63-C653-6655-3970-20C9A076386E}"/>
              </a:ext>
            </a:extLst>
          </p:cNvPr>
          <p:cNvGrpSpPr>
            <a:grpSpLocks/>
          </p:cNvGrpSpPr>
          <p:nvPr/>
        </p:nvGrpSpPr>
        <p:grpSpPr bwMode="auto">
          <a:xfrm>
            <a:off x="-26988" y="-80963"/>
            <a:ext cx="12796838" cy="1200151"/>
            <a:chOff x="-26417" y="-80962"/>
            <a:chExt cx="12796267" cy="1199699"/>
          </a:xfrm>
        </p:grpSpPr>
        <p:grpSp>
          <p:nvGrpSpPr>
            <p:cNvPr id="31751" name="Group 11">
              <a:extLst>
                <a:ext uri="{FF2B5EF4-FFF2-40B4-BE49-F238E27FC236}">
                  <a16:creationId xmlns:a16="http://schemas.microsoft.com/office/drawing/2014/main" id="{092BB427-F8F5-1108-9627-A69CF58E83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6549"/>
              <a:chOff x="1588" y="992188"/>
              <a:chExt cx="12707937" cy="126549"/>
            </a:xfrm>
          </p:grpSpPr>
          <p:sp>
            <p:nvSpPr>
              <p:cNvPr id="31754" name="Shape 0">
                <a:extLst>
                  <a:ext uri="{FF2B5EF4-FFF2-40B4-BE49-F238E27FC236}">
                    <a16:creationId xmlns:a16="http://schemas.microsoft.com/office/drawing/2014/main" id="{CDB8CCE5-5CD4-F790-971E-E975BC447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755" name="Shape 1">
                <a:extLst>
                  <a:ext uri="{FF2B5EF4-FFF2-40B4-BE49-F238E27FC236}">
                    <a16:creationId xmlns:a16="http://schemas.microsoft.com/office/drawing/2014/main" id="{69A41EBA-1A83-D8B2-8555-1601B51818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9873"/>
                <a:ext cx="12707937" cy="28864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31752" name="Image 0" descr="/mnt/data/isro_logo.png">
              <a:extLst>
                <a:ext uri="{FF2B5EF4-FFF2-40B4-BE49-F238E27FC236}">
                  <a16:creationId xmlns:a16="http://schemas.microsoft.com/office/drawing/2014/main" id="{403692CF-225A-8FD7-124F-62C77A07F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3" name="Image 1" descr="/mnt/data/gsics_logo.png">
              <a:extLst>
                <a:ext uri="{FF2B5EF4-FFF2-40B4-BE49-F238E27FC236}">
                  <a16:creationId xmlns:a16="http://schemas.microsoft.com/office/drawing/2014/main" id="{C9605FAB-CD4A-BF3D-64C9-AAB6531B0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417" y="24976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8A96C7B-11C8-6D95-CD62-AC04A1B865E7}"/>
              </a:ext>
            </a:extLst>
          </p:cNvPr>
          <p:cNvSpPr txBox="1"/>
          <p:nvPr/>
        </p:nvSpPr>
        <p:spPr>
          <a:xfrm>
            <a:off x="107950" y="7404100"/>
            <a:ext cx="12301538" cy="4476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sp>
        <p:nvSpPr>
          <p:cNvPr id="33795" name="Shape 7">
            <a:extLst>
              <a:ext uri="{FF2B5EF4-FFF2-40B4-BE49-F238E27FC236}">
                <a16:creationId xmlns:a16="http://schemas.microsoft.com/office/drawing/2014/main" id="{55968DF0-9BE5-77A2-1911-A202A8580B0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394575"/>
            <a:ext cx="12730163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3796" name="Picture 7">
            <a:extLst>
              <a:ext uri="{FF2B5EF4-FFF2-40B4-BE49-F238E27FC236}">
                <a16:creationId xmlns:a16="http://schemas.microsoft.com/office/drawing/2014/main" id="{6FE3299E-11EB-7BB4-98F6-8CB8EBEA8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1617663"/>
            <a:ext cx="11160125" cy="558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9">
            <a:extLst>
              <a:ext uri="{FF2B5EF4-FFF2-40B4-BE49-F238E27FC236}">
                <a16:creationId xmlns:a16="http://schemas.microsoft.com/office/drawing/2014/main" id="{E9634445-BBAB-E654-3DE9-871D8AE23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106363"/>
            <a:ext cx="86550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>
                <a:latin typeface="Calibri" panose="020F0502020204030204" pitchFamily="34" charset="0"/>
                <a:cs typeface="Calibri" panose="020F0502020204030204" pitchFamily="34" charset="0"/>
              </a:rPr>
              <a:t>GSICS-Based Calibration and Bias Monitoring </a:t>
            </a:r>
            <a:endParaRPr lang="en-US" altLang="en-US" sz="3600"/>
          </a:p>
        </p:txBody>
      </p:sp>
      <p:grpSp>
        <p:nvGrpSpPr>
          <p:cNvPr id="33798" name="Group 9">
            <a:extLst>
              <a:ext uri="{FF2B5EF4-FFF2-40B4-BE49-F238E27FC236}">
                <a16:creationId xmlns:a16="http://schemas.microsoft.com/office/drawing/2014/main" id="{805CA0C4-1B56-4911-CB53-B72C837DC504}"/>
              </a:ext>
            </a:extLst>
          </p:cNvPr>
          <p:cNvGrpSpPr>
            <a:grpSpLocks/>
          </p:cNvGrpSpPr>
          <p:nvPr/>
        </p:nvGrpSpPr>
        <p:grpSpPr bwMode="auto">
          <a:xfrm>
            <a:off x="-17463" y="-80963"/>
            <a:ext cx="12787313" cy="1200151"/>
            <a:chOff x="-18256" y="-80962"/>
            <a:chExt cx="12788106" cy="1200150"/>
          </a:xfrm>
        </p:grpSpPr>
        <p:grpSp>
          <p:nvGrpSpPr>
            <p:cNvPr id="33799" name="Group 10">
              <a:extLst>
                <a:ext uri="{FF2B5EF4-FFF2-40B4-BE49-F238E27FC236}">
                  <a16:creationId xmlns:a16="http://schemas.microsoft.com/office/drawing/2014/main" id="{84C48279-5810-0375-BBF6-942629B541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33802" name="Shape 0">
                <a:extLst>
                  <a:ext uri="{FF2B5EF4-FFF2-40B4-BE49-F238E27FC236}">
                    <a16:creationId xmlns:a16="http://schemas.microsoft.com/office/drawing/2014/main" id="{C6D450A3-4CFD-0A01-7AB7-EF86F29F1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3803" name="Shape 1">
                <a:extLst>
                  <a:ext uri="{FF2B5EF4-FFF2-40B4-BE49-F238E27FC236}">
                    <a16:creationId xmlns:a16="http://schemas.microsoft.com/office/drawing/2014/main" id="{FCF3B350-3823-BBDF-03BD-D24D16E3F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33800" name="Image 0" descr="/mnt/data/isro_logo.png">
              <a:extLst>
                <a:ext uri="{FF2B5EF4-FFF2-40B4-BE49-F238E27FC236}">
                  <a16:creationId xmlns:a16="http://schemas.microsoft.com/office/drawing/2014/main" id="{0AFDF668-5F5C-3E1F-A77B-B54F93CFB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01" name="Image 1" descr="/mnt/data/gsics_logo.png">
              <a:extLst>
                <a:ext uri="{FF2B5EF4-FFF2-40B4-BE49-F238E27FC236}">
                  <a16:creationId xmlns:a16="http://schemas.microsoft.com/office/drawing/2014/main" id="{877232B4-3A9D-56BB-5AEB-0B42D0713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256" y="79376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hape 7">
            <a:extLst>
              <a:ext uri="{FF2B5EF4-FFF2-40B4-BE49-F238E27FC236}">
                <a16:creationId xmlns:a16="http://schemas.microsoft.com/office/drawing/2014/main" id="{286A7BC4-4002-18A4-70FE-530C2DE9C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394575"/>
            <a:ext cx="12730163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2E10CB-D40D-8AFF-44EF-010664E34BAD}"/>
              </a:ext>
            </a:extLst>
          </p:cNvPr>
          <p:cNvSpPr txBox="1"/>
          <p:nvPr/>
        </p:nvSpPr>
        <p:spPr>
          <a:xfrm>
            <a:off x="23813" y="7462838"/>
            <a:ext cx="12301537" cy="4476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grpSp>
        <p:nvGrpSpPr>
          <p:cNvPr id="35844" name="Group 5">
            <a:extLst>
              <a:ext uri="{FF2B5EF4-FFF2-40B4-BE49-F238E27FC236}">
                <a16:creationId xmlns:a16="http://schemas.microsoft.com/office/drawing/2014/main" id="{C44EEF4D-DDCD-8B2F-C9D0-A4903126501E}"/>
              </a:ext>
            </a:extLst>
          </p:cNvPr>
          <p:cNvGrpSpPr>
            <a:grpSpLocks/>
          </p:cNvGrpSpPr>
          <p:nvPr/>
        </p:nvGrpSpPr>
        <p:grpSpPr bwMode="auto">
          <a:xfrm>
            <a:off x="5024438" y="1741488"/>
            <a:ext cx="7416800" cy="5464175"/>
            <a:chOff x="4788048" y="1459956"/>
            <a:chExt cx="7200800" cy="5466354"/>
          </a:xfrm>
        </p:grpSpPr>
        <p:pic>
          <p:nvPicPr>
            <p:cNvPr id="35854" name="Picture 5">
              <a:extLst>
                <a:ext uri="{FF2B5EF4-FFF2-40B4-BE49-F238E27FC236}">
                  <a16:creationId xmlns:a16="http://schemas.microsoft.com/office/drawing/2014/main" id="{C5D4E904-B38E-13AD-83A5-3E09DE0DA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3" t="10101" r="58859" b="12901"/>
            <a:stretch>
              <a:fillRect/>
            </a:stretch>
          </p:blipFill>
          <p:spPr bwMode="auto">
            <a:xfrm>
              <a:off x="4788048" y="1459956"/>
              <a:ext cx="6990981" cy="5466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5" name="TextBox 1">
              <a:extLst>
                <a:ext uri="{FF2B5EF4-FFF2-40B4-BE49-F238E27FC236}">
                  <a16:creationId xmlns:a16="http://schemas.microsoft.com/office/drawing/2014/main" id="{DBAF5652-0AD2-C8C2-456E-2872B16005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9360616" y="4005856"/>
              <a:ext cx="4825578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</a:pPr>
              <a:r>
                <a:rPr lang="en-US" altLang="en-US" b="1">
                  <a:latin typeface="Calibri" panose="020F0502020204030204" pitchFamily="34" charset="0"/>
                  <a:ea typeface="仿宋_GB2312"/>
                  <a:cs typeface="Calibri" panose="020F0502020204030204" pitchFamily="34" charset="0"/>
                </a:rPr>
                <a:t>           With GSICS                      Without GSICS</a:t>
              </a:r>
              <a:r>
                <a:rPr lang="en-US" altLang="en-US" sz="2200" b="1">
                  <a:latin typeface="Times New Roman" panose="02020603050405020304" pitchFamily="18" charset="0"/>
                  <a:ea typeface="仿宋_GB2312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35845" name="TextBox 2">
            <a:extLst>
              <a:ext uri="{FF2B5EF4-FFF2-40B4-BE49-F238E27FC236}">
                <a16:creationId xmlns:a16="http://schemas.microsoft.com/office/drawing/2014/main" id="{8E43604E-F253-038B-D9CC-72544F0D1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2262188"/>
            <a:ext cx="4845050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15900" indent="-1428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8194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766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7338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910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>
                <a:latin typeface="Calibri" panose="020F0502020204030204" pitchFamily="34" charset="0"/>
                <a:ea typeface="仿宋_GB2312"/>
                <a:cs typeface="Calibri" panose="020F0502020204030204" pitchFamily="34" charset="0"/>
              </a:rPr>
              <a:t>Assimilation of WV radiances from INSAT-3DS  in the WRF data assimilation system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>
                <a:latin typeface="Calibri" panose="020F0502020204030204" pitchFamily="34" charset="0"/>
                <a:ea typeface="仿宋_GB2312"/>
                <a:cs typeface="Calibri" panose="020F0502020204030204" pitchFamily="34" charset="0"/>
              </a:rPr>
              <a:t>Experiments were conducted over the Indian region at a spatial resolution of 9 km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b="1">
                <a:latin typeface="Calibri" panose="020F0502020204030204" pitchFamily="34" charset="0"/>
                <a:ea typeface="仿宋_GB2312"/>
                <a:cs typeface="Calibri" panose="020F0502020204030204" pitchFamily="34" charset="0"/>
              </a:rPr>
              <a:t>Control experiment: </a:t>
            </a:r>
            <a:r>
              <a:rPr lang="en-US" altLang="en-US">
                <a:latin typeface="Calibri" panose="020F0502020204030204" pitchFamily="34" charset="0"/>
                <a:ea typeface="仿宋_GB2312"/>
                <a:cs typeface="Calibri" panose="020F0502020204030204" pitchFamily="34" charset="0"/>
              </a:rPr>
              <a:t>Assimilation of conventional observations 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b="1">
                <a:latin typeface="Calibri" panose="020F0502020204030204" pitchFamily="34" charset="0"/>
                <a:ea typeface="仿宋_GB2312"/>
                <a:cs typeface="Calibri" panose="020F0502020204030204" pitchFamily="34" charset="0"/>
              </a:rPr>
              <a:t>No-GSICS experiment</a:t>
            </a:r>
            <a:r>
              <a:rPr lang="en-US" altLang="en-US">
                <a:latin typeface="Calibri" panose="020F0502020204030204" pitchFamily="34" charset="0"/>
                <a:ea typeface="仿宋_GB2312"/>
                <a:cs typeface="Calibri" panose="020F0502020204030204" pitchFamily="34" charset="0"/>
              </a:rPr>
              <a:t>: Assimilation of WV radiances without GSICS correction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b="1">
                <a:latin typeface="Calibri" panose="020F0502020204030204" pitchFamily="34" charset="0"/>
                <a:ea typeface="仿宋_GB2312"/>
                <a:cs typeface="Calibri" panose="020F0502020204030204" pitchFamily="34" charset="0"/>
              </a:rPr>
              <a:t>GSICS experiment</a:t>
            </a:r>
            <a:r>
              <a:rPr lang="en-US" altLang="en-US">
                <a:latin typeface="Calibri" panose="020F0502020204030204" pitchFamily="34" charset="0"/>
                <a:ea typeface="仿宋_GB2312"/>
                <a:cs typeface="Calibri" panose="020F0502020204030204" pitchFamily="34" charset="0"/>
              </a:rPr>
              <a:t>: Assimilation of WV  radiances corrected using GSICS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>
                <a:latin typeface="Calibri" panose="020F0502020204030204" pitchFamily="34" charset="0"/>
                <a:ea typeface="仿宋_GB2312"/>
                <a:cs typeface="Calibri" panose="020F0502020204030204" pitchFamily="34" charset="0"/>
              </a:rPr>
              <a:t>Assimilation of  WV radiances improved  humidity (6 to 7 %) in the upper troposphere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>
                <a:latin typeface="Calibri" panose="020F0502020204030204" pitchFamily="34" charset="0"/>
                <a:ea typeface="仿宋_GB2312"/>
                <a:cs typeface="Calibri" panose="020F0502020204030204" pitchFamily="34" charset="0"/>
              </a:rPr>
              <a:t>GSICS correction radiances produced slightly larger improvement  </a:t>
            </a:r>
          </a:p>
        </p:txBody>
      </p:sp>
      <p:sp>
        <p:nvSpPr>
          <p:cNvPr id="35846" name="Rectangle 16">
            <a:extLst>
              <a:ext uri="{FF2B5EF4-FFF2-40B4-BE49-F238E27FC236}">
                <a16:creationId xmlns:a16="http://schemas.microsoft.com/office/drawing/2014/main" id="{C8FECD2C-42B1-B636-82EF-BF2384384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198438"/>
            <a:ext cx="945673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IN" altLang="en-US" sz="3400"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Impact of GSICS Correction on NWP Forecast Quality</a:t>
            </a:r>
            <a:endParaRPr lang="en-US" altLang="en-US" sz="3400">
              <a:ea typeface="黑体" panose="0201060906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35847" name="TextBox 6">
            <a:extLst>
              <a:ext uri="{FF2B5EF4-FFF2-40B4-BE49-F238E27FC236}">
                <a16:creationId xmlns:a16="http://schemas.microsoft.com/office/drawing/2014/main" id="{7683E7F5-B018-CD59-2233-E4AD52EDA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7050" y="1222375"/>
            <a:ext cx="4287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8194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766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7338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91000" indent="-533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en-US" b="1">
                <a:solidFill>
                  <a:srgbClr val="C00000"/>
                </a:solidFill>
              </a:rPr>
              <a:t> Calibration → Forecast Improvement </a:t>
            </a:r>
          </a:p>
        </p:txBody>
      </p:sp>
      <p:grpSp>
        <p:nvGrpSpPr>
          <p:cNvPr id="35848" name="Group 13">
            <a:extLst>
              <a:ext uri="{FF2B5EF4-FFF2-40B4-BE49-F238E27FC236}">
                <a16:creationId xmlns:a16="http://schemas.microsoft.com/office/drawing/2014/main" id="{5CF0994D-4ED0-3F73-18BF-99EF4CC4EF67}"/>
              </a:ext>
            </a:extLst>
          </p:cNvPr>
          <p:cNvGrpSpPr>
            <a:grpSpLocks/>
          </p:cNvGrpSpPr>
          <p:nvPr/>
        </p:nvGrpSpPr>
        <p:grpSpPr bwMode="auto">
          <a:xfrm>
            <a:off x="-26988" y="-80963"/>
            <a:ext cx="12796838" cy="1200151"/>
            <a:chOff x="-26417" y="-80962"/>
            <a:chExt cx="12796267" cy="1200150"/>
          </a:xfrm>
        </p:grpSpPr>
        <p:grpSp>
          <p:nvGrpSpPr>
            <p:cNvPr id="35849" name="Group 14">
              <a:extLst>
                <a:ext uri="{FF2B5EF4-FFF2-40B4-BE49-F238E27FC236}">
                  <a16:creationId xmlns:a16="http://schemas.microsoft.com/office/drawing/2014/main" id="{C11A36C9-E108-87F7-3466-7A79D2DBE6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35852" name="Shape 0">
                <a:extLst>
                  <a:ext uri="{FF2B5EF4-FFF2-40B4-BE49-F238E27FC236}">
                    <a16:creationId xmlns:a16="http://schemas.microsoft.com/office/drawing/2014/main" id="{44B5955D-786C-F7E9-9EE8-8B870EC15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53" name="Shape 1">
                <a:extLst>
                  <a:ext uri="{FF2B5EF4-FFF2-40B4-BE49-F238E27FC236}">
                    <a16:creationId xmlns:a16="http://schemas.microsoft.com/office/drawing/2014/main" id="{BB55DE87-68C0-D4DA-3F79-559FC207BA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35850" name="Image 0" descr="/mnt/data/isro_logo.png">
              <a:extLst>
                <a:ext uri="{FF2B5EF4-FFF2-40B4-BE49-F238E27FC236}">
                  <a16:creationId xmlns:a16="http://schemas.microsoft.com/office/drawing/2014/main" id="{D634671B-776A-41A9-F85C-135FD86F0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51" name="Image 1" descr="/mnt/data/gsics_logo.png">
              <a:extLst>
                <a:ext uri="{FF2B5EF4-FFF2-40B4-BE49-F238E27FC236}">
                  <a16:creationId xmlns:a16="http://schemas.microsoft.com/office/drawing/2014/main" id="{83D3594A-D786-B893-9711-10E576C68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417" y="28575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hape 7">
            <a:extLst>
              <a:ext uri="{FF2B5EF4-FFF2-40B4-BE49-F238E27FC236}">
                <a16:creationId xmlns:a16="http://schemas.microsoft.com/office/drawing/2014/main" id="{C0EEF460-6B02-9EB4-CF7F-E258FAC2D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394575"/>
            <a:ext cx="12730163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1" name="Title 1">
            <a:extLst>
              <a:ext uri="{FF2B5EF4-FFF2-40B4-BE49-F238E27FC236}">
                <a16:creationId xmlns:a16="http://schemas.microsoft.com/office/drawing/2014/main" id="{5C1B243F-AEB4-1B9C-D651-CDCFE51B5B06}"/>
              </a:ext>
            </a:extLst>
          </p:cNvPr>
          <p:cNvSpPr txBox="1">
            <a:spLocks/>
          </p:cNvSpPr>
          <p:nvPr/>
        </p:nvSpPr>
        <p:spPr bwMode="auto">
          <a:xfrm>
            <a:off x="2855913" y="207963"/>
            <a:ext cx="70183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858838" indent="-330200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322388" indent="-26352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851025" indent="-26352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379663" indent="-26352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8368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2940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7512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2084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200" b="1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Agency’s Personnel supporting GSICS</a:t>
            </a:r>
          </a:p>
        </p:txBody>
      </p:sp>
      <p:sp>
        <p:nvSpPr>
          <p:cNvPr id="37892" name="Content Placeholder 2">
            <a:extLst>
              <a:ext uri="{FF2B5EF4-FFF2-40B4-BE49-F238E27FC236}">
                <a16:creationId xmlns:a16="http://schemas.microsoft.com/office/drawing/2014/main" id="{4437FB79-D74E-2109-84B3-B5A307944B65}"/>
              </a:ext>
            </a:extLst>
          </p:cNvPr>
          <p:cNvSpPr txBox="1">
            <a:spLocks/>
          </p:cNvSpPr>
          <p:nvPr/>
        </p:nvSpPr>
        <p:spPr bwMode="auto">
          <a:xfrm>
            <a:off x="1216025" y="2124075"/>
            <a:ext cx="10369550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95288" indent="-395288">
              <a:spcBef>
                <a:spcPct val="20000"/>
              </a:spcBef>
              <a:buFont typeface="Arial" panose="020B0604020202020204" pitchFamily="34" charset="0"/>
              <a:buChar char="•"/>
              <a:defRPr sz="3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28575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322388" indent="-263525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851025" indent="-263525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379663" indent="-263525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8368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2940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7512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208463" indent="-263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altLang="en-US" sz="2400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Points of contacts/meeting participants:</a:t>
            </a:r>
          </a:p>
          <a:p>
            <a:pPr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– EP: </a:t>
            </a:r>
            <a:r>
              <a:rPr lang="en-GB" altLang="en-US" sz="2000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Dr Pradeep Thapliyal </a:t>
            </a: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(</a:t>
            </a: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hlinkClick r:id="rId3"/>
              </a:rPr>
              <a:t>pkthapliyal@sac.isro.gov.in</a:t>
            </a: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)</a:t>
            </a:r>
          </a:p>
          <a:p>
            <a:pPr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– GRWG: </a:t>
            </a:r>
            <a:r>
              <a:rPr lang="en-GB" altLang="en-US" sz="2000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Dr Munn Vinayak Shukla </a:t>
            </a: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(</a:t>
            </a: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hlinkClick r:id="rId4"/>
              </a:rPr>
              <a:t>munnvinayak@sac.isro.gov.in</a:t>
            </a: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)</a:t>
            </a:r>
          </a:p>
          <a:p>
            <a:pPr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altLang="en-US" sz="2000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             Dr Abhisek Chakraborty </a:t>
            </a: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(</a:t>
            </a: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hlinkClick r:id="rId5"/>
              </a:rPr>
              <a:t>abhisek1984@sac.isro.gov.in</a:t>
            </a: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)</a:t>
            </a:r>
          </a:p>
          <a:p>
            <a:pPr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– GDWG: </a:t>
            </a:r>
            <a:r>
              <a:rPr lang="en-GB" altLang="en-US" sz="2000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Dr Nitant Dube</a:t>
            </a: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, (</a:t>
            </a: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hlinkClick r:id="rId6"/>
              </a:rPr>
              <a:t>nitant@sac.isro.gov.in</a:t>
            </a: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)</a:t>
            </a:r>
          </a:p>
          <a:p>
            <a:pPr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– GSICS Point of Contact for Operational Matters: </a:t>
            </a:r>
            <a:r>
              <a:rPr lang="en-GB" altLang="en-US" sz="2000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Ms Shivani Shah</a:t>
            </a:r>
            <a:r>
              <a:rPr lang="en-GB" altLang="en-US" sz="200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GB" altLang="en-US" sz="200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(shivanishah@sac.isro.gov.in)</a:t>
            </a:r>
            <a:endParaRPr lang="en-GB" altLang="en-US" sz="200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48A9432-2438-CFE8-B351-7C1FFF3F408A}"/>
              </a:ext>
            </a:extLst>
          </p:cNvPr>
          <p:cNvSpPr txBox="1">
            <a:spLocks/>
          </p:cNvSpPr>
          <p:nvPr/>
        </p:nvSpPr>
        <p:spPr>
          <a:xfrm>
            <a:off x="2339975" y="6127750"/>
            <a:ext cx="7772400" cy="9620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6000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761D47-E1BA-3FF1-328F-C42601451F64}"/>
              </a:ext>
            </a:extLst>
          </p:cNvPr>
          <p:cNvSpPr txBox="1"/>
          <p:nvPr/>
        </p:nvSpPr>
        <p:spPr>
          <a:xfrm>
            <a:off x="177800" y="7424738"/>
            <a:ext cx="12301538" cy="449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Agency Report                   </a:t>
            </a:r>
            <a:r>
              <a:rPr lang="en-US" altLang="en-US" sz="2315" dirty="0">
                <a:solidFill>
                  <a:srgbClr val="4B55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GSICS Meeting |23-27 March 2026| Ottawa, Canada </a:t>
            </a:r>
            <a:endParaRPr lang="en-US" altLang="en-US" sz="2315" dirty="0"/>
          </a:p>
        </p:txBody>
      </p:sp>
      <p:grpSp>
        <p:nvGrpSpPr>
          <p:cNvPr id="37895" name="Group 10">
            <a:extLst>
              <a:ext uri="{FF2B5EF4-FFF2-40B4-BE49-F238E27FC236}">
                <a16:creationId xmlns:a16="http://schemas.microsoft.com/office/drawing/2014/main" id="{6AA52DBD-A112-12F1-601A-73E6E5116FEF}"/>
              </a:ext>
            </a:extLst>
          </p:cNvPr>
          <p:cNvGrpSpPr>
            <a:grpSpLocks/>
          </p:cNvGrpSpPr>
          <p:nvPr/>
        </p:nvGrpSpPr>
        <p:grpSpPr bwMode="auto">
          <a:xfrm>
            <a:off x="-26988" y="-80963"/>
            <a:ext cx="12796838" cy="1200151"/>
            <a:chOff x="-26417" y="-80962"/>
            <a:chExt cx="12796267" cy="1200150"/>
          </a:xfrm>
        </p:grpSpPr>
        <p:grpSp>
          <p:nvGrpSpPr>
            <p:cNvPr id="37896" name="Group 12">
              <a:extLst>
                <a:ext uri="{FF2B5EF4-FFF2-40B4-BE49-F238E27FC236}">
                  <a16:creationId xmlns:a16="http://schemas.microsoft.com/office/drawing/2014/main" id="{49230644-69CC-54A0-AB94-D4C1385F34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992188"/>
              <a:ext cx="12707937" cy="127000"/>
              <a:chOff x="1588" y="992188"/>
              <a:chExt cx="12707937" cy="127000"/>
            </a:xfrm>
          </p:grpSpPr>
          <p:sp>
            <p:nvSpPr>
              <p:cNvPr id="37899" name="Shape 0">
                <a:extLst>
                  <a:ext uri="{FF2B5EF4-FFF2-40B4-BE49-F238E27FC236}">
                    <a16:creationId xmlns:a16="http://schemas.microsoft.com/office/drawing/2014/main" id="{1EF1FE03-FD3F-29BA-406F-13FE258ED3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992188"/>
                <a:ext cx="12707937" cy="95250"/>
              </a:xfrm>
              <a:prstGeom prst="rect">
                <a:avLst/>
              </a:prstGeom>
              <a:solidFill>
                <a:srgbClr val="0B2D4D"/>
              </a:solidFill>
              <a:ln w="12700">
                <a:solidFill>
                  <a:srgbClr val="0B2D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00" name="Shape 1">
                <a:extLst>
                  <a:ext uri="{FF2B5EF4-FFF2-40B4-BE49-F238E27FC236}">
                    <a16:creationId xmlns:a16="http://schemas.microsoft.com/office/drawing/2014/main" id="{8BE2ED49-88FE-C68A-7481-9DFAB67E91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1087438"/>
                <a:ext cx="12707937" cy="31750"/>
              </a:xfrm>
              <a:prstGeom prst="rect">
                <a:avLst/>
              </a:prstGeom>
              <a:solidFill>
                <a:srgbClr val="1FA3B6"/>
              </a:solidFill>
              <a:ln w="12700">
                <a:solidFill>
                  <a:srgbClr val="1FA3B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37897" name="Image 0" descr="/mnt/data/isro_logo.png">
              <a:extLst>
                <a:ext uri="{FF2B5EF4-FFF2-40B4-BE49-F238E27FC236}">
                  <a16:creationId xmlns:a16="http://schemas.microsoft.com/office/drawing/2014/main" id="{695928C0-2527-BEA2-2865-E9501EA03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8537" y="-80962"/>
              <a:ext cx="1611313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8" name="Image 1" descr="/mnt/data/gsics_logo.png">
              <a:extLst>
                <a:ext uri="{FF2B5EF4-FFF2-40B4-BE49-F238E27FC236}">
                  <a16:creationId xmlns:a16="http://schemas.microsoft.com/office/drawing/2014/main" id="{1C00330B-DB83-10B2-61F5-C77BA917C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417" y="119931"/>
              <a:ext cx="186213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algn="just">
          <a:spcBef>
            <a:spcPts val="600"/>
          </a:spcBef>
          <a:spcAft>
            <a:spcPts val="600"/>
          </a:spcAft>
          <a:buFont typeface="Arial" charset="0"/>
          <a:buNone/>
          <a:defRPr sz="2400" dirty="0" smtClean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仿宋_GB2312" pitchFamily="49" charset="-122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SharedContentType xmlns="Microsoft.SharePoint.Taxonomy.ContentTypeSync" SourceId="92a3b380-abf6-46f2-87bb-c2c114de1c9e" ContentTypeId="0x01" PreviousValue="false"/>
</file>

<file path=customXml/item5.xml><?xml version="1.0" encoding="utf-8"?>
<LongProperties xmlns="http://schemas.microsoft.com/office/2006/metadata/longProperties"/>
</file>

<file path=customXml/item6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X6PPVAVDZMSZ-613157859-13641</_dlc_DocId>
    <WMOWFApprovalStatus xmlns="715fcdb6-58ff-4d84-993c-bb26a5b54815">Not Submitted</WMOWFApprovalStatus>
    <_dlc_DocIdUrl xmlns="cfab5f87-ed30-4dbb-a820-4234a14babf6">
      <Url>https://wmoomm.sharepoint.com/sites/Collaboration/_layouts/15/DocIdRedir.aspx?ID=X6PPVAVDZMSZ-613157859-13641</Url>
      <Description>X6PPVAVDZMSZ-613157859-13641</Description>
    </_dlc_DocIdUrl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D00A474-5F21-4FDC-87DD-98B853F14A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5DCA2D-0730-4971-965D-6C362EAD1B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cfab5f87-ed30-4dbb-a820-4234a14babf6"/>
    <ds:schemaRef ds:uri="b872a7c1-ed7f-4c06-9e7d-9181e1c04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27C896-015A-40DC-89D3-2C6844C487CD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F012E9F-8CFF-4DA1-B32C-293A1EEC35A3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0B9756B7-86A0-418B-A363-02EB6B5BDE67}">
  <ds:schemaRefs>
    <ds:schemaRef ds:uri="http://schemas.microsoft.com/office/2006/metadata/longProperties"/>
  </ds:schemaRefs>
</ds:datastoreItem>
</file>

<file path=customXml/itemProps6.xml><?xml version="1.0" encoding="utf-8"?>
<ds:datastoreItem xmlns:ds="http://schemas.openxmlformats.org/officeDocument/2006/customXml" ds:itemID="{31EE14D6-38A2-4041-888D-7850127844D1}"/>
</file>

<file path=docProps/app.xml><?xml version="1.0" encoding="utf-8"?>
<Properties xmlns="http://schemas.openxmlformats.org/officeDocument/2006/extended-properties" xmlns:vt="http://schemas.openxmlformats.org/officeDocument/2006/docPropsVTypes">
  <TotalTime>23571</TotalTime>
  <Words>1047</Words>
  <Application>Microsoft Office PowerPoint</Application>
  <PresentationFormat>Custom</PresentationFormat>
  <Paragraphs>117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吴笛</dc:creator>
  <cp:lastModifiedBy>Randhir</cp:lastModifiedBy>
  <cp:revision>805</cp:revision>
  <dcterms:created xsi:type="dcterms:W3CDTF">2009-09-16T10:35:24Z</dcterms:created>
  <dcterms:modified xsi:type="dcterms:W3CDTF">2026-03-26T18:00:37Z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X6PPVAVDZMSZ-613157859-13511</vt:lpwstr>
  </property>
  <property fmtid="{D5CDD505-2E9C-101B-9397-08002B2CF9AE}" pid="3" name="_dlc_DocIdItemGuid">
    <vt:lpwstr>dc43303a-bd91-429f-97fa-64fbcd560a8d</vt:lpwstr>
  </property>
  <property fmtid="{D5CDD505-2E9C-101B-9397-08002B2CF9AE}" pid="4" name="_dlc_DocIdUrl">
    <vt:lpwstr>https://wmoomm.sharepoint.com/sites/Collaboration/_layouts/15/DocIdRedir.aspx?ID=X6PPVAVDZMSZ-613157859-13511, X6PPVAVDZMSZ-613157859-13511</vt:lpwstr>
  </property>
  <property fmtid="{D5CDD505-2E9C-101B-9397-08002B2CF9AE}" pid="5" name="ContentTypeId">
    <vt:lpwstr>0x01010074A2E87CC028834B9BA9E2783CC7F26B</vt:lpwstr>
  </property>
</Properties>
</file>