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6"/>
  </p:sldMasterIdLst>
  <p:notesMasterIdLst>
    <p:notesMasterId r:id="rId21"/>
  </p:notesMasterIdLst>
  <p:sldIdLst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8">
          <p15:clr>
            <a:srgbClr val="A4A3A4"/>
          </p15:clr>
        </p15:guide>
        <p15:guide id="2" pos="383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="" xmlns:c="http://schemas.openxmlformats.org/drawingml/2006/chart" xmlns:dgm="http://schemas.openxmlformats.org/drawingml/2006/diagram" xmlns:dsp="http://schemas.microsoft.com/office/drawing/2008/diagram"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58"/>
        <p:guide pos="3838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lvl="0"/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lvl="0"/>
            <a:fld id="{594787D8-4D62-8349-AE5D-D34D921716E2}" type="datetime1">
              <a:rPr lang="en-GB" smtClean="0"/>
              <a:t>19/05/2026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en-GB"/>
              <a:t>Click to edit Master text styles</a:t>
            </a:r>
          </a:p>
          <a:p>
            <a:pPr lvl="1">
              <a:defRPr/>
            </a:pPr>
            <a:r>
              <a:rPr lang="en-GB"/>
              <a:t>Second level</a:t>
            </a:r>
          </a:p>
          <a:p>
            <a:pPr lvl="2">
              <a:defRPr/>
            </a:pPr>
            <a:r>
              <a:rPr lang="en-GB"/>
              <a:t>Third level</a:t>
            </a:r>
          </a:p>
          <a:p>
            <a:pPr lvl="3">
              <a:defRPr/>
            </a:pPr>
            <a:r>
              <a:rPr lang="en-GB"/>
              <a:t>Fourth level</a:t>
            </a:r>
          </a:p>
          <a:p>
            <a:pPr lvl="4">
              <a:defRPr/>
            </a:pPr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lvl="0"/>
            <a:fld id="{C730CBED-D393-0444-AF9C-46764C521B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85544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Notes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altLang="ko-KR"/>
              <a:t>It</a:t>
            </a:r>
            <a:r>
              <a:rPr lang="ko-KR" altLang="en-US"/>
              <a:t> </a:t>
            </a:r>
            <a:r>
              <a:rPr lang="en-US" altLang="ko-KR"/>
              <a:t>is an honor to present the Agnecy Report, Korea Meteorological Administration in GSICS 2006 Annual Meeting.</a:t>
            </a:r>
          </a:p>
          <a:p>
            <a:pPr>
              <a:defRPr/>
            </a:pPr>
            <a:endParaRPr lang="en-US" altLang="ko-KR"/>
          </a:p>
          <a:p>
            <a:pPr>
              <a:defRPr/>
            </a:pPr>
            <a:r>
              <a:rPr lang="en-US" altLang="ko-KR"/>
              <a:t>My name is Eun Jeong Cha, and my team members supprot to prepare this report.</a:t>
            </a:r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C730CBED-D393-0444-AF9C-46764C521B5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2524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endParaRPr lang="en-US" altLang="ko-KR"/>
          </a:p>
        </p:txBody>
      </p:sp>
      <p:sp>
        <p:nvSpPr>
          <p:cNvPr id="3" name="Notes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I would like to present as follows, (1) </a:t>
            </a:r>
            <a:r>
              <a:rPr lang="en-US"/>
              <a:t>GSICS Activities (in support of GDWG and GRWG), Actions, and Achievements</a:t>
            </a:r>
            <a:r>
              <a:rPr lang="en-US" altLang="ko-KR"/>
              <a:t>,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(2) KMA’s</a:t>
            </a:r>
            <a:r>
              <a:rPr lang="ko-KR" altLang="en-US"/>
              <a:t> </a:t>
            </a:r>
            <a:r>
              <a:rPr lang="en-US" altLang="ko-KR"/>
              <a:t>Support to GDWG/GRWG Activites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(3) </a:t>
            </a:r>
            <a:r>
              <a:rPr lang="en-US"/>
              <a:t>Calibration Major Updates (especially for reference sensors)</a:t>
            </a:r>
            <a:r>
              <a:rPr lang="en-US" altLang="ko-KR"/>
              <a:t> and KMA’s Calibration Results.</a:t>
            </a:r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C730CBED-D393-0444-AF9C-46764C521B5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5858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altLang="ko-KR"/>
              <a:t>This slide summarizes the activities and achievment in 2025. </a:t>
            </a:r>
          </a:p>
          <a:p>
            <a:pPr marL="0" indent="0">
              <a:buNone/>
              <a:defRPr/>
            </a:pPr>
            <a:endParaRPr lang="en-US" altLang="ko-KR"/>
          </a:p>
          <a:p>
            <a:pPr marL="0" indent="0">
              <a:buNone/>
              <a:defRPr/>
            </a:pPr>
            <a:r>
              <a:rPr lang="en-US" altLang="ko-KR"/>
              <a:t>For the GK2A AMI IR channels, we reviewed the AMI long-term IR calibration performance using MetOp-B and NOAA-20</a:t>
            </a:r>
          </a:p>
          <a:p>
            <a:pPr marL="0" indent="0">
              <a:buNone/>
              <a:defRPr/>
            </a:pPr>
            <a:endParaRPr lang="en-US" altLang="ko-KR"/>
          </a:p>
          <a:p>
            <a:pPr marL="0" indent="0">
              <a:buNone/>
              <a:defRPr/>
            </a:pPr>
            <a:r>
              <a:rPr lang="en-US" altLang="ko-KR"/>
              <a:t>using 6-year data from July 2019 to June 2025. For the two LEOs, the stability of the AMI IR channel was confirmed through daily and annual volatility and </a:t>
            </a:r>
          </a:p>
          <a:p>
            <a:pPr marL="0" indent="0">
              <a:buNone/>
              <a:defRPr/>
            </a:pPr>
            <a:endParaRPr lang="en-US" altLang="ko-KR"/>
          </a:p>
          <a:p>
            <a:pPr marL="0" indent="0">
              <a:buNone/>
              <a:defRPr/>
            </a:pPr>
            <a:r>
              <a:rPr lang="en-US" altLang="ko-KR"/>
              <a:t>uncertainty analysis using IASI. QC processing process of input data was added.</a:t>
            </a:r>
          </a:p>
          <a:p>
            <a:pPr marL="0" indent="0">
              <a:buNone/>
              <a:defRPr/>
            </a:pPr>
            <a:r>
              <a:rPr lang="en-US" altLang="ko-KR"/>
              <a:t> </a:t>
            </a:r>
          </a:p>
          <a:p>
            <a:pPr marL="0" indent="0">
              <a:buNone/>
              <a:defRPr/>
            </a:pPr>
            <a:r>
              <a:rPr lang="en-US" altLang="ko-KR"/>
              <a:t>For the GK2A AMI VIS/NIR channels, four calibrations were performed as follows: </a:t>
            </a:r>
          </a:p>
          <a:p>
            <a:pPr marL="0" indent="0">
              <a:buNone/>
              <a:defRPr/>
            </a:pPr>
            <a:r>
              <a:rPr lang="en-US" altLang="ko-KR"/>
              <a:t>   Updated Ray-matching (SNPP, NOAA-20 and -21 VIIRS), GSICS DCC (SNPP, NOAA-20 and -21 VIIRS), Lunar</a:t>
            </a:r>
            <a:r>
              <a:rPr lang="ko-KR" altLang="en-US"/>
              <a:t> </a:t>
            </a:r>
            <a:r>
              <a:rPr lang="en-US" altLang="ko-KR"/>
              <a:t>calibration (GIRO) and AMI-AHI comparison</a:t>
            </a:r>
          </a:p>
          <a:p>
            <a:pPr marL="0" indent="0">
              <a:buNone/>
              <a:defRPr/>
            </a:pPr>
            <a:endParaRPr lang="en-US" altLang="ko-KR"/>
          </a:p>
          <a:p>
            <a:pPr marL="0" indent="0">
              <a:buNone/>
              <a:defRPr/>
            </a:pPr>
            <a:r>
              <a:rPr lang="en-US" altLang="ko-KR"/>
              <a:t>The main achievements are release of the “COMS/MI-GK2A/AMI recalibration coefficients” and “development of the GEO-GEO (AMI-AHI9) VIS/NIR inter-calibration system”.</a:t>
            </a:r>
          </a:p>
          <a:p>
            <a:pPr marL="0" indent="0">
              <a:buNone/>
              <a:defRPr/>
            </a:pPr>
            <a:endParaRPr lang="ko-KR" altLang="en-US"/>
          </a:p>
          <a:p>
            <a:pPr marL="0" indent="0">
              <a:buNone/>
              <a:defRPr/>
            </a:pPr>
            <a:endParaRPr lang="ko-KR" altLang="en-US"/>
          </a:p>
          <a:p>
            <a:pPr marL="0" indent="0">
              <a:buNone/>
              <a:defRPr/>
            </a:pPr>
            <a:endParaRPr lang="ko-KR" altLang="en-US"/>
          </a:p>
          <a:p>
            <a:pPr marL="0" indent="0">
              <a:buNone/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C730CBED-D393-0444-AF9C-46764C521B5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36638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This slide is KMA GDWG activites. 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The KMA provides monitoring information as well as data including the accuracy of IR and VIS/NIR channels through its web page. 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Currently, the dashboard is being discussed in GSICS, and we are planning to provide various information in connection with 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the GPRC webpage according to the direction of GSICS promotion.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Last year, the GPRC webpage opened an English webpage, and new information has been updated.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C730CBED-D393-0444-AF9C-46764C521B5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0801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The following is an update in the GRWG research part and mutual comparison between AMI and AHI/NIR was promoted for mutual test between geostationary satellites, 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and AMI and AHI tend to generally conincide. Some important features are as follows. 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First, looking at the relationship between the difference of AMI and AHI and AMI reflectance, 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the slope increases to only VI004 and the rest to (+) origin. In the case of VI004 in the time series analysis results from January 2024 to October 2025, 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because of the high volatility of clouds in the summer, a lof of (-) deviations occurred at this time. 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In the rest of the channels, the variability was small and remained constant with time. 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In conclusion, it was confirmed that AMI and AHI had a very high correlation.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C730CBED-D393-0444-AF9C-46764C521B5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3098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For IR, GEO-LEO comparison was analyzed using MetOp-B and NOAA 20 from July 2019 to July 2025, and the results will be submitted in the near future.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We validated the calibration coefficients through uncertainty analysis, and the results are summarized in the table. 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A standard scene bias compared with random components, and the uncertainty was calculated very low.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About Reprocessing the long-term data from COMS/MI – GK2A/AMI, it will update the recalibration coefficents for 3.8 µm channel using RTM.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C730CBED-D393-0444-AF9C-46764C521B5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02720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Next topic is the calibration major updates.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The KMA is developing an additional QC procedure for input data.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C730CBED-D393-0444-AF9C-46764C521B5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6870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endParaRPr lang="en-US" altLang="ko-KR"/>
          </a:p>
        </p:txBody>
      </p:sp>
      <p:sp>
        <p:nvSpPr>
          <p:cNvPr id="3" name="Notes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altLang="ko-KR"/>
              <a:t>For the GK2A AMI VIS/NIR channels, four calibrations were performed as follows: </a:t>
            </a:r>
          </a:p>
          <a:p>
            <a:pPr marL="0" indent="0">
              <a:buNone/>
              <a:defRPr/>
            </a:pPr>
            <a:endParaRPr lang="en-US" altLang="ko-KR"/>
          </a:p>
          <a:p>
            <a:pPr marL="0" indent="0">
              <a:buNone/>
              <a:defRPr/>
            </a:pPr>
            <a:r>
              <a:rPr lang="en-US" altLang="ko-KR"/>
              <a:t>   Updated Ray-matching (SNPP, NOAA-20 and -21 VIIRS), GSICS DCC (SNPP, NOAA-20 and -21 VIIRS), Lunar</a:t>
            </a:r>
            <a:r>
              <a:rPr lang="ko-KR" altLang="en-US"/>
              <a:t> </a:t>
            </a:r>
            <a:r>
              <a:rPr lang="en-US" altLang="ko-KR"/>
              <a:t>calibration (GIRO) and AMI-AHI comparison</a:t>
            </a:r>
          </a:p>
          <a:p>
            <a:pPr marL="0" indent="0">
              <a:buNone/>
              <a:defRPr/>
            </a:pPr>
            <a:endParaRPr lang="en-US" altLang="ko-KR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C730CBED-D393-0444-AF9C-46764C521B5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35748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These figures show the results of GSICS DCC radiance histogram from January 2020 to January 2025.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As a result of the DCC calculation by channel of the AMI, the quality of the sensor is maintained well at present.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C730CBED-D393-0444-AF9C-46764C521B5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012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The next item is a comparison between DCC and ray matching, and the SNPP and NOAA-20 are used as reference satellites, 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the red and blue are DCC and the orange and cyan are the ray matching results. 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DCC and ray matiching show a consistent trend for each satellite. However, for NOAA-20 on VI005</a:t>
            </a:r>
          </a:p>
          <a:p>
            <a:pPr lvl="0">
              <a:defRPr/>
            </a:pPr>
            <a:r>
              <a:rPr lang="en-US" altLang="ko-KR"/>
              <a:t>and VI006 channels DCC tends to be higher within 5% than ray matching. 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In the DCC calculation results, MODE</a:t>
            </a:r>
            <a:r>
              <a:rPr lang="ko-KR" altLang="en-US"/>
              <a:t> </a:t>
            </a:r>
            <a:r>
              <a:rPr lang="en-US" altLang="ko-KR"/>
              <a:t>was</a:t>
            </a:r>
            <a:r>
              <a:rPr lang="ko-KR" altLang="en-US"/>
              <a:t> </a:t>
            </a:r>
            <a:r>
              <a:rPr lang="en-US" altLang="ko-KR"/>
              <a:t>used as the visible channel due to the characteristics of the channel, 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Mean was used for NR013 and NR016, and in the case of NR016, the error was slightly different between DCC and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ray matching compared to othwe channesl, but this was also 5%. 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It was calculated as a value within the error range. Therefore, the consistency and accuracy of the quality of the AMI VIS/NIR channel were 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confirmed overall.</a:t>
            </a:r>
          </a:p>
          <a:p>
            <a:pPr lvl="0">
              <a:defRPr/>
            </a:pPr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C730CBED-D393-0444-AF9C-46764C521B5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2152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This figure is the statistical summary for GK2A/AMI IR calibration performance in 2025.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Pink</a:t>
            </a:r>
            <a:r>
              <a:rPr lang="ko-KR" altLang="en-US"/>
              <a:t> </a:t>
            </a:r>
            <a:r>
              <a:rPr lang="en-US" altLang="ko-KR"/>
              <a:t>is CrIS-NOAA 20, green is CrIS-NOAA 21, sky is IASI-B, purple is IASI-C.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According to the figure and table, most of the channels in the GK2A IR show a positive error.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The IR133 channel shows the smallest error, indicating that it is the mpst stable channel,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and the WV069 channel shows a close error to -0.2 K and is the channel with the largest error.</a:t>
            </a:r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/>
              <a:t>Except for the WV069 channel, the rest of the channels show a very stable error within 0.1 K.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C730CBED-D393-0444-AF9C-46764C521B5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9830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60000"/>
              </a:lnSpc>
              <a:spcBef>
                <a:spcPts val="200"/>
              </a:spcBef>
              <a:spcAft>
                <a:spcPts val="200"/>
              </a:spcAft>
              <a:defRPr/>
            </a:pPr>
            <a:r>
              <a:rPr lang="en-US" altLang="ko-KR"/>
              <a:t>Slide number 12 and 13(nest slide) are the time series showing the IR calibration results in 2025.</a:t>
            </a:r>
          </a:p>
          <a:p>
            <a:pPr algn="just">
              <a:lnSpc>
                <a:spcPct val="16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altLang="ko-KR"/>
          </a:p>
          <a:p>
            <a:pPr algn="just">
              <a:lnSpc>
                <a:spcPct val="160000"/>
              </a:lnSpc>
              <a:spcBef>
                <a:spcPts val="200"/>
              </a:spcBef>
              <a:spcAft>
                <a:spcPts val="200"/>
              </a:spcAft>
              <a:defRPr/>
            </a:pPr>
            <a:r>
              <a:rPr lang="en-US" altLang="ko-KR"/>
              <a:t>The green line is IASI-C, Cyan is IASI-B, Orange is CrIS-N21 and Purple is CrIS-N20.</a:t>
            </a:r>
          </a:p>
          <a:p>
            <a:pPr algn="just">
              <a:lnSpc>
                <a:spcPct val="160000"/>
              </a:lnSpc>
              <a:spcBef>
                <a:spcPts val="200"/>
              </a:spcBef>
              <a:spcAft>
                <a:spcPts val="200"/>
              </a:spcAft>
              <a:defRPr/>
            </a:pPr>
            <a:r>
              <a:rPr lang="en-US" altLang="ko-KR"/>
              <a:t> </a:t>
            </a:r>
          </a:p>
          <a:p>
            <a:pPr algn="just">
              <a:lnSpc>
                <a:spcPct val="160000"/>
              </a:lnSpc>
              <a:spcBef>
                <a:spcPts val="200"/>
              </a:spcBef>
              <a:spcAft>
                <a:spcPts val="200"/>
              </a:spcAft>
              <a:defRPr/>
            </a:pPr>
            <a:r>
              <a:rPr lang="en-US" altLang="ko-KR"/>
              <a:t>The difference between IASI and CrIS in the IR087 channel is that the Gap-filling method, which is the spectral reaction function simulation method </a:t>
            </a:r>
          </a:p>
          <a:p>
            <a:pPr algn="just">
              <a:lnSpc>
                <a:spcPct val="16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altLang="ko-KR"/>
          </a:p>
          <a:p>
            <a:pPr algn="just">
              <a:lnSpc>
                <a:spcPct val="160000"/>
              </a:lnSpc>
              <a:spcBef>
                <a:spcPts val="200"/>
              </a:spcBef>
              <a:spcAft>
                <a:spcPts val="200"/>
              </a:spcAft>
              <a:defRPr/>
            </a:pPr>
            <a:r>
              <a:rPr lang="en-US" altLang="ko-KR"/>
              <a:t>applied to CrIS, was used. Similarly, the reason why the results with CrIS on the SW038 channel are seaonal is an error according to the</a:t>
            </a:r>
          </a:p>
          <a:p>
            <a:pPr algn="just">
              <a:lnSpc>
                <a:spcPct val="16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altLang="ko-KR"/>
          </a:p>
          <a:p>
            <a:pPr algn="just">
              <a:lnSpc>
                <a:spcPct val="160000"/>
              </a:lnSpc>
              <a:spcBef>
                <a:spcPts val="200"/>
              </a:spcBef>
              <a:spcAft>
                <a:spcPts val="200"/>
              </a:spcAft>
              <a:defRPr/>
            </a:pPr>
            <a:r>
              <a:rPr lang="en-US" altLang="ko-KR"/>
              <a:t>Gap-filling method applied to the channel. THis error is due to the phenomenon that the bias in the negative direction increases in winter in the process</a:t>
            </a:r>
          </a:p>
          <a:p>
            <a:pPr algn="just">
              <a:lnSpc>
                <a:spcPct val="16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altLang="ko-KR"/>
          </a:p>
          <a:p>
            <a:pPr algn="just">
              <a:lnSpc>
                <a:spcPct val="160000"/>
              </a:lnSpc>
              <a:spcBef>
                <a:spcPts val="200"/>
              </a:spcBef>
              <a:spcAft>
                <a:spcPts val="200"/>
              </a:spcAft>
              <a:defRPr/>
            </a:pPr>
            <a:r>
              <a:rPr lang="en-US" altLang="ko-KR"/>
              <a:t>of simulating the spectrum of CrIS using the IASI spectrum, and this phenomenon is a result of succession to the time series analysis of GK2A.</a:t>
            </a:r>
          </a:p>
          <a:p>
            <a:pPr algn="just">
              <a:lnSpc>
                <a:spcPct val="16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altLang="ko-KR"/>
          </a:p>
          <a:p>
            <a:pPr algn="just">
              <a:lnSpc>
                <a:spcPct val="160000"/>
              </a:lnSpc>
              <a:spcBef>
                <a:spcPts val="200"/>
              </a:spcBef>
              <a:spcAft>
                <a:spcPts val="200"/>
              </a:spcAft>
              <a:defRPr/>
            </a:pPr>
            <a:r>
              <a:rPr lang="en-US" altLang="ko-KR"/>
              <a:t>However, the absolute magnitude of this bias is very small, and all IR channels of GK2A show a constant trend throughout the year</a:t>
            </a:r>
          </a:p>
          <a:p>
            <a:pPr algn="just">
              <a:lnSpc>
                <a:spcPct val="16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altLang="ko-KR"/>
          </a:p>
          <a:p>
            <a:pPr algn="just">
              <a:lnSpc>
                <a:spcPct val="160000"/>
              </a:lnSpc>
              <a:spcBef>
                <a:spcPts val="200"/>
              </a:spcBef>
              <a:spcAft>
                <a:spcPts val="200"/>
              </a:spcAft>
              <a:defRPr/>
            </a:pPr>
            <a:r>
              <a:rPr lang="en-US" altLang="ko-KR"/>
              <a:t>and have very stable test performance.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C730CBED-D393-0444-AF9C-46764C521B5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43596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C730CBED-D393-0444-AF9C-46764C521B5A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2040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A6237-3787-C6F0-6A5D-46E556671C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18603"/>
            <a:ext cx="9144000" cy="2387600"/>
          </a:xfrm>
        </p:spPr>
        <p:txBody>
          <a:bodyPr anchor="ctr"/>
          <a:lstStyle>
            <a:lvl1pPr algn="ctr"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590FA9-3C4A-C8C2-2C95-41413F5B2F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9827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09815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69BE4-9CE0-6E41-B9E6-83C4EFE7D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8FF52-51E7-F062-A3D4-036E7496D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1615044"/>
            <a:ext cx="11338560" cy="4643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603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3ABB5-B373-46E0-6884-E28C6986A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9E5C9-FBDE-54AD-AE45-C1F6CDC106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672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245247-E552-7812-4638-ADFEA76146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8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0390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37142-F46B-B42E-97B5-E0CFF6D60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232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00401A-04A9-8A79-02C3-D41322897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592" y="365125"/>
            <a:ext cx="10371688" cy="834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F27801-BFB5-5E55-1E77-FCD19B8199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6720" y="1626918"/>
            <a:ext cx="11338560" cy="46316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pic>
        <p:nvPicPr>
          <p:cNvPr id="1026" name="Picture 2" descr="A logo of a planet with a satellite&#10;&#10;Description automatically generated">
            <a:extLst>
              <a:ext uri="{FF2B5EF4-FFF2-40B4-BE49-F238E27FC236}">
                <a16:creationId xmlns:a16="http://schemas.microsoft.com/office/drawing/2014/main" id="{C422C2AB-163E-E4ED-CD90-2E4946B167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34" y="123632"/>
            <a:ext cx="1131598" cy="1262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61" title="[DM_E_DOC_NO], v[DM_E_VER_NO], [DM_E_ISS_DATE]">
            <a:extLst>
              <a:ext uri="{FF2B5EF4-FFF2-40B4-BE49-F238E27FC236}">
                <a16:creationId xmlns:a16="http://schemas.microsoft.com/office/drawing/2014/main" id="{6C02ADD0-2B2A-8260-A94D-DBC46E3698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61047" y="6583626"/>
            <a:ext cx="6148799" cy="248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46800" rIns="0" bIns="46800" anchor="ctr">
            <a:spAutoFit/>
          </a:bodyPr>
          <a:lstStyle/>
          <a:p>
            <a:pPr eaLnBrk="0" hangingPunct="0">
              <a:defRPr/>
            </a:pPr>
            <a:r>
              <a:rPr lang="en-GB" sz="1000" b="0" baseline="0" noProof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GSICS Annual Meeting 2026, Ottawa (ON), Canada, 23-27 March 2026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5B312D-3723-FBA7-4F0E-979514103FAA}"/>
              </a:ext>
            </a:extLst>
          </p:cNvPr>
          <p:cNvSpPr/>
          <p:nvPr userDrawn="1"/>
        </p:nvSpPr>
        <p:spPr>
          <a:xfrm>
            <a:off x="11519350" y="6593586"/>
            <a:ext cx="6091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000" b="0" smtClean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pPr algn="r"/>
              <a:t>‹#›</a:t>
            </a:fld>
            <a:endParaRPr lang="en-GB" sz="1000">
              <a:solidFill>
                <a:srgbClr val="008CB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059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008CBF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189BA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>
              <a:defRPr/>
            </a:pPr>
            <a:r>
              <a:rPr lang="en-GB"/>
              <a:t>GSICS 2026 Agency Report</a:t>
            </a:r>
            <a:br>
              <a:rPr lang="en-GB"/>
            </a:br>
            <a:br>
              <a:rPr lang="en-GB"/>
            </a:br>
            <a:r>
              <a:rPr lang="en-US"/>
              <a:t>Korea</a:t>
            </a:r>
            <a:r>
              <a:rPr lang="ko-KR" altLang="en-US"/>
              <a:t> </a:t>
            </a:r>
            <a:r>
              <a:rPr lang="en-US" altLang="ko-KR"/>
              <a:t>Meteorological</a:t>
            </a:r>
            <a:r>
              <a:rPr lang="ko-KR" altLang="en-US"/>
              <a:t> </a:t>
            </a:r>
            <a:r>
              <a:rPr lang="en-US" altLang="ko-KR"/>
              <a:t>Administration</a:t>
            </a:r>
            <a:endParaRPr lang="en-GB"/>
          </a:p>
        </p:txBody>
      </p:sp>
      <p:sp>
        <p:nvSpPr>
          <p:cNvPr id="15" name="Subtitle 1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>
              <a:defRPr/>
            </a:pPr>
            <a:r>
              <a:rPr lang="en-GB"/>
              <a:t>Eun-Jeong Cha, Euidong Hwang, Hanbyul Lee, Daehyeon Oh</a:t>
            </a:r>
            <a:br>
              <a:rPr lang="en-GB"/>
            </a:br>
            <a:br>
              <a:rPr lang="en-GB"/>
            </a:b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464565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/>
              <a:t>Proposed outlines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/>
              <a:t>GSICS Activities (in support of GDWG and GRWG), Actions, and Achievements</a:t>
            </a:r>
          </a:p>
          <a:p>
            <a:pPr lvl="0">
              <a:defRPr/>
            </a:pPr>
            <a:r>
              <a:rPr lang="en-US" altLang="ko-KR"/>
              <a:t>KMA’s</a:t>
            </a:r>
            <a:r>
              <a:rPr lang="ko-KR" altLang="en-US"/>
              <a:t> </a:t>
            </a:r>
            <a:r>
              <a:rPr lang="en-US" altLang="ko-KR"/>
              <a:t>Support to GDWG/GRWG Activites</a:t>
            </a:r>
          </a:p>
          <a:p>
            <a:pPr lvl="0">
              <a:defRPr/>
            </a:pPr>
            <a:r>
              <a:rPr lang="en-US"/>
              <a:t>Calibration Major Updates (especially for reference sensors)</a:t>
            </a:r>
          </a:p>
          <a:p>
            <a:pPr lvl="0">
              <a:defRPr/>
            </a:pPr>
            <a:r>
              <a:rPr lang="en-US" altLang="ko-KR"/>
              <a:t>KMA’s Calibration Results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7199940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altLang="ko-KR"/>
              <a:t>GSICS Activities, Actions, and Achievements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6720" y="1440872"/>
            <a:ext cx="11338560" cy="4643516"/>
          </a:xfrm>
        </p:spPr>
        <p:txBody>
          <a:bodyPr>
            <a:normAutofit lnSpcReduction="10000"/>
          </a:bodyPr>
          <a:lstStyle/>
          <a:p>
            <a:pPr lvl="0">
              <a:defRPr/>
            </a:pPr>
            <a:r>
              <a:rPr lang="en-GB" altLang="ko-KR"/>
              <a:t>Activities summary</a:t>
            </a:r>
          </a:p>
          <a:p>
            <a:pPr lvl="1">
              <a:defRPr/>
            </a:pPr>
            <a:r>
              <a:rPr lang="en-US" altLang="ko-KR" sz="2000"/>
              <a:t>GK2A AMI IR channels </a:t>
            </a:r>
          </a:p>
          <a:p>
            <a:pPr lvl="2">
              <a:buFont typeface="Wingdings"/>
              <a:buChar char="ü"/>
              <a:defRPr/>
            </a:pPr>
            <a:r>
              <a:rPr lang="en-US" altLang="ko-KR"/>
              <a:t>Reviewed the AMI long-term</a:t>
            </a:r>
            <a:r>
              <a:rPr lang="ko-KR" altLang="en-US"/>
              <a:t> </a:t>
            </a:r>
            <a:r>
              <a:rPr lang="en-US" altLang="ko-KR"/>
              <a:t>IR calibration performance using MetOp-B and NOAA-20</a:t>
            </a:r>
          </a:p>
          <a:p>
            <a:pPr lvl="2">
              <a:buFont typeface="Wingdings"/>
              <a:buChar char="ü"/>
              <a:defRPr/>
            </a:pPr>
            <a:r>
              <a:rPr lang="en-US" altLang="ko-KR"/>
              <a:t>Updated the IR inter-calibration system for GK2A/AMI</a:t>
            </a:r>
          </a:p>
          <a:p>
            <a:pPr lvl="2">
              <a:buFont typeface="Wingdings"/>
              <a:buChar char="ü"/>
              <a:defRPr/>
            </a:pPr>
            <a:endParaRPr lang="en-US" altLang="ko-KR"/>
          </a:p>
          <a:p>
            <a:pPr lvl="1">
              <a:defRPr/>
            </a:pPr>
            <a:r>
              <a:rPr lang="en-US" altLang="ko-KR" sz="2000"/>
              <a:t>GK2A AMI VIS/NIR channels</a:t>
            </a:r>
          </a:p>
          <a:p>
            <a:pPr lvl="2">
              <a:buFont typeface="Wingdings"/>
              <a:buChar char="ü"/>
              <a:defRPr/>
            </a:pPr>
            <a:r>
              <a:rPr lang="en-US" altLang="ko-KR"/>
              <a:t>Updated Ray-matching (SNPP, NOAA-20 and -21 VIIRS)</a:t>
            </a:r>
          </a:p>
          <a:p>
            <a:pPr lvl="2">
              <a:buFont typeface="Wingdings"/>
              <a:buChar char="ü"/>
              <a:defRPr/>
            </a:pPr>
            <a:r>
              <a:rPr lang="en-US" altLang="ko-KR"/>
              <a:t>GSICS DCC (SNPP, NOAA-20 and -21 VIIRS)</a:t>
            </a:r>
          </a:p>
          <a:p>
            <a:pPr lvl="2">
              <a:buFont typeface="Wingdings"/>
              <a:buChar char="ü"/>
              <a:defRPr/>
            </a:pPr>
            <a:r>
              <a:rPr lang="en-US" altLang="ko-KR"/>
              <a:t> Lunar</a:t>
            </a:r>
            <a:r>
              <a:rPr lang="ko-KR" altLang="en-US"/>
              <a:t> </a:t>
            </a:r>
            <a:r>
              <a:rPr lang="en-US" altLang="ko-KR"/>
              <a:t>calibration (GIRO)</a:t>
            </a:r>
          </a:p>
          <a:p>
            <a:pPr lvl="2">
              <a:buFont typeface="Wingdings"/>
              <a:buChar char="ü"/>
              <a:defRPr/>
            </a:pPr>
            <a:r>
              <a:rPr lang="en-US" altLang="ko-KR"/>
              <a:t>AMI-AHI comparison</a:t>
            </a:r>
          </a:p>
          <a:p>
            <a:pPr lvl="2">
              <a:buFont typeface="Wingdings"/>
              <a:buChar char="ü"/>
              <a:defRPr/>
            </a:pPr>
            <a:endParaRPr lang="en-US" altLang="ko-KR"/>
          </a:p>
          <a:p>
            <a:pPr lvl="0">
              <a:defRPr/>
            </a:pPr>
            <a:r>
              <a:rPr lang="en-US" altLang="ko-KR">
                <a:solidFill>
                  <a:prstClr val="black"/>
                </a:solidFill>
                <a:ea typeface="맑은 고딕"/>
              </a:rPr>
              <a:t>Achievements Summary</a:t>
            </a:r>
          </a:p>
          <a:p>
            <a:pPr lvl="1">
              <a:defRPr/>
            </a:pPr>
            <a:r>
              <a:rPr lang="en-US" altLang="ko-KR" sz="2000"/>
              <a:t>Release of the COMS/MI – GK2A/AMI recalibration coefficients </a:t>
            </a:r>
          </a:p>
          <a:p>
            <a:pPr lvl="1">
              <a:defRPr/>
            </a:pPr>
            <a:r>
              <a:rPr lang="en-US" altLang="ko-KR" sz="2000"/>
              <a:t>Development of the GEO-GEO (AMI-AHI9) VIS/NIR inter-calibration system</a:t>
            </a:r>
          </a:p>
        </p:txBody>
      </p:sp>
    </p:spTree>
    <p:extLst>
      <p:ext uri="{BB962C8B-B14F-4D97-AF65-F5344CB8AC3E}">
        <p14:creationId xmlns:p14="http://schemas.microsoft.com/office/powerpoint/2010/main" val="98949176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altLang="ko-KR"/>
              <a:t>KMA’s</a:t>
            </a:r>
            <a:r>
              <a:rPr lang="ko-KR" altLang="en-US"/>
              <a:t> </a:t>
            </a:r>
            <a:r>
              <a:rPr lang="en-US" altLang="ko-KR"/>
              <a:t>Support to GDWG Activites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altLang="ko-KR" sz="2400"/>
              <a:t>KMA GPRC Webpage</a:t>
            </a:r>
          </a:p>
          <a:p>
            <a:pPr lvl="1">
              <a:lnSpc>
                <a:spcPct val="150000"/>
              </a:lnSpc>
              <a:defRPr/>
            </a:pPr>
            <a:r>
              <a:rPr lang="en-US" altLang="ko-KR" sz="2000"/>
              <a:t>Landing page</a:t>
            </a:r>
          </a:p>
          <a:p>
            <a:pPr lvl="2">
              <a:lnSpc>
                <a:spcPct val="150000"/>
              </a:lnSpc>
              <a:buFont typeface="Wingdings"/>
              <a:buChar char="ü"/>
              <a:defRPr/>
            </a:pPr>
            <a:r>
              <a:rPr lang="en-US" altLang="ko-KR" sz="1600"/>
              <a:t>https://nmsc.kma.go.kr/homepage/html/gsics/gsicsIntro.do (Korean, now open)</a:t>
            </a:r>
          </a:p>
          <a:p>
            <a:pPr lvl="2">
              <a:lnSpc>
                <a:spcPct val="150000"/>
              </a:lnSpc>
              <a:buFont typeface="Wingdings"/>
              <a:buChar char="ü"/>
              <a:defRPr/>
            </a:pPr>
            <a:r>
              <a:rPr lang="en-US" altLang="ko-KR" sz="1600"/>
              <a:t>http://nmsc.kma.go.kr/enhome/html/main/main.do (English, </a:t>
            </a:r>
            <a:r>
              <a:rPr lang="en-US" altLang="ko-KR" sz="1600">
                <a:solidFill>
                  <a:srgbClr val="FF0000"/>
                </a:solidFill>
              </a:rPr>
              <a:t>now open</a:t>
            </a:r>
            <a:r>
              <a:rPr lang="en-US" altLang="ko-KR" sz="1600"/>
              <a:t>)</a:t>
            </a:r>
          </a:p>
          <a:p>
            <a:pPr lvl="1">
              <a:lnSpc>
                <a:spcPct val="150000"/>
              </a:lnSpc>
              <a:defRPr/>
            </a:pPr>
            <a:r>
              <a:rPr lang="nb-NO" altLang="ko-KR" sz="2000"/>
              <a:t>Event logging: http</a:t>
            </a:r>
          </a:p>
          <a:p>
            <a:pPr lvl="2">
              <a:lnSpc>
                <a:spcPct val="150000"/>
              </a:lnSpc>
              <a:buFont typeface="Wingdings"/>
              <a:buChar char="ü"/>
              <a:defRPr/>
            </a:pPr>
            <a:r>
              <a:rPr lang="en-US" altLang="ko-KR" sz="1600"/>
              <a:t>http:</a:t>
            </a:r>
            <a:r>
              <a:rPr lang="nb-NO" altLang="ko-KR" sz="1600"/>
              <a:t>//nmsc.kma.go.kr/enhome/html/bbs/listNotice.do?bbsCd=00026 </a:t>
            </a:r>
          </a:p>
          <a:p>
            <a:pPr lvl="1">
              <a:lnSpc>
                <a:spcPct val="150000"/>
              </a:lnSpc>
              <a:defRPr/>
            </a:pPr>
            <a:r>
              <a:rPr lang="en-US" altLang="ko-KR" sz="2000"/>
              <a:t>GSICS monitoring pages</a:t>
            </a:r>
          </a:p>
          <a:p>
            <a:pPr marL="1085850" lvl="2">
              <a:buFont typeface="Wingdings"/>
              <a:buChar char="ü"/>
              <a:defRPr/>
            </a:pPr>
            <a:r>
              <a:rPr lang="en-US" altLang="ko-KR" sz="1800"/>
              <a:t>IR (Metop-a/b/c IASI, NOAA-20/21, S-NPP CrIS) </a:t>
            </a:r>
          </a:p>
          <a:p>
            <a:pPr marL="1085850" lvl="2">
              <a:buFont typeface="Wingdings"/>
              <a:buChar char="ü"/>
              <a:defRPr/>
            </a:pPr>
            <a:r>
              <a:rPr lang="en-US" altLang="ko-KR" sz="1800"/>
              <a:t>VIS Ray Matching(S-NPP, NOAA-20/21 VIIRS) </a:t>
            </a:r>
          </a:p>
          <a:p>
            <a:pPr marL="1085850" lvl="2">
              <a:buFont typeface="Wingdings"/>
              <a:buChar char="ü"/>
              <a:defRPr/>
            </a:pPr>
            <a:r>
              <a:rPr lang="en-US" altLang="ko-KR" sz="1800">
                <a:solidFill>
                  <a:srgbClr val="FF0000"/>
                </a:solidFill>
              </a:rPr>
              <a:t>Lunar(GIRO)</a:t>
            </a:r>
            <a:r>
              <a:rPr lang="ja-JP" altLang="en-US" sz="400">
                <a:solidFill>
                  <a:srgbClr val="FF0000"/>
                </a:solidFill>
              </a:rPr>
              <a:t> </a:t>
            </a:r>
          </a:p>
          <a:p>
            <a:pPr lvl="0">
              <a:defRPr/>
            </a:pPr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9193507" y="1199408"/>
            <a:ext cx="2895921" cy="27227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8009391" y="3677875"/>
            <a:ext cx="2913629" cy="28249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18574816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altLang="ko-KR"/>
              <a:t>KMA’s</a:t>
            </a:r>
            <a:r>
              <a:rPr lang="ko-KR" altLang="en-US"/>
              <a:t> </a:t>
            </a:r>
            <a:r>
              <a:rPr lang="en-US" altLang="ko-KR"/>
              <a:t>Support to GRWG Activites</a:t>
            </a:r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grpSp>
        <p:nvGrpSpPr>
          <p:cNvPr id="20" name="그룹 19"/>
          <p:cNvGrpSpPr/>
          <p:nvPr/>
        </p:nvGrpSpPr>
        <p:grpSpPr>
          <a:xfrm>
            <a:off x="299226" y="1199408"/>
            <a:ext cx="11248741" cy="5658592"/>
            <a:chOff x="116382" y="817013"/>
            <a:chExt cx="11431586" cy="6040987"/>
          </a:xfrm>
        </p:grpSpPr>
        <p:sp>
          <p:nvSpPr>
            <p:cNvPr id="8" name="Rectangle 1"/>
            <p:cNvSpPr>
              <a:spLocks noChangeArrowheads="1"/>
            </p:cNvSpPr>
            <p:nvPr/>
          </p:nvSpPr>
          <p:spPr>
            <a:xfrm>
              <a:off x="116382" y="4153450"/>
              <a:ext cx="184731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vert="horz" wrap="none" lIns="91440" tIns="45720" rIns="91440" bIns="45720" anchor="ctr" anchorCtr="0">
              <a:prstTxWarp prst="textNoShape">
                <a:avLst/>
              </a:prstTxWarp>
              <a:spAutoFit/>
            </a:bodyPr>
            <a:lstStyle/>
            <a:p>
              <a:pPr lvl="0">
                <a:defRPr/>
              </a:pPr>
              <a:endParaRPr lang="ko-KR" altLang="en-US">
                <a:solidFill>
                  <a:srgbClr val="C312D0"/>
                </a:solidFill>
              </a:endParaRPr>
            </a:p>
          </p:txBody>
        </p:sp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3"/>
            <a:stretch>
              <a:fillRect/>
            </a:stretch>
          </p:blipFill>
          <p:spPr>
            <a:xfrm>
              <a:off x="5502644" y="817013"/>
              <a:ext cx="6045324" cy="1007934"/>
            </a:xfrm>
            <a:prstGeom prst="rect">
              <a:avLst/>
            </a:prstGeom>
          </p:spPr>
        </p:pic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4"/>
            <a:stretch>
              <a:fillRect/>
            </a:stretch>
          </p:blipFill>
          <p:spPr>
            <a:xfrm>
              <a:off x="5502644" y="1705255"/>
              <a:ext cx="6045324" cy="1007934"/>
            </a:xfrm>
            <a:prstGeom prst="rect">
              <a:avLst/>
            </a:prstGeom>
          </p:spPr>
        </p:pic>
        <p:pic>
          <p:nvPicPr>
            <p:cNvPr id="11" name="그림 10"/>
            <p:cNvPicPr>
              <a:picLocks noChangeAspect="1"/>
            </p:cNvPicPr>
            <p:nvPr/>
          </p:nvPicPr>
          <p:blipFill rotWithShape="1">
            <a:blip r:embed="rId5"/>
            <a:stretch>
              <a:fillRect/>
            </a:stretch>
          </p:blipFill>
          <p:spPr>
            <a:xfrm>
              <a:off x="5502346" y="2587006"/>
              <a:ext cx="6045324" cy="1007934"/>
            </a:xfrm>
            <a:prstGeom prst="rect">
              <a:avLst/>
            </a:prstGeom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 rotWithShape="1">
            <a:blip r:embed="rId6"/>
            <a:stretch>
              <a:fillRect/>
            </a:stretch>
          </p:blipFill>
          <p:spPr>
            <a:xfrm>
              <a:off x="5456040" y="3468756"/>
              <a:ext cx="6045324" cy="1007934"/>
            </a:xfrm>
            <a:prstGeom prst="rect">
              <a:avLst/>
            </a:prstGeom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 rotWithShape="1">
            <a:blip r:embed="rId7"/>
            <a:stretch>
              <a:fillRect/>
            </a:stretch>
          </p:blipFill>
          <p:spPr>
            <a:xfrm>
              <a:off x="5458332" y="4353208"/>
              <a:ext cx="6045324" cy="1007934"/>
            </a:xfrm>
            <a:prstGeom prst="rect">
              <a:avLst/>
            </a:prstGeom>
          </p:spPr>
        </p:pic>
        <p:pic>
          <p:nvPicPr>
            <p:cNvPr id="14" name="그림 13"/>
            <p:cNvPicPr>
              <a:picLocks noChangeAspect="1"/>
            </p:cNvPicPr>
            <p:nvPr/>
          </p:nvPicPr>
          <p:blipFill rotWithShape="1">
            <a:blip r:embed="rId8"/>
            <a:stretch>
              <a:fillRect/>
            </a:stretch>
          </p:blipFill>
          <p:spPr>
            <a:xfrm>
              <a:off x="188392" y="833263"/>
              <a:ext cx="2520000" cy="2520000"/>
            </a:xfrm>
            <a:prstGeom prst="rect">
              <a:avLst/>
            </a:prstGeom>
          </p:spPr>
        </p:pic>
        <p:pic>
          <p:nvPicPr>
            <p:cNvPr id="15" name="그림 14"/>
            <p:cNvPicPr>
              <a:picLocks noChangeAspect="1"/>
            </p:cNvPicPr>
            <p:nvPr/>
          </p:nvPicPr>
          <p:blipFill rotWithShape="1">
            <a:blip r:embed="rId9"/>
            <a:stretch>
              <a:fillRect/>
            </a:stretch>
          </p:blipFill>
          <p:spPr>
            <a:xfrm>
              <a:off x="2745074" y="846939"/>
              <a:ext cx="2520000" cy="2520000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 rotWithShape="1">
            <a:blip r:embed="rId10"/>
            <a:stretch>
              <a:fillRect/>
            </a:stretch>
          </p:blipFill>
          <p:spPr>
            <a:xfrm>
              <a:off x="1313527" y="2650104"/>
              <a:ext cx="2520000" cy="2520000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 rotWithShape="1">
            <a:blip r:embed="rId11"/>
            <a:srcRect t="5710"/>
            <a:stretch>
              <a:fillRect/>
            </a:stretch>
          </p:blipFill>
          <p:spPr>
            <a:xfrm>
              <a:off x="188392" y="4482016"/>
              <a:ext cx="2520000" cy="2375984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 rotWithShape="1">
            <a:blip r:embed="rId12"/>
            <a:srcRect l="50" t="5610" r="-50" b="110"/>
            <a:stretch>
              <a:fillRect/>
            </a:stretch>
          </p:blipFill>
          <p:spPr>
            <a:xfrm>
              <a:off x="2781756" y="4480620"/>
              <a:ext cx="2520000" cy="2375984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5502347" y="5414597"/>
            <a:ext cx="6390426" cy="132343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71450" indent="-171450">
              <a:buFont typeface="Arial"/>
              <a:buChar char="•"/>
              <a:defRPr/>
            </a:pPr>
            <a:r>
              <a:rPr lang="en-US" altLang="ko-KR" sz="1600"/>
              <a:t>AMI-AHI differences generally increase with AMI reflectance, except for VI004</a:t>
            </a:r>
          </a:p>
          <a:p>
            <a:pPr marL="171450" indent="-171450">
              <a:buFont typeface="Arial"/>
              <a:buChar char="•"/>
              <a:defRPr/>
            </a:pPr>
            <a:r>
              <a:rPr lang="en-US" altLang="ko-KR" sz="1600"/>
              <a:t>VI004: negative deviations during the summer season, likely related to parallax effects</a:t>
            </a:r>
          </a:p>
          <a:p>
            <a:pPr marL="171450" indent="-171450">
              <a:buFont typeface="Arial"/>
              <a:buChar char="•"/>
              <a:defRPr/>
            </a:pPr>
            <a:r>
              <a:rPr lang="en-US" altLang="ko-KR" sz="1600"/>
              <a:t>Overall, stable behavior between the AMI and AHI</a:t>
            </a:r>
            <a:endParaRPr lang="ko-KR" altLang="en-US" sz="1600"/>
          </a:p>
        </p:txBody>
      </p:sp>
    </p:spTree>
    <p:extLst>
      <p:ext uri="{BB962C8B-B14F-4D97-AF65-F5344CB8AC3E}">
        <p14:creationId xmlns:p14="http://schemas.microsoft.com/office/powerpoint/2010/main" val="704957688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altLang="ko-KR"/>
              <a:t>KMA’s</a:t>
            </a:r>
            <a:r>
              <a:rPr lang="ko-KR" altLang="en-US"/>
              <a:t> </a:t>
            </a:r>
            <a:r>
              <a:rPr lang="en-US" altLang="ko-KR"/>
              <a:t>Support to GRWG Activites</a:t>
            </a:r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>
          <a:xfrm>
            <a:off x="426720" y="1351807"/>
            <a:ext cx="11338560" cy="4643516"/>
          </a:xfrm>
        </p:spPr>
        <p:txBody>
          <a:bodyPr/>
          <a:lstStyle/>
          <a:p>
            <a:pPr>
              <a:defRPr/>
            </a:pPr>
            <a:r>
              <a:rPr lang="en-US" altLang="ko-KR" sz="2400">
                <a:solidFill>
                  <a:prstClr val="black"/>
                </a:solidFill>
                <a:ea typeface="맑은 고딕"/>
              </a:rPr>
              <a:t>IR</a:t>
            </a:r>
          </a:p>
          <a:p>
            <a:pPr lvl="1">
              <a:lnSpc>
                <a:spcPts val="2500"/>
              </a:lnSpc>
              <a:defRPr/>
            </a:pPr>
            <a:r>
              <a:rPr lang="en-US" altLang="ko-KR" sz="2000">
                <a:solidFill>
                  <a:prstClr val="black"/>
                </a:solidFill>
                <a:ea typeface="맑은 고딕"/>
              </a:rPr>
              <a:t>Long-term GEO-LEO monitoring using MetOp-B and NOAA-20</a:t>
            </a:r>
          </a:p>
          <a:p>
            <a:pPr marL="1200150" lvl="2" indent="-285750">
              <a:lnSpc>
                <a:spcPts val="2500"/>
              </a:lnSpc>
              <a:buFont typeface="Wingdings"/>
              <a:buChar char="ü"/>
              <a:defRPr/>
            </a:pPr>
            <a:r>
              <a:rPr lang="en-US" altLang="ko-KR" sz="1800">
                <a:solidFill>
                  <a:prstClr val="black"/>
                </a:solidFill>
                <a:ea typeface="맑은 고딕"/>
              </a:rPr>
              <a:t>Assessed daily and yearly quality stability from Jul 2019 to Jul 2025</a:t>
            </a:r>
          </a:p>
          <a:p>
            <a:pPr marL="1200150" lvl="2" indent="-285750">
              <a:lnSpc>
                <a:spcPts val="2500"/>
              </a:lnSpc>
              <a:buFont typeface="Wingdings"/>
              <a:buChar char="ü"/>
              <a:defRPr/>
            </a:pPr>
            <a:r>
              <a:rPr lang="en-US" altLang="ko-KR" sz="1800">
                <a:ea typeface="맑은 고딕"/>
              </a:rPr>
              <a:t>Validated the calibration coefficients through uncertainty analysis</a:t>
            </a:r>
            <a:r>
              <a:rPr lang="en-US" altLang="ko-KR" sz="1800">
                <a:solidFill>
                  <a:prstClr val="black"/>
                </a:solidFill>
                <a:ea typeface="맑은 고딕"/>
              </a:rPr>
              <a:t> </a:t>
            </a:r>
          </a:p>
          <a:p>
            <a:pPr lvl="1">
              <a:buFont typeface="Wingdings"/>
              <a:buChar char="§"/>
              <a:defRPr/>
            </a:pPr>
            <a:endParaRPr lang="en-US" altLang="ko-KR" sz="500">
              <a:ea typeface="맑은 고딕"/>
            </a:endParaRPr>
          </a:p>
          <a:p>
            <a:pPr lvl="1">
              <a:defRPr/>
            </a:pPr>
            <a:r>
              <a:rPr lang="en-US" altLang="ko-KR" sz="2000">
                <a:ea typeface="맑은 고딕"/>
              </a:rPr>
              <a:t>Reprocessing the long-term data from </a:t>
            </a:r>
            <a:r>
              <a:rPr lang="en-US" altLang="ko-KR" sz="2000"/>
              <a:t>COMS/MI – GK2A/AMI</a:t>
            </a:r>
          </a:p>
          <a:p>
            <a:pPr lvl="2">
              <a:buFont typeface="Wingdings"/>
              <a:buChar char="ü"/>
              <a:defRPr/>
            </a:pPr>
            <a:r>
              <a:rPr lang="en-US" altLang="ko-KR" sz="1800"/>
              <a:t>Update the recalibration coefficients for 3.8µm channel</a:t>
            </a:r>
          </a:p>
          <a:p>
            <a:pPr lvl="3">
              <a:buFont typeface="Wingdings"/>
              <a:buChar char="Ø"/>
              <a:defRPr/>
            </a:pPr>
            <a:r>
              <a:rPr lang="en-US" altLang="ko-KR">
                <a:ea typeface="맑은 고딕"/>
              </a:rPr>
              <a:t>Reduced sensor to sensor jump</a:t>
            </a:r>
          </a:p>
          <a:p>
            <a:pPr lvl="0">
              <a:defRPr/>
            </a:pPr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2032024" y="4047364"/>
            <a:ext cx="8127952" cy="234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10789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altLang="ko-KR"/>
              <a:t>KMA’s Calibration Major Updates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426720" y="1377571"/>
            <a:ext cx="11338560" cy="4643516"/>
          </a:xfrm>
        </p:spPr>
        <p:txBody>
          <a:bodyPr/>
          <a:lstStyle/>
          <a:p>
            <a:pPr lvl="0">
              <a:defRPr/>
            </a:pPr>
            <a:r>
              <a:rPr lang="en-US" altLang="ko-KR"/>
              <a:t>Developing a Quality Control (QC) procedure for input data</a:t>
            </a:r>
          </a:p>
          <a:p>
            <a:pPr lvl="0">
              <a:defRPr/>
            </a:pPr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/>
          <a:srcRect l="1270" t="2500" r="1270" b="2500"/>
          <a:stretch>
            <a:fillRect/>
          </a:stretch>
        </p:blipFill>
        <p:spPr>
          <a:xfrm>
            <a:off x="656240" y="2045367"/>
            <a:ext cx="3673801" cy="2214408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4"/>
          <a:srcRect l="1270" t="2500" r="1270" b="2500"/>
          <a:stretch>
            <a:fillRect/>
          </a:stretch>
        </p:blipFill>
        <p:spPr>
          <a:xfrm>
            <a:off x="657186" y="4360224"/>
            <a:ext cx="3672856" cy="2183270"/>
          </a:xfrm>
          <a:prstGeom prst="rect">
            <a:avLst/>
          </a:prstGeom>
        </p:spPr>
      </p:pic>
      <p:sp>
        <p:nvSpPr>
          <p:cNvPr id="11" name="타원 10"/>
          <p:cNvSpPr/>
          <p:nvPr/>
        </p:nvSpPr>
        <p:spPr>
          <a:xfrm>
            <a:off x="3334598" y="3152274"/>
            <a:ext cx="275363" cy="3154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타원 11"/>
          <p:cNvSpPr/>
          <p:nvPr/>
        </p:nvSpPr>
        <p:spPr>
          <a:xfrm>
            <a:off x="3118574" y="4971814"/>
            <a:ext cx="275363" cy="45212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4494098" y="2293416"/>
            <a:ext cx="2023852" cy="1776409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4494098" y="4594605"/>
            <a:ext cx="2023852" cy="1691898"/>
          </a:xfrm>
          <a:prstGeom prst="rect">
            <a:avLst/>
          </a:prstGeom>
        </p:spPr>
      </p:pic>
      <p:sp>
        <p:nvSpPr>
          <p:cNvPr id="15" name="화살표: 오른쪽 14"/>
          <p:cNvSpPr/>
          <p:nvPr/>
        </p:nvSpPr>
        <p:spPr>
          <a:xfrm>
            <a:off x="3941690" y="3074952"/>
            <a:ext cx="658473" cy="392735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6" name="화살표: 오른쪽 15"/>
          <p:cNvSpPr/>
          <p:nvPr/>
        </p:nvSpPr>
        <p:spPr>
          <a:xfrm>
            <a:off x="3951590" y="4984904"/>
            <a:ext cx="658473" cy="392735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17" name="그룹 16"/>
          <p:cNvGrpSpPr/>
          <p:nvPr/>
        </p:nvGrpSpPr>
        <p:grpSpPr>
          <a:xfrm>
            <a:off x="7231937" y="2233767"/>
            <a:ext cx="2964640" cy="2112915"/>
            <a:chOff x="7120876" y="1339139"/>
            <a:chExt cx="3101038" cy="2411856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 rotWithShape="1">
            <a:blip r:embed="rId7"/>
            <a:stretch>
              <a:fillRect/>
            </a:stretch>
          </p:blipFill>
          <p:spPr>
            <a:xfrm>
              <a:off x="7120876" y="1339139"/>
              <a:ext cx="3101038" cy="2411856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9518423" y="3240134"/>
              <a:ext cx="41754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ko-KR" altLang="en-US" b="1">
                  <a:solidFill>
                    <a:srgbClr val="0000FF"/>
                  </a:solidFill>
                </a:rPr>
                <a:t>①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432225" y="1725172"/>
              <a:ext cx="41754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ko-KR" altLang="en-US" b="1">
                  <a:solidFill>
                    <a:srgbClr val="0000FF"/>
                  </a:solidFill>
                </a:rPr>
                <a:t>②</a:t>
              </a:r>
            </a:p>
          </p:txBody>
        </p:sp>
      </p:grpSp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8"/>
          <a:stretch>
            <a:fillRect/>
          </a:stretch>
        </p:blipFill>
        <p:spPr>
          <a:xfrm>
            <a:off x="7232476" y="4540845"/>
            <a:ext cx="2839887" cy="2580391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181910" y="4524897"/>
            <a:ext cx="820278" cy="4452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200" b="1"/>
              <a:t>start of orbit</a:t>
            </a:r>
            <a:endParaRPr lang="ko-KR" altLang="en-US" sz="1200" b="1"/>
          </a:p>
        </p:txBody>
      </p:sp>
      <p:sp>
        <p:nvSpPr>
          <p:cNvPr id="23" name="TextBox 22"/>
          <p:cNvSpPr txBox="1"/>
          <p:nvPr/>
        </p:nvSpPr>
        <p:spPr>
          <a:xfrm>
            <a:off x="6975954" y="5958256"/>
            <a:ext cx="680577" cy="4616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200" b="1"/>
              <a:t>end</a:t>
            </a:r>
            <a:r>
              <a:rPr lang="ko-KR" altLang="en-US" sz="1200" b="1"/>
              <a:t> </a:t>
            </a:r>
            <a:r>
              <a:rPr lang="en-US" altLang="ko-KR" sz="1200" b="1"/>
              <a:t>of</a:t>
            </a:r>
            <a:r>
              <a:rPr lang="ko-KR" altLang="en-US" sz="1200" b="1"/>
              <a:t> </a:t>
            </a:r>
            <a:r>
              <a:rPr lang="en-US" altLang="ko-KR" sz="1200" b="1"/>
              <a:t>orbit</a:t>
            </a:r>
            <a:endParaRPr lang="ko-KR" altLang="en-US" sz="1200" b="1"/>
          </a:p>
        </p:txBody>
      </p:sp>
      <p:sp>
        <p:nvSpPr>
          <p:cNvPr id="24" name="TextBox 23"/>
          <p:cNvSpPr txBox="1"/>
          <p:nvPr/>
        </p:nvSpPr>
        <p:spPr>
          <a:xfrm>
            <a:off x="10229638" y="3437475"/>
            <a:ext cx="219163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/>
              <a:t>Discontinuity,</a:t>
            </a:r>
          </a:p>
          <a:p>
            <a:pPr lvl="0">
              <a:defRPr/>
            </a:pPr>
            <a:r>
              <a:rPr lang="en-US" altLang="ko-KR"/>
              <a:t>Missing data, </a:t>
            </a:r>
          </a:p>
          <a:p>
            <a:pPr lvl="0">
              <a:defRPr/>
            </a:pPr>
            <a:r>
              <a:rPr lang="en-US" altLang="ko-KR"/>
              <a:t>Wrong INR</a:t>
            </a:r>
            <a:endParaRPr lang="ko-KR" altLang="en-US"/>
          </a:p>
        </p:txBody>
      </p:sp>
      <p:sp>
        <p:nvSpPr>
          <p:cNvPr id="25" name="화살표: 오른쪽 24"/>
          <p:cNvSpPr/>
          <p:nvPr/>
        </p:nvSpPr>
        <p:spPr>
          <a:xfrm>
            <a:off x="6540403" y="3072976"/>
            <a:ext cx="658473" cy="392735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6" name="화살표: 오른쪽 25"/>
          <p:cNvSpPr/>
          <p:nvPr/>
        </p:nvSpPr>
        <p:spPr>
          <a:xfrm>
            <a:off x="6550303" y="4982928"/>
            <a:ext cx="658473" cy="392735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0314621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KMAs Calibration Results (VIS/NIR)</a:t>
            </a:r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8074160" y="3005197"/>
            <a:ext cx="3107230" cy="181936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156629" y="1243856"/>
            <a:ext cx="3107230" cy="181936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4598162" y="1243856"/>
            <a:ext cx="3107230" cy="181936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8051519" y="1243856"/>
            <a:ext cx="3107230" cy="181936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7"/>
          <a:stretch>
            <a:fillRect/>
          </a:stretch>
        </p:blipFill>
        <p:spPr>
          <a:xfrm>
            <a:off x="1156627" y="3005197"/>
            <a:ext cx="3107230" cy="181936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8"/>
          <a:stretch>
            <a:fillRect/>
          </a:stretch>
        </p:blipFill>
        <p:spPr>
          <a:xfrm>
            <a:off x="4604073" y="3005197"/>
            <a:ext cx="3107230" cy="1819360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4590632" y="985683"/>
            <a:ext cx="2966039" cy="37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b="1">
                <a:solidFill>
                  <a:srgbClr val="0099FF"/>
                </a:solidFill>
              </a:rPr>
              <a:t>(Sep. 2019 ~ Jan. 2026)</a:t>
            </a:r>
            <a:endParaRPr lang="ko-KR" altLang="en-US">
              <a:solidFill>
                <a:srgbClr val="0099FF"/>
              </a:solidFill>
            </a:endParaRPr>
          </a:p>
        </p:txBody>
      </p:sp>
      <p:sp>
        <p:nvSpPr>
          <p:cNvPr id="11" name="テキスト ボックス 20"/>
          <p:cNvSpPr txBox="1"/>
          <p:nvPr/>
        </p:nvSpPr>
        <p:spPr>
          <a:xfrm>
            <a:off x="8421242" y="4961838"/>
            <a:ext cx="2995676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80975" indent="-180975">
              <a:buFont typeface="Wingdings"/>
              <a:buChar char="ü"/>
              <a:defRPr/>
            </a:pPr>
            <a:r>
              <a:rPr kumimoji="1" lang="en-US" altLang="ja-JP" sz="1200">
                <a:solidFill>
                  <a:srgbClr val="0000FF"/>
                </a:solidFill>
                <a:latin typeface="Calibri"/>
                <a:cs typeface="Calibri"/>
              </a:rPr>
              <a:t>Note :  Sub-sampled lunar observations are shown</a:t>
            </a:r>
            <a:r>
              <a:rPr kumimoji="1" lang="en-US" altLang="ko-KR" sz="1200">
                <a:solidFill>
                  <a:srgbClr val="0000FF"/>
                </a:solidFill>
                <a:latin typeface="Calibri"/>
                <a:cs typeface="Calibri"/>
              </a:rPr>
              <a:t>, </a:t>
            </a:r>
            <a:r>
              <a:rPr kumimoji="1" lang="en-US" altLang="ja-JP" sz="1200">
                <a:solidFill>
                  <a:srgbClr val="0000FF"/>
                </a:solidFill>
                <a:latin typeface="Calibri"/>
                <a:cs typeface="Calibri"/>
              </a:rPr>
              <a:t>Ratio</a:t>
            </a:r>
            <a:r>
              <a:rPr kumimoji="1" lang="en-US" altLang="ja-JP" sz="1200" i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kumimoji="1" lang="en-US" altLang="ja-JP" sz="1200">
                <a:solidFill>
                  <a:srgbClr val="0000FF"/>
                </a:solidFill>
                <a:latin typeface="Calibri"/>
                <a:cs typeface="Calibri"/>
              </a:rPr>
              <a:t>is normalized by Ratio</a:t>
            </a:r>
            <a:r>
              <a:rPr kumimoji="1" lang="en-US" altLang="ja-JP" sz="1200" baseline="-25000">
                <a:solidFill>
                  <a:srgbClr val="0000FF"/>
                </a:solidFill>
                <a:latin typeface="Calibri"/>
                <a:cs typeface="Calibri"/>
              </a:rPr>
              <a:t>t0</a:t>
            </a:r>
            <a:r>
              <a:rPr kumimoji="1" lang="en-US" altLang="ja-JP" sz="1200" i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kumimoji="1" lang="en-US" altLang="ja-JP" sz="1200">
                <a:solidFill>
                  <a:srgbClr val="0000FF"/>
                </a:solidFill>
                <a:latin typeface="Calibri"/>
                <a:cs typeface="Calibri"/>
              </a:rPr>
              <a:t>(t</a:t>
            </a:r>
            <a:r>
              <a:rPr kumimoji="1" lang="en-US" altLang="ja-JP" sz="1200" baseline="-25000">
                <a:solidFill>
                  <a:srgbClr val="0000FF"/>
                </a:solidFill>
                <a:latin typeface="Calibri"/>
                <a:cs typeface="Calibri"/>
              </a:rPr>
              <a:t>0 </a:t>
            </a:r>
            <a:r>
              <a:rPr kumimoji="1" lang="en-US" altLang="ko-KR" sz="1200">
                <a:solidFill>
                  <a:srgbClr val="0000FF"/>
                </a:solidFill>
                <a:latin typeface="Calibri"/>
                <a:cs typeface="Calibri"/>
              </a:rPr>
              <a:t>:</a:t>
            </a:r>
            <a:r>
              <a:rPr kumimoji="1" lang="en-US" altLang="ja-JP" sz="1200">
                <a:solidFill>
                  <a:srgbClr val="0000FF"/>
                </a:solidFill>
                <a:latin typeface="Calibri"/>
                <a:cs typeface="Calibri"/>
              </a:rPr>
              <a:t> 1 </a:t>
            </a:r>
            <a:r>
              <a:rPr kumimoji="1" lang="en-US" altLang="ko-KR" sz="1200">
                <a:solidFill>
                  <a:srgbClr val="0000FF"/>
                </a:solidFill>
                <a:latin typeface="Calibri"/>
                <a:cs typeface="Calibri"/>
              </a:rPr>
              <a:t>Sep.</a:t>
            </a:r>
            <a:r>
              <a:rPr kumimoji="1" lang="en-US" altLang="ja-JP" sz="1200">
                <a:solidFill>
                  <a:srgbClr val="0000FF"/>
                </a:solidFill>
                <a:latin typeface="Calibri"/>
                <a:cs typeface="Calibri"/>
              </a:rPr>
              <a:t> 2019)</a:t>
            </a:r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1135822" y="4776914"/>
          <a:ext cx="7121488" cy="1996391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0169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83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9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83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9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9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96747">
                <a:tc gridSpan="7">
                  <a:txBody>
                    <a:bodyPr/>
                    <a:lstStyle/>
                    <a:p>
                      <a:pPr algn="ctr">
                        <a:spcBef>
                          <a:spcPts val="900"/>
                        </a:spcBef>
                        <a:spcAft>
                          <a:spcPts val="900"/>
                        </a:spcAft>
                        <a:defRPr/>
                      </a:pPr>
                      <a:r>
                        <a:rPr lang="en-US" sz="1200">
                          <a:effectLst/>
                          <a:latin typeface="Cambria"/>
                          <a:ea typeface="Cambria"/>
                        </a:rPr>
                        <a:t>Daily Mean Bias (Uncertainty)</a:t>
                      </a:r>
                      <a:endParaRPr lang="ko-KR" sz="1200">
                        <a:effectLst/>
                        <a:latin typeface="Cambria"/>
                        <a:ea typeface="맑은 고딕"/>
                        <a:cs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74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ko-KR" sz="1200">
                        <a:effectLst/>
                        <a:latin typeface="Cambria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00"/>
                        </a:spcBef>
                        <a:spcAft>
                          <a:spcPts val="900"/>
                        </a:spcAft>
                        <a:defRPr/>
                      </a:pPr>
                      <a:r>
                        <a:rPr lang="en-US" sz="1200">
                          <a:effectLst/>
                          <a:latin typeface="Cambria"/>
                          <a:ea typeface="Cambria"/>
                        </a:rPr>
                        <a:t>VI004</a:t>
                      </a:r>
                      <a:endParaRPr lang="ko-KR" sz="1200">
                        <a:effectLst/>
                        <a:latin typeface="Cambria"/>
                        <a:ea typeface="맑은 고딕"/>
                        <a:cs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00"/>
                        </a:spcBef>
                        <a:spcAft>
                          <a:spcPts val="900"/>
                        </a:spcAft>
                        <a:defRPr/>
                      </a:pPr>
                      <a:r>
                        <a:rPr lang="en-US" sz="1200">
                          <a:effectLst/>
                          <a:latin typeface="Cambria"/>
                          <a:ea typeface="Cambria"/>
                        </a:rPr>
                        <a:t>VI005</a:t>
                      </a:r>
                      <a:endParaRPr lang="ko-KR" sz="1200">
                        <a:effectLst/>
                        <a:latin typeface="Cambria"/>
                        <a:ea typeface="맑은 고딕"/>
                        <a:cs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00"/>
                        </a:spcBef>
                        <a:spcAft>
                          <a:spcPts val="900"/>
                        </a:spcAft>
                        <a:defRPr/>
                      </a:pPr>
                      <a:r>
                        <a:rPr lang="en-US" sz="1200">
                          <a:effectLst/>
                          <a:latin typeface="Cambria"/>
                          <a:ea typeface="Cambria"/>
                        </a:rPr>
                        <a:t>VI006</a:t>
                      </a:r>
                      <a:endParaRPr lang="ko-KR" sz="1200">
                        <a:effectLst/>
                        <a:latin typeface="Cambria"/>
                        <a:ea typeface="맑은 고딕"/>
                        <a:cs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00"/>
                        </a:spcBef>
                        <a:spcAft>
                          <a:spcPts val="900"/>
                        </a:spcAft>
                        <a:defRPr/>
                      </a:pPr>
                      <a:r>
                        <a:rPr lang="en-US" sz="1200">
                          <a:effectLst/>
                          <a:latin typeface="Cambria"/>
                          <a:ea typeface="Cambria"/>
                        </a:rPr>
                        <a:t>VI008</a:t>
                      </a:r>
                      <a:endParaRPr lang="ko-KR" sz="1200">
                        <a:effectLst/>
                        <a:latin typeface="Cambria"/>
                        <a:ea typeface="맑은 고딕"/>
                        <a:cs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00"/>
                        </a:spcBef>
                        <a:spcAft>
                          <a:spcPts val="900"/>
                        </a:spcAft>
                        <a:defRPr/>
                      </a:pPr>
                      <a:r>
                        <a:rPr lang="en-US" sz="1200">
                          <a:effectLst/>
                          <a:latin typeface="Cambria"/>
                          <a:ea typeface="Cambria"/>
                        </a:rPr>
                        <a:t>NR013</a:t>
                      </a:r>
                      <a:endParaRPr lang="ko-KR" sz="1200">
                        <a:effectLst/>
                        <a:latin typeface="Cambria"/>
                        <a:ea typeface="맑은 고딕"/>
                        <a:cs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00"/>
                        </a:spcBef>
                        <a:spcAft>
                          <a:spcPts val="900"/>
                        </a:spcAft>
                        <a:defRPr/>
                      </a:pPr>
                      <a:r>
                        <a:rPr lang="en-US" sz="1200">
                          <a:effectLst/>
                          <a:latin typeface="Cambria"/>
                          <a:ea typeface="Cambria"/>
                        </a:rPr>
                        <a:t>NR016</a:t>
                      </a:r>
                      <a:endParaRPr lang="ko-KR" sz="1200">
                        <a:effectLst/>
                        <a:latin typeface="Cambria"/>
                        <a:ea typeface="맑은 고딕"/>
                        <a:cs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517"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b="1" kern="0" spc="0">
                          <a:solidFill>
                            <a:srgbClr val="FF0000"/>
                          </a:solidFill>
                          <a:effectLst/>
                          <a:latin typeface="맑은 고딕"/>
                          <a:ea typeface="맑은 고딕"/>
                        </a:rPr>
                        <a:t>Lunar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-2.22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(±0.32 )</a:t>
                      </a:r>
                      <a:endParaRPr lang="en-US" sz="1200" kern="0" spc="0">
                        <a:solidFill>
                          <a:schemeClr val="tx1"/>
                        </a:solidFill>
                        <a:effectLst/>
                        <a:latin typeface="함초롬바탕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-1.75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(±0.24)</a:t>
                      </a:r>
                      <a:endParaRPr lang="en-US" sz="1200" kern="0" spc="0">
                        <a:solidFill>
                          <a:schemeClr val="tx1"/>
                        </a:solidFill>
                        <a:effectLst/>
                        <a:latin typeface="함초롬바탕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-1.54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(±0.06) </a:t>
                      </a:r>
                      <a:endParaRPr lang="en-US" sz="1200" kern="0" spc="0">
                        <a:solidFill>
                          <a:schemeClr val="tx1"/>
                        </a:solidFill>
                        <a:effectLst/>
                        <a:latin typeface="함초롬바탕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-0.33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(±0.05) </a:t>
                      </a:r>
                      <a:endParaRPr lang="en-US" sz="1200" kern="0" spc="0">
                        <a:solidFill>
                          <a:schemeClr val="tx1"/>
                        </a:solidFill>
                        <a:effectLst/>
                        <a:latin typeface="함초롬바탕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0.32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(±0.07) </a:t>
                      </a:r>
                      <a:endParaRPr lang="en-US" sz="1200" kern="0" spc="0">
                        <a:solidFill>
                          <a:schemeClr val="tx1"/>
                        </a:solidFill>
                        <a:effectLst/>
                        <a:latin typeface="함초롬바탕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1.38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(±0.08) </a:t>
                      </a:r>
                      <a:endParaRPr lang="en-US" sz="1200" kern="0" spc="0">
                        <a:solidFill>
                          <a:schemeClr val="tx1"/>
                        </a:solidFill>
                        <a:effectLst/>
                        <a:latin typeface="함초롬바탕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2773"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b="1" kern="0" spc="-50">
                          <a:solidFill>
                            <a:srgbClr val="008000"/>
                          </a:solidFill>
                          <a:effectLst/>
                          <a:latin typeface="맑은 고딕"/>
                          <a:ea typeface="맑은 고딕"/>
                        </a:rPr>
                        <a:t>S-NPP</a:t>
                      </a:r>
                    </a:p>
                    <a:p>
                      <a:pPr marL="0" marR="0" indent="0" 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b="1" kern="0" spc="-50">
                          <a:solidFill>
                            <a:srgbClr val="008000"/>
                          </a:solidFill>
                          <a:effectLst/>
                          <a:latin typeface="맑은 고딕"/>
                          <a:ea typeface="맑은 고딕"/>
                        </a:rPr>
                        <a:t>VIIRS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-3.73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(±2.11)</a:t>
                      </a:r>
                      <a:endParaRPr lang="en-US" sz="1200" kern="0" spc="0">
                        <a:solidFill>
                          <a:schemeClr val="tx1"/>
                        </a:solidFill>
                        <a:effectLst/>
                        <a:latin typeface="함초롬바탕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-0.45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(±1.08)</a:t>
                      </a:r>
                      <a:endParaRPr lang="en-US" sz="1200" kern="0" spc="0">
                        <a:solidFill>
                          <a:schemeClr val="tx1"/>
                        </a:solidFill>
                        <a:effectLst/>
                        <a:latin typeface="함초롬바탕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1.79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(±0.98)</a:t>
                      </a:r>
                      <a:endParaRPr lang="en-US" sz="1200" kern="0" spc="0">
                        <a:solidFill>
                          <a:schemeClr val="tx1"/>
                        </a:solidFill>
                        <a:effectLst/>
                        <a:latin typeface="함초롬바탕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0.29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(±1.06)</a:t>
                      </a:r>
                      <a:endParaRPr lang="en-US" sz="1200" kern="0" spc="0">
                        <a:solidFill>
                          <a:schemeClr val="tx1"/>
                        </a:solidFill>
                        <a:effectLst/>
                        <a:latin typeface="함초롬바탕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-1.87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(±0.68)</a:t>
                      </a:r>
                      <a:endParaRPr lang="en-US" sz="1200" kern="0" spc="0">
                        <a:solidFill>
                          <a:schemeClr val="tx1"/>
                        </a:solidFill>
                        <a:effectLst/>
                        <a:latin typeface="함초롬바탕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4.98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(±0.96)</a:t>
                      </a:r>
                      <a:endParaRPr lang="en-US" sz="1200" kern="0" spc="0">
                        <a:solidFill>
                          <a:schemeClr val="tx1"/>
                        </a:solidFill>
                        <a:effectLst/>
                        <a:latin typeface="함초롬바탕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2773"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b="1" kern="0" spc="-50">
                          <a:solidFill>
                            <a:srgbClr val="0000FF"/>
                          </a:solidFill>
                          <a:effectLst/>
                          <a:latin typeface="맑은 고딕"/>
                          <a:ea typeface="맑은 고딕"/>
                        </a:rPr>
                        <a:t>NOAA-20</a:t>
                      </a:r>
                    </a:p>
                    <a:p>
                      <a:pPr marL="0" marR="0" indent="0" 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b="1" kern="0" spc="-50">
                          <a:solidFill>
                            <a:srgbClr val="0000FF"/>
                          </a:solidFill>
                          <a:effectLst/>
                          <a:latin typeface="맑은 고딕"/>
                          <a:ea typeface="맑은 고딕"/>
                        </a:rPr>
                        <a:t>VIIRS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-1.87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(±1.76)</a:t>
                      </a:r>
                      <a:endParaRPr lang="en-US" sz="1200" kern="0" spc="0">
                        <a:solidFill>
                          <a:schemeClr val="tx1"/>
                        </a:solidFill>
                        <a:effectLst/>
                        <a:latin typeface="함초롬바탕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1.63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(±1.14)</a:t>
                      </a:r>
                      <a:endParaRPr lang="en-US" sz="1200" kern="0" spc="0">
                        <a:solidFill>
                          <a:schemeClr val="tx1"/>
                        </a:solidFill>
                        <a:effectLst/>
                        <a:latin typeface="함초롬바탕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3.38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(±1.02)</a:t>
                      </a:r>
                      <a:endParaRPr lang="en-US" sz="1200" kern="0" spc="0">
                        <a:solidFill>
                          <a:schemeClr val="tx1"/>
                        </a:solidFill>
                        <a:effectLst/>
                        <a:latin typeface="함초롬바탕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2.06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(±1.17)</a:t>
                      </a:r>
                      <a:endParaRPr lang="en-US" sz="1200" kern="0" spc="0">
                        <a:solidFill>
                          <a:schemeClr val="tx1"/>
                        </a:solidFill>
                        <a:effectLst/>
                        <a:latin typeface="함초롬바탕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2.8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(±0.63)</a:t>
                      </a:r>
                      <a:endParaRPr lang="en-US" sz="1200" kern="0" spc="0">
                        <a:solidFill>
                          <a:schemeClr val="tx1"/>
                        </a:solidFill>
                        <a:effectLst/>
                        <a:latin typeface="함초롬바탕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8.49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(±1.01)</a:t>
                      </a:r>
                      <a:endParaRPr lang="en-US" sz="1200" kern="0" spc="0">
                        <a:solidFill>
                          <a:schemeClr val="tx1"/>
                        </a:solidFill>
                        <a:effectLst/>
                        <a:latin typeface="함초롬바탕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688771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KMA’s Calibration Results (VIS/NIR)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6720" y="1268679"/>
            <a:ext cx="11338560" cy="4643516"/>
          </a:xfrm>
        </p:spPr>
        <p:txBody>
          <a:bodyPr/>
          <a:lstStyle/>
          <a:p>
            <a:pPr lvl="0">
              <a:defRPr/>
            </a:pPr>
            <a:r>
              <a:rPr lang="en-US" altLang="ko-KR"/>
              <a:t>GSICS DCC radiance histogram from Jan. 2020. to Jan. 2025.</a:t>
            </a:r>
            <a:endParaRPr lang="ko-KR" altLang="en-US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1039095" y="1782799"/>
            <a:ext cx="2887456" cy="2476559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006786" y="4172841"/>
            <a:ext cx="2886405" cy="2475657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4429672" y="4179888"/>
            <a:ext cx="2886404" cy="2475657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7873955" y="4179888"/>
            <a:ext cx="2886405" cy="2475658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7"/>
          <a:stretch>
            <a:fillRect/>
          </a:stretch>
        </p:blipFill>
        <p:spPr>
          <a:xfrm>
            <a:off x="4339442" y="1781782"/>
            <a:ext cx="2886405" cy="2475657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8"/>
          <a:stretch>
            <a:fillRect/>
          </a:stretch>
        </p:blipFill>
        <p:spPr>
          <a:xfrm>
            <a:off x="7809303" y="1748560"/>
            <a:ext cx="2886405" cy="247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789941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KMA’s Calibration Results (VIS/NIR)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6720" y="1268679"/>
            <a:ext cx="11338560" cy="4643516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altLang="ko-KR" sz="2400"/>
              <a:t> GSICS DCC radiance mode and mean time series(with Ray-Matching) from Jan. 2020. to Jan. 2025</a:t>
            </a:r>
            <a:endParaRPr lang="ko-KR" altLang="en-US" sz="2400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62407" y="2078186"/>
            <a:ext cx="4092817" cy="2238786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4006362" y="2078186"/>
            <a:ext cx="4092817" cy="2238786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8036776" y="2078186"/>
            <a:ext cx="4092817" cy="2238786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3" y="4394771"/>
            <a:ext cx="4092817" cy="2238786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7"/>
          <a:stretch>
            <a:fillRect/>
          </a:stretch>
        </p:blipFill>
        <p:spPr>
          <a:xfrm>
            <a:off x="4080793" y="4394771"/>
            <a:ext cx="4092819" cy="2238786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8"/>
          <a:stretch>
            <a:fillRect/>
          </a:stretch>
        </p:blipFill>
        <p:spPr>
          <a:xfrm>
            <a:off x="8099178" y="4394771"/>
            <a:ext cx="4092819" cy="223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234486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KMA’s Calibration Results (IR)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6720" y="1268679"/>
            <a:ext cx="11338560" cy="4643516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altLang="ko-KR" sz="2400"/>
              <a:t> Statistical Summary of GK2A/AMI IR Calibration Performance in Jan. 1 ~ Dec. 31, 2025</a:t>
            </a:r>
          </a:p>
          <a:p>
            <a:pPr lvl="0">
              <a:defRPr/>
            </a:pPr>
            <a:endParaRPr lang="ko-KR" altLang="en-US" sz="2400"/>
          </a:p>
        </p:txBody>
      </p:sp>
      <p:sp>
        <p:nvSpPr>
          <p:cNvPr id="13" name="Rectangle 15"/>
          <p:cNvSpPr/>
          <p:nvPr/>
        </p:nvSpPr>
        <p:spPr>
          <a:xfrm>
            <a:off x="815842" y="2123797"/>
            <a:ext cx="6235827" cy="19319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8CBF"/>
              </a:buClr>
              <a:buFont typeface="Wingdings"/>
              <a:buChar char="§"/>
              <a:defRPr/>
            </a:pPr>
            <a:r>
              <a:rPr lang="en-US" altLang="ja-JP">
                <a:solidFill>
                  <a:prstClr val="black"/>
                </a:solidFill>
                <a:latin typeface="Times New Roman"/>
                <a:cs typeface="Times New Roman"/>
              </a:rPr>
              <a:t>GK2A AMI IR channels are stable</a:t>
            </a:r>
          </a:p>
          <a:p>
            <a:pPr marL="285750" indent="-285750">
              <a:lnSpc>
                <a:spcPct val="150000"/>
              </a:lnSpc>
              <a:buFont typeface="Wingdings"/>
              <a:buChar char="§"/>
              <a:defRPr/>
            </a:pPr>
            <a:endParaRPr lang="en-US" altLang="ja-JP" sz="6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285750" indent="-285750">
              <a:buClr>
                <a:srgbClr val="008CBF"/>
              </a:buClr>
              <a:buFont typeface="Wingdings"/>
              <a:buChar char="§"/>
              <a:defRPr/>
            </a:pPr>
            <a:r>
              <a:rPr lang="en-US" altLang="ja-JP">
                <a:solidFill>
                  <a:prstClr val="black"/>
                </a:solidFill>
                <a:latin typeface="Times New Roman"/>
                <a:cs typeface="Times New Roman"/>
              </a:rPr>
              <a:t>GK2A AMI has relatively large </a:t>
            </a:r>
            <a:r>
              <a:rPr lang="en-US" altLang="ja-JP" b="1">
                <a:solidFill>
                  <a:srgbClr val="0000FF"/>
                </a:solidFill>
                <a:latin typeface="Times New Roman"/>
                <a:cs typeface="Times New Roman"/>
              </a:rPr>
              <a:t>negative bias</a:t>
            </a:r>
            <a:r>
              <a:rPr lang="en-US" altLang="ja-JP">
                <a:solidFill>
                  <a:prstClr val="black"/>
                </a:solidFill>
                <a:latin typeface="Times New Roman"/>
                <a:cs typeface="Times New Roman"/>
              </a:rPr>
              <a:t> around -0.2K for 6.9</a:t>
            </a:r>
            <a:r>
              <a:rPr lang="en-US" altLang="ko-KR">
                <a:latin typeface="Times New Roman"/>
                <a:cs typeface="Times New Roman"/>
              </a:rPr>
              <a:t>µm, while the other channels are blow ±0.1K</a:t>
            </a:r>
          </a:p>
          <a:p>
            <a:pPr marL="285750" indent="-285750">
              <a:buFont typeface="Wingdings"/>
              <a:buChar char="§"/>
              <a:defRPr/>
            </a:pPr>
            <a:endParaRPr lang="en-US" altLang="ko-KR" sz="600">
              <a:latin typeface="Times New Roman"/>
              <a:cs typeface="Times New Roman"/>
            </a:endParaRPr>
          </a:p>
          <a:p>
            <a:pPr marL="342900" indent="-342900">
              <a:buClr>
                <a:srgbClr val="008CBF"/>
              </a:buClr>
              <a:buFont typeface="Wingdings"/>
              <a:buChar char="§"/>
              <a:defRPr/>
            </a:pPr>
            <a:r>
              <a:rPr lang="en-US" altLang="ja-JP">
                <a:solidFill>
                  <a:prstClr val="black"/>
                </a:solidFill>
                <a:latin typeface="Times New Roman"/>
                <a:cs typeface="Times New Roman"/>
              </a:rPr>
              <a:t>The negative bias in the 6.9µm channel is presumed to be caused by SRF shift</a:t>
            </a:r>
          </a:p>
          <a:p>
            <a:pPr marL="285750" indent="-285750">
              <a:lnSpc>
                <a:spcPct val="150000"/>
              </a:lnSpc>
              <a:buFont typeface="Wingdings"/>
              <a:buChar char="§"/>
              <a:defRPr/>
            </a:pPr>
            <a:endParaRPr lang="en-US" altLang="ko-KR" sz="500">
              <a:latin typeface="Times New Roman"/>
              <a:cs typeface="Times New Roman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7051669" y="1600259"/>
            <a:ext cx="4987855" cy="2560864"/>
          </a:xfrm>
          <a:prstGeom prst="rect">
            <a:avLst/>
          </a:prstGeom>
        </p:spPr>
      </p:pic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1962197" y="4161123"/>
          <a:ext cx="8619214" cy="2671158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7525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25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58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64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85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85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85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9641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9641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9641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9641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9067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221274">
                <a:tc rowSpan="2" gridSpan="2">
                  <a:txBody>
                    <a:bodyPr/>
                    <a:lstStyle/>
                    <a:p>
                      <a:pPr marL="394970" marR="0" indent="-39497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kern="0" spc="0">
                          <a:effectLst/>
                          <a:latin typeface="Times New Roman"/>
                          <a:cs typeface="Times New Roman"/>
                        </a:rPr>
                        <a:t>Reference Satellite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9524" marR="9524" marT="9524" marB="9524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marL="394970" marR="0" indent="-39497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kern="0" spc="0">
                          <a:effectLst/>
                          <a:latin typeface="Times New Roman"/>
                          <a:cs typeface="Times New Roman"/>
                        </a:rPr>
                        <a:t>Bias (Uncertainty)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9524" marR="9524" marT="9524" marB="9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674">
                <a:tc gridSpan="2"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94970" marR="0" indent="-39497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effectLst/>
                          <a:latin typeface="Times New Roman"/>
                          <a:cs typeface="Times New Roman"/>
                        </a:rPr>
                        <a:t>SW038</a:t>
                      </a:r>
                    </a:p>
                    <a:p>
                      <a:pPr marL="394970" marR="0" indent="-39497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effectLst/>
                          <a:latin typeface="Times New Roman"/>
                          <a:cs typeface="Times New Roman"/>
                        </a:rPr>
                        <a:t>(3.8㎛)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9524" marR="9524" marT="9524" marB="9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94970" marR="0" indent="-39497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effectLst/>
                          <a:latin typeface="Times New Roman"/>
                          <a:cs typeface="Times New Roman"/>
                        </a:rPr>
                        <a:t>WV063</a:t>
                      </a:r>
                    </a:p>
                    <a:p>
                      <a:pPr marL="394970" marR="0" indent="-39497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effectLst/>
                          <a:latin typeface="Times New Roman"/>
                          <a:cs typeface="Times New Roman"/>
                        </a:rPr>
                        <a:t>(6.3㎛)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9524" marR="9524" marT="9524" marB="9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94970" marR="0" indent="-39497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effectLst/>
                          <a:latin typeface="Times New Roman"/>
                          <a:cs typeface="Times New Roman"/>
                        </a:rPr>
                        <a:t>WV069</a:t>
                      </a:r>
                    </a:p>
                    <a:p>
                      <a:pPr marL="394970" marR="0" indent="-39497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effectLst/>
                          <a:latin typeface="Times New Roman"/>
                          <a:cs typeface="Times New Roman"/>
                        </a:rPr>
                        <a:t>(6.9㎛)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9524" marR="9524" marT="9524" marB="9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94970" marR="0" indent="-39497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effectLst/>
                          <a:latin typeface="Times New Roman"/>
                          <a:cs typeface="Times New Roman"/>
                        </a:rPr>
                        <a:t>WV073</a:t>
                      </a:r>
                    </a:p>
                    <a:p>
                      <a:pPr marL="394970" marR="0" indent="-39497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effectLst/>
                          <a:latin typeface="Times New Roman"/>
                          <a:cs typeface="Times New Roman"/>
                        </a:rPr>
                        <a:t>(7.3㎛)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9524" marR="9524" marT="9524" marB="9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94970" marR="0" indent="-39497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effectLst/>
                          <a:latin typeface="Times New Roman"/>
                          <a:cs typeface="Times New Roman"/>
                        </a:rPr>
                        <a:t>IR087</a:t>
                      </a:r>
                    </a:p>
                    <a:p>
                      <a:pPr marL="394970" marR="0" indent="-39497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effectLst/>
                          <a:latin typeface="Times New Roman"/>
                          <a:cs typeface="Times New Roman"/>
                        </a:rPr>
                        <a:t>(8.7㎛)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9524" marR="9524" marT="9524" marB="9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94970" marR="0" indent="-39497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effectLst/>
                          <a:latin typeface="Times New Roman"/>
                          <a:cs typeface="Times New Roman"/>
                        </a:rPr>
                        <a:t>IR096</a:t>
                      </a:r>
                    </a:p>
                    <a:p>
                      <a:pPr marL="394970" marR="0" indent="-39497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effectLst/>
                          <a:latin typeface="Times New Roman"/>
                          <a:cs typeface="Times New Roman"/>
                        </a:rPr>
                        <a:t>(9.6㎛)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9524" marR="9524" marT="9524" marB="9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94970" marR="0" indent="-39497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effectLst/>
                          <a:latin typeface="Times New Roman"/>
                          <a:cs typeface="Times New Roman"/>
                        </a:rPr>
                        <a:t>IR105</a:t>
                      </a:r>
                    </a:p>
                    <a:p>
                      <a:pPr marL="394970" marR="0" indent="-39497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effectLst/>
                          <a:latin typeface="Times New Roman"/>
                          <a:cs typeface="Times New Roman"/>
                        </a:rPr>
                        <a:t>(10.5㎛)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9524" marR="9524" marT="9524" marB="9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94970" marR="0" indent="-39497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effectLst/>
                          <a:latin typeface="Times New Roman"/>
                          <a:cs typeface="Times New Roman"/>
                        </a:rPr>
                        <a:t>IR112</a:t>
                      </a:r>
                    </a:p>
                    <a:p>
                      <a:pPr marL="394970" marR="0" indent="-39497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effectLst/>
                          <a:latin typeface="Times New Roman"/>
                          <a:cs typeface="Times New Roman"/>
                        </a:rPr>
                        <a:t>(11.2㎛)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9524" marR="9524" marT="9524" marB="9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94970" marR="0" indent="-39497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effectLst/>
                          <a:latin typeface="Times New Roman"/>
                          <a:cs typeface="Times New Roman"/>
                        </a:rPr>
                        <a:t>IR123</a:t>
                      </a:r>
                    </a:p>
                    <a:p>
                      <a:pPr marL="394970" marR="0" indent="-39497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effectLst/>
                          <a:latin typeface="Times New Roman"/>
                          <a:cs typeface="Times New Roman"/>
                        </a:rPr>
                        <a:t>(12.3㎛)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9524" marR="9524" marT="9524" marB="9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94970" marR="0" indent="-39497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effectLst/>
                          <a:latin typeface="Times New Roman"/>
                          <a:cs typeface="Times New Roman"/>
                        </a:rPr>
                        <a:t>IR133</a:t>
                      </a:r>
                    </a:p>
                    <a:p>
                      <a:pPr marL="394970" marR="0" indent="-39497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effectLst/>
                          <a:latin typeface="Times New Roman"/>
                          <a:cs typeface="Times New Roman"/>
                        </a:rPr>
                        <a:t>(13.3㎛)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9524" marR="9524" marT="9524" marB="9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674">
                <a:tc rowSpan="2">
                  <a:txBody>
                    <a:bodyPr/>
                    <a:lstStyle/>
                    <a:p>
                      <a:pPr marL="394970" marR="0" indent="-39497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200" kern="0" spc="-50">
                          <a:effectLst/>
                          <a:latin typeface="Times New Roman"/>
                          <a:cs typeface="Times New Roman"/>
                        </a:rPr>
                        <a:t>CrIS</a:t>
                      </a:r>
                      <a:endParaRPr lang="en-US" altLang="ko-KR" sz="1200" kern="0" spc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9524" marR="9524" marT="9524" marB="952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94970" marR="0" indent="-39497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200" kern="0" spc="-50">
                          <a:effectLst/>
                          <a:latin typeface="Times New Roman"/>
                          <a:cs typeface="Times New Roman"/>
                        </a:rPr>
                        <a:t>NOAA-20</a:t>
                      </a:r>
                      <a:endParaRPr lang="en-US" altLang="ko-KR" sz="1200" kern="0" spc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9524" marR="9524" marT="9524" marB="9524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0.02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(±0.03)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0.00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(±0.01)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-0.19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(±0.01)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-0.07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(±0.01)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0.06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(±0.02)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0.00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(±0.01)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0.09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(±0.01)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0.10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(±0.01)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0.08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(±0.01)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0.01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(±0.01)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674"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94970" marR="0" indent="-39497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200" kern="0" spc="-50">
                          <a:effectLst/>
                          <a:latin typeface="Times New Roman"/>
                          <a:cs typeface="Times New Roman"/>
                        </a:rPr>
                        <a:t>NOAA-21</a:t>
                      </a:r>
                      <a:endParaRPr lang="en-US" altLang="ko-KR" sz="1200" kern="0" spc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9524" marR="9524" marT="9524" marB="9524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0.04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(±0.02)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0.03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(±0.01)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-0.16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(±0.01)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-0.05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(±0.01)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0.07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(±0.01)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0.02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(±0.01)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0.09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(±0.01)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0.09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(±0.01)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0.08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(±0.01)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0.02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(±0.01)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674">
                <a:tc rowSpan="2">
                  <a:txBody>
                    <a:bodyPr/>
                    <a:lstStyle/>
                    <a:p>
                      <a:pPr marL="394970" marR="0" indent="-39497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200" kern="0" spc="-50">
                          <a:effectLst/>
                          <a:latin typeface="Times New Roman"/>
                          <a:cs typeface="Times New Roman"/>
                        </a:rPr>
                        <a:t>IASI</a:t>
                      </a:r>
                      <a:endParaRPr lang="en-US" altLang="ko-KR" sz="1200" kern="0" spc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9524" marR="9524" marT="9524" marB="952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94970" marR="0" indent="-39497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-50">
                          <a:effectLst/>
                          <a:latin typeface="Times New Roman"/>
                          <a:cs typeface="Times New Roman"/>
                        </a:rPr>
                        <a:t>Metop-B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9524" marR="9524" marT="9524" marB="9524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0.05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(±0.01)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-0.01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(±0.01)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-0.20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(±0.01)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-0.07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(±0.01)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0.01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(±0.01)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-0.09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(±0.01)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0.07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(±0.01)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0.07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(±0.01)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0.05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(±0.01)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-0.02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(±0.01)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1674"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94970" marR="0" indent="-39497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-50">
                          <a:effectLst/>
                          <a:latin typeface="Times New Roman"/>
                          <a:cs typeface="Times New Roman"/>
                        </a:rPr>
                        <a:t>Metop-C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9524" marR="9524" marT="9524" marB="9524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0.05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(±0.01)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-0.02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(±0.01)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-0.20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(±0.01)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-0.07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(±0.01)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0.02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(±0.01)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-0.04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(±0.01)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0.08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(±0.01)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0.08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(±0.01)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0.07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(±0.01)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0.01 </a:t>
                      </a:r>
                    </a:p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(±0.01)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514">
                <a:tc gridSpan="2">
                  <a:txBody>
                    <a:bodyPr/>
                    <a:lstStyle/>
                    <a:p>
                      <a:pPr marL="394970" marR="0" indent="-39497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200" kern="0" spc="0">
                          <a:effectLst/>
                          <a:latin typeface="Times New Roman"/>
                          <a:cs typeface="Times New Roman"/>
                        </a:rPr>
                        <a:t>Standard Temp.(K)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9524" marR="9524" marT="9524" marB="9524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effectLst/>
                          <a:latin typeface="Times New Roman"/>
                          <a:cs typeface="Times New Roman"/>
                        </a:rPr>
                        <a:t>285.9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9524" marR="9524" marT="9524" marB="9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effectLst/>
                          <a:latin typeface="Times New Roman"/>
                          <a:cs typeface="Times New Roman"/>
                        </a:rPr>
                        <a:t>234.9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9524" marR="9524" marT="9524" marB="9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effectLst/>
                          <a:latin typeface="Times New Roman"/>
                          <a:cs typeface="Times New Roman"/>
                        </a:rPr>
                        <a:t>244.1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9524" marR="9524" marT="9524" marB="9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effectLst/>
                          <a:latin typeface="Times New Roman"/>
                          <a:cs typeface="Times New Roman"/>
                        </a:rPr>
                        <a:t>254.5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9524" marR="9524" marT="9524" marB="9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effectLst/>
                          <a:latin typeface="Times New Roman"/>
                          <a:cs typeface="Times New Roman"/>
                        </a:rPr>
                        <a:t>283.7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9524" marR="9524" marT="9524" marB="9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effectLst/>
                          <a:latin typeface="Times New Roman"/>
                          <a:cs typeface="Times New Roman"/>
                        </a:rPr>
                        <a:t>259.1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9524" marR="9524" marT="9524" marB="9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effectLst/>
                          <a:latin typeface="Times New Roman"/>
                          <a:cs typeface="Times New Roman"/>
                        </a:rPr>
                        <a:t>286.1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9524" marR="9524" marT="9524" marB="9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effectLst/>
                          <a:latin typeface="Times New Roman"/>
                          <a:cs typeface="Times New Roman"/>
                        </a:rPr>
                        <a:t>286.0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9524" marR="9524" marT="9524" marB="9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effectLst/>
                          <a:latin typeface="Times New Roman"/>
                          <a:cs typeface="Times New Roman"/>
                        </a:rPr>
                        <a:t>283.8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9524" marR="9524" marT="9524" marB="9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 kern="0" spc="0">
                          <a:effectLst/>
                          <a:latin typeface="Times New Roman"/>
                          <a:cs typeface="Times New Roman"/>
                        </a:rPr>
                        <a:t>269.4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9524" marR="9524" marT="9524" marB="9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8504323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KMA’s Calibration Results (IR) - 1</a:t>
            </a:r>
          </a:p>
        </p:txBody>
      </p:sp>
      <p:pic>
        <p:nvPicPr>
          <p:cNvPr id="9" name="Picture 0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159839" y="1413165"/>
            <a:ext cx="6120000" cy="187052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" name="Picture 3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6096000" y="1413165"/>
            <a:ext cx="6120000" cy="187052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1" name="Picture 5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159839" y="3172616"/>
            <a:ext cx="6120000" cy="187052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2" name="Picture 7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6096000" y="3172616"/>
            <a:ext cx="6120000" cy="187052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4" name="Picture 9"/>
          <p:cNvPicPr>
            <a:picLocks noChangeAspect="1"/>
          </p:cNvPicPr>
          <p:nvPr/>
        </p:nvPicPr>
        <p:blipFill rotWithShape="1">
          <a:blip r:embed="rId7"/>
          <a:stretch>
            <a:fillRect/>
          </a:stretch>
        </p:blipFill>
        <p:spPr>
          <a:xfrm>
            <a:off x="159839" y="4987473"/>
            <a:ext cx="6120000" cy="187052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5" name="Picture 11"/>
          <p:cNvPicPr>
            <a:picLocks noChangeAspect="1"/>
          </p:cNvPicPr>
          <p:nvPr/>
        </p:nvPicPr>
        <p:blipFill rotWithShape="1">
          <a:blip r:embed="rId8"/>
          <a:stretch>
            <a:fillRect/>
          </a:stretch>
        </p:blipFill>
        <p:spPr>
          <a:xfrm>
            <a:off x="6096000" y="4987470"/>
            <a:ext cx="6120000" cy="1870528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944065563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/>
              <a:t>KMA’s Calibration Results (IR) - 2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87811" y="1307952"/>
            <a:ext cx="6120000" cy="20160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5984189" y="1307951"/>
            <a:ext cx="6120000" cy="201599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7" name="Picture 17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87811" y="3470405"/>
            <a:ext cx="6120000" cy="20160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8" name="Picture 19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5984189" y="3470402"/>
            <a:ext cx="6120000" cy="2015999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27338153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0395642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/>
      <a:lstStyle/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/>
      <a:lstStyle/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92a3b380-abf6-46f2-87bb-c2c114de1c9e" ContentTypeId="0x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X6PPVAVDZMSZ-613157859-13616</_dlc_DocId>
    <_dlc_DocIdUrl xmlns="cfab5f87-ed30-4dbb-a820-4234a14babf6">
      <Url>https://wmoomm.sharepoint.com/sites/Collaboration/_layouts/15/DocIdRedir.aspx?ID=X6PPVAVDZMSZ-613157859-13616</Url>
      <Description>X6PPVAVDZMSZ-613157859-13616</Description>
    </_dlc_DocIdUrl>
  </documentManagement>
</p:properties>
</file>

<file path=customXml/itemProps1.xml><?xml version="1.0" encoding="utf-8"?>
<ds:datastoreItem xmlns:ds="http://schemas.openxmlformats.org/officeDocument/2006/customXml" ds:itemID="{92D9D687-C854-42D6-81D6-1E508E9FAD41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AED10F18-9BEA-46FD-B1EE-3638AACA36FB}">
  <ds:schemaRefs>
    <ds:schemaRef ds:uri="715fcdb6-58ff-4d84-993c-bb26a5b54815"/>
    <ds:schemaRef ds:uri="b872a7c1-ed7f-4c06-9e7d-9181e1c04fc6"/>
    <ds:schemaRef ds:uri="cfab5f87-ed30-4dbb-a820-4234a14babf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2041E83-515B-46BB-8D16-BC52802C7781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F13ECD2D-17FA-482C-94E5-7163E87BCF1D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0EB1ACA0-97A4-4E2C-A4F9-07278C3E06AD}">
  <ds:schemaRefs>
    <ds:schemaRef ds:uri="715fcdb6-58ff-4d84-993c-bb26a5b54815"/>
    <ds:schemaRef ds:uri="b872a7c1-ed7f-4c06-9e7d-9181e1c04fc6"/>
    <ds:schemaRef ds:uri="cfab5f87-ed30-4dbb-a820-4234a14babf6"/>
    <ds:schemaRef ds:uri="http://schemas.microsoft.com/office/2006/metadata/properties"/>
    <ds:schemaRef ds:uri="http://schemas.microsoft.com/office/infopath/2007/PartnerControls"/>
  </ds:schemaRefs>
</ds:datastoreItem>
</file>

<file path=docMetadata/LabelInfo.xml><?xml version="1.0" encoding="utf-8"?>
<clbl:labelList xmlns:clbl="http://schemas.microsoft.com/office/2020/mipLabelMetadata">
  <clbl:label id="{e962d134-526b-49fe-8fc7-dd80537250d0}" enabled="1" method="Standard" siteId="{eaa6be54-4687-40c4-9827-c044bd8e8d3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와이드스크린</PresentationFormat>
  <Slides>14</Slides>
  <Notes>13</Notes>
  <HiddenSlides>0</HiddenSlide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5" baseType="lpstr">
      <vt:lpstr>Office Theme</vt:lpstr>
      <vt:lpstr>GSICS 2026 Agency Report  Korea Meteorological Administration</vt:lpstr>
      <vt:lpstr>Proposed outlines</vt:lpstr>
      <vt:lpstr>GSICS Activities, Actions, and Achievements</vt:lpstr>
      <vt:lpstr>KMA’s Support to GDWG Activites</vt:lpstr>
      <vt:lpstr>KMA’s Support to GRWG Activites</vt:lpstr>
      <vt:lpstr>KMA’s Support to GRWG Activites</vt:lpstr>
      <vt:lpstr>KMA’s Calibration Major Updates</vt:lpstr>
      <vt:lpstr>KMAs Calibration Results (VIS/NIR)</vt:lpstr>
      <vt:lpstr>KMA’s Calibration Results (VIS/NIR)</vt:lpstr>
      <vt:lpstr>KMA’s Calibration Results (VIS/NIR)</vt:lpstr>
      <vt:lpstr>KMA’s Calibration Results (IR)</vt:lpstr>
      <vt:lpstr>KMA’s Calibration Results (IR) - 1</vt:lpstr>
      <vt:lpstr>KMA’s Calibration Results (IR) - 2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GSICS 2026 Agency Report  Korea Meteorological Administration</dc:title>
  <dc:creator>Mounir Lekouara</dc:creator>
  <cp:revision>2</cp:revision>
  <dcterms:created xsi:type="dcterms:W3CDTF">2026-03-11T15:03:46Z</dcterms:created>
  <dcterms:modified xsi:type="dcterms:W3CDTF">2026-05-20T06:56:54Z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738ad91a-5844-40b9-be54-61d6653c4e7e</vt:lpwstr>
  </property>
  <property fmtid="{D5CDD505-2E9C-101B-9397-08002B2CF9AE}" pid="4" name="MediaServiceImageTags">
    <vt:lpwstr/>
  </property>
</Properties>
</file>