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147374613" r:id="rId3"/>
    <p:sldId id="257" r:id="rId4"/>
    <p:sldId id="2147374612" r:id="rId5"/>
    <p:sldId id="2147374611" r:id="rId6"/>
    <p:sldId id="2147374610" r:id="rId7"/>
    <p:sldId id="8840" r:id="rId8"/>
    <p:sldId id="2145706378" r:id="rId9"/>
    <p:sldId id="2145706386" r:id="rId10"/>
    <p:sldId id="694" r:id="rId11"/>
    <p:sldId id="258" r:id="rId12"/>
    <p:sldId id="2147374617" r:id="rId13"/>
    <p:sldId id="2147374614" r:id="rId14"/>
    <p:sldId id="11360" r:id="rId15"/>
    <p:sldId id="2145706363" r:id="rId16"/>
    <p:sldId id="639" r:id="rId17"/>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7D0081-D9CB-4FB0-A965-915F72CC61C4}" v="22" dt="2026-03-25T22:28:28.8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756" autoAdjust="0"/>
  </p:normalViewPr>
  <p:slideViewPr>
    <p:cSldViewPr snapToGrid="0">
      <p:cViewPr varScale="1">
        <p:scale>
          <a:sx n="64" d="100"/>
          <a:sy n="64" d="100"/>
        </p:scale>
        <p:origin x="748" y="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29" Type="http://schemas.openxmlformats.org/officeDocument/2006/relationships/customXml" Target="../customXml/item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28" Type="http://schemas.openxmlformats.org/officeDocument/2006/relationships/customXml" Target="../customXml/item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 Id="rId27"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ikki Pohjola" userId="27fbb711-d50c-4456-8821-de8cc1c219c6" providerId="ADAL" clId="{34D4DA9A-08F2-4771-9C50-8DC4B7A9E409}"/>
    <pc:docChg chg="undo redo custSel addSld delSld modSld sldOrd">
      <pc:chgData name="Heikki Pohjola" userId="27fbb711-d50c-4456-8821-de8cc1c219c6" providerId="ADAL" clId="{34D4DA9A-08F2-4771-9C50-8DC4B7A9E409}" dt="2026-03-25T22:45:35.984" v="2539" actId="113"/>
      <pc:docMkLst>
        <pc:docMk/>
      </pc:docMkLst>
      <pc:sldChg chg="modSp mod">
        <pc:chgData name="Heikki Pohjola" userId="27fbb711-d50c-4456-8821-de8cc1c219c6" providerId="ADAL" clId="{34D4DA9A-08F2-4771-9C50-8DC4B7A9E409}" dt="2026-03-19T14:12:15.126" v="30" actId="20577"/>
        <pc:sldMkLst>
          <pc:docMk/>
          <pc:sldMk cId="2827080705" sldId="256"/>
        </pc:sldMkLst>
        <pc:spChg chg="mod">
          <ac:chgData name="Heikki Pohjola" userId="27fbb711-d50c-4456-8821-de8cc1c219c6" providerId="ADAL" clId="{34D4DA9A-08F2-4771-9C50-8DC4B7A9E409}" dt="2026-03-19T14:12:10.058" v="16" actId="20577"/>
          <ac:spMkLst>
            <pc:docMk/>
            <pc:sldMk cId="2827080705" sldId="256"/>
            <ac:spMk id="14" creationId="{F63298ED-2EDB-4278-0CBC-C2FF087741E8}"/>
          </ac:spMkLst>
        </pc:spChg>
        <pc:spChg chg="mod">
          <ac:chgData name="Heikki Pohjola" userId="27fbb711-d50c-4456-8821-de8cc1c219c6" providerId="ADAL" clId="{34D4DA9A-08F2-4771-9C50-8DC4B7A9E409}" dt="2026-03-19T14:12:15.126" v="30" actId="20577"/>
          <ac:spMkLst>
            <pc:docMk/>
            <pc:sldMk cId="2827080705" sldId="256"/>
            <ac:spMk id="15" creationId="{495FA608-455F-2589-F7DC-25EB691635C0}"/>
          </ac:spMkLst>
        </pc:spChg>
      </pc:sldChg>
      <pc:sldChg chg="addSp delSp modSp mod ord modTransition">
        <pc:chgData name="Heikki Pohjola" userId="27fbb711-d50c-4456-8821-de8cc1c219c6" providerId="ADAL" clId="{34D4DA9A-08F2-4771-9C50-8DC4B7A9E409}" dt="2026-03-25T22:34:15.274" v="2537" actId="20577"/>
        <pc:sldMkLst>
          <pc:docMk/>
          <pc:sldMk cId="1827743807" sldId="257"/>
        </pc:sldMkLst>
        <pc:spChg chg="add mod">
          <ac:chgData name="Heikki Pohjola" userId="27fbb711-d50c-4456-8821-de8cc1c219c6" providerId="ADAL" clId="{34D4DA9A-08F2-4771-9C50-8DC4B7A9E409}" dt="2026-03-25T22:34:15.274" v="2537" actId="20577"/>
          <ac:spMkLst>
            <pc:docMk/>
            <pc:sldMk cId="1827743807" sldId="257"/>
            <ac:spMk id="2" creationId="{5C6A9F68-0293-7CD9-711A-0198ADAABD9C}"/>
          </ac:spMkLst>
        </pc:spChg>
        <pc:spChg chg="mod">
          <ac:chgData name="Heikki Pohjola" userId="27fbb711-d50c-4456-8821-de8cc1c219c6" providerId="ADAL" clId="{34D4DA9A-08F2-4771-9C50-8DC4B7A9E409}" dt="2026-03-19T14:45:14.919" v="180" actId="20577"/>
          <ac:spMkLst>
            <pc:docMk/>
            <pc:sldMk cId="1827743807" sldId="257"/>
            <ac:spMk id="20" creationId="{4824520D-27A6-6DF8-1AFC-BB060D596F7C}"/>
          </ac:spMkLst>
        </pc:spChg>
        <pc:spChg chg="mod">
          <ac:chgData name="Heikki Pohjola" userId="27fbb711-d50c-4456-8821-de8cc1c219c6" providerId="ADAL" clId="{34D4DA9A-08F2-4771-9C50-8DC4B7A9E409}" dt="2026-03-25T22:12:42.058" v="2188" actId="20577"/>
          <ac:spMkLst>
            <pc:docMk/>
            <pc:sldMk cId="1827743807" sldId="257"/>
            <ac:spMk id="22" creationId="{05AAF77D-A93B-57E1-B9BC-980BCD645815}"/>
          </ac:spMkLst>
        </pc:spChg>
      </pc:sldChg>
      <pc:sldChg chg="addSp delSp modSp new mod ord modClrScheme chgLayout">
        <pc:chgData name="Heikki Pohjola" userId="27fbb711-d50c-4456-8821-de8cc1c219c6" providerId="ADAL" clId="{34D4DA9A-08F2-4771-9C50-8DC4B7A9E409}" dt="2026-03-25T22:31:58.254" v="2453" actId="20577"/>
        <pc:sldMkLst>
          <pc:docMk/>
          <pc:sldMk cId="2647604935" sldId="258"/>
        </pc:sldMkLst>
        <pc:spChg chg="del mod">
          <ac:chgData name="Heikki Pohjola" userId="27fbb711-d50c-4456-8821-de8cc1c219c6" providerId="ADAL" clId="{34D4DA9A-08F2-4771-9C50-8DC4B7A9E409}" dt="2026-03-25T10:54:42.886" v="1613" actId="26606"/>
          <ac:spMkLst>
            <pc:docMk/>
            <pc:sldMk cId="2647604935" sldId="258"/>
            <ac:spMk id="2" creationId="{3202F8CA-5412-B333-1111-0220A8B39878}"/>
          </ac:spMkLst>
        </pc:spChg>
        <pc:spChg chg="add del mod">
          <ac:chgData name="Heikki Pohjola" userId="27fbb711-d50c-4456-8821-de8cc1c219c6" providerId="ADAL" clId="{34D4DA9A-08F2-4771-9C50-8DC4B7A9E409}" dt="2026-03-25T22:30:09.489" v="2404" actId="27636"/>
          <ac:spMkLst>
            <pc:docMk/>
            <pc:sldMk cId="2647604935" sldId="258"/>
            <ac:spMk id="3" creationId="{1A72F31E-8DA6-5B6F-029A-0B9D61B29A93}"/>
          </ac:spMkLst>
        </pc:spChg>
        <pc:spChg chg="add mod">
          <ac:chgData name="Heikki Pohjola" userId="27fbb711-d50c-4456-8821-de8cc1c219c6" providerId="ADAL" clId="{34D4DA9A-08F2-4771-9C50-8DC4B7A9E409}" dt="2026-03-25T22:31:58.254" v="2453" actId="20577"/>
          <ac:spMkLst>
            <pc:docMk/>
            <pc:sldMk cId="2647604935" sldId="258"/>
            <ac:spMk id="10" creationId="{24A7C238-E894-7CDC-AD0E-9DBDF83AFA6D}"/>
          </ac:spMkLst>
        </pc:spChg>
        <pc:picChg chg="add mod">
          <ac:chgData name="Heikki Pohjola" userId="27fbb711-d50c-4456-8821-de8cc1c219c6" providerId="ADAL" clId="{34D4DA9A-08F2-4771-9C50-8DC4B7A9E409}" dt="2026-03-25T10:54:47.558" v="1614" actId="1076"/>
          <ac:picMkLst>
            <pc:docMk/>
            <pc:sldMk cId="2647604935" sldId="258"/>
            <ac:picMk id="5" creationId="{DA3A9C6E-309C-3C2D-BB18-F28080048760}"/>
          </ac:picMkLst>
        </pc:picChg>
      </pc:sldChg>
      <pc:sldChg chg="add del">
        <pc:chgData name="Heikki Pohjola" userId="27fbb711-d50c-4456-8821-de8cc1c219c6" providerId="ADAL" clId="{34D4DA9A-08F2-4771-9C50-8DC4B7A9E409}" dt="2026-03-19T16:28:34.644" v="420"/>
        <pc:sldMkLst>
          <pc:docMk/>
          <pc:sldMk cId="0" sldId="317"/>
        </pc:sldMkLst>
      </pc:sldChg>
      <pc:sldChg chg="addSp delSp modSp add del mod modNotesTx">
        <pc:chgData name="Heikki Pohjola" userId="27fbb711-d50c-4456-8821-de8cc1c219c6" providerId="ADAL" clId="{34D4DA9A-08F2-4771-9C50-8DC4B7A9E409}" dt="2026-03-24T22:10:56.594" v="863" actId="2696"/>
        <pc:sldMkLst>
          <pc:docMk/>
          <pc:sldMk cId="1805333054" sldId="639"/>
        </pc:sldMkLst>
      </pc:sldChg>
      <pc:sldChg chg="add">
        <pc:chgData name="Heikki Pohjola" userId="27fbb711-d50c-4456-8821-de8cc1c219c6" providerId="ADAL" clId="{34D4DA9A-08F2-4771-9C50-8DC4B7A9E409}" dt="2026-03-24T22:11:10.575" v="864"/>
        <pc:sldMkLst>
          <pc:docMk/>
          <pc:sldMk cId="2070575296" sldId="639"/>
        </pc:sldMkLst>
      </pc:sldChg>
      <pc:sldChg chg="modSp add mod ord modTransition">
        <pc:chgData name="Heikki Pohjola" userId="27fbb711-d50c-4456-8821-de8cc1c219c6" providerId="ADAL" clId="{34D4DA9A-08F2-4771-9C50-8DC4B7A9E409}" dt="2026-03-25T22:29:01.192" v="2397" actId="27636"/>
        <pc:sldMkLst>
          <pc:docMk/>
          <pc:sldMk cId="761929580" sldId="694"/>
        </pc:sldMkLst>
        <pc:spChg chg="mod">
          <ac:chgData name="Heikki Pohjola" userId="27fbb711-d50c-4456-8821-de8cc1c219c6" providerId="ADAL" clId="{34D4DA9A-08F2-4771-9C50-8DC4B7A9E409}" dt="2026-03-24T22:30:05.261" v="1347" actId="20577"/>
          <ac:spMkLst>
            <pc:docMk/>
            <pc:sldMk cId="761929580" sldId="694"/>
            <ac:spMk id="2" creationId="{A3605B88-1972-ED38-3A59-CFD31187C458}"/>
          </ac:spMkLst>
        </pc:spChg>
        <pc:spChg chg="mod">
          <ac:chgData name="Heikki Pohjola" userId="27fbb711-d50c-4456-8821-de8cc1c219c6" providerId="ADAL" clId="{34D4DA9A-08F2-4771-9C50-8DC4B7A9E409}" dt="2026-03-25T22:29:01.192" v="2397" actId="27636"/>
          <ac:spMkLst>
            <pc:docMk/>
            <pc:sldMk cId="761929580" sldId="694"/>
            <ac:spMk id="3" creationId="{855D928D-2C97-1EE9-75A0-051BC6B1538B}"/>
          </ac:spMkLst>
        </pc:spChg>
      </pc:sldChg>
      <pc:sldChg chg="add del modTransition">
        <pc:chgData name="Heikki Pohjola" userId="27fbb711-d50c-4456-8821-de8cc1c219c6" providerId="ADAL" clId="{34D4DA9A-08F2-4771-9C50-8DC4B7A9E409}" dt="2026-03-19T17:04:38.173" v="543" actId="47"/>
        <pc:sldMkLst>
          <pc:docMk/>
          <pc:sldMk cId="3494716959" sldId="696"/>
        </pc:sldMkLst>
      </pc:sldChg>
      <pc:sldChg chg="addSp delSp modSp add mod ord modTransition modClrScheme chgLayout">
        <pc:chgData name="Heikki Pohjola" userId="27fbb711-d50c-4456-8821-de8cc1c219c6" providerId="ADAL" clId="{34D4DA9A-08F2-4771-9C50-8DC4B7A9E409}" dt="2026-03-25T22:20:47.099" v="2219" actId="20577"/>
        <pc:sldMkLst>
          <pc:docMk/>
          <pc:sldMk cId="21066269" sldId="8840"/>
        </pc:sldMkLst>
        <pc:spChg chg="add del mod ord">
          <ac:chgData name="Heikki Pohjola" userId="27fbb711-d50c-4456-8821-de8cc1c219c6" providerId="ADAL" clId="{34D4DA9A-08F2-4771-9C50-8DC4B7A9E409}" dt="2026-03-24T22:21:23.548" v="1088" actId="478"/>
          <ac:spMkLst>
            <pc:docMk/>
            <pc:sldMk cId="21066269" sldId="8840"/>
            <ac:spMk id="2" creationId="{C0889C37-1BC4-F389-EB25-BF1395B87B85}"/>
          </ac:spMkLst>
        </pc:spChg>
        <pc:spChg chg="mod ord">
          <ac:chgData name="Heikki Pohjola" userId="27fbb711-d50c-4456-8821-de8cc1c219c6" providerId="ADAL" clId="{34D4DA9A-08F2-4771-9C50-8DC4B7A9E409}" dt="2026-03-25T22:20:47.099" v="2219" actId="20577"/>
          <ac:spMkLst>
            <pc:docMk/>
            <pc:sldMk cId="21066269" sldId="8840"/>
            <ac:spMk id="3" creationId="{168D3EED-7212-47D7-FCA6-C411D3F210EF}"/>
          </ac:spMkLst>
        </pc:spChg>
        <pc:spChg chg="add del mod ord">
          <ac:chgData name="Heikki Pohjola" userId="27fbb711-d50c-4456-8821-de8cc1c219c6" providerId="ADAL" clId="{34D4DA9A-08F2-4771-9C50-8DC4B7A9E409}" dt="2026-03-24T22:22:25.636" v="1142" actId="478"/>
          <ac:spMkLst>
            <pc:docMk/>
            <pc:sldMk cId="21066269" sldId="8840"/>
            <ac:spMk id="4" creationId="{0BDF7FCE-2024-B215-FDDA-F81EA1A16A5F}"/>
          </ac:spMkLst>
        </pc:spChg>
        <pc:spChg chg="mod">
          <ac:chgData name="Heikki Pohjola" userId="27fbb711-d50c-4456-8821-de8cc1c219c6" providerId="ADAL" clId="{34D4DA9A-08F2-4771-9C50-8DC4B7A9E409}" dt="2026-03-24T22:27:32.425" v="1317" actId="1076"/>
          <ac:spMkLst>
            <pc:docMk/>
            <pc:sldMk cId="21066269" sldId="8840"/>
            <ac:spMk id="5" creationId="{F01EFB67-EF08-A0EC-3264-5F3CEC73EFC2}"/>
          </ac:spMkLst>
        </pc:spChg>
        <pc:spChg chg="add del mod">
          <ac:chgData name="Heikki Pohjola" userId="27fbb711-d50c-4456-8821-de8cc1c219c6" providerId="ADAL" clId="{34D4DA9A-08F2-4771-9C50-8DC4B7A9E409}" dt="2026-03-24T22:22:34.130" v="1144" actId="478"/>
          <ac:spMkLst>
            <pc:docMk/>
            <pc:sldMk cId="21066269" sldId="8840"/>
            <ac:spMk id="7" creationId="{81773B3A-28F4-431F-60DD-52BA5A50DA66}"/>
          </ac:spMkLst>
        </pc:spChg>
        <pc:spChg chg="add mod">
          <ac:chgData name="Heikki Pohjola" userId="27fbb711-d50c-4456-8821-de8cc1c219c6" providerId="ADAL" clId="{34D4DA9A-08F2-4771-9C50-8DC4B7A9E409}" dt="2026-03-25T22:20:33.164" v="2217" actId="1076"/>
          <ac:spMkLst>
            <pc:docMk/>
            <pc:sldMk cId="21066269" sldId="8840"/>
            <ac:spMk id="8" creationId="{51EDA3C2-A979-EC78-CF35-D84C3AB71298}"/>
          </ac:spMkLst>
        </pc:spChg>
        <pc:spChg chg="add mod">
          <ac:chgData name="Heikki Pohjola" userId="27fbb711-d50c-4456-8821-de8cc1c219c6" providerId="ADAL" clId="{34D4DA9A-08F2-4771-9C50-8DC4B7A9E409}" dt="2026-03-25T22:20:36.821" v="2218" actId="1076"/>
          <ac:spMkLst>
            <pc:docMk/>
            <pc:sldMk cId="21066269" sldId="8840"/>
            <ac:spMk id="9" creationId="{20C7A00A-D45A-C365-D25D-AAA8252504E1}"/>
          </ac:spMkLst>
        </pc:spChg>
      </pc:sldChg>
      <pc:sldChg chg="modSp add mod modTransition">
        <pc:chgData name="Heikki Pohjola" userId="27fbb711-d50c-4456-8821-de8cc1c219c6" providerId="ADAL" clId="{34D4DA9A-08F2-4771-9C50-8DC4B7A9E409}" dt="2026-03-19T17:01:32.704" v="532"/>
        <pc:sldMkLst>
          <pc:docMk/>
          <pc:sldMk cId="461674125" sldId="11360"/>
        </pc:sldMkLst>
        <pc:spChg chg="mod">
          <ac:chgData name="Heikki Pohjola" userId="27fbb711-d50c-4456-8821-de8cc1c219c6" providerId="ADAL" clId="{34D4DA9A-08F2-4771-9C50-8DC4B7A9E409}" dt="2026-03-19T16:45:17.702" v="449"/>
          <ac:spMkLst>
            <pc:docMk/>
            <pc:sldMk cId="461674125" sldId="11360"/>
            <ac:spMk id="3" creationId="{E6068223-B063-C509-AC42-596489E30324}"/>
          </ac:spMkLst>
        </pc:spChg>
        <pc:spChg chg="mod">
          <ac:chgData name="Heikki Pohjola" userId="27fbb711-d50c-4456-8821-de8cc1c219c6" providerId="ADAL" clId="{34D4DA9A-08F2-4771-9C50-8DC4B7A9E409}" dt="2026-03-19T16:46:20.356" v="456" actId="1076"/>
          <ac:spMkLst>
            <pc:docMk/>
            <pc:sldMk cId="461674125" sldId="11360"/>
            <ac:spMk id="4" creationId="{FAC53388-01ED-F660-C9AD-0FBA8DC9743F}"/>
          </ac:spMkLst>
        </pc:spChg>
        <pc:spChg chg="mod">
          <ac:chgData name="Heikki Pohjola" userId="27fbb711-d50c-4456-8821-de8cc1c219c6" providerId="ADAL" clId="{34D4DA9A-08F2-4771-9C50-8DC4B7A9E409}" dt="2026-03-19T16:46:11.702" v="455" actId="404"/>
          <ac:spMkLst>
            <pc:docMk/>
            <pc:sldMk cId="461674125" sldId="11360"/>
            <ac:spMk id="11" creationId="{C407C2B7-CC73-17BD-EF8A-DFE7AB9C2AE9}"/>
          </ac:spMkLst>
        </pc:spChg>
      </pc:sldChg>
      <pc:sldChg chg="modSp add mod modTransition">
        <pc:chgData name="Heikki Pohjola" userId="27fbb711-d50c-4456-8821-de8cc1c219c6" providerId="ADAL" clId="{34D4DA9A-08F2-4771-9C50-8DC4B7A9E409}" dt="2026-03-19T17:01:35.019" v="533"/>
        <pc:sldMkLst>
          <pc:docMk/>
          <pc:sldMk cId="1813496432" sldId="2145706363"/>
        </pc:sldMkLst>
        <pc:spChg chg="mod">
          <ac:chgData name="Heikki Pohjola" userId="27fbb711-d50c-4456-8821-de8cc1c219c6" providerId="ADAL" clId="{34D4DA9A-08F2-4771-9C50-8DC4B7A9E409}" dt="2026-03-19T16:47:23.869" v="459" actId="1076"/>
          <ac:spMkLst>
            <pc:docMk/>
            <pc:sldMk cId="1813496432" sldId="2145706363"/>
            <ac:spMk id="3" creationId="{23E6E337-5D24-B932-93D7-8468FA2B5627}"/>
          </ac:spMkLst>
        </pc:spChg>
      </pc:sldChg>
      <pc:sldChg chg="delSp modSp add mod ord modTransition">
        <pc:chgData name="Heikki Pohjola" userId="27fbb711-d50c-4456-8821-de8cc1c219c6" providerId="ADAL" clId="{34D4DA9A-08F2-4771-9C50-8DC4B7A9E409}" dt="2026-03-25T22:43:35.029" v="2538" actId="113"/>
        <pc:sldMkLst>
          <pc:docMk/>
          <pc:sldMk cId="448921859" sldId="2145706378"/>
        </pc:sldMkLst>
        <pc:spChg chg="mod">
          <ac:chgData name="Heikki Pohjola" userId="27fbb711-d50c-4456-8821-de8cc1c219c6" providerId="ADAL" clId="{34D4DA9A-08F2-4771-9C50-8DC4B7A9E409}" dt="2026-03-25T22:43:35.029" v="2538" actId="113"/>
          <ac:spMkLst>
            <pc:docMk/>
            <pc:sldMk cId="448921859" sldId="2145706378"/>
            <ac:spMk id="2" creationId="{CF798037-51AF-24C9-6080-5BECCF960172}"/>
          </ac:spMkLst>
        </pc:spChg>
        <pc:spChg chg="mod">
          <ac:chgData name="Heikki Pohjola" userId="27fbb711-d50c-4456-8821-de8cc1c219c6" providerId="ADAL" clId="{34D4DA9A-08F2-4771-9C50-8DC4B7A9E409}" dt="2026-03-24T22:31:55.452" v="1363" actId="403"/>
          <ac:spMkLst>
            <pc:docMk/>
            <pc:sldMk cId="448921859" sldId="2145706378"/>
            <ac:spMk id="14" creationId="{F198BDF9-74CA-877F-04ED-BB7F225C1179}"/>
          </ac:spMkLst>
        </pc:spChg>
        <pc:spChg chg="del">
          <ac:chgData name="Heikki Pohjola" userId="27fbb711-d50c-4456-8821-de8cc1c219c6" providerId="ADAL" clId="{34D4DA9A-08F2-4771-9C50-8DC4B7A9E409}" dt="2026-03-24T22:31:45.938" v="1361" actId="478"/>
          <ac:spMkLst>
            <pc:docMk/>
            <pc:sldMk cId="448921859" sldId="2145706378"/>
            <ac:spMk id="17" creationId="{EB67814D-3F6F-2668-961D-5EB92859085D}"/>
          </ac:spMkLst>
        </pc:spChg>
      </pc:sldChg>
      <pc:sldChg chg="delSp modSp add mod ord modTransition modNotesTx">
        <pc:chgData name="Heikki Pohjola" userId="27fbb711-d50c-4456-8821-de8cc1c219c6" providerId="ADAL" clId="{34D4DA9A-08F2-4771-9C50-8DC4B7A9E409}" dt="2026-03-25T22:45:35.984" v="2539" actId="113"/>
        <pc:sldMkLst>
          <pc:docMk/>
          <pc:sldMk cId="658173997" sldId="2145706386"/>
        </pc:sldMkLst>
        <pc:spChg chg="mod">
          <ac:chgData name="Heikki Pohjola" userId="27fbb711-d50c-4456-8821-de8cc1c219c6" providerId="ADAL" clId="{34D4DA9A-08F2-4771-9C50-8DC4B7A9E409}" dt="2026-03-19T16:50:23.551" v="464" actId="1076"/>
          <ac:spMkLst>
            <pc:docMk/>
            <pc:sldMk cId="658173997" sldId="2145706386"/>
            <ac:spMk id="3" creationId="{BF634C04-565E-133B-82F4-D1F96B01FFC3}"/>
          </ac:spMkLst>
        </pc:spChg>
        <pc:spChg chg="mod">
          <ac:chgData name="Heikki Pohjola" userId="27fbb711-d50c-4456-8821-de8cc1c219c6" providerId="ADAL" clId="{34D4DA9A-08F2-4771-9C50-8DC4B7A9E409}" dt="2026-03-25T22:45:35.984" v="2539" actId="113"/>
          <ac:spMkLst>
            <pc:docMk/>
            <pc:sldMk cId="658173997" sldId="2145706386"/>
            <ac:spMk id="4" creationId="{73D68714-485B-824B-421C-0F82A25DF970}"/>
          </ac:spMkLst>
        </pc:spChg>
        <pc:spChg chg="del">
          <ac:chgData name="Heikki Pohjola" userId="27fbb711-d50c-4456-8821-de8cc1c219c6" providerId="ADAL" clId="{34D4DA9A-08F2-4771-9C50-8DC4B7A9E409}" dt="2026-03-24T22:34:45.220" v="1387" actId="478"/>
          <ac:spMkLst>
            <pc:docMk/>
            <pc:sldMk cId="658173997" sldId="2145706386"/>
            <ac:spMk id="5" creationId="{8A61A5A6-732E-8EAD-80FA-577B27E981FB}"/>
          </ac:spMkLst>
        </pc:spChg>
        <pc:spChg chg="mod">
          <ac:chgData name="Heikki Pohjola" userId="27fbb711-d50c-4456-8821-de8cc1c219c6" providerId="ADAL" clId="{34D4DA9A-08F2-4771-9C50-8DC4B7A9E409}" dt="2026-03-19T16:50:57.322" v="485" actId="1076"/>
          <ac:spMkLst>
            <pc:docMk/>
            <pc:sldMk cId="658173997" sldId="2145706386"/>
            <ac:spMk id="9" creationId="{0509B815-3938-F33C-6632-AF2DE854A0BE}"/>
          </ac:spMkLst>
        </pc:spChg>
        <pc:spChg chg="mod">
          <ac:chgData name="Heikki Pohjola" userId="27fbb711-d50c-4456-8821-de8cc1c219c6" providerId="ADAL" clId="{34D4DA9A-08F2-4771-9C50-8DC4B7A9E409}" dt="2026-03-19T16:51:03.460" v="487" actId="1076"/>
          <ac:spMkLst>
            <pc:docMk/>
            <pc:sldMk cId="658173997" sldId="2145706386"/>
            <ac:spMk id="12" creationId="{D826751F-3F79-A4BD-467F-C76B8BE1F3FD}"/>
          </ac:spMkLst>
        </pc:spChg>
        <pc:picChg chg="mod">
          <ac:chgData name="Heikki Pohjola" userId="27fbb711-d50c-4456-8821-de8cc1c219c6" providerId="ADAL" clId="{34D4DA9A-08F2-4771-9C50-8DC4B7A9E409}" dt="2026-03-19T16:50:50.573" v="482" actId="14100"/>
          <ac:picMkLst>
            <pc:docMk/>
            <pc:sldMk cId="658173997" sldId="2145706386"/>
            <ac:picMk id="7" creationId="{A8ABDCD3-997C-A4DF-B74C-A36240A087B6}"/>
          </ac:picMkLst>
        </pc:picChg>
        <pc:picChg chg="mod">
          <ac:chgData name="Heikki Pohjola" userId="27fbb711-d50c-4456-8821-de8cc1c219c6" providerId="ADAL" clId="{34D4DA9A-08F2-4771-9C50-8DC4B7A9E409}" dt="2026-03-19T16:50:58.601" v="486" actId="1076"/>
          <ac:picMkLst>
            <pc:docMk/>
            <pc:sldMk cId="658173997" sldId="2145706386"/>
            <ac:picMk id="8" creationId="{4C278528-FBD4-33D9-C0DA-1B8AE6326EF2}"/>
          </ac:picMkLst>
        </pc:picChg>
      </pc:sldChg>
      <pc:sldChg chg="modSp add mod ord">
        <pc:chgData name="Heikki Pohjola" userId="27fbb711-d50c-4456-8821-de8cc1c219c6" providerId="ADAL" clId="{34D4DA9A-08F2-4771-9C50-8DC4B7A9E409}" dt="2026-03-24T22:18:36.286" v="1046" actId="14100"/>
        <pc:sldMkLst>
          <pc:docMk/>
          <pc:sldMk cId="3728628018" sldId="2147374610"/>
        </pc:sldMkLst>
        <pc:spChg chg="mod">
          <ac:chgData name="Heikki Pohjola" userId="27fbb711-d50c-4456-8821-de8cc1c219c6" providerId="ADAL" clId="{34D4DA9A-08F2-4771-9C50-8DC4B7A9E409}" dt="2026-03-19T14:53:27.675" v="293" actId="1076"/>
          <ac:spMkLst>
            <pc:docMk/>
            <pc:sldMk cId="3728628018" sldId="2147374610"/>
            <ac:spMk id="4" creationId="{12E17BF3-BA29-EB3E-1C51-7322BA7CE5D5}"/>
          </ac:spMkLst>
        </pc:spChg>
        <pc:spChg chg="mod">
          <ac:chgData name="Heikki Pohjola" userId="27fbb711-d50c-4456-8821-de8cc1c219c6" providerId="ADAL" clId="{34D4DA9A-08F2-4771-9C50-8DC4B7A9E409}" dt="2026-03-24T22:18:36.286" v="1046" actId="14100"/>
          <ac:spMkLst>
            <pc:docMk/>
            <pc:sldMk cId="3728628018" sldId="2147374610"/>
            <ac:spMk id="5" creationId="{6203783C-72B5-B09C-E495-576F1DFB5296}"/>
          </ac:spMkLst>
        </pc:spChg>
        <pc:picChg chg="mod">
          <ac:chgData name="Heikki Pohjola" userId="27fbb711-d50c-4456-8821-de8cc1c219c6" providerId="ADAL" clId="{34D4DA9A-08F2-4771-9C50-8DC4B7A9E409}" dt="2026-03-24T22:18:25.667" v="1045" actId="1076"/>
          <ac:picMkLst>
            <pc:docMk/>
            <pc:sldMk cId="3728628018" sldId="2147374610"/>
            <ac:picMk id="6" creationId="{EF384562-B0DC-0CFE-2E5E-7ADB6C9BADCE}"/>
          </ac:picMkLst>
        </pc:picChg>
      </pc:sldChg>
      <pc:sldChg chg="delSp modSp add mod">
        <pc:chgData name="Heikki Pohjola" userId="27fbb711-d50c-4456-8821-de8cc1c219c6" providerId="ADAL" clId="{34D4DA9A-08F2-4771-9C50-8DC4B7A9E409}" dt="2026-03-19T14:53:12.922" v="287" actId="1076"/>
        <pc:sldMkLst>
          <pc:docMk/>
          <pc:sldMk cId="0" sldId="2147374611"/>
        </pc:sldMkLst>
        <pc:spChg chg="mod">
          <ac:chgData name="Heikki Pohjola" userId="27fbb711-d50c-4456-8821-de8cc1c219c6" providerId="ADAL" clId="{34D4DA9A-08F2-4771-9C50-8DC4B7A9E409}" dt="2026-03-19T14:53:12.922" v="287" actId="1076"/>
          <ac:spMkLst>
            <pc:docMk/>
            <pc:sldMk cId="0" sldId="2147374611"/>
            <ac:spMk id="76" creationId="{00000000-0000-0000-0000-000000000000}"/>
          </ac:spMkLst>
        </pc:spChg>
        <pc:grpChg chg="mod">
          <ac:chgData name="Heikki Pohjola" userId="27fbb711-d50c-4456-8821-de8cc1c219c6" providerId="ADAL" clId="{34D4DA9A-08F2-4771-9C50-8DC4B7A9E409}" dt="2026-03-19T14:49:30.535" v="186" actId="1076"/>
          <ac:grpSpMkLst>
            <pc:docMk/>
            <pc:sldMk cId="0" sldId="2147374611"/>
            <ac:grpSpMk id="3" creationId="{E2A2FEC3-6A7D-427D-AD58-E42E8434788A}"/>
          </ac:grpSpMkLst>
        </pc:grpChg>
        <pc:grpChg chg="mod">
          <ac:chgData name="Heikki Pohjola" userId="27fbb711-d50c-4456-8821-de8cc1c219c6" providerId="ADAL" clId="{34D4DA9A-08F2-4771-9C50-8DC4B7A9E409}" dt="2026-03-19T14:49:25.784" v="185" actId="1076"/>
          <ac:grpSpMkLst>
            <pc:docMk/>
            <pc:sldMk cId="0" sldId="2147374611"/>
            <ac:grpSpMk id="80" creationId="{FA23140F-B03F-03C6-DB6D-19F5FF3D5120}"/>
          </ac:grpSpMkLst>
        </pc:grpChg>
      </pc:sldChg>
      <pc:sldChg chg="addSp delSp modSp new mod modTransition">
        <pc:chgData name="Heikki Pohjola" userId="27fbb711-d50c-4456-8821-de8cc1c219c6" providerId="ADAL" clId="{34D4DA9A-08F2-4771-9C50-8DC4B7A9E409}" dt="2026-03-24T22:13:49.594" v="1012" actId="20577"/>
        <pc:sldMkLst>
          <pc:docMk/>
          <pc:sldMk cId="549707752" sldId="2147374612"/>
        </pc:sldMkLst>
        <pc:spChg chg="mod">
          <ac:chgData name="Heikki Pohjola" userId="27fbb711-d50c-4456-8821-de8cc1c219c6" providerId="ADAL" clId="{34D4DA9A-08F2-4771-9C50-8DC4B7A9E409}" dt="2026-03-24T22:13:49.594" v="1012" actId="20577"/>
          <ac:spMkLst>
            <pc:docMk/>
            <pc:sldMk cId="549707752" sldId="2147374612"/>
            <ac:spMk id="2" creationId="{50619D4D-7F3F-E71E-7273-0738AC0D6A51}"/>
          </ac:spMkLst>
        </pc:spChg>
        <pc:spChg chg="add mod">
          <ac:chgData name="Heikki Pohjola" userId="27fbb711-d50c-4456-8821-de8cc1c219c6" providerId="ADAL" clId="{34D4DA9A-08F2-4771-9C50-8DC4B7A9E409}" dt="2026-03-19T16:29:22.041" v="442" actId="1076"/>
          <ac:spMkLst>
            <pc:docMk/>
            <pc:sldMk cId="549707752" sldId="2147374612"/>
            <ac:spMk id="4" creationId="{630DB3A9-8FC1-89FD-8443-8347ADFA3C50}"/>
          </ac:spMkLst>
        </pc:spChg>
        <pc:spChg chg="add mod">
          <ac:chgData name="Heikki Pohjola" userId="27fbb711-d50c-4456-8821-de8cc1c219c6" providerId="ADAL" clId="{34D4DA9A-08F2-4771-9C50-8DC4B7A9E409}" dt="2026-03-19T16:29:44.895" v="444"/>
          <ac:spMkLst>
            <pc:docMk/>
            <pc:sldMk cId="549707752" sldId="2147374612"/>
            <ac:spMk id="5" creationId="{673408C8-5401-4F4A-E914-F6B801B2480E}"/>
          </ac:spMkLst>
        </pc:spChg>
        <pc:spChg chg="add mod">
          <ac:chgData name="Heikki Pohjola" userId="27fbb711-d50c-4456-8821-de8cc1c219c6" providerId="ADAL" clId="{34D4DA9A-08F2-4771-9C50-8DC4B7A9E409}" dt="2026-03-19T16:29:44.895" v="444"/>
          <ac:spMkLst>
            <pc:docMk/>
            <pc:sldMk cId="549707752" sldId="2147374612"/>
            <ac:spMk id="11" creationId="{4A5B1F51-1D71-B245-6DCE-337238C06427}"/>
          </ac:spMkLst>
        </pc:spChg>
        <pc:spChg chg="add mod">
          <ac:chgData name="Heikki Pohjola" userId="27fbb711-d50c-4456-8821-de8cc1c219c6" providerId="ADAL" clId="{34D4DA9A-08F2-4771-9C50-8DC4B7A9E409}" dt="2026-03-19T16:29:44.895" v="444"/>
          <ac:spMkLst>
            <pc:docMk/>
            <pc:sldMk cId="549707752" sldId="2147374612"/>
            <ac:spMk id="14" creationId="{5B449258-8CC3-E03D-B834-59C822DF4210}"/>
          </ac:spMkLst>
        </pc:spChg>
        <pc:spChg chg="add mod">
          <ac:chgData name="Heikki Pohjola" userId="27fbb711-d50c-4456-8821-de8cc1c219c6" providerId="ADAL" clId="{34D4DA9A-08F2-4771-9C50-8DC4B7A9E409}" dt="2026-03-19T16:29:44.895" v="444"/>
          <ac:spMkLst>
            <pc:docMk/>
            <pc:sldMk cId="549707752" sldId="2147374612"/>
            <ac:spMk id="17" creationId="{95792CC2-FD5A-7DFB-3882-EF6B6A2F1749}"/>
          </ac:spMkLst>
        </pc:spChg>
        <pc:spChg chg="add mod">
          <ac:chgData name="Heikki Pohjola" userId="27fbb711-d50c-4456-8821-de8cc1c219c6" providerId="ADAL" clId="{34D4DA9A-08F2-4771-9C50-8DC4B7A9E409}" dt="2026-03-19T16:29:44.895" v="444"/>
          <ac:spMkLst>
            <pc:docMk/>
            <pc:sldMk cId="549707752" sldId="2147374612"/>
            <ac:spMk id="24" creationId="{42C243A7-07DC-985A-5FD5-5C7CF4C97176}"/>
          </ac:spMkLst>
        </pc:spChg>
        <pc:spChg chg="add mod">
          <ac:chgData name="Heikki Pohjola" userId="27fbb711-d50c-4456-8821-de8cc1c219c6" providerId="ADAL" clId="{34D4DA9A-08F2-4771-9C50-8DC4B7A9E409}" dt="2026-03-19T16:29:44.895" v="444"/>
          <ac:spMkLst>
            <pc:docMk/>
            <pc:sldMk cId="549707752" sldId="2147374612"/>
            <ac:spMk id="26" creationId="{39DE3E78-D9D1-63B7-70EA-4243E9EB3198}"/>
          </ac:spMkLst>
        </pc:spChg>
        <pc:spChg chg="add mod">
          <ac:chgData name="Heikki Pohjola" userId="27fbb711-d50c-4456-8821-de8cc1c219c6" providerId="ADAL" clId="{34D4DA9A-08F2-4771-9C50-8DC4B7A9E409}" dt="2026-03-19T16:29:44.895" v="444"/>
          <ac:spMkLst>
            <pc:docMk/>
            <pc:sldMk cId="549707752" sldId="2147374612"/>
            <ac:spMk id="27" creationId="{0A455143-2D7C-10A1-5E89-93C18FEF48F6}"/>
          </ac:spMkLst>
        </pc:spChg>
        <pc:spChg chg="add mod">
          <ac:chgData name="Heikki Pohjola" userId="27fbb711-d50c-4456-8821-de8cc1c219c6" providerId="ADAL" clId="{34D4DA9A-08F2-4771-9C50-8DC4B7A9E409}" dt="2026-03-19T16:29:44.895" v="444"/>
          <ac:spMkLst>
            <pc:docMk/>
            <pc:sldMk cId="549707752" sldId="2147374612"/>
            <ac:spMk id="35" creationId="{BE334D5B-038D-A0E9-8966-836C1D59AC86}"/>
          </ac:spMkLst>
        </pc:spChg>
        <pc:spChg chg="add mod">
          <ac:chgData name="Heikki Pohjola" userId="27fbb711-d50c-4456-8821-de8cc1c219c6" providerId="ADAL" clId="{34D4DA9A-08F2-4771-9C50-8DC4B7A9E409}" dt="2026-03-19T16:29:44.895" v="444"/>
          <ac:spMkLst>
            <pc:docMk/>
            <pc:sldMk cId="549707752" sldId="2147374612"/>
            <ac:spMk id="36" creationId="{41189363-567B-9478-21AB-B6BE79A51D7C}"/>
          </ac:spMkLst>
        </pc:spChg>
        <pc:spChg chg="mod">
          <ac:chgData name="Heikki Pohjola" userId="27fbb711-d50c-4456-8821-de8cc1c219c6" providerId="ADAL" clId="{34D4DA9A-08F2-4771-9C50-8DC4B7A9E409}" dt="2026-03-19T16:30:30.425" v="447" actId="20577"/>
          <ac:spMkLst>
            <pc:docMk/>
            <pc:sldMk cId="549707752" sldId="2147374612"/>
            <ac:spMk id="41" creationId="{A233777A-43BD-088E-48C2-3EC10E8F8918}"/>
          </ac:spMkLst>
        </pc:spChg>
        <pc:spChg chg="add mod">
          <ac:chgData name="Heikki Pohjola" userId="27fbb711-d50c-4456-8821-de8cc1c219c6" providerId="ADAL" clId="{34D4DA9A-08F2-4771-9C50-8DC4B7A9E409}" dt="2026-03-19T16:29:44.895" v="444"/>
          <ac:spMkLst>
            <pc:docMk/>
            <pc:sldMk cId="549707752" sldId="2147374612"/>
            <ac:spMk id="44" creationId="{A75721A9-E829-FF46-6949-8FBE5A3D61A1}"/>
          </ac:spMkLst>
        </pc:spChg>
        <pc:picChg chg="add mod">
          <ac:chgData name="Heikki Pohjola" userId="27fbb711-d50c-4456-8821-de8cc1c219c6" providerId="ADAL" clId="{34D4DA9A-08F2-4771-9C50-8DC4B7A9E409}" dt="2026-03-19T16:29:56.923" v="446" actId="1076"/>
          <ac:picMkLst>
            <pc:docMk/>
            <pc:sldMk cId="549707752" sldId="2147374612"/>
            <ac:picMk id="1026" creationId="{B3721733-F759-F330-DE57-5659A7A38C2D}"/>
          </ac:picMkLst>
        </pc:picChg>
      </pc:sldChg>
      <pc:sldChg chg="new del">
        <pc:chgData name="Heikki Pohjola" userId="27fbb711-d50c-4456-8821-de8cc1c219c6" providerId="ADAL" clId="{34D4DA9A-08F2-4771-9C50-8DC4B7A9E409}" dt="2026-03-19T17:38:32.191" v="806" actId="47"/>
        <pc:sldMkLst>
          <pc:docMk/>
          <pc:sldMk cId="2513416958" sldId="2147374613"/>
        </pc:sldMkLst>
      </pc:sldChg>
      <pc:sldChg chg="modSp new mod">
        <pc:chgData name="Heikki Pohjola" userId="27fbb711-d50c-4456-8821-de8cc1c219c6" providerId="ADAL" clId="{34D4DA9A-08F2-4771-9C50-8DC4B7A9E409}" dt="2026-03-25T22:33:22.847" v="2524" actId="20577"/>
        <pc:sldMkLst>
          <pc:docMk/>
          <pc:sldMk cId="2540659945" sldId="2147374613"/>
        </pc:sldMkLst>
        <pc:spChg chg="mod">
          <ac:chgData name="Heikki Pohjola" userId="27fbb711-d50c-4456-8821-de8cc1c219c6" providerId="ADAL" clId="{34D4DA9A-08F2-4771-9C50-8DC4B7A9E409}" dt="2026-03-24T22:11:41.820" v="915" actId="20577"/>
          <ac:spMkLst>
            <pc:docMk/>
            <pc:sldMk cId="2540659945" sldId="2147374613"/>
            <ac:spMk id="2" creationId="{163B6B68-D486-6330-205D-7C62028E962B}"/>
          </ac:spMkLst>
        </pc:spChg>
        <pc:spChg chg="mod">
          <ac:chgData name="Heikki Pohjola" userId="27fbb711-d50c-4456-8821-de8cc1c219c6" providerId="ADAL" clId="{34D4DA9A-08F2-4771-9C50-8DC4B7A9E409}" dt="2026-03-25T22:33:22.847" v="2524" actId="20577"/>
          <ac:spMkLst>
            <pc:docMk/>
            <pc:sldMk cId="2540659945" sldId="2147374613"/>
            <ac:spMk id="3" creationId="{C6F51BEC-CBE0-0D60-4B4E-B894563C0106}"/>
          </ac:spMkLst>
        </pc:spChg>
      </pc:sldChg>
      <pc:sldChg chg="new del">
        <pc:chgData name="Heikki Pohjola" userId="27fbb711-d50c-4456-8821-de8cc1c219c6" providerId="ADAL" clId="{34D4DA9A-08F2-4771-9C50-8DC4B7A9E409}" dt="2026-03-24T22:20:36.736" v="1051" actId="47"/>
        <pc:sldMkLst>
          <pc:docMk/>
          <pc:sldMk cId="1718195666" sldId="2147374614"/>
        </pc:sldMkLst>
      </pc:sldChg>
      <pc:sldChg chg="modSp new mod">
        <pc:chgData name="Heikki Pohjola" userId="27fbb711-d50c-4456-8821-de8cc1c219c6" providerId="ADAL" clId="{34D4DA9A-08F2-4771-9C50-8DC4B7A9E409}" dt="2026-03-25T10:59:39.824" v="1805" actId="20577"/>
        <pc:sldMkLst>
          <pc:docMk/>
          <pc:sldMk cId="2555011611" sldId="2147374614"/>
        </pc:sldMkLst>
        <pc:spChg chg="mod">
          <ac:chgData name="Heikki Pohjola" userId="27fbb711-d50c-4456-8821-de8cc1c219c6" providerId="ADAL" clId="{34D4DA9A-08F2-4771-9C50-8DC4B7A9E409}" dt="2026-03-25T10:59:39.824" v="1805" actId="20577"/>
          <ac:spMkLst>
            <pc:docMk/>
            <pc:sldMk cId="2555011611" sldId="2147374614"/>
            <ac:spMk id="2" creationId="{47B76A9D-6756-ED8B-1A53-B8033D86C42F}"/>
          </ac:spMkLst>
        </pc:spChg>
      </pc:sldChg>
      <pc:sldChg chg="new del">
        <pc:chgData name="Heikki Pohjola" userId="27fbb711-d50c-4456-8821-de8cc1c219c6" providerId="ADAL" clId="{34D4DA9A-08F2-4771-9C50-8DC4B7A9E409}" dt="2026-03-25T22:08:41.767" v="2124" actId="47"/>
        <pc:sldMkLst>
          <pc:docMk/>
          <pc:sldMk cId="4226872003" sldId="2147374615"/>
        </pc:sldMkLst>
      </pc:sldChg>
      <pc:sldChg chg="new del">
        <pc:chgData name="Heikki Pohjola" userId="27fbb711-d50c-4456-8821-de8cc1c219c6" providerId="ADAL" clId="{34D4DA9A-08F2-4771-9C50-8DC4B7A9E409}" dt="2026-03-25T22:09:13.001" v="2141" actId="47"/>
        <pc:sldMkLst>
          <pc:docMk/>
          <pc:sldMk cId="417736146" sldId="2147374616"/>
        </pc:sldMkLst>
      </pc:sldChg>
      <pc:sldChg chg="delSp modSp new mod ord">
        <pc:chgData name="Heikki Pohjola" userId="27fbb711-d50c-4456-8821-de8cc1c219c6" providerId="ADAL" clId="{34D4DA9A-08F2-4771-9C50-8DC4B7A9E409}" dt="2026-03-25T22:09:11.226" v="2140"/>
        <pc:sldMkLst>
          <pc:docMk/>
          <pc:sldMk cId="4107890707" sldId="2147374617"/>
        </pc:sldMkLst>
        <pc:spChg chg="mod">
          <ac:chgData name="Heikki Pohjola" userId="27fbb711-d50c-4456-8821-de8cc1c219c6" providerId="ADAL" clId="{34D4DA9A-08F2-4771-9C50-8DC4B7A9E409}" dt="2026-03-25T22:08:59.742" v="2135" actId="20577"/>
          <ac:spMkLst>
            <pc:docMk/>
            <pc:sldMk cId="4107890707" sldId="2147374617"/>
            <ac:spMk id="2" creationId="{FE6FE720-D179-854A-4EFE-2AF2B87CF958}"/>
          </ac:spMkLst>
        </pc:spChg>
        <pc:spChg chg="del">
          <ac:chgData name="Heikki Pohjola" userId="27fbb711-d50c-4456-8821-de8cc1c219c6" providerId="ADAL" clId="{34D4DA9A-08F2-4771-9C50-8DC4B7A9E409}" dt="2026-03-25T22:09:05.902" v="2136" actId="478"/>
          <ac:spMkLst>
            <pc:docMk/>
            <pc:sldMk cId="4107890707" sldId="2147374617"/>
            <ac:spMk id="3" creationId="{3E8BDA2F-0E4C-A223-31F6-B6FD66BC2EE6}"/>
          </ac:spMkLst>
        </pc:spChg>
      </pc:sldChg>
      <pc:sldMasterChg chg="delSldLayout">
        <pc:chgData name="Heikki Pohjola" userId="27fbb711-d50c-4456-8821-de8cc1c219c6" providerId="ADAL" clId="{34D4DA9A-08F2-4771-9C50-8DC4B7A9E409}" dt="2026-03-24T22:10:56.594" v="863" actId="2696"/>
        <pc:sldMasterMkLst>
          <pc:docMk/>
          <pc:sldMasterMk cId="3911059089" sldId="2147483648"/>
        </pc:sldMasterMkLst>
        <pc:sldLayoutChg chg="del">
          <pc:chgData name="Heikki Pohjola" userId="27fbb711-d50c-4456-8821-de8cc1c219c6" providerId="ADAL" clId="{34D4DA9A-08F2-4771-9C50-8DC4B7A9E409}" dt="2026-03-24T22:10:56.594" v="863" actId="2696"/>
          <pc:sldLayoutMkLst>
            <pc:docMk/>
            <pc:sldMasterMk cId="3911059089" sldId="2147483648"/>
            <pc:sldLayoutMk cId="107922694"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library.wmo.int/viewer/51079/?offset=2#page=151&amp;viewer=picture&amp;o=bookmark&amp;n=0&amp;q="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56EA8D-2FD8-4F3E-BA05-E594CCB3774C}" type="slidenum">
              <a:rPr kumimoji="0" lang="en-C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5442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69CB030D-4673-FD61-F110-93EEDB7AEDB4}"/>
            </a:ext>
          </a:extLst>
        </p:cNvPr>
        <p:cNvGrpSpPr/>
        <p:nvPr/>
      </p:nvGrpSpPr>
      <p:grpSpPr>
        <a:xfrm>
          <a:off x="0" y="0"/>
          <a:ext cx="0" cy="0"/>
          <a:chOff x="0" y="0"/>
          <a:chExt cx="0" cy="0"/>
        </a:xfrm>
      </p:grpSpPr>
      <p:sp>
        <p:nvSpPr>
          <p:cNvPr id="69" name="Google Shape;69;g2bb727f0b64_0_1:notes">
            <a:extLst>
              <a:ext uri="{FF2B5EF4-FFF2-40B4-BE49-F238E27FC236}">
                <a16:creationId xmlns:a16="http://schemas.microsoft.com/office/drawing/2014/main" id="{BC8EE33C-9719-365A-BF01-4C6CF9E933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bb727f0b64_0_1:notes">
            <a:extLst>
              <a:ext uri="{FF2B5EF4-FFF2-40B4-BE49-F238E27FC236}">
                <a16:creationId xmlns:a16="http://schemas.microsoft.com/office/drawing/2014/main" id="{B1C092FB-F489-0907-3EF5-2F16C922D9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4458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WMO is the right mechanism to bring together representatives from agencies across the world alongside the scientific community to address the scientific questions that require the collaboration with the interested Agencies operating satellite systems that provide information on the cryosphere.</a:t>
            </a:r>
          </a:p>
          <a:p>
            <a:r>
              <a:rPr lang="en-CA" dirty="0"/>
              <a:t>The developed countries are well served through engagements like Copernicus, for example. WMO’s role in extended those benefits to the communities of scientists, practitioners and users in the developing countries, the Global South, is essential. E.g. the monitoring along the Andes.</a:t>
            </a:r>
          </a:p>
        </p:txBody>
      </p:sp>
      <p:sp>
        <p:nvSpPr>
          <p:cNvPr id="4" name="Slide Number Placeholder 3"/>
          <p:cNvSpPr>
            <a:spLocks noGrp="1"/>
          </p:cNvSpPr>
          <p:nvPr>
            <p:ph type="sldNum" sz="quarter" idx="5"/>
          </p:nvPr>
        </p:nvSpPr>
        <p:spPr/>
        <p:txBody>
          <a:bodyPr/>
          <a:lstStyle/>
          <a:p>
            <a:fld id="{DB56E656-7BCA-47BA-932F-B9CCCDF33D5D}" type="slidenum">
              <a:rPr lang="en-GB" smtClean="0"/>
              <a:pPr/>
              <a:t>9</a:t>
            </a:fld>
            <a:endParaRPr lang="en-GB"/>
          </a:p>
        </p:txBody>
      </p:sp>
    </p:spTree>
    <p:extLst>
      <p:ext uri="{BB962C8B-B14F-4D97-AF65-F5344CB8AC3E}">
        <p14:creationId xmlns:p14="http://schemas.microsoft.com/office/powerpoint/2010/main" val="446831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defRPr/>
            </a:pPr>
            <a:r>
              <a:rPr lang="en-GB">
                <a:solidFill>
                  <a:srgbClr val="000000"/>
                </a:solidFill>
              </a:rPr>
              <a:t>WMO established Regional Coordination Groups on Satellite Data Requirements in RA-I, RA-II/V, and RA-III/IV, in accordance with </a:t>
            </a:r>
            <a:r>
              <a:rPr lang="en-GB" u="sng">
                <a:solidFill>
                  <a:srgbClr val="000000"/>
                </a:solidFill>
                <a:hlinkClick r:id="rId3"/>
              </a:rPr>
              <a:t>Resolution 12 (EC-65)</a:t>
            </a:r>
            <a:r>
              <a:rPr lang="en-GB">
                <a:solidFill>
                  <a:srgbClr val="000000"/>
                </a:solidFill>
              </a:rPr>
              <a:t> in 2013. </a:t>
            </a:r>
            <a:endParaRPr lang="en-US" b="0" i="0">
              <a:solidFill>
                <a:srgbClr val="000000"/>
              </a:solidFill>
              <a:effectLst/>
              <a:cs typeface="Calibri" panose="020F0502020204030204"/>
            </a:endParaRPr>
          </a:p>
        </p:txBody>
      </p:sp>
      <p:sp>
        <p:nvSpPr>
          <p:cNvPr id="4" name="Slide Number Placeholder 3"/>
          <p:cNvSpPr>
            <a:spLocks noGrp="1"/>
          </p:cNvSpPr>
          <p:nvPr>
            <p:ph type="sldNum" sz="quarter" idx="5"/>
          </p:nvPr>
        </p:nvSpPr>
        <p:spPr/>
        <p:txBody>
          <a:bodyPr/>
          <a:lstStyle/>
          <a:p>
            <a:fld id="{798D579A-8D39-48B6-99CA-77074C672008}" type="slidenum">
              <a:rPr lang="fr-CH" smtClean="0"/>
              <a:t>14</a:t>
            </a:fld>
            <a:endParaRPr lang="fr-CH"/>
          </a:p>
        </p:txBody>
      </p:sp>
    </p:spTree>
    <p:extLst>
      <p:ext uri="{BB962C8B-B14F-4D97-AF65-F5344CB8AC3E}">
        <p14:creationId xmlns:p14="http://schemas.microsoft.com/office/powerpoint/2010/main" val="799960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a:highlight>
                  <a:srgbClr val="F5F5F5"/>
                </a:highlight>
              </a:rPr>
              <a:t> </a:t>
            </a:r>
            <a:endParaRPr lang="en-US"/>
          </a:p>
        </p:txBody>
      </p:sp>
      <p:sp>
        <p:nvSpPr>
          <p:cNvPr id="4" name="Slide Number Placeholder 3"/>
          <p:cNvSpPr>
            <a:spLocks noGrp="1"/>
          </p:cNvSpPr>
          <p:nvPr>
            <p:ph type="sldNum" sz="quarter" idx="5"/>
          </p:nvPr>
        </p:nvSpPr>
        <p:spPr/>
        <p:txBody>
          <a:bodyPr/>
          <a:lstStyle/>
          <a:p>
            <a:fld id="{B0216E94-2602-443F-9BE7-B66CDD5CBD5A}" type="slidenum">
              <a:rPr lang="en-CH" smtClean="0"/>
              <a:t>15</a:t>
            </a:fld>
            <a:endParaRPr lang="en-CH"/>
          </a:p>
        </p:txBody>
      </p:sp>
    </p:spTree>
    <p:extLst>
      <p:ext uri="{BB962C8B-B14F-4D97-AF65-F5344CB8AC3E}">
        <p14:creationId xmlns:p14="http://schemas.microsoft.com/office/powerpoint/2010/main" val="1732207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3"/>
          <p:cNvSpPr>
            <a:spLocks noGrp="1" noChangeArrowheads="1"/>
          </p:cNvSpPr>
          <p:nvPr>
            <p:ph type="dt"/>
          </p:nvPr>
        </p:nvSpPr>
        <p:spPr>
          <a:ln/>
        </p:spPr>
        <p:txBody>
          <a:bodyPr/>
          <a:lstStyle/>
          <a:p>
            <a:fld id="{A42F737B-C8E3-45D0-A216-4600EBA8B23D}" type="datetime1">
              <a:rPr lang="en-GB"/>
              <a:pPr/>
              <a:t>25/03/2026</a:t>
            </a:fld>
            <a:endParaRPr lang="en-GB" dirty="0"/>
          </a:p>
        </p:txBody>
      </p:sp>
      <p:sp>
        <p:nvSpPr>
          <p:cNvPr id="6" name="Rectangle 7"/>
          <p:cNvSpPr>
            <a:spLocks noGrp="1" noChangeArrowheads="1"/>
          </p:cNvSpPr>
          <p:nvPr>
            <p:ph type="sldNum"/>
          </p:nvPr>
        </p:nvSpPr>
        <p:spPr>
          <a:ln/>
        </p:spPr>
        <p:txBody>
          <a:bodyPr/>
          <a:lstStyle/>
          <a:p>
            <a:fld id="{46B30926-4EBD-4B2B-9178-155116E1B94F}" type="slidenum">
              <a:rPr lang="de-DE"/>
              <a:pPr/>
              <a:t>16</a:t>
            </a:fld>
            <a:endParaRPr lang="de-DE"/>
          </a:p>
        </p:txBody>
      </p:sp>
      <p:sp>
        <p:nvSpPr>
          <p:cNvPr id="33793" name="Text Box 1"/>
          <p:cNvSpPr txBox="1">
            <a:spLocks noChangeArrowheads="1"/>
          </p:cNvSpPr>
          <p:nvPr/>
        </p:nvSpPr>
        <p:spPr bwMode="auto">
          <a:xfrm>
            <a:off x="2636416" y="6516883"/>
            <a:ext cx="2015235" cy="343339"/>
          </a:xfrm>
          <a:prstGeom prst="rect">
            <a:avLst/>
          </a:prstGeom>
          <a:noFill/>
          <a:ln w="9525" cap="flat">
            <a:noFill/>
            <a:round/>
            <a:headEnd/>
            <a:tailEnd/>
          </a:ln>
          <a:effectLst/>
        </p:spPr>
        <p:txBody>
          <a:bodyPr lIns="63657" tIns="31954" rIns="63657" bIns="31954" anchor="b"/>
          <a:lstStyle/>
          <a:p>
            <a:pPr algn="r">
              <a:tabLst>
                <a:tab pos="0" algn="l"/>
                <a:tab pos="634080" algn="l"/>
                <a:tab pos="1268160" algn="l"/>
                <a:tab pos="1902239" algn="l"/>
                <a:tab pos="2536319" algn="l"/>
                <a:tab pos="3170398" algn="l"/>
                <a:tab pos="3804478" algn="l"/>
                <a:tab pos="4438558" algn="l"/>
                <a:tab pos="5072637" algn="l"/>
                <a:tab pos="5706717" algn="l"/>
                <a:tab pos="6340796" algn="l"/>
                <a:tab pos="6974876" algn="l"/>
              </a:tabLst>
            </a:pPr>
            <a:fld id="{A66DCA8D-F001-475E-BE7B-9E85E212CC49}" type="slidenum">
              <a:rPr lang="de-DE" sz="800">
                <a:solidFill>
                  <a:srgbClr val="000000"/>
                </a:solidFill>
                <a:latin typeface="Times New Roman" pitchFamily="16" charset="0"/>
              </a:rPr>
              <a:pPr algn="r">
                <a:tabLst>
                  <a:tab pos="0" algn="l"/>
                  <a:tab pos="634080" algn="l"/>
                  <a:tab pos="1268160" algn="l"/>
                  <a:tab pos="1902239" algn="l"/>
                  <a:tab pos="2536319" algn="l"/>
                  <a:tab pos="3170398" algn="l"/>
                  <a:tab pos="3804478" algn="l"/>
                  <a:tab pos="4438558" algn="l"/>
                  <a:tab pos="5072637" algn="l"/>
                  <a:tab pos="5706717" algn="l"/>
                  <a:tab pos="6340796" algn="l"/>
                  <a:tab pos="6974876" algn="l"/>
                </a:tabLst>
              </a:pPr>
              <a:t>16</a:t>
            </a:fld>
            <a:endParaRPr lang="de-DE" sz="800" dirty="0">
              <a:solidFill>
                <a:srgbClr val="000000"/>
              </a:solidFill>
              <a:latin typeface="Times New Roman" pitchFamily="16" charset="0"/>
            </a:endParaRPr>
          </a:p>
        </p:txBody>
      </p:sp>
      <p:sp>
        <p:nvSpPr>
          <p:cNvPr id="33794" name="Rectangle 2"/>
          <p:cNvSpPr txBox="1">
            <a:spLocks noGrp="1" noRot="1" noChangeAspect="1" noChangeArrowheads="1"/>
          </p:cNvSpPr>
          <p:nvPr>
            <p:ph type="sldImg"/>
          </p:nvPr>
        </p:nvSpPr>
        <p:spPr bwMode="auto">
          <a:xfrm>
            <a:off x="41275" y="514350"/>
            <a:ext cx="4570413" cy="2571750"/>
          </a:xfrm>
          <a:prstGeom prst="rect">
            <a:avLst/>
          </a:prstGeom>
          <a:solidFill>
            <a:srgbClr val="FFFFFF"/>
          </a:solidFill>
          <a:ln>
            <a:solidFill>
              <a:srgbClr val="000000"/>
            </a:solidFill>
            <a:miter lim="800000"/>
            <a:headEnd/>
            <a:tailEnd/>
          </a:ln>
        </p:spPr>
      </p:sp>
      <p:sp>
        <p:nvSpPr>
          <p:cNvPr id="33795" name="Text Box 3"/>
          <p:cNvSpPr txBox="1">
            <a:spLocks noChangeArrowheads="1"/>
          </p:cNvSpPr>
          <p:nvPr/>
        </p:nvSpPr>
        <p:spPr bwMode="auto">
          <a:xfrm>
            <a:off x="465056" y="3257893"/>
            <a:ext cx="3721541" cy="3087867"/>
          </a:xfrm>
          <a:prstGeom prst="rect">
            <a:avLst/>
          </a:prstGeom>
          <a:noFill/>
          <a:ln w="9525" cap="flat">
            <a:noFill/>
            <a:round/>
            <a:headEnd/>
            <a:tailEnd/>
          </a:ln>
          <a:effectLst/>
        </p:spPr>
        <p:txBody>
          <a:bodyPr lIns="63657" tIns="31954" rIns="63657" bIns="31954"/>
          <a:lstStyle/>
          <a:p>
            <a:pPr>
              <a:spcBef>
                <a:spcPts val="312"/>
              </a:spcBef>
              <a:tabLst>
                <a:tab pos="0" algn="l"/>
                <a:tab pos="634080" algn="l"/>
                <a:tab pos="1268160" algn="l"/>
                <a:tab pos="1902239" algn="l"/>
                <a:tab pos="2536319" algn="l"/>
                <a:tab pos="3170398" algn="l"/>
                <a:tab pos="3804478" algn="l"/>
                <a:tab pos="4438558" algn="l"/>
                <a:tab pos="5072637" algn="l"/>
                <a:tab pos="5706717" algn="l"/>
                <a:tab pos="6340796" algn="l"/>
                <a:tab pos="6974876" algn="l"/>
              </a:tabLst>
            </a:pPr>
            <a:endParaRPr lang="en-GB" sz="800" dirty="0">
              <a:solidFill>
                <a:srgbClr val="000000"/>
              </a:solidFill>
              <a:latin typeface="Times New Roman" pitchFamily="16" charset="0"/>
            </a:endParaRPr>
          </a:p>
          <a:p>
            <a:pPr>
              <a:spcBef>
                <a:spcPts val="312"/>
              </a:spcBef>
              <a:tabLst>
                <a:tab pos="0" algn="l"/>
                <a:tab pos="634080" algn="l"/>
                <a:tab pos="1268160" algn="l"/>
                <a:tab pos="1902239" algn="l"/>
                <a:tab pos="2536319" algn="l"/>
                <a:tab pos="3170398" algn="l"/>
                <a:tab pos="3804478" algn="l"/>
                <a:tab pos="4438558" algn="l"/>
                <a:tab pos="5072637" algn="l"/>
                <a:tab pos="5706717" algn="l"/>
                <a:tab pos="6340796" algn="l"/>
                <a:tab pos="6974876" algn="l"/>
              </a:tabLst>
            </a:pPr>
            <a:r>
              <a:rPr lang="en-GB" sz="800" dirty="0">
                <a:solidFill>
                  <a:srgbClr val="000000"/>
                </a:solidFill>
                <a:latin typeface="Times New Roman" pitchFamily="16" charset="0"/>
              </a:rPr>
              <a:t>Well, what is GSICS?</a:t>
            </a:r>
          </a:p>
          <a:p>
            <a:pPr>
              <a:spcBef>
                <a:spcPts val="312"/>
              </a:spcBef>
              <a:tabLst>
                <a:tab pos="0" algn="l"/>
                <a:tab pos="634080" algn="l"/>
                <a:tab pos="1268160" algn="l"/>
                <a:tab pos="1902239" algn="l"/>
                <a:tab pos="2536319" algn="l"/>
                <a:tab pos="3170398" algn="l"/>
                <a:tab pos="3804478" algn="l"/>
                <a:tab pos="4438558" algn="l"/>
                <a:tab pos="5072637" algn="l"/>
                <a:tab pos="5706717" algn="l"/>
                <a:tab pos="6340796" algn="l"/>
                <a:tab pos="6974876" algn="l"/>
              </a:tabLst>
            </a:pPr>
            <a:r>
              <a:rPr lang="en-GB" sz="800" dirty="0">
                <a:solidFill>
                  <a:srgbClr val="000000"/>
                </a:solidFill>
                <a:latin typeface="Times New Roman" pitchFamily="16" charset="0"/>
              </a:rPr>
              <a:t>The Global Space-based Inter-Calibration System (GSICS) is an initiative of CGMS and WMO, which aims to ensure consistent calibration and inter-calibration of operational meteorological satellite instruments. </a:t>
            </a:r>
          </a:p>
          <a:p>
            <a:pPr>
              <a:spcBef>
                <a:spcPts val="312"/>
              </a:spcBef>
              <a:tabLst>
                <a:tab pos="0" algn="l"/>
                <a:tab pos="634080" algn="l"/>
                <a:tab pos="1268160" algn="l"/>
                <a:tab pos="1902239" algn="l"/>
                <a:tab pos="2536319" algn="l"/>
                <a:tab pos="3170398" algn="l"/>
                <a:tab pos="3804478" algn="l"/>
                <a:tab pos="4438558" algn="l"/>
                <a:tab pos="5072637" algn="l"/>
                <a:tab pos="5706717" algn="l"/>
                <a:tab pos="6340796" algn="l"/>
                <a:tab pos="6974876" algn="l"/>
              </a:tabLst>
            </a:pPr>
            <a:r>
              <a:rPr lang="en-GB" sz="800" dirty="0">
                <a:solidFill>
                  <a:srgbClr val="000000"/>
                </a:solidFill>
                <a:latin typeface="Times New Roman" pitchFamily="16" charset="0"/>
              </a:rPr>
              <a:t>One of the basic strategies of GSICS is to develop an integrated on-orbit cal/</a:t>
            </a:r>
            <a:r>
              <a:rPr lang="en-GB" sz="800" dirty="0" err="1">
                <a:solidFill>
                  <a:srgbClr val="000000"/>
                </a:solidFill>
                <a:latin typeface="Times New Roman" pitchFamily="16" charset="0"/>
              </a:rPr>
              <a:t>val</a:t>
            </a:r>
            <a:r>
              <a:rPr lang="en-GB" sz="800" dirty="0">
                <a:solidFill>
                  <a:srgbClr val="000000"/>
                </a:solidFill>
                <a:latin typeface="Times New Roman" pitchFamily="16" charset="0"/>
              </a:rPr>
              <a:t> system - initially by LEO-GEO Inter-satellite/inter-sensor calibration.</a:t>
            </a:r>
          </a:p>
          <a:p>
            <a:pPr>
              <a:spcBef>
                <a:spcPts val="312"/>
              </a:spcBef>
              <a:tabLst>
                <a:tab pos="0" algn="l"/>
                <a:tab pos="634080" algn="l"/>
                <a:tab pos="1268160" algn="l"/>
                <a:tab pos="1902239" algn="l"/>
                <a:tab pos="2536319" algn="l"/>
                <a:tab pos="3170398" algn="l"/>
                <a:tab pos="3804478" algn="l"/>
                <a:tab pos="4438558" algn="l"/>
                <a:tab pos="5072637" algn="l"/>
                <a:tab pos="5706717" algn="l"/>
                <a:tab pos="6340796" algn="l"/>
                <a:tab pos="6974876" algn="l"/>
              </a:tabLst>
            </a:pPr>
            <a:r>
              <a:rPr lang="en-GB" sz="800" dirty="0">
                <a:solidFill>
                  <a:srgbClr val="000000"/>
                </a:solidFill>
                <a:latin typeface="Times New Roman" pitchFamily="16" charset="0"/>
              </a:rPr>
              <a:t>This will then allow us to provide corrections to improve the consistency between instruments, produce less biased level 1, and therefore, level 2 data, and ultimately, retrospectively re-calibrate archive data, which is of great interest in the climate monitoring community</a:t>
            </a:r>
          </a:p>
          <a:p>
            <a:pPr>
              <a:spcBef>
                <a:spcPts val="312"/>
              </a:spcBef>
              <a:tabLst>
                <a:tab pos="0" algn="l"/>
                <a:tab pos="634080" algn="l"/>
                <a:tab pos="1268160" algn="l"/>
                <a:tab pos="1902239" algn="l"/>
                <a:tab pos="2536319" algn="l"/>
                <a:tab pos="3170398" algn="l"/>
                <a:tab pos="3804478" algn="l"/>
                <a:tab pos="4438558" algn="l"/>
                <a:tab pos="5072637" algn="l"/>
                <a:tab pos="5706717" algn="l"/>
                <a:tab pos="6340796" algn="l"/>
                <a:tab pos="6974876" algn="l"/>
              </a:tabLst>
            </a:pPr>
            <a:endParaRPr lang="en-GB" sz="800" dirty="0">
              <a:solidFill>
                <a:srgbClr val="000000"/>
              </a:solidFill>
              <a:latin typeface="Times New Roman" pitchFamily="16" charset="0"/>
            </a:endParaRPr>
          </a:p>
        </p:txBody>
      </p:sp>
      <p:sp>
        <p:nvSpPr>
          <p:cNvPr id="2" name="Notes Placeholder 1"/>
          <p:cNvSpPr>
            <a:spLocks noGrp="1"/>
          </p:cNvSpPr>
          <p:nvPr>
            <p:ph type="body" idx="1"/>
          </p:nvPr>
        </p:nvSpPr>
        <p:spPr/>
        <p:txBody>
          <a:bodyPr/>
          <a:lstStyle/>
          <a:p>
            <a:r>
              <a:rPr lang="en-GB" dirty="0"/>
              <a:t>CGMS= Coordination Group for</a:t>
            </a:r>
            <a:r>
              <a:rPr lang="en-GB" baseline="0" dirty="0"/>
              <a:t> Meteorological Satellites</a:t>
            </a:r>
            <a:endParaRPr lang="en-GB" dirty="0"/>
          </a:p>
        </p:txBody>
      </p:sp>
    </p:spTree>
    <p:extLst>
      <p:ext uri="{BB962C8B-B14F-4D97-AF65-F5344CB8AC3E}">
        <p14:creationId xmlns:p14="http://schemas.microsoft.com/office/powerpoint/2010/main" val="1172665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232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4435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a:t>Cover – Insert title</a:t>
            </a:r>
            <a:endParaRPr lang="en-FR"/>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68332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a:t>Content</a:t>
            </a:r>
            <a:endParaRPr lang="x-none"/>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Tree>
    <p:extLst>
      <p:ext uri="{BB962C8B-B14F-4D97-AF65-F5344CB8AC3E}">
        <p14:creationId xmlns:p14="http://schemas.microsoft.com/office/powerpoint/2010/main" val="3700759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9"/>
        <p:cNvGrpSpPr/>
        <p:nvPr/>
      </p:nvGrpSpPr>
      <p:grpSpPr>
        <a:xfrm>
          <a:off x="0" y="0"/>
          <a:ext cx="0" cy="0"/>
          <a:chOff x="0" y="0"/>
          <a:chExt cx="0" cy="0"/>
        </a:xfrm>
      </p:grpSpPr>
      <p:sp>
        <p:nvSpPr>
          <p:cNvPr id="40" name="Google Shape;40;p4"/>
          <p:cNvSpPr txBox="1">
            <a:spLocks noGrp="1"/>
          </p:cNvSpPr>
          <p:nvPr>
            <p:ph type="body" idx="1"/>
          </p:nvPr>
        </p:nvSpPr>
        <p:spPr>
          <a:xfrm>
            <a:off x="276008" y="1220858"/>
            <a:ext cx="11495400" cy="4662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115000"/>
              </a:lnSpc>
              <a:spcBef>
                <a:spcPts val="1000"/>
              </a:spcBef>
              <a:spcAft>
                <a:spcPts val="0"/>
              </a:spcAft>
              <a:buClr>
                <a:schemeClr val="dk1"/>
              </a:buClr>
              <a:buSzPts val="2800"/>
              <a:buFont typeface="Montserrat"/>
              <a:buChar char="❖"/>
              <a:defRPr sz="2800" i="0" u="none" strike="noStrike" cap="none">
                <a:solidFill>
                  <a:schemeClr val="dk1"/>
                </a:solidFill>
                <a:latin typeface="Montserrat"/>
                <a:ea typeface="Montserrat"/>
                <a:cs typeface="Montserrat"/>
                <a:sym typeface="Montserrat"/>
              </a:defRPr>
            </a:lvl1pPr>
            <a:lvl2pPr marL="914400" marR="0" lvl="1" indent="-381000" algn="l" rtl="0">
              <a:lnSpc>
                <a:spcPct val="115000"/>
              </a:lnSpc>
              <a:spcBef>
                <a:spcPts val="500"/>
              </a:spcBef>
              <a:spcAft>
                <a:spcPts val="0"/>
              </a:spcAft>
              <a:buClr>
                <a:schemeClr val="dk1"/>
              </a:buClr>
              <a:buSzPts val="2400"/>
              <a:buFont typeface="Montserrat"/>
              <a:buChar char="▪"/>
              <a:defRPr sz="2400" i="0" u="none" strike="noStrike" cap="none">
                <a:solidFill>
                  <a:schemeClr val="dk1"/>
                </a:solidFill>
                <a:latin typeface="Montserrat"/>
                <a:ea typeface="Montserrat"/>
                <a:cs typeface="Montserrat"/>
                <a:sym typeface="Montserrat"/>
              </a:defRPr>
            </a:lvl2pPr>
            <a:lvl3pPr marL="1371600" marR="0" lvl="2" indent="-355600" algn="l" rtl="0">
              <a:lnSpc>
                <a:spcPct val="115000"/>
              </a:lnSpc>
              <a:spcBef>
                <a:spcPts val="500"/>
              </a:spcBef>
              <a:spcAft>
                <a:spcPts val="0"/>
              </a:spcAft>
              <a:buClr>
                <a:schemeClr val="dk1"/>
              </a:buClr>
              <a:buSzPts val="2000"/>
              <a:buFont typeface="Montserrat"/>
              <a:buChar char="o"/>
              <a:defRPr sz="2000" i="0" u="none" strike="noStrike" cap="none">
                <a:solidFill>
                  <a:schemeClr val="dk1"/>
                </a:solidFill>
                <a:latin typeface="Montserrat"/>
                <a:ea typeface="Montserrat"/>
                <a:cs typeface="Montserrat"/>
                <a:sym typeface="Montserrat"/>
              </a:defRPr>
            </a:lvl3pPr>
            <a:lvl4pPr marL="1828800" marR="0" lvl="3" indent="-342900" algn="l" rtl="0">
              <a:lnSpc>
                <a:spcPct val="115000"/>
              </a:lnSpc>
              <a:spcBef>
                <a:spcPts val="5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4pPr>
            <a:lvl5pPr marL="2286000" marR="0" lvl="4" indent="-342900" algn="l" rtl="0">
              <a:lnSpc>
                <a:spcPct val="115000"/>
              </a:lnSpc>
              <a:spcBef>
                <a:spcPts val="5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5pPr>
            <a:lvl6pPr marL="2743200" marR="0" lvl="5"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6pPr>
            <a:lvl7pPr marL="3200400" marR="0" lvl="6"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7pPr>
            <a:lvl8pPr marL="3657600" marR="0" lvl="7"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8pPr>
            <a:lvl9pPr marL="4114800" marR="0" lvl="8" indent="-355600" algn="l" rtl="0">
              <a:lnSpc>
                <a:spcPct val="115000"/>
              </a:lnSpc>
              <a:spcBef>
                <a:spcPts val="500"/>
              </a:spcBef>
              <a:spcAft>
                <a:spcPts val="0"/>
              </a:spcAft>
              <a:buClr>
                <a:schemeClr val="dk1"/>
              </a:buClr>
              <a:buSzPts val="2000"/>
              <a:buFont typeface="Montserrat"/>
              <a:buChar char="•"/>
              <a:defRPr sz="2000" i="0" u="none" strike="noStrike" cap="none">
                <a:solidFill>
                  <a:schemeClr val="dk1"/>
                </a:solidFill>
                <a:latin typeface="Montserrat"/>
                <a:ea typeface="Montserrat"/>
                <a:cs typeface="Montserrat"/>
                <a:sym typeface="Montserrat"/>
              </a:defRPr>
            </a:lvl9pPr>
          </a:lstStyle>
          <a:p>
            <a:endParaRPr/>
          </a:p>
        </p:txBody>
      </p:sp>
      <p:sp>
        <p:nvSpPr>
          <p:cNvPr id="41" name="Google Shape;41;p4"/>
          <p:cNvSpPr txBox="1">
            <a:spLocks noGrp="1"/>
          </p:cNvSpPr>
          <p:nvPr>
            <p:ph type="title"/>
          </p:nvPr>
        </p:nvSpPr>
        <p:spPr>
          <a:xfrm>
            <a:off x="176048" y="175939"/>
            <a:ext cx="9386864" cy="779002"/>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lt1"/>
              </a:buClr>
              <a:buSzPts val="4400"/>
              <a:buFont typeface="Montserrat"/>
              <a:buNone/>
              <a:defRPr sz="4400" i="0" u="none" strike="noStrike" cap="non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3315302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grpSp>
        <p:nvGrpSpPr>
          <p:cNvPr id="2" name="Group 52"/>
          <p:cNvGrpSpPr>
            <a:grpSpLocks/>
          </p:cNvGrpSpPr>
          <p:nvPr userDrawn="1"/>
        </p:nvGrpSpPr>
        <p:grpSpPr bwMode="auto">
          <a:xfrm>
            <a:off x="5863" y="1090614"/>
            <a:ext cx="12186138" cy="128587"/>
            <a:chOff x="3" y="2044"/>
            <a:chExt cx="6237" cy="179"/>
          </a:xfrm>
        </p:grpSpPr>
        <p:sp>
          <p:nvSpPr>
            <p:cNvPr id="3" name="Rectangle 53"/>
            <p:cNvSpPr>
              <a:spLocks noChangeArrowheads="1"/>
            </p:cNvSpPr>
            <p:nvPr userDrawn="1"/>
          </p:nvSpPr>
          <p:spPr bwMode="auto">
            <a:xfrm>
              <a:off x="3" y="2044"/>
              <a:ext cx="2433"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900"/>
            </a:p>
          </p:txBody>
        </p:sp>
        <p:sp>
          <p:nvSpPr>
            <p:cNvPr id="4" name="Rectangle 54"/>
            <p:cNvSpPr>
              <a:spLocks noChangeArrowheads="1"/>
            </p:cNvSpPr>
            <p:nvPr userDrawn="1"/>
          </p:nvSpPr>
          <p:spPr bwMode="auto">
            <a:xfrm>
              <a:off x="2557" y="2044"/>
              <a:ext cx="445"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900"/>
            </a:p>
          </p:txBody>
        </p:sp>
        <p:sp>
          <p:nvSpPr>
            <p:cNvPr id="5" name="Rectangle 55"/>
            <p:cNvSpPr>
              <a:spLocks noChangeArrowheads="1"/>
            </p:cNvSpPr>
            <p:nvPr userDrawn="1"/>
          </p:nvSpPr>
          <p:spPr bwMode="auto">
            <a:xfrm>
              <a:off x="3149" y="2044"/>
              <a:ext cx="149"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900"/>
            </a:p>
          </p:txBody>
        </p:sp>
        <p:sp>
          <p:nvSpPr>
            <p:cNvPr id="6" name="Rectangle 56"/>
            <p:cNvSpPr>
              <a:spLocks noChangeArrowheads="1"/>
            </p:cNvSpPr>
            <p:nvPr userDrawn="1"/>
          </p:nvSpPr>
          <p:spPr bwMode="auto">
            <a:xfrm>
              <a:off x="3476" y="2044"/>
              <a:ext cx="89"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900"/>
            </a:p>
          </p:txBody>
        </p:sp>
        <p:sp>
          <p:nvSpPr>
            <p:cNvPr id="7" name="Rectangle 57"/>
            <p:cNvSpPr>
              <a:spLocks noChangeArrowheads="1"/>
            </p:cNvSpPr>
            <p:nvPr userDrawn="1"/>
          </p:nvSpPr>
          <p:spPr bwMode="auto">
            <a:xfrm>
              <a:off x="4398" y="2044"/>
              <a:ext cx="1842"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900"/>
            </a:p>
          </p:txBody>
        </p:sp>
      </p:grpSp>
    </p:spTree>
    <p:extLst>
      <p:ext uri="{BB962C8B-B14F-4D97-AF65-F5344CB8AC3E}">
        <p14:creationId xmlns:p14="http://schemas.microsoft.com/office/powerpoint/2010/main" val="1138789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 id="2147483658" r:id="rId8"/>
    <p:sldLayoutId id="2147483659" r:id="rId9"/>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wmo.int/about-wmo/secretariat/wmo-secretariat-reorganization"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hyperlink" Target="https://wmoomm.sharepoint.com/:b:/s/wmocpdb/ETriJpHu1-BBsFQj144GNJYB_W74auQkh7sWJlkppYKC-w?e=3zokI5" TargetMode="External"/><Relationship Id="rId7" Type="http://schemas.openxmlformats.org/officeDocument/2006/relationships/image" Target="../media/image9.png"/><Relationship Id="rId2" Type="http://schemas.openxmlformats.org/officeDocument/2006/relationships/hyperlink" Target="https://wmoomm.sharepoint.com/:b:/s/wmocpdb/EexzMK-JLutNlqR77aiIr8UB2uQvHGE8WfFCq23P03obhQ?e=S9nzet" TargetMode="External"/><Relationship Id="rId1" Type="http://schemas.openxmlformats.org/officeDocument/2006/relationships/slideLayout" Target="../slideLayouts/slideLayout6.xml"/><Relationship Id="rId6" Type="http://schemas.openxmlformats.org/officeDocument/2006/relationships/hyperlink" Target="https://wmoomm.sharepoint.com/:b:/s/wmocpdb/EX6MW4lZo5VJrmwVoeZgWSYBy3UFemXy3EskCWy0Xfv3AA" TargetMode="External"/><Relationship Id="rId5" Type="http://schemas.openxmlformats.org/officeDocument/2006/relationships/hyperlink" Target="https://wmoomm.sharepoint.com/:b:/s/wmocpdb/ET2YsKXb1JtPsuNYkl-uAfEBod5OHWRgoDWR3ERoRAkmSQ" TargetMode="External"/><Relationship Id="rId4" Type="http://schemas.openxmlformats.org/officeDocument/2006/relationships/hyperlink" Target="https://wmoomm.sharepoint.com/:b:/s/wmocpdb/EeVXsVWiUWVKoXHxuVJFvjQBIgdnOrY-fTMNs5S6_VtPXQ?e=1zcHDB"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gsics.wmo.int/"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library.wmo.int/viewer/51079/?offset=2#page=151&amp;viewer=picture&amp;o=bookmark&amp;n=0&amp;q="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jpg"/><Relationship Id="rId18" Type="http://schemas.openxmlformats.org/officeDocument/2006/relationships/image" Target="../media/image28.png"/><Relationship Id="rId26" Type="http://schemas.openxmlformats.org/officeDocument/2006/relationships/image" Target="../media/image36.png"/><Relationship Id="rId3" Type="http://schemas.openxmlformats.org/officeDocument/2006/relationships/image" Target="../media/image13.jp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jpeg"/><Relationship Id="rId25" Type="http://schemas.openxmlformats.org/officeDocument/2006/relationships/image" Target="../media/image35.png"/><Relationship Id="rId2" Type="http://schemas.openxmlformats.org/officeDocument/2006/relationships/notesSlide" Target="../notesSlides/notesSlide5.xml"/><Relationship Id="rId16" Type="http://schemas.openxmlformats.org/officeDocument/2006/relationships/image" Target="../media/image26.png"/><Relationship Id="rId20" Type="http://schemas.openxmlformats.org/officeDocument/2006/relationships/image" Target="../media/image30.png"/><Relationship Id="rId29"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16.jpg"/><Relationship Id="rId11" Type="http://schemas.openxmlformats.org/officeDocument/2006/relationships/image" Target="../media/image21.jpg"/><Relationship Id="rId24" Type="http://schemas.openxmlformats.org/officeDocument/2006/relationships/image" Target="../media/image34.png"/><Relationship Id="rId5" Type="http://schemas.openxmlformats.org/officeDocument/2006/relationships/image" Target="../media/image15.jpg"/><Relationship Id="rId15" Type="http://schemas.openxmlformats.org/officeDocument/2006/relationships/image" Target="../media/image25.jpeg"/><Relationship Id="rId23" Type="http://schemas.openxmlformats.org/officeDocument/2006/relationships/image" Target="../media/image33.png"/><Relationship Id="rId28" Type="http://schemas.openxmlformats.org/officeDocument/2006/relationships/image" Target="../media/image38.png"/><Relationship Id="rId10" Type="http://schemas.openxmlformats.org/officeDocument/2006/relationships/image" Target="../media/image20.jpg"/><Relationship Id="rId19" Type="http://schemas.openxmlformats.org/officeDocument/2006/relationships/image" Target="../media/image29.png"/><Relationship Id="rId31" Type="http://schemas.openxmlformats.org/officeDocument/2006/relationships/image" Target="../media/image41.png"/><Relationship Id="rId4" Type="http://schemas.openxmlformats.org/officeDocument/2006/relationships/image" Target="../media/image14.jp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gif"/><Relationship Id="rId27" Type="http://schemas.openxmlformats.org/officeDocument/2006/relationships/image" Target="../media/image37.png"/><Relationship Id="rId30"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p:txBody>
          <a:bodyPr/>
          <a:lstStyle/>
          <a:p>
            <a:r>
              <a:rPr lang="en-GB" dirty="0"/>
              <a:t>WMO Agency Report</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p:txBody>
          <a:bodyPr/>
          <a:lstStyle/>
          <a:p>
            <a:r>
              <a:rPr lang="en-GB" dirty="0"/>
              <a:t>Heikki Pohjola</a:t>
            </a:r>
          </a:p>
        </p:txBody>
      </p:sp>
    </p:spTree>
    <p:extLst>
      <p:ext uri="{BB962C8B-B14F-4D97-AF65-F5344CB8AC3E}">
        <p14:creationId xmlns:p14="http://schemas.microsoft.com/office/powerpoint/2010/main" val="282708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B6B68-D486-6330-205D-7C62028E962B}"/>
              </a:ext>
            </a:extLst>
          </p:cNvPr>
          <p:cNvSpPr>
            <a:spLocks noGrp="1"/>
          </p:cNvSpPr>
          <p:nvPr>
            <p:ph type="title"/>
          </p:nvPr>
        </p:nvSpPr>
        <p:spPr/>
        <p:txBody>
          <a:bodyPr/>
          <a:lstStyle/>
          <a:p>
            <a:r>
              <a:rPr lang="en-US" dirty="0"/>
              <a:t>Contents</a:t>
            </a:r>
            <a:endParaRPr lang="LID4096" dirty="0"/>
          </a:p>
        </p:txBody>
      </p:sp>
      <p:sp>
        <p:nvSpPr>
          <p:cNvPr id="3" name="Content Placeholder 2">
            <a:extLst>
              <a:ext uri="{FF2B5EF4-FFF2-40B4-BE49-F238E27FC236}">
                <a16:creationId xmlns:a16="http://schemas.microsoft.com/office/drawing/2014/main" id="{C6F51BEC-CBE0-0D60-4B4E-B894563C0106}"/>
              </a:ext>
            </a:extLst>
          </p:cNvPr>
          <p:cNvSpPr>
            <a:spLocks noGrp="1"/>
          </p:cNvSpPr>
          <p:nvPr>
            <p:ph idx="1"/>
          </p:nvPr>
        </p:nvSpPr>
        <p:spPr>
          <a:xfrm>
            <a:off x="426720" y="1615044"/>
            <a:ext cx="9581984" cy="4643516"/>
          </a:xfrm>
        </p:spPr>
        <p:txBody>
          <a:bodyPr/>
          <a:lstStyle/>
          <a:p>
            <a:r>
              <a:rPr lang="en-US" dirty="0"/>
              <a:t>WMO reorganization and Space </a:t>
            </a:r>
            <a:r>
              <a:rPr lang="en-US" dirty="0" err="1"/>
              <a:t>Programme</a:t>
            </a:r>
            <a:r>
              <a:rPr lang="en-US" dirty="0"/>
              <a:t> composition</a:t>
            </a:r>
          </a:p>
          <a:p>
            <a:r>
              <a:rPr lang="en-US" dirty="0"/>
              <a:t>Latest WMO Congress outcomes </a:t>
            </a:r>
            <a:r>
              <a:rPr lang="en-US" dirty="0" err="1"/>
              <a:t>wrt</a:t>
            </a:r>
            <a:r>
              <a:rPr lang="en-US" dirty="0"/>
              <a:t> space weather</a:t>
            </a:r>
          </a:p>
          <a:p>
            <a:r>
              <a:rPr lang="en-GB" dirty="0"/>
              <a:t>Status of Task Team on Cryosphere and Polar Observation from Space (TT-CPOS)</a:t>
            </a:r>
          </a:p>
          <a:p>
            <a:r>
              <a:rPr lang="en-GB" dirty="0"/>
              <a:t>WMO guide for standard RGB recipes  </a:t>
            </a:r>
          </a:p>
          <a:p>
            <a:r>
              <a:rPr lang="en-GB" dirty="0"/>
              <a:t>Reminders on open actions</a:t>
            </a:r>
          </a:p>
          <a:p>
            <a:endParaRPr lang="en-US" dirty="0"/>
          </a:p>
          <a:p>
            <a:endParaRPr lang="en-US" dirty="0"/>
          </a:p>
          <a:p>
            <a:endParaRPr lang="en-US" dirty="0"/>
          </a:p>
          <a:p>
            <a:endParaRPr lang="LID4096" dirty="0"/>
          </a:p>
        </p:txBody>
      </p:sp>
    </p:spTree>
    <p:extLst>
      <p:ext uri="{BB962C8B-B14F-4D97-AF65-F5344CB8AC3E}">
        <p14:creationId xmlns:p14="http://schemas.microsoft.com/office/powerpoint/2010/main" val="2540659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4824520D-27A6-6DF8-1AFC-BB060D596F7C}"/>
              </a:ext>
            </a:extLst>
          </p:cNvPr>
          <p:cNvSpPr>
            <a:spLocks noGrp="1"/>
          </p:cNvSpPr>
          <p:nvPr>
            <p:ph type="title"/>
          </p:nvPr>
        </p:nvSpPr>
        <p:spPr/>
        <p:txBody>
          <a:bodyPr/>
          <a:lstStyle/>
          <a:p>
            <a:r>
              <a:rPr lang="en-GB" dirty="0"/>
              <a:t>WMO Space Programme Section</a:t>
            </a:r>
          </a:p>
        </p:txBody>
      </p:sp>
      <p:sp>
        <p:nvSpPr>
          <p:cNvPr id="22" name="Content Placeholder 21">
            <a:extLst>
              <a:ext uri="{FF2B5EF4-FFF2-40B4-BE49-F238E27FC236}">
                <a16:creationId xmlns:a16="http://schemas.microsoft.com/office/drawing/2014/main" id="{05AAF77D-A93B-57E1-B9BC-980BCD645815}"/>
              </a:ext>
            </a:extLst>
          </p:cNvPr>
          <p:cNvSpPr>
            <a:spLocks noGrp="1"/>
          </p:cNvSpPr>
          <p:nvPr>
            <p:ph sz="half" idx="2"/>
          </p:nvPr>
        </p:nvSpPr>
        <p:spPr>
          <a:xfrm>
            <a:off x="6278880" y="1508048"/>
            <a:ext cx="5913120" cy="4621480"/>
          </a:xfrm>
        </p:spPr>
        <p:txBody>
          <a:bodyPr>
            <a:normAutofit/>
          </a:bodyPr>
          <a:lstStyle/>
          <a:p>
            <a:r>
              <a:rPr lang="en-GB" sz="2000" dirty="0"/>
              <a:t>Space Program Section expert teams: </a:t>
            </a:r>
          </a:p>
          <a:p>
            <a:pPr marL="0" indent="0">
              <a:buNone/>
            </a:pPr>
            <a:endParaRPr lang="en-GB" sz="2000" dirty="0"/>
          </a:p>
          <a:p>
            <a:pPr lvl="1"/>
            <a:r>
              <a:rPr lang="en-GB" sz="2000" dirty="0"/>
              <a:t>ET-SSU, </a:t>
            </a:r>
            <a:r>
              <a:rPr lang="en-US" sz="2000" dirty="0"/>
              <a:t>Expert Team on Space Systems and Utilization</a:t>
            </a:r>
          </a:p>
          <a:p>
            <a:pPr lvl="2"/>
            <a:r>
              <a:rPr lang="en-US" sz="1800" dirty="0"/>
              <a:t>Cochairs Fiona Smith (BoM) and Lihang Zhou (NOAA)</a:t>
            </a:r>
          </a:p>
          <a:p>
            <a:pPr marL="1371600" lvl="3" indent="0">
              <a:buNone/>
            </a:pPr>
            <a:endParaRPr lang="en-US" sz="1600" dirty="0"/>
          </a:p>
          <a:p>
            <a:pPr lvl="1"/>
            <a:r>
              <a:rPr lang="en-US" sz="2000" dirty="0"/>
              <a:t>ET-SWX,</a:t>
            </a:r>
            <a:r>
              <a:rPr lang="en-GB" sz="2000" dirty="0"/>
              <a:t> </a:t>
            </a:r>
            <a:r>
              <a:rPr lang="en-US" sz="2000" dirty="0"/>
              <a:t>Expert Team on Space Weather</a:t>
            </a:r>
          </a:p>
          <a:p>
            <a:pPr lvl="2"/>
            <a:r>
              <a:rPr lang="en-US" sz="1800" dirty="0"/>
              <a:t>Cochairs Kirsti Kauristie (FMI) and  Mpho Tshisaphungo (SAWS)</a:t>
            </a:r>
          </a:p>
          <a:p>
            <a:pPr marL="1371600" lvl="3" indent="0">
              <a:buNone/>
            </a:pPr>
            <a:endParaRPr lang="en-US" sz="1600" dirty="0"/>
          </a:p>
          <a:p>
            <a:pPr lvl="1"/>
            <a:r>
              <a:rPr lang="en-US" sz="2000" dirty="0"/>
              <a:t>ET-RFC, Expert Team on Radio Frequency Coordination</a:t>
            </a:r>
          </a:p>
          <a:p>
            <a:pPr lvl="2"/>
            <a:r>
              <a:rPr lang="en-US" sz="1800" dirty="0"/>
              <a:t>Vice chair Alec Casey (ECCC) (Chair nomination TBD)  </a:t>
            </a:r>
            <a:endParaRPr lang="en-GB" sz="1800" dirty="0"/>
          </a:p>
          <a:p>
            <a:endParaRPr lang="en-GB" dirty="0"/>
          </a:p>
        </p:txBody>
      </p:sp>
      <p:sp>
        <p:nvSpPr>
          <p:cNvPr id="2" name="Content Placeholder 2">
            <a:extLst>
              <a:ext uri="{FF2B5EF4-FFF2-40B4-BE49-F238E27FC236}">
                <a16:creationId xmlns:a16="http://schemas.microsoft.com/office/drawing/2014/main" id="{5C6A9F68-0293-7CD9-711A-0198ADAABD9C}"/>
              </a:ext>
            </a:extLst>
          </p:cNvPr>
          <p:cNvSpPr>
            <a:spLocks noGrp="1"/>
          </p:cNvSpPr>
          <p:nvPr>
            <p:ph sz="half" idx="1"/>
          </p:nvPr>
        </p:nvSpPr>
        <p:spPr>
          <a:xfrm>
            <a:off x="509333" y="1508316"/>
            <a:ext cx="5811771" cy="4621212"/>
          </a:xfrm>
        </p:spPr>
        <p:txBody>
          <a:bodyPr>
            <a:noAutofit/>
          </a:bodyPr>
          <a:lstStyle/>
          <a:p>
            <a:r>
              <a:rPr lang="en-GB" sz="1900" dirty="0"/>
              <a:t>Natalia Donoho, Chief of Section </a:t>
            </a:r>
          </a:p>
          <a:p>
            <a:pPr marL="457200" lvl="1" indent="0">
              <a:buNone/>
            </a:pPr>
            <a:endParaRPr lang="en-GB" sz="1900" dirty="0"/>
          </a:p>
          <a:p>
            <a:r>
              <a:rPr lang="en-GB" sz="1900" dirty="0"/>
              <a:t>Staff</a:t>
            </a:r>
          </a:p>
          <a:p>
            <a:pPr lvl="1"/>
            <a:r>
              <a:rPr lang="en-GB" sz="1900" dirty="0"/>
              <a:t>Heikki Pohjola, Space-based observing system </a:t>
            </a:r>
          </a:p>
          <a:p>
            <a:pPr lvl="1"/>
            <a:r>
              <a:rPr lang="en-GB" sz="1900" dirty="0"/>
              <a:t>Zoya Andreeva, Capacity building</a:t>
            </a:r>
          </a:p>
          <a:p>
            <a:pPr lvl="1"/>
            <a:r>
              <a:rPr lang="en-GB" sz="1900" strike="sngStrike" dirty="0"/>
              <a:t>Jesse Andreas, Space Weather</a:t>
            </a:r>
          </a:p>
          <a:p>
            <a:pPr marL="457200" lvl="1" indent="0">
              <a:buNone/>
            </a:pPr>
            <a:endParaRPr lang="en-GB" sz="1900" dirty="0"/>
          </a:p>
          <a:p>
            <a:r>
              <a:rPr lang="en-GB" sz="1900" dirty="0"/>
              <a:t>Short term consultants</a:t>
            </a:r>
          </a:p>
          <a:p>
            <a:pPr lvl="1"/>
            <a:r>
              <a:rPr lang="en-GB" sz="1900" dirty="0"/>
              <a:t>Mikael Rattenborg, </a:t>
            </a:r>
            <a:r>
              <a:rPr lang="en-GB" sz="1900" dirty="0" err="1"/>
              <a:t>DBNet</a:t>
            </a:r>
            <a:endParaRPr lang="en-GB" sz="1900" dirty="0"/>
          </a:p>
          <a:p>
            <a:pPr lvl="1"/>
            <a:r>
              <a:rPr lang="en-GB" sz="1900" dirty="0"/>
              <a:t>Roger Saunders, OSCAR/Space </a:t>
            </a:r>
          </a:p>
          <a:p>
            <a:pPr lvl="1"/>
            <a:r>
              <a:rPr lang="en-GB" sz="1900" dirty="0"/>
              <a:t>Diego Sousa, </a:t>
            </a:r>
            <a:r>
              <a:rPr lang="en-GB" sz="1900" dirty="0" err="1"/>
              <a:t>Vlab</a:t>
            </a:r>
            <a:r>
              <a:rPr lang="en-GB" sz="1900" dirty="0"/>
              <a:t> Technical Support Officer</a:t>
            </a:r>
          </a:p>
        </p:txBody>
      </p:sp>
    </p:spTree>
    <p:extLst>
      <p:ext uri="{BB962C8B-B14F-4D97-AF65-F5344CB8AC3E}">
        <p14:creationId xmlns:p14="http://schemas.microsoft.com/office/powerpoint/2010/main" val="182774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19D4D-7F3F-E71E-7273-0738AC0D6A51}"/>
              </a:ext>
            </a:extLst>
          </p:cNvPr>
          <p:cNvSpPr>
            <a:spLocks noGrp="1"/>
          </p:cNvSpPr>
          <p:nvPr>
            <p:ph type="title"/>
          </p:nvPr>
        </p:nvSpPr>
        <p:spPr/>
        <p:txBody>
          <a:bodyPr/>
          <a:lstStyle/>
          <a:p>
            <a:r>
              <a:rPr lang="fi-FI" dirty="0"/>
              <a:t>New WMO strucutre</a:t>
            </a:r>
            <a:endParaRPr lang="LID4096" dirty="0"/>
          </a:p>
        </p:txBody>
      </p:sp>
      <p:pic>
        <p:nvPicPr>
          <p:cNvPr id="1026" name="Picture 2">
            <a:extLst>
              <a:ext uri="{FF2B5EF4-FFF2-40B4-BE49-F238E27FC236}">
                <a16:creationId xmlns:a16="http://schemas.microsoft.com/office/drawing/2014/main" id="{B3721733-F759-F330-DE57-5659A7A38C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88158" y="5635614"/>
            <a:ext cx="964235" cy="9598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45">
            <a:extLst>
              <a:ext uri="{FF2B5EF4-FFF2-40B4-BE49-F238E27FC236}">
                <a16:creationId xmlns:a16="http://schemas.microsoft.com/office/drawing/2014/main" id="{630DB3A9-8FC1-89FD-8443-8347ADFA3C50}"/>
              </a:ext>
            </a:extLst>
          </p:cNvPr>
          <p:cNvSpPr txBox="1"/>
          <p:nvPr/>
        </p:nvSpPr>
        <p:spPr>
          <a:xfrm>
            <a:off x="2099142" y="5920006"/>
            <a:ext cx="7993715" cy="338554"/>
          </a:xfrm>
          <a:prstGeom prst="rect">
            <a:avLst/>
          </a:prstGeom>
          <a:noFill/>
        </p:spPr>
        <p:txBody>
          <a:bodyPr wrap="square" rtlCol="0">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H" sz="1600" b="1" dirty="0">
                <a:solidFill>
                  <a:srgbClr val="005BAA"/>
                </a:solidFill>
                <a:latin typeface="Arial" panose="020B0604020202020204" pitchFamily="34" charset="0"/>
                <a:cs typeface="Arial" panose="020B0604020202020204" pitchFamily="34" charset="0"/>
              </a:rPr>
              <a:t>New organizational charts and overview of the reorganization can be found </a:t>
            </a:r>
            <a:r>
              <a:rPr lang="en-CH" sz="1600" b="1" dirty="0">
                <a:solidFill>
                  <a:srgbClr val="005BAA"/>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here</a:t>
            </a:r>
            <a:endParaRPr lang="es-AR" sz="1600" b="1" dirty="0">
              <a:solidFill>
                <a:srgbClr val="005BAA"/>
              </a:solidFill>
              <a:latin typeface="Arial" panose="020B0604020202020204" pitchFamily="34" charset="0"/>
              <a:cs typeface="Arial" panose="020B0604020202020204" pitchFamily="34" charset="0"/>
            </a:endParaRPr>
          </a:p>
        </p:txBody>
      </p:sp>
      <p:sp>
        <p:nvSpPr>
          <p:cNvPr id="5" name="AutoShape 4">
            <a:extLst>
              <a:ext uri="{FF2B5EF4-FFF2-40B4-BE49-F238E27FC236}">
                <a16:creationId xmlns:a16="http://schemas.microsoft.com/office/drawing/2014/main" id="{673408C8-5401-4F4A-E914-F6B801B2480E}"/>
              </a:ext>
            </a:extLst>
          </p:cNvPr>
          <p:cNvSpPr/>
          <p:nvPr/>
        </p:nvSpPr>
        <p:spPr>
          <a:xfrm>
            <a:off x="1939424" y="1729117"/>
            <a:ext cx="8675048" cy="0"/>
          </a:xfrm>
          <a:prstGeom prst="line">
            <a:avLst/>
          </a:prstGeom>
          <a:ln w="47625" cap="flat">
            <a:solidFill>
              <a:srgbClr val="00B5D5"/>
            </a:solidFill>
            <a:prstDash val="solid"/>
            <a:headEnd type="none" w="sm" len="sm"/>
            <a:tailEnd type="none" w="sm" len="sm"/>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p>
        </p:txBody>
      </p:sp>
      <p:grpSp>
        <p:nvGrpSpPr>
          <p:cNvPr id="6" name="Group 5">
            <a:extLst>
              <a:ext uri="{FF2B5EF4-FFF2-40B4-BE49-F238E27FC236}">
                <a16:creationId xmlns:a16="http://schemas.microsoft.com/office/drawing/2014/main" id="{2FF5A77C-6ADC-DEDF-B1EC-A59785E45D6F}"/>
              </a:ext>
            </a:extLst>
          </p:cNvPr>
          <p:cNvGrpSpPr/>
          <p:nvPr/>
        </p:nvGrpSpPr>
        <p:grpSpPr>
          <a:xfrm>
            <a:off x="239584" y="1324679"/>
            <a:ext cx="2689274" cy="4152526"/>
            <a:chOff x="0" y="-112233"/>
            <a:chExt cx="5378547" cy="8305049"/>
          </a:xfrm>
        </p:grpSpPr>
        <p:grpSp>
          <p:nvGrpSpPr>
            <p:cNvPr id="37" name="Group 36">
              <a:extLst>
                <a:ext uri="{FF2B5EF4-FFF2-40B4-BE49-F238E27FC236}">
                  <a16:creationId xmlns:a16="http://schemas.microsoft.com/office/drawing/2014/main" id="{9144E0AF-106A-827C-A875-1D90FA778B02}"/>
                </a:ext>
              </a:extLst>
            </p:cNvPr>
            <p:cNvGrpSpPr/>
            <p:nvPr/>
          </p:nvGrpSpPr>
          <p:grpSpPr>
            <a:xfrm>
              <a:off x="0" y="1065810"/>
              <a:ext cx="5378547" cy="7127006"/>
              <a:chOff x="0" y="-209550"/>
              <a:chExt cx="1236422" cy="1638359"/>
            </a:xfrm>
          </p:grpSpPr>
          <p:sp>
            <p:nvSpPr>
              <p:cNvPr id="44" name="Freeform 7">
                <a:extLst>
                  <a:ext uri="{FF2B5EF4-FFF2-40B4-BE49-F238E27FC236}">
                    <a16:creationId xmlns:a16="http://schemas.microsoft.com/office/drawing/2014/main" id="{A75721A9-E829-FF46-6949-8FBE5A3D61A1}"/>
                  </a:ext>
                </a:extLst>
              </p:cNvPr>
              <p:cNvSpPr/>
              <p:nvPr/>
            </p:nvSpPr>
            <p:spPr>
              <a:xfrm>
                <a:off x="0" y="0"/>
                <a:ext cx="1236422" cy="1428809"/>
              </a:xfrm>
              <a:custGeom>
                <a:avLst/>
                <a:gdLst/>
                <a:ahLst/>
                <a:cxnLst/>
                <a:rect l="l" t="t" r="r" b="b"/>
                <a:pathLst>
                  <a:path w="1236422" h="1428809">
                    <a:moveTo>
                      <a:pt x="57576" y="0"/>
                    </a:moveTo>
                    <a:lnTo>
                      <a:pt x="1178846" y="0"/>
                    </a:lnTo>
                    <a:cubicBezTo>
                      <a:pt x="1194116" y="0"/>
                      <a:pt x="1208761" y="6066"/>
                      <a:pt x="1219559" y="16864"/>
                    </a:cubicBezTo>
                    <a:cubicBezTo>
                      <a:pt x="1230356" y="27661"/>
                      <a:pt x="1236422" y="42306"/>
                      <a:pt x="1236422" y="57576"/>
                    </a:cubicBezTo>
                    <a:lnTo>
                      <a:pt x="1236422" y="1371232"/>
                    </a:lnTo>
                    <a:cubicBezTo>
                      <a:pt x="1236422" y="1386503"/>
                      <a:pt x="1230356" y="1401147"/>
                      <a:pt x="1219559" y="1411945"/>
                    </a:cubicBezTo>
                    <a:cubicBezTo>
                      <a:pt x="1208761" y="1422743"/>
                      <a:pt x="1194116" y="1428809"/>
                      <a:pt x="1178846" y="1428809"/>
                    </a:cubicBezTo>
                    <a:lnTo>
                      <a:pt x="57576" y="1428809"/>
                    </a:lnTo>
                    <a:cubicBezTo>
                      <a:pt x="42306" y="1428809"/>
                      <a:pt x="27661" y="1422743"/>
                      <a:pt x="16864" y="1411945"/>
                    </a:cubicBezTo>
                    <a:cubicBezTo>
                      <a:pt x="6066" y="1401147"/>
                      <a:pt x="0" y="1386503"/>
                      <a:pt x="0" y="1371232"/>
                    </a:cubicBezTo>
                    <a:lnTo>
                      <a:pt x="0" y="57576"/>
                    </a:lnTo>
                    <a:cubicBezTo>
                      <a:pt x="0" y="42306"/>
                      <a:pt x="6066" y="27661"/>
                      <a:pt x="16864" y="16864"/>
                    </a:cubicBezTo>
                    <a:cubicBezTo>
                      <a:pt x="27661" y="6066"/>
                      <a:pt x="42306" y="0"/>
                      <a:pt x="57576" y="0"/>
                    </a:cubicBezTo>
                    <a:close/>
                  </a:path>
                </a:pathLst>
              </a:custGeom>
              <a:solidFill>
                <a:srgbClr val="FFFFFF"/>
              </a:solidFill>
              <a:ln w="38100" cap="rnd">
                <a:solidFill>
                  <a:srgbClr val="00B5D5"/>
                </a:solidFill>
                <a:prstDash val="solid"/>
                <a:round/>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sp>
            <p:nvSpPr>
              <p:cNvPr id="45" name="TextBox 8">
                <a:extLst>
                  <a:ext uri="{FF2B5EF4-FFF2-40B4-BE49-F238E27FC236}">
                    <a16:creationId xmlns:a16="http://schemas.microsoft.com/office/drawing/2014/main" id="{CB6A69C6-63BF-C722-7C7B-BD652B448E6A}"/>
                  </a:ext>
                </a:extLst>
              </p:cNvPr>
              <p:cNvSpPr txBox="1"/>
              <p:nvPr/>
            </p:nvSpPr>
            <p:spPr>
              <a:xfrm>
                <a:off x="0" y="-209550"/>
                <a:ext cx="1236422" cy="1638359"/>
              </a:xfrm>
              <a:prstGeom prst="rect">
                <a:avLst/>
              </a:prstGeom>
            </p:spPr>
            <p:txBody>
              <a:bodyPr lIns="29101" tIns="29101" rIns="29101" bIns="29101"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34"/>
                  </a:lnSpc>
                </a:pPr>
                <a:endParaRPr sz="1200">
                  <a:solidFill>
                    <a:srgbClr val="005BAA"/>
                  </a:solidFill>
                  <a:latin typeface="Arial" panose="020B0604020202020204" pitchFamily="34" charset="0"/>
                  <a:cs typeface="Arial" panose="020B0604020202020204" pitchFamily="34" charset="0"/>
                </a:endParaRPr>
              </a:p>
            </p:txBody>
          </p:sp>
        </p:grpSp>
        <p:sp>
          <p:nvSpPr>
            <p:cNvPr id="38" name="AutoShape 9">
              <a:extLst>
                <a:ext uri="{FF2B5EF4-FFF2-40B4-BE49-F238E27FC236}">
                  <a16:creationId xmlns:a16="http://schemas.microsoft.com/office/drawing/2014/main" id="{AD049E1E-CD7A-4483-2099-91676D0796E5}"/>
                </a:ext>
              </a:extLst>
            </p:cNvPr>
            <p:cNvSpPr/>
            <p:nvPr/>
          </p:nvSpPr>
          <p:spPr>
            <a:xfrm>
              <a:off x="2838517" y="696643"/>
              <a:ext cx="0" cy="1094292"/>
            </a:xfrm>
            <a:prstGeom prst="line">
              <a:avLst/>
            </a:prstGeom>
            <a:ln w="63500" cap="flat">
              <a:solidFill>
                <a:srgbClr val="00B5D5"/>
              </a:solidFill>
              <a:prstDash val="solid"/>
              <a:headEnd type="none" w="sm" len="sm"/>
              <a:tailEnd type="triangle" w="lg" len="med"/>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grpSp>
          <p:nvGrpSpPr>
            <p:cNvPr id="39" name="Group 38">
              <a:extLst>
                <a:ext uri="{FF2B5EF4-FFF2-40B4-BE49-F238E27FC236}">
                  <a16:creationId xmlns:a16="http://schemas.microsoft.com/office/drawing/2014/main" id="{369449D7-1810-FE33-1634-58C5CCEB1B66}"/>
                </a:ext>
              </a:extLst>
            </p:cNvPr>
            <p:cNvGrpSpPr/>
            <p:nvPr/>
          </p:nvGrpSpPr>
          <p:grpSpPr>
            <a:xfrm>
              <a:off x="2277353" y="-112233"/>
              <a:ext cx="1122329" cy="1418216"/>
              <a:chOff x="0" y="-69850"/>
              <a:chExt cx="698500" cy="882650"/>
            </a:xfrm>
          </p:grpSpPr>
          <p:sp>
            <p:nvSpPr>
              <p:cNvPr id="42" name="Freeform 11">
                <a:extLst>
                  <a:ext uri="{FF2B5EF4-FFF2-40B4-BE49-F238E27FC236}">
                    <a16:creationId xmlns:a16="http://schemas.microsoft.com/office/drawing/2014/main" id="{F145CD87-3ADB-9450-4E39-19B10CA8B65F}"/>
                  </a:ext>
                </a:extLst>
              </p:cNvPr>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B5D5"/>
              </a:solidFill>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sp>
            <p:nvSpPr>
              <p:cNvPr id="43" name="TextBox 12">
                <a:extLst>
                  <a:ext uri="{FF2B5EF4-FFF2-40B4-BE49-F238E27FC236}">
                    <a16:creationId xmlns:a16="http://schemas.microsoft.com/office/drawing/2014/main" id="{772E6A76-9E2D-8B66-B95B-BB28BB9727FB}"/>
                  </a:ext>
                </a:extLst>
              </p:cNvPr>
              <p:cNvSpPr txBox="1"/>
              <p:nvPr/>
            </p:nvSpPr>
            <p:spPr>
              <a:xfrm>
                <a:off x="0" y="-69850"/>
                <a:ext cx="698500" cy="742950"/>
              </a:xfrm>
              <a:prstGeom prst="rect">
                <a:avLst/>
              </a:prstGeom>
            </p:spPr>
            <p:txBody>
              <a:bodyPr lIns="29101" tIns="29101" rIns="29101" bIns="29101"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34"/>
                  </a:lnSpc>
                </a:pPr>
                <a:endParaRPr sz="1200">
                  <a:solidFill>
                    <a:srgbClr val="005BAA"/>
                  </a:solidFill>
                  <a:latin typeface="Arial" panose="020B0604020202020204" pitchFamily="34" charset="0"/>
                  <a:cs typeface="Arial" panose="020B0604020202020204" pitchFamily="34" charset="0"/>
                </a:endParaRPr>
              </a:p>
            </p:txBody>
          </p:sp>
        </p:grpSp>
        <p:sp>
          <p:nvSpPr>
            <p:cNvPr id="40" name="TextBox 13">
              <a:extLst>
                <a:ext uri="{FF2B5EF4-FFF2-40B4-BE49-F238E27FC236}">
                  <a16:creationId xmlns:a16="http://schemas.microsoft.com/office/drawing/2014/main" id="{D14B694C-1AC1-DD67-4058-28207CF3FBFE}"/>
                </a:ext>
              </a:extLst>
            </p:cNvPr>
            <p:cNvSpPr txBox="1"/>
            <p:nvPr/>
          </p:nvSpPr>
          <p:spPr>
            <a:xfrm>
              <a:off x="285566" y="3116144"/>
              <a:ext cx="4807415" cy="5036506"/>
            </a:xfrm>
            <a:prstGeom prst="rect">
              <a:avLst/>
            </a:prstGeom>
          </p:spPr>
          <p:txBody>
            <a:bodyPr lIns="0" tIns="0" rIns="0" bIns="0"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764"/>
                </a:lnSpc>
              </a:pPr>
              <a:r>
                <a:rPr lang="en-US" sz="1260" dirty="0">
                  <a:solidFill>
                    <a:srgbClr val="005BAA"/>
                  </a:solidFill>
                  <a:latin typeface="Arial" panose="020B0604020202020204" pitchFamily="34" charset="0"/>
                  <a:ea typeface="Arial"/>
                  <a:cs typeface="Arial" panose="020B0604020202020204" pitchFamily="34" charset="0"/>
                  <a:sym typeface="Arial"/>
                </a:rPr>
                <a:t>Divisions:</a:t>
              </a:r>
            </a:p>
            <a:p>
              <a:pPr marL="272110" lvl="1" indent="-136055">
                <a:lnSpc>
                  <a:spcPts val="1764"/>
                </a:lnSpc>
                <a:buAutoNum type="arabicPeriod"/>
              </a:pPr>
              <a:r>
                <a:rPr lang="en-US" sz="1260" dirty="0">
                  <a:solidFill>
                    <a:srgbClr val="005BAA"/>
                  </a:solidFill>
                  <a:latin typeface="Arial" panose="020B0604020202020204" pitchFamily="34" charset="0"/>
                  <a:ea typeface="Arial"/>
                  <a:cs typeface="Arial" panose="020B0604020202020204" pitchFamily="34" charset="0"/>
                  <a:sym typeface="Arial"/>
                </a:rPr>
                <a:t>Integrated Global Observing Systems (WIGOS, GCOS, G3W)</a:t>
              </a:r>
            </a:p>
            <a:p>
              <a:pPr marL="272110" lvl="1" indent="-136055">
                <a:lnSpc>
                  <a:spcPts val="1764"/>
                </a:lnSpc>
                <a:buAutoNum type="arabicPeriod"/>
              </a:pPr>
              <a:r>
                <a:rPr lang="en-US" sz="1260" dirty="0">
                  <a:solidFill>
                    <a:srgbClr val="005BAA"/>
                  </a:solidFill>
                  <a:latin typeface="Arial" panose="020B0604020202020204" pitchFamily="34" charset="0"/>
                  <a:ea typeface="Arial"/>
                  <a:cs typeface="Arial" panose="020B0604020202020204" pitchFamily="34" charset="0"/>
                  <a:sym typeface="Arial"/>
                </a:rPr>
                <a:t>Data &amp; Prediction Systems (WIS 2.0</a:t>
              </a:r>
              <a:r>
                <a:rPr lang="en-CH" sz="1260" dirty="0">
                  <a:solidFill>
                    <a:srgbClr val="005BAA"/>
                  </a:solidFill>
                  <a:latin typeface="Arial" panose="020B0604020202020204" pitchFamily="34" charset="0"/>
                  <a:ea typeface="Arial"/>
                  <a:cs typeface="Arial" panose="020B0604020202020204" pitchFamily="34" charset="0"/>
                  <a:sym typeface="Arial"/>
                </a:rPr>
                <a:t>, WIPPS</a:t>
              </a:r>
              <a:r>
                <a:rPr lang="en-US" sz="1260" dirty="0">
                  <a:solidFill>
                    <a:srgbClr val="005BAA"/>
                  </a:solidFill>
                  <a:latin typeface="Arial" panose="020B0604020202020204" pitchFamily="34" charset="0"/>
                  <a:ea typeface="Arial"/>
                  <a:cs typeface="Arial" panose="020B0604020202020204" pitchFamily="34" charset="0"/>
                  <a:sym typeface="Arial"/>
                </a:rPr>
                <a:t>, AI, climate prediction, modelling)</a:t>
              </a:r>
            </a:p>
            <a:p>
              <a:pPr marL="272110" lvl="1" indent="-136055">
                <a:lnSpc>
                  <a:spcPts val="1764"/>
                </a:lnSpc>
                <a:buAutoNum type="arabicPeriod"/>
              </a:pPr>
              <a:r>
                <a:rPr lang="en-US" sz="1260" dirty="0">
                  <a:solidFill>
                    <a:srgbClr val="005BAA"/>
                  </a:solidFill>
                  <a:latin typeface="Arial" panose="020B0604020202020204" pitchFamily="34" charset="0"/>
                  <a:ea typeface="Arial"/>
                  <a:cs typeface="Arial" panose="020B0604020202020204" pitchFamily="34" charset="0"/>
                  <a:sym typeface="Arial"/>
                </a:rPr>
                <a:t>Hydrology &amp; Cryosphere (hydro monitoring, forecasting, cryosphere services)</a:t>
              </a:r>
            </a:p>
          </p:txBody>
        </p:sp>
        <p:sp>
          <p:nvSpPr>
            <p:cNvPr id="41" name="TextBox 14">
              <a:extLst>
                <a:ext uri="{FF2B5EF4-FFF2-40B4-BE49-F238E27FC236}">
                  <a16:creationId xmlns:a16="http://schemas.microsoft.com/office/drawing/2014/main" id="{A233777A-43BD-088E-48C2-3EC10E8F8918}"/>
                </a:ext>
              </a:extLst>
            </p:cNvPr>
            <p:cNvSpPr txBox="1"/>
            <p:nvPr/>
          </p:nvSpPr>
          <p:spPr>
            <a:xfrm>
              <a:off x="508372" y="1985576"/>
              <a:ext cx="4504923" cy="950516"/>
            </a:xfrm>
            <a:prstGeom prst="rect">
              <a:avLst/>
            </a:prstGeom>
          </p:spPr>
          <p:txBody>
            <a:bodyPr lIns="0" tIns="0" rIns="0" bIns="0"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5"/>
                </a:lnSpc>
              </a:pPr>
              <a:r>
                <a:rPr lang="en-US" sz="1375" b="1" dirty="0">
                  <a:solidFill>
                    <a:srgbClr val="005BAA"/>
                  </a:solidFill>
                  <a:latin typeface="Arial" panose="020B0604020202020204" pitchFamily="34" charset="0"/>
                  <a:ea typeface="Arial Bold"/>
                  <a:cs typeface="Arial" panose="020B0604020202020204" pitchFamily="34" charset="0"/>
                  <a:sym typeface="Arial Bold"/>
                </a:rPr>
                <a:t>Earth System Data &amp; Prediction (ESDP)</a:t>
              </a:r>
            </a:p>
          </p:txBody>
        </p:sp>
      </p:grpSp>
      <p:grpSp>
        <p:nvGrpSpPr>
          <p:cNvPr id="7" name="Group 6">
            <a:extLst>
              <a:ext uri="{FF2B5EF4-FFF2-40B4-BE49-F238E27FC236}">
                <a16:creationId xmlns:a16="http://schemas.microsoft.com/office/drawing/2014/main" id="{6668463C-DC44-0F38-AFA4-790743E187B7}"/>
              </a:ext>
            </a:extLst>
          </p:cNvPr>
          <p:cNvGrpSpPr/>
          <p:nvPr/>
        </p:nvGrpSpPr>
        <p:grpSpPr>
          <a:xfrm>
            <a:off x="3234793" y="1324679"/>
            <a:ext cx="2692433" cy="4152526"/>
            <a:chOff x="0" y="-112233"/>
            <a:chExt cx="5384866" cy="8305049"/>
          </a:xfrm>
        </p:grpSpPr>
        <p:grpSp>
          <p:nvGrpSpPr>
            <p:cNvPr id="28" name="Group 27">
              <a:extLst>
                <a:ext uri="{FF2B5EF4-FFF2-40B4-BE49-F238E27FC236}">
                  <a16:creationId xmlns:a16="http://schemas.microsoft.com/office/drawing/2014/main" id="{7D6906D1-0A85-E642-5675-639BD194FD20}"/>
                </a:ext>
              </a:extLst>
            </p:cNvPr>
            <p:cNvGrpSpPr/>
            <p:nvPr/>
          </p:nvGrpSpPr>
          <p:grpSpPr>
            <a:xfrm>
              <a:off x="0" y="1065810"/>
              <a:ext cx="5384866" cy="7127006"/>
              <a:chOff x="0" y="-209550"/>
              <a:chExt cx="1237875" cy="1638359"/>
            </a:xfrm>
          </p:grpSpPr>
          <p:sp>
            <p:nvSpPr>
              <p:cNvPr id="35" name="Freeform 17">
                <a:extLst>
                  <a:ext uri="{FF2B5EF4-FFF2-40B4-BE49-F238E27FC236}">
                    <a16:creationId xmlns:a16="http://schemas.microsoft.com/office/drawing/2014/main" id="{BE334D5B-038D-A0E9-8966-836C1D59AC86}"/>
                  </a:ext>
                </a:extLst>
              </p:cNvPr>
              <p:cNvSpPr/>
              <p:nvPr/>
            </p:nvSpPr>
            <p:spPr>
              <a:xfrm>
                <a:off x="0" y="0"/>
                <a:ext cx="1237875" cy="1428809"/>
              </a:xfrm>
              <a:custGeom>
                <a:avLst/>
                <a:gdLst/>
                <a:ahLst/>
                <a:cxnLst/>
                <a:rect l="l" t="t" r="r" b="b"/>
                <a:pathLst>
                  <a:path w="1237875" h="1428809">
                    <a:moveTo>
                      <a:pt x="57509" y="0"/>
                    </a:moveTo>
                    <a:lnTo>
                      <a:pt x="1180366" y="0"/>
                    </a:lnTo>
                    <a:cubicBezTo>
                      <a:pt x="1212127" y="0"/>
                      <a:pt x="1237875" y="25748"/>
                      <a:pt x="1237875" y="57509"/>
                    </a:cubicBezTo>
                    <a:lnTo>
                      <a:pt x="1237875" y="1371300"/>
                    </a:lnTo>
                    <a:cubicBezTo>
                      <a:pt x="1237875" y="1386552"/>
                      <a:pt x="1231816" y="1401180"/>
                      <a:pt x="1221031" y="1411965"/>
                    </a:cubicBezTo>
                    <a:cubicBezTo>
                      <a:pt x="1210246" y="1422750"/>
                      <a:pt x="1195619" y="1428809"/>
                      <a:pt x="1180366" y="1428809"/>
                    </a:cubicBezTo>
                    <a:lnTo>
                      <a:pt x="57509" y="1428809"/>
                    </a:lnTo>
                    <a:cubicBezTo>
                      <a:pt x="42256" y="1428809"/>
                      <a:pt x="27629" y="1422750"/>
                      <a:pt x="16844" y="1411965"/>
                    </a:cubicBezTo>
                    <a:cubicBezTo>
                      <a:pt x="6059" y="1401180"/>
                      <a:pt x="0" y="1386552"/>
                      <a:pt x="0" y="1371300"/>
                    </a:cubicBezTo>
                    <a:lnTo>
                      <a:pt x="0" y="57509"/>
                    </a:lnTo>
                    <a:cubicBezTo>
                      <a:pt x="0" y="25748"/>
                      <a:pt x="25748" y="0"/>
                      <a:pt x="57509" y="0"/>
                    </a:cubicBezTo>
                    <a:close/>
                  </a:path>
                </a:pathLst>
              </a:custGeom>
              <a:solidFill>
                <a:srgbClr val="FFFFFF"/>
              </a:solidFill>
              <a:ln w="38100" cap="rnd">
                <a:solidFill>
                  <a:srgbClr val="00B5D5"/>
                </a:solidFill>
                <a:prstDash val="solid"/>
                <a:round/>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sp>
            <p:nvSpPr>
              <p:cNvPr id="36" name="TextBox 18">
                <a:extLst>
                  <a:ext uri="{FF2B5EF4-FFF2-40B4-BE49-F238E27FC236}">
                    <a16:creationId xmlns:a16="http://schemas.microsoft.com/office/drawing/2014/main" id="{41189363-567B-9478-21AB-B6BE79A51D7C}"/>
                  </a:ext>
                </a:extLst>
              </p:cNvPr>
              <p:cNvSpPr txBox="1"/>
              <p:nvPr/>
            </p:nvSpPr>
            <p:spPr>
              <a:xfrm>
                <a:off x="0" y="-209550"/>
                <a:ext cx="1237875" cy="1638359"/>
              </a:xfrm>
              <a:prstGeom prst="rect">
                <a:avLst/>
              </a:prstGeom>
            </p:spPr>
            <p:txBody>
              <a:bodyPr lIns="29101" tIns="29101" rIns="29101" bIns="29101"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34"/>
                  </a:lnSpc>
                </a:pPr>
                <a:endParaRPr sz="1200">
                  <a:solidFill>
                    <a:srgbClr val="005BAA"/>
                  </a:solidFill>
                  <a:latin typeface="Arial" panose="020B0604020202020204" pitchFamily="34" charset="0"/>
                  <a:cs typeface="Arial" panose="020B0604020202020204" pitchFamily="34" charset="0"/>
                </a:endParaRPr>
              </a:p>
            </p:txBody>
          </p:sp>
        </p:grpSp>
        <p:sp>
          <p:nvSpPr>
            <p:cNvPr id="29" name="AutoShape 19">
              <a:extLst>
                <a:ext uri="{FF2B5EF4-FFF2-40B4-BE49-F238E27FC236}">
                  <a16:creationId xmlns:a16="http://schemas.microsoft.com/office/drawing/2014/main" id="{268390E7-87DD-A43E-AECF-21901F50C41B}"/>
                </a:ext>
              </a:extLst>
            </p:cNvPr>
            <p:cNvSpPr/>
            <p:nvPr/>
          </p:nvSpPr>
          <p:spPr>
            <a:xfrm>
              <a:off x="2844836" y="696643"/>
              <a:ext cx="0" cy="1094292"/>
            </a:xfrm>
            <a:prstGeom prst="line">
              <a:avLst/>
            </a:prstGeom>
            <a:ln w="63500" cap="flat">
              <a:solidFill>
                <a:srgbClr val="00B5D5"/>
              </a:solidFill>
              <a:prstDash val="solid"/>
              <a:headEnd type="none" w="sm" len="sm"/>
              <a:tailEnd type="triangle" w="lg" len="med"/>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A9C5D63A-0217-5CDD-A696-92AD3EF0B46C}"/>
                </a:ext>
              </a:extLst>
            </p:cNvPr>
            <p:cNvGrpSpPr/>
            <p:nvPr/>
          </p:nvGrpSpPr>
          <p:grpSpPr>
            <a:xfrm>
              <a:off x="2283672" y="-112233"/>
              <a:ext cx="1122329" cy="1418216"/>
              <a:chOff x="0" y="-69850"/>
              <a:chExt cx="698500" cy="882650"/>
            </a:xfrm>
          </p:grpSpPr>
          <p:sp>
            <p:nvSpPr>
              <p:cNvPr id="33" name="Freeform 21">
                <a:extLst>
                  <a:ext uri="{FF2B5EF4-FFF2-40B4-BE49-F238E27FC236}">
                    <a16:creationId xmlns:a16="http://schemas.microsoft.com/office/drawing/2014/main" id="{8969413D-7076-4119-301F-3B43F6394148}"/>
                  </a:ext>
                </a:extLst>
              </p:cNvPr>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B5D5"/>
              </a:solidFill>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sp>
            <p:nvSpPr>
              <p:cNvPr id="34" name="TextBox 22">
                <a:extLst>
                  <a:ext uri="{FF2B5EF4-FFF2-40B4-BE49-F238E27FC236}">
                    <a16:creationId xmlns:a16="http://schemas.microsoft.com/office/drawing/2014/main" id="{FC7DAE56-D3EE-C859-CC06-750159647A4C}"/>
                  </a:ext>
                </a:extLst>
              </p:cNvPr>
              <p:cNvSpPr txBox="1"/>
              <p:nvPr/>
            </p:nvSpPr>
            <p:spPr>
              <a:xfrm>
                <a:off x="0" y="-69850"/>
                <a:ext cx="698500" cy="742950"/>
              </a:xfrm>
              <a:prstGeom prst="rect">
                <a:avLst/>
              </a:prstGeom>
            </p:spPr>
            <p:txBody>
              <a:bodyPr lIns="29101" tIns="29101" rIns="29101" bIns="29101"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34"/>
                  </a:lnSpc>
                </a:pPr>
                <a:endParaRPr sz="1200">
                  <a:solidFill>
                    <a:srgbClr val="005BAA"/>
                  </a:solidFill>
                  <a:latin typeface="Arial" panose="020B0604020202020204" pitchFamily="34" charset="0"/>
                  <a:cs typeface="Arial" panose="020B0604020202020204" pitchFamily="34" charset="0"/>
                </a:endParaRPr>
              </a:p>
            </p:txBody>
          </p:sp>
        </p:grpSp>
        <p:sp>
          <p:nvSpPr>
            <p:cNvPr id="31" name="TextBox 23">
              <a:extLst>
                <a:ext uri="{FF2B5EF4-FFF2-40B4-BE49-F238E27FC236}">
                  <a16:creationId xmlns:a16="http://schemas.microsoft.com/office/drawing/2014/main" id="{C66DB274-15AB-45AC-43A8-68A92AD43014}"/>
                </a:ext>
              </a:extLst>
            </p:cNvPr>
            <p:cNvSpPr txBox="1"/>
            <p:nvPr/>
          </p:nvSpPr>
          <p:spPr>
            <a:xfrm>
              <a:off x="303100" y="3041450"/>
              <a:ext cx="4907564" cy="5036506"/>
            </a:xfrm>
            <a:prstGeom prst="rect">
              <a:avLst/>
            </a:prstGeom>
          </p:spPr>
          <p:txBody>
            <a:bodyPr lIns="0" tIns="0" rIns="0" bIns="0"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764"/>
                </a:lnSpc>
              </a:pPr>
              <a:r>
                <a:rPr lang="en-US" sz="1260">
                  <a:solidFill>
                    <a:srgbClr val="005BAA"/>
                  </a:solidFill>
                  <a:latin typeface="Arial" panose="020B0604020202020204" pitchFamily="34" charset="0"/>
                  <a:ea typeface="Arial"/>
                  <a:cs typeface="Arial" panose="020B0604020202020204" pitchFamily="34" charset="0"/>
                  <a:sym typeface="Arial"/>
                </a:rPr>
                <a:t>Divisions:</a:t>
              </a:r>
            </a:p>
            <a:p>
              <a:pPr marL="272110" lvl="1" indent="-136055">
                <a:lnSpc>
                  <a:spcPts val="1764"/>
                </a:lnSpc>
                <a:buAutoNum type="arabicPeriod"/>
              </a:pPr>
              <a:r>
                <a:rPr lang="en-US" sz="1260">
                  <a:solidFill>
                    <a:srgbClr val="005BAA"/>
                  </a:solidFill>
                  <a:latin typeface="Arial" panose="020B0604020202020204" pitchFamily="34" charset="0"/>
                  <a:ea typeface="Arial"/>
                  <a:cs typeface="Arial" panose="020B0604020202020204" pitchFamily="34" charset="0"/>
                  <a:sym typeface="Arial"/>
                </a:rPr>
                <a:t>Science &amp; Innovation (WCRP, WWRP, GAW, climate reports, research integration)</a:t>
              </a:r>
            </a:p>
            <a:p>
              <a:pPr marL="272110" lvl="1" indent="-136055">
                <a:lnSpc>
                  <a:spcPts val="1764"/>
                </a:lnSpc>
                <a:buAutoNum type="arabicPeriod"/>
              </a:pPr>
              <a:r>
                <a:rPr lang="en-US" sz="1260">
                  <a:solidFill>
                    <a:srgbClr val="005BAA"/>
                  </a:solidFill>
                  <a:latin typeface="Arial" panose="020B0604020202020204" pitchFamily="34" charset="0"/>
                  <a:ea typeface="Arial"/>
                  <a:cs typeface="Arial" panose="020B0604020202020204" pitchFamily="34" charset="0"/>
                  <a:sym typeface="Arial"/>
                </a:rPr>
                <a:t>Meteorological &amp; Sectoral Services (severe weather, EW4All, marine &amp; aviation, sectoral services, health/heat)</a:t>
              </a:r>
            </a:p>
            <a:p>
              <a:pPr marL="272110" lvl="1" indent="-136055">
                <a:lnSpc>
                  <a:spcPts val="1764"/>
                </a:lnSpc>
                <a:buAutoNum type="arabicPeriod"/>
              </a:pPr>
              <a:r>
                <a:rPr lang="en-US" sz="1260">
                  <a:solidFill>
                    <a:srgbClr val="005BAA"/>
                  </a:solidFill>
                  <a:latin typeface="Arial" panose="020B0604020202020204" pitchFamily="34" charset="0"/>
                  <a:ea typeface="Arial"/>
                  <a:cs typeface="Arial" panose="020B0604020202020204" pitchFamily="34" charset="0"/>
                  <a:sym typeface="Arial"/>
                </a:rPr>
                <a:t>Capacity Development (training, fellowships, institutional strengthening)</a:t>
              </a:r>
            </a:p>
          </p:txBody>
        </p:sp>
        <p:sp>
          <p:nvSpPr>
            <p:cNvPr id="32" name="TextBox 24">
              <a:extLst>
                <a:ext uri="{FF2B5EF4-FFF2-40B4-BE49-F238E27FC236}">
                  <a16:creationId xmlns:a16="http://schemas.microsoft.com/office/drawing/2014/main" id="{E2186D89-2D93-B2A8-B464-2EDC5708341A}"/>
                </a:ext>
              </a:extLst>
            </p:cNvPr>
            <p:cNvSpPr txBox="1"/>
            <p:nvPr/>
          </p:nvSpPr>
          <p:spPr>
            <a:xfrm>
              <a:off x="216850" y="1985576"/>
              <a:ext cx="5080062" cy="950516"/>
            </a:xfrm>
            <a:prstGeom prst="rect">
              <a:avLst/>
            </a:prstGeom>
          </p:spPr>
          <p:txBody>
            <a:bodyPr lIns="0" tIns="0" rIns="0" bIns="0"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5"/>
                </a:lnSpc>
              </a:pPr>
              <a:r>
                <a:rPr lang="en-US" sz="1375" b="1">
                  <a:solidFill>
                    <a:srgbClr val="005BAA"/>
                  </a:solidFill>
                  <a:latin typeface="Arial" panose="020B0604020202020204" pitchFamily="34" charset="0"/>
                  <a:ea typeface="Arial Bold"/>
                  <a:cs typeface="Arial" panose="020B0604020202020204" pitchFamily="34" charset="0"/>
                  <a:sym typeface="Arial Bold"/>
                </a:rPr>
                <a:t>Science, Services &amp; </a:t>
              </a:r>
            </a:p>
            <a:p>
              <a:pPr algn="ctr">
                <a:lnSpc>
                  <a:spcPts val="1925"/>
                </a:lnSpc>
              </a:pPr>
              <a:r>
                <a:rPr lang="en-US" sz="1375" b="1">
                  <a:solidFill>
                    <a:srgbClr val="005BAA"/>
                  </a:solidFill>
                  <a:latin typeface="Arial" panose="020B0604020202020204" pitchFamily="34" charset="0"/>
                  <a:ea typeface="Arial Bold"/>
                  <a:cs typeface="Arial" panose="020B0604020202020204" pitchFamily="34" charset="0"/>
                  <a:sym typeface="Arial Bold"/>
                </a:rPr>
                <a:t>Capacity Development (SSCD)</a:t>
              </a:r>
            </a:p>
          </p:txBody>
        </p:sp>
      </p:grpSp>
      <p:grpSp>
        <p:nvGrpSpPr>
          <p:cNvPr id="8" name="Group 7">
            <a:extLst>
              <a:ext uri="{FF2B5EF4-FFF2-40B4-BE49-F238E27FC236}">
                <a16:creationId xmlns:a16="http://schemas.microsoft.com/office/drawing/2014/main" id="{636EF41A-E0B3-EDFB-5324-B966088E2096}"/>
              </a:ext>
            </a:extLst>
          </p:cNvPr>
          <p:cNvGrpSpPr/>
          <p:nvPr/>
        </p:nvGrpSpPr>
        <p:grpSpPr>
          <a:xfrm>
            <a:off x="6232785" y="1324679"/>
            <a:ext cx="2691103" cy="4152526"/>
            <a:chOff x="0" y="-112233"/>
            <a:chExt cx="5382205" cy="8305049"/>
          </a:xfrm>
        </p:grpSpPr>
        <p:grpSp>
          <p:nvGrpSpPr>
            <p:cNvPr id="19" name="Group 18">
              <a:extLst>
                <a:ext uri="{FF2B5EF4-FFF2-40B4-BE49-F238E27FC236}">
                  <a16:creationId xmlns:a16="http://schemas.microsoft.com/office/drawing/2014/main" id="{597B14E5-97B1-AEF5-9F8A-9C99F29719CD}"/>
                </a:ext>
              </a:extLst>
            </p:cNvPr>
            <p:cNvGrpSpPr/>
            <p:nvPr/>
          </p:nvGrpSpPr>
          <p:grpSpPr>
            <a:xfrm>
              <a:off x="0" y="1065810"/>
              <a:ext cx="5382205" cy="7127006"/>
              <a:chOff x="0" y="-209550"/>
              <a:chExt cx="1237263" cy="1638359"/>
            </a:xfrm>
          </p:grpSpPr>
          <p:sp>
            <p:nvSpPr>
              <p:cNvPr id="26" name="Freeform 27">
                <a:extLst>
                  <a:ext uri="{FF2B5EF4-FFF2-40B4-BE49-F238E27FC236}">
                    <a16:creationId xmlns:a16="http://schemas.microsoft.com/office/drawing/2014/main" id="{39DE3E78-D9D1-63B7-70EA-4243E9EB3198}"/>
                  </a:ext>
                </a:extLst>
              </p:cNvPr>
              <p:cNvSpPr/>
              <p:nvPr/>
            </p:nvSpPr>
            <p:spPr>
              <a:xfrm>
                <a:off x="0" y="0"/>
                <a:ext cx="1237263" cy="1428809"/>
              </a:xfrm>
              <a:custGeom>
                <a:avLst/>
                <a:gdLst/>
                <a:ahLst/>
                <a:cxnLst/>
                <a:rect l="l" t="t" r="r" b="b"/>
                <a:pathLst>
                  <a:path w="1237263" h="1428809">
                    <a:moveTo>
                      <a:pt x="57537" y="0"/>
                    </a:moveTo>
                    <a:lnTo>
                      <a:pt x="1179726" y="0"/>
                    </a:lnTo>
                    <a:cubicBezTo>
                      <a:pt x="1194986" y="0"/>
                      <a:pt x="1209621" y="6062"/>
                      <a:pt x="1220411" y="16852"/>
                    </a:cubicBezTo>
                    <a:cubicBezTo>
                      <a:pt x="1231201" y="27643"/>
                      <a:pt x="1237263" y="42277"/>
                      <a:pt x="1237263" y="57537"/>
                    </a:cubicBezTo>
                    <a:lnTo>
                      <a:pt x="1237263" y="1371272"/>
                    </a:lnTo>
                    <a:cubicBezTo>
                      <a:pt x="1237263" y="1403049"/>
                      <a:pt x="1211503" y="1428809"/>
                      <a:pt x="1179726" y="1428809"/>
                    </a:cubicBezTo>
                    <a:lnTo>
                      <a:pt x="57537" y="1428809"/>
                    </a:lnTo>
                    <a:cubicBezTo>
                      <a:pt x="42277" y="1428809"/>
                      <a:pt x="27643" y="1422747"/>
                      <a:pt x="16852" y="1411957"/>
                    </a:cubicBezTo>
                    <a:cubicBezTo>
                      <a:pt x="6062" y="1401166"/>
                      <a:pt x="0" y="1386531"/>
                      <a:pt x="0" y="1371272"/>
                    </a:cubicBezTo>
                    <a:lnTo>
                      <a:pt x="0" y="57537"/>
                    </a:lnTo>
                    <a:cubicBezTo>
                      <a:pt x="0" y="25760"/>
                      <a:pt x="25760" y="0"/>
                      <a:pt x="57537" y="0"/>
                    </a:cubicBezTo>
                    <a:close/>
                  </a:path>
                </a:pathLst>
              </a:custGeom>
              <a:solidFill>
                <a:srgbClr val="FFFFFF"/>
              </a:solidFill>
              <a:ln w="38100" cap="rnd">
                <a:solidFill>
                  <a:srgbClr val="00B5D5"/>
                </a:solidFill>
                <a:prstDash val="solid"/>
                <a:round/>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sp>
            <p:nvSpPr>
              <p:cNvPr id="27" name="TextBox 28">
                <a:extLst>
                  <a:ext uri="{FF2B5EF4-FFF2-40B4-BE49-F238E27FC236}">
                    <a16:creationId xmlns:a16="http://schemas.microsoft.com/office/drawing/2014/main" id="{0A455143-2D7C-10A1-5E89-93C18FEF48F6}"/>
                  </a:ext>
                </a:extLst>
              </p:cNvPr>
              <p:cNvSpPr txBox="1"/>
              <p:nvPr/>
            </p:nvSpPr>
            <p:spPr>
              <a:xfrm>
                <a:off x="0" y="-209550"/>
                <a:ext cx="1237263" cy="1638359"/>
              </a:xfrm>
              <a:prstGeom prst="rect">
                <a:avLst/>
              </a:prstGeom>
            </p:spPr>
            <p:txBody>
              <a:bodyPr lIns="29101" tIns="29101" rIns="29101" bIns="29101"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34"/>
                  </a:lnSpc>
                </a:pPr>
                <a:endParaRPr sz="1200">
                  <a:solidFill>
                    <a:srgbClr val="005BAA"/>
                  </a:solidFill>
                  <a:latin typeface="Arial" panose="020B0604020202020204" pitchFamily="34" charset="0"/>
                  <a:cs typeface="Arial" panose="020B0604020202020204" pitchFamily="34" charset="0"/>
                </a:endParaRPr>
              </a:p>
            </p:txBody>
          </p:sp>
        </p:grpSp>
        <p:sp>
          <p:nvSpPr>
            <p:cNvPr id="20" name="AutoShape 29">
              <a:extLst>
                <a:ext uri="{FF2B5EF4-FFF2-40B4-BE49-F238E27FC236}">
                  <a16:creationId xmlns:a16="http://schemas.microsoft.com/office/drawing/2014/main" id="{FD6E5FE8-D2E8-3A30-7B3B-0955E72CFCA0}"/>
                </a:ext>
              </a:extLst>
            </p:cNvPr>
            <p:cNvSpPr/>
            <p:nvPr/>
          </p:nvSpPr>
          <p:spPr>
            <a:xfrm>
              <a:off x="2845589" y="696643"/>
              <a:ext cx="0" cy="1094292"/>
            </a:xfrm>
            <a:prstGeom prst="line">
              <a:avLst/>
            </a:prstGeom>
            <a:ln w="63500" cap="flat">
              <a:solidFill>
                <a:srgbClr val="00B5D5"/>
              </a:solidFill>
              <a:prstDash val="solid"/>
              <a:headEnd type="none" w="sm" len="sm"/>
              <a:tailEnd type="triangle" w="lg" len="med"/>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9EDB7E26-A79C-F235-E2FB-0A1EF34495D0}"/>
                </a:ext>
              </a:extLst>
            </p:cNvPr>
            <p:cNvGrpSpPr/>
            <p:nvPr/>
          </p:nvGrpSpPr>
          <p:grpSpPr>
            <a:xfrm>
              <a:off x="2284425" y="-112233"/>
              <a:ext cx="1122329" cy="1418216"/>
              <a:chOff x="0" y="-69850"/>
              <a:chExt cx="698500" cy="882650"/>
            </a:xfrm>
          </p:grpSpPr>
          <p:sp>
            <p:nvSpPr>
              <p:cNvPr id="24" name="Freeform 31">
                <a:extLst>
                  <a:ext uri="{FF2B5EF4-FFF2-40B4-BE49-F238E27FC236}">
                    <a16:creationId xmlns:a16="http://schemas.microsoft.com/office/drawing/2014/main" id="{42C243A7-07DC-985A-5FD5-5C7CF4C97176}"/>
                  </a:ext>
                </a:extLst>
              </p:cNvPr>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B5D5"/>
              </a:solidFill>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sp>
            <p:nvSpPr>
              <p:cNvPr id="25" name="TextBox 32">
                <a:extLst>
                  <a:ext uri="{FF2B5EF4-FFF2-40B4-BE49-F238E27FC236}">
                    <a16:creationId xmlns:a16="http://schemas.microsoft.com/office/drawing/2014/main" id="{36C58E42-A401-6D1B-B9CD-7F4D082ACC2E}"/>
                  </a:ext>
                </a:extLst>
              </p:cNvPr>
              <p:cNvSpPr txBox="1"/>
              <p:nvPr/>
            </p:nvSpPr>
            <p:spPr>
              <a:xfrm>
                <a:off x="0" y="-69850"/>
                <a:ext cx="698500" cy="742950"/>
              </a:xfrm>
              <a:prstGeom prst="rect">
                <a:avLst/>
              </a:prstGeom>
            </p:spPr>
            <p:txBody>
              <a:bodyPr lIns="29101" tIns="29101" rIns="29101" bIns="29101"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34"/>
                  </a:lnSpc>
                </a:pPr>
                <a:endParaRPr sz="1200">
                  <a:solidFill>
                    <a:srgbClr val="005BAA"/>
                  </a:solidFill>
                  <a:latin typeface="Arial" panose="020B0604020202020204" pitchFamily="34" charset="0"/>
                  <a:cs typeface="Arial" panose="020B0604020202020204" pitchFamily="34" charset="0"/>
                </a:endParaRPr>
              </a:p>
            </p:txBody>
          </p:sp>
        </p:grpSp>
        <p:sp>
          <p:nvSpPr>
            <p:cNvPr id="22" name="TextBox 33">
              <a:extLst>
                <a:ext uri="{FF2B5EF4-FFF2-40B4-BE49-F238E27FC236}">
                  <a16:creationId xmlns:a16="http://schemas.microsoft.com/office/drawing/2014/main" id="{1D8DA15B-FEF0-09D9-E14D-BABD62ED6399}"/>
                </a:ext>
              </a:extLst>
            </p:cNvPr>
            <p:cNvSpPr txBox="1"/>
            <p:nvPr/>
          </p:nvSpPr>
          <p:spPr>
            <a:xfrm>
              <a:off x="203694" y="3265162"/>
              <a:ext cx="4888585" cy="4574842"/>
            </a:xfrm>
            <a:prstGeom prst="rect">
              <a:avLst/>
            </a:prstGeom>
          </p:spPr>
          <p:txBody>
            <a:bodyPr lIns="0" tIns="0" rIns="0" bIns="0"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72106" lvl="1" indent="-136053">
                <a:lnSpc>
                  <a:spcPts val="1764"/>
                </a:lnSpc>
                <a:buFont typeface="Arial"/>
                <a:buChar char="•"/>
              </a:pPr>
              <a:r>
                <a:rPr lang="en-US" sz="1260">
                  <a:solidFill>
                    <a:srgbClr val="005BAA"/>
                  </a:solidFill>
                  <a:latin typeface="Arial" panose="020B0604020202020204" pitchFamily="34" charset="0"/>
                  <a:ea typeface="Arial"/>
                  <a:cs typeface="Arial" panose="020B0604020202020204" pitchFamily="34" charset="0"/>
                  <a:sym typeface="Arial"/>
                </a:rPr>
                <a:t>Replaces Member Services Department</a:t>
              </a:r>
            </a:p>
            <a:p>
              <a:pPr marL="272106" lvl="1" indent="-136053">
                <a:lnSpc>
                  <a:spcPts val="1764"/>
                </a:lnSpc>
                <a:buFont typeface="Arial"/>
                <a:buChar char="•"/>
              </a:pPr>
              <a:r>
                <a:rPr lang="en-US" sz="1260">
                  <a:solidFill>
                    <a:srgbClr val="005BAA"/>
                  </a:solidFill>
                  <a:latin typeface="Arial" panose="020B0604020202020204" pitchFamily="34" charset="0"/>
                  <a:ea typeface="Arial"/>
                  <a:cs typeface="Arial" panose="020B0604020202020204" pitchFamily="34" charset="0"/>
                  <a:sym typeface="Arial"/>
                </a:rPr>
                <a:t>Brings regional support closer to Members</a:t>
              </a:r>
            </a:p>
            <a:p>
              <a:pPr marL="272106" lvl="1" indent="-136053">
                <a:lnSpc>
                  <a:spcPts val="1764"/>
                </a:lnSpc>
                <a:buFont typeface="Arial"/>
                <a:buChar char="•"/>
              </a:pPr>
              <a:r>
                <a:rPr lang="en-US" sz="1260">
                  <a:solidFill>
                    <a:srgbClr val="005BAA"/>
                  </a:solidFill>
                  <a:latin typeface="Arial" panose="020B0604020202020204" pitchFamily="34" charset="0"/>
                  <a:ea typeface="Arial"/>
                  <a:cs typeface="Arial" panose="020B0604020202020204" pitchFamily="34" charset="0"/>
                  <a:sym typeface="Arial"/>
                </a:rPr>
                <a:t>Oversees decentralisation of project managers &amp; training into Regional Offices</a:t>
              </a:r>
            </a:p>
            <a:p>
              <a:pPr marL="272106" lvl="1" indent="-136053">
                <a:lnSpc>
                  <a:spcPts val="1764"/>
                </a:lnSpc>
                <a:buFont typeface="Arial"/>
                <a:buChar char="•"/>
              </a:pPr>
              <a:r>
                <a:rPr lang="en-US" sz="1260">
                  <a:solidFill>
                    <a:srgbClr val="005BAA"/>
                  </a:solidFill>
                  <a:latin typeface="Arial" panose="020B0604020202020204" pitchFamily="34" charset="0"/>
                  <a:ea typeface="Arial"/>
                  <a:cs typeface="Arial" panose="020B0604020202020204" pitchFamily="34" charset="0"/>
                  <a:sym typeface="Arial"/>
                </a:rPr>
                <a:t>Shortens reporting lines – stronger SG oversight on regions</a:t>
              </a:r>
            </a:p>
          </p:txBody>
        </p:sp>
        <p:sp>
          <p:nvSpPr>
            <p:cNvPr id="23" name="TextBox 34">
              <a:extLst>
                <a:ext uri="{FF2B5EF4-FFF2-40B4-BE49-F238E27FC236}">
                  <a16:creationId xmlns:a16="http://schemas.microsoft.com/office/drawing/2014/main" id="{79F26452-3A42-48FD-59B2-F35F60671850}"/>
                </a:ext>
              </a:extLst>
            </p:cNvPr>
            <p:cNvSpPr txBox="1"/>
            <p:nvPr/>
          </p:nvSpPr>
          <p:spPr>
            <a:xfrm>
              <a:off x="431988" y="1985576"/>
              <a:ext cx="4660291" cy="950516"/>
            </a:xfrm>
            <a:prstGeom prst="rect">
              <a:avLst/>
            </a:prstGeom>
          </p:spPr>
          <p:txBody>
            <a:bodyPr lIns="0" tIns="0" rIns="0" bIns="0"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25"/>
                </a:lnSpc>
              </a:pPr>
              <a:r>
                <a:rPr lang="en-US" sz="1375" b="1">
                  <a:solidFill>
                    <a:srgbClr val="005BAA"/>
                  </a:solidFill>
                  <a:latin typeface="Arial" panose="020B0604020202020204" pitchFamily="34" charset="0"/>
                  <a:ea typeface="Arial Bold"/>
                  <a:cs typeface="Arial" panose="020B0604020202020204" pitchFamily="34" charset="0"/>
                  <a:sym typeface="Arial Bold"/>
                </a:rPr>
                <a:t>Regional Coordination Office (RCO)</a:t>
              </a:r>
            </a:p>
          </p:txBody>
        </p:sp>
      </p:grpSp>
      <p:grpSp>
        <p:nvGrpSpPr>
          <p:cNvPr id="9" name="Group 8">
            <a:extLst>
              <a:ext uri="{FF2B5EF4-FFF2-40B4-BE49-F238E27FC236}">
                <a16:creationId xmlns:a16="http://schemas.microsoft.com/office/drawing/2014/main" id="{F83E673B-53A4-917E-7128-C7A05A9DF6CA}"/>
              </a:ext>
            </a:extLst>
          </p:cNvPr>
          <p:cNvGrpSpPr/>
          <p:nvPr/>
        </p:nvGrpSpPr>
        <p:grpSpPr>
          <a:xfrm>
            <a:off x="9276529" y="1324997"/>
            <a:ext cx="2675887" cy="4129047"/>
            <a:chOff x="0" y="-111598"/>
            <a:chExt cx="5351774" cy="8258092"/>
          </a:xfrm>
        </p:grpSpPr>
        <p:grpSp>
          <p:nvGrpSpPr>
            <p:cNvPr id="10" name="Group 9">
              <a:extLst>
                <a:ext uri="{FF2B5EF4-FFF2-40B4-BE49-F238E27FC236}">
                  <a16:creationId xmlns:a16="http://schemas.microsoft.com/office/drawing/2014/main" id="{774FD9DF-7275-47A1-4F05-633E8D28ED0C}"/>
                </a:ext>
              </a:extLst>
            </p:cNvPr>
            <p:cNvGrpSpPr/>
            <p:nvPr/>
          </p:nvGrpSpPr>
          <p:grpSpPr>
            <a:xfrm>
              <a:off x="0" y="1059784"/>
              <a:ext cx="5351774" cy="7086710"/>
              <a:chOff x="0" y="-209550"/>
              <a:chExt cx="1237263" cy="1638359"/>
            </a:xfrm>
          </p:grpSpPr>
          <p:sp>
            <p:nvSpPr>
              <p:cNvPr id="17" name="Freeform 37">
                <a:extLst>
                  <a:ext uri="{FF2B5EF4-FFF2-40B4-BE49-F238E27FC236}">
                    <a16:creationId xmlns:a16="http://schemas.microsoft.com/office/drawing/2014/main" id="{95792CC2-FD5A-7DFB-3882-EF6B6A2F1749}"/>
                  </a:ext>
                </a:extLst>
              </p:cNvPr>
              <p:cNvSpPr/>
              <p:nvPr/>
            </p:nvSpPr>
            <p:spPr>
              <a:xfrm>
                <a:off x="0" y="0"/>
                <a:ext cx="1237263" cy="1428809"/>
              </a:xfrm>
              <a:custGeom>
                <a:avLst/>
                <a:gdLst/>
                <a:ahLst/>
                <a:cxnLst/>
                <a:rect l="l" t="t" r="r" b="b"/>
                <a:pathLst>
                  <a:path w="1237263" h="1428809">
                    <a:moveTo>
                      <a:pt x="57864" y="0"/>
                    </a:moveTo>
                    <a:lnTo>
                      <a:pt x="1179399" y="0"/>
                    </a:lnTo>
                    <a:cubicBezTo>
                      <a:pt x="1194745" y="0"/>
                      <a:pt x="1209463" y="6096"/>
                      <a:pt x="1220315" y="16948"/>
                    </a:cubicBezTo>
                    <a:cubicBezTo>
                      <a:pt x="1231167" y="27800"/>
                      <a:pt x="1237263" y="42518"/>
                      <a:pt x="1237263" y="57864"/>
                    </a:cubicBezTo>
                    <a:lnTo>
                      <a:pt x="1237263" y="1370945"/>
                    </a:lnTo>
                    <a:cubicBezTo>
                      <a:pt x="1237263" y="1402902"/>
                      <a:pt x="1211356" y="1428809"/>
                      <a:pt x="1179399" y="1428809"/>
                    </a:cubicBezTo>
                    <a:lnTo>
                      <a:pt x="57864" y="1428809"/>
                    </a:lnTo>
                    <a:cubicBezTo>
                      <a:pt x="42518" y="1428809"/>
                      <a:pt x="27800" y="1422712"/>
                      <a:pt x="16948" y="1411861"/>
                    </a:cubicBezTo>
                    <a:cubicBezTo>
                      <a:pt x="6096" y="1401009"/>
                      <a:pt x="0" y="1386291"/>
                      <a:pt x="0" y="1370945"/>
                    </a:cubicBezTo>
                    <a:lnTo>
                      <a:pt x="0" y="57864"/>
                    </a:lnTo>
                    <a:cubicBezTo>
                      <a:pt x="0" y="42518"/>
                      <a:pt x="6096" y="27800"/>
                      <a:pt x="16948" y="16948"/>
                    </a:cubicBezTo>
                    <a:cubicBezTo>
                      <a:pt x="27800" y="6096"/>
                      <a:pt x="42518" y="0"/>
                      <a:pt x="57864" y="0"/>
                    </a:cubicBezTo>
                    <a:close/>
                  </a:path>
                </a:pathLst>
              </a:custGeom>
              <a:solidFill>
                <a:srgbClr val="FFFFFF"/>
              </a:solidFill>
              <a:ln w="38100" cap="rnd">
                <a:solidFill>
                  <a:srgbClr val="00B5D5"/>
                </a:solidFill>
                <a:prstDash val="solid"/>
                <a:round/>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sp>
            <p:nvSpPr>
              <p:cNvPr id="18" name="TextBox 38">
                <a:extLst>
                  <a:ext uri="{FF2B5EF4-FFF2-40B4-BE49-F238E27FC236}">
                    <a16:creationId xmlns:a16="http://schemas.microsoft.com/office/drawing/2014/main" id="{6151BB4A-1100-779F-F443-C15F9FB0EE2C}"/>
                  </a:ext>
                </a:extLst>
              </p:cNvPr>
              <p:cNvSpPr txBox="1"/>
              <p:nvPr/>
            </p:nvSpPr>
            <p:spPr>
              <a:xfrm>
                <a:off x="0" y="-209550"/>
                <a:ext cx="1237263" cy="1638359"/>
              </a:xfrm>
              <a:prstGeom prst="rect">
                <a:avLst/>
              </a:prstGeom>
            </p:spPr>
            <p:txBody>
              <a:bodyPr lIns="33621" tIns="33621" rIns="33621" bIns="33621"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34"/>
                  </a:lnSpc>
                </a:pPr>
                <a:endParaRPr sz="1200">
                  <a:solidFill>
                    <a:srgbClr val="005BAA"/>
                  </a:solidFill>
                  <a:latin typeface="Arial" panose="020B0604020202020204" pitchFamily="34" charset="0"/>
                  <a:cs typeface="Arial" panose="020B0604020202020204" pitchFamily="34" charset="0"/>
                </a:endParaRPr>
              </a:p>
            </p:txBody>
          </p:sp>
        </p:grpSp>
        <p:sp>
          <p:nvSpPr>
            <p:cNvPr id="11" name="AutoShape 39">
              <a:extLst>
                <a:ext uri="{FF2B5EF4-FFF2-40B4-BE49-F238E27FC236}">
                  <a16:creationId xmlns:a16="http://schemas.microsoft.com/office/drawing/2014/main" id="{4A5B1F51-1D71-B245-6DCE-337238C06427}"/>
                </a:ext>
              </a:extLst>
            </p:cNvPr>
            <p:cNvSpPr/>
            <p:nvPr/>
          </p:nvSpPr>
          <p:spPr>
            <a:xfrm>
              <a:off x="2829500" y="692704"/>
              <a:ext cx="0" cy="1088105"/>
            </a:xfrm>
            <a:prstGeom prst="line">
              <a:avLst/>
            </a:prstGeom>
            <a:ln w="63500" cap="flat">
              <a:solidFill>
                <a:srgbClr val="00B5D5"/>
              </a:solidFill>
              <a:prstDash val="solid"/>
              <a:headEnd type="none" w="sm" len="sm"/>
              <a:tailEnd type="triangle" w="lg" len="med"/>
            </a:ln>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5622EE11-61E5-808B-1F89-C8DE1B73A60B}"/>
                </a:ext>
              </a:extLst>
            </p:cNvPr>
            <p:cNvGrpSpPr/>
            <p:nvPr/>
          </p:nvGrpSpPr>
          <p:grpSpPr>
            <a:xfrm>
              <a:off x="2271509" y="-111598"/>
              <a:ext cx="1115983" cy="1410196"/>
              <a:chOff x="0" y="-69850"/>
              <a:chExt cx="698500" cy="882650"/>
            </a:xfrm>
          </p:grpSpPr>
          <p:sp>
            <p:nvSpPr>
              <p:cNvPr id="15" name="Freeform 41">
                <a:extLst>
                  <a:ext uri="{FF2B5EF4-FFF2-40B4-BE49-F238E27FC236}">
                    <a16:creationId xmlns:a16="http://schemas.microsoft.com/office/drawing/2014/main" id="{B4894565-FFAF-213D-37E9-6EAD98DDC8FE}"/>
                  </a:ext>
                </a:extLst>
              </p:cNvPr>
              <p:cNvSpPr/>
              <p:nvPr/>
            </p:nvSpPr>
            <p:spPr>
              <a:xfrm>
                <a:off x="0" y="0"/>
                <a:ext cx="698500" cy="812800"/>
              </a:xfrm>
              <a:custGeom>
                <a:avLst/>
                <a:gdLst/>
                <a:ahLst/>
                <a:cxnLst/>
                <a:rect l="l" t="t" r="r" b="b"/>
                <a:pathLst>
                  <a:path w="698500" h="812800">
                    <a:moveTo>
                      <a:pt x="349250" y="0"/>
                    </a:moveTo>
                    <a:lnTo>
                      <a:pt x="698500" y="203200"/>
                    </a:lnTo>
                    <a:lnTo>
                      <a:pt x="698500" y="609600"/>
                    </a:lnTo>
                    <a:lnTo>
                      <a:pt x="349250" y="812800"/>
                    </a:lnTo>
                    <a:lnTo>
                      <a:pt x="0" y="609600"/>
                    </a:lnTo>
                    <a:lnTo>
                      <a:pt x="0" y="203200"/>
                    </a:lnTo>
                    <a:lnTo>
                      <a:pt x="349250" y="0"/>
                    </a:lnTo>
                    <a:close/>
                  </a:path>
                </a:pathLst>
              </a:custGeom>
              <a:solidFill>
                <a:srgbClr val="00B5D5"/>
              </a:solidFill>
            </p:spPr>
            <p:txBody>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AR" sz="1200">
                  <a:solidFill>
                    <a:srgbClr val="005BAA"/>
                  </a:solidFill>
                  <a:latin typeface="Arial" panose="020B0604020202020204" pitchFamily="34" charset="0"/>
                  <a:cs typeface="Arial" panose="020B0604020202020204" pitchFamily="34" charset="0"/>
                </a:endParaRPr>
              </a:p>
            </p:txBody>
          </p:sp>
          <p:sp>
            <p:nvSpPr>
              <p:cNvPr id="16" name="TextBox 42">
                <a:extLst>
                  <a:ext uri="{FF2B5EF4-FFF2-40B4-BE49-F238E27FC236}">
                    <a16:creationId xmlns:a16="http://schemas.microsoft.com/office/drawing/2014/main" id="{1A74AC93-8BC7-D82E-8C69-7BB53C36B2D5}"/>
                  </a:ext>
                </a:extLst>
              </p:cNvPr>
              <p:cNvSpPr txBox="1"/>
              <p:nvPr/>
            </p:nvSpPr>
            <p:spPr>
              <a:xfrm>
                <a:off x="0" y="-69850"/>
                <a:ext cx="698500" cy="742950"/>
              </a:xfrm>
              <a:prstGeom prst="rect">
                <a:avLst/>
              </a:prstGeom>
            </p:spPr>
            <p:txBody>
              <a:bodyPr lIns="33621" tIns="33621" rIns="33621" bIns="33621"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3334"/>
                  </a:lnSpc>
                </a:pPr>
                <a:endParaRPr sz="1200">
                  <a:solidFill>
                    <a:srgbClr val="005BAA"/>
                  </a:solidFill>
                  <a:latin typeface="Arial" panose="020B0604020202020204" pitchFamily="34" charset="0"/>
                  <a:cs typeface="Arial" panose="020B0604020202020204" pitchFamily="34" charset="0"/>
                </a:endParaRPr>
              </a:p>
            </p:txBody>
          </p:sp>
        </p:grpSp>
        <p:sp>
          <p:nvSpPr>
            <p:cNvPr id="13" name="TextBox 43">
              <a:extLst>
                <a:ext uri="{FF2B5EF4-FFF2-40B4-BE49-F238E27FC236}">
                  <a16:creationId xmlns:a16="http://schemas.microsoft.com/office/drawing/2014/main" id="{C68EE4F5-B0C8-43D4-2B41-D80443FE60C7}"/>
                </a:ext>
              </a:extLst>
            </p:cNvPr>
            <p:cNvSpPr txBox="1"/>
            <p:nvPr/>
          </p:nvSpPr>
          <p:spPr>
            <a:xfrm>
              <a:off x="199690" y="3055184"/>
              <a:ext cx="5106362" cy="5033046"/>
            </a:xfrm>
            <a:prstGeom prst="rect">
              <a:avLst/>
            </a:prstGeom>
          </p:spPr>
          <p:txBody>
            <a:bodyPr wrap="square" lIns="0" tIns="0" rIns="0" bIns="0" rtlCol="0" anchor="t">
              <a:spAutoFit/>
            </a:bodyPr>
            <a:lstStyle>
              <a:defPPr>
                <a:defRPr lang="en-FR"/>
              </a:defPPr>
              <a:lvl1pPr marL="0" algn="l" defTabSz="914400" rtl="0" eaLnBrk="1" latinLnBrk="0" hangingPunct="1">
                <a:lnSpc>
                  <a:spcPts val="1764"/>
                </a:lnSpc>
                <a:defRPr sz="1260" kern="1200">
                  <a:solidFill>
                    <a:srgbClr val="003DA5"/>
                  </a:solidFill>
                  <a:latin typeface="Arial"/>
                  <a:ea typeface="Arial"/>
                  <a:cs typeface="Arial"/>
                </a:defRPr>
              </a:lvl1pPr>
              <a:lvl2pPr marL="272110" lvl="1" indent="-136055" algn="l" defTabSz="914400" rtl="0" eaLnBrk="1" latinLnBrk="0" hangingPunct="1">
                <a:lnSpc>
                  <a:spcPts val="1764"/>
                </a:lnSpc>
                <a:buAutoNum type="arabicPeriod"/>
                <a:defRPr sz="1260" kern="1200">
                  <a:solidFill>
                    <a:srgbClr val="003DA5"/>
                  </a:solidFill>
                  <a:latin typeface="Arial"/>
                  <a:ea typeface="Arial"/>
                  <a:cs typeface="Arial"/>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indent="0">
                <a:buNone/>
              </a:pPr>
              <a:r>
                <a:rPr lang="en-GB" sz="1200">
                  <a:solidFill>
                    <a:srgbClr val="005BAA"/>
                  </a:solidFill>
                  <a:latin typeface="Arial" panose="020B0604020202020204" pitchFamily="34" charset="0"/>
                  <a:cs typeface="Arial" panose="020B0604020202020204" pitchFamily="34" charset="0"/>
                  <a:sym typeface="Arial"/>
                </a:rPr>
                <a:t>Divisions:</a:t>
              </a:r>
            </a:p>
            <a:p>
              <a:pPr lvl="1"/>
              <a:r>
                <a:rPr lang="en-GB" sz="1200">
                  <a:solidFill>
                    <a:srgbClr val="005BAA"/>
                  </a:solidFill>
                  <a:latin typeface="Arial" panose="020B0604020202020204" pitchFamily="34" charset="0"/>
                  <a:cs typeface="Arial" panose="020B0604020202020204" pitchFamily="34" charset="0"/>
                  <a:sym typeface="Arial"/>
                </a:rPr>
                <a:t>Development Partnerships &amp; Programme Delivery</a:t>
              </a:r>
              <a:r>
                <a:rPr lang="en-CH" sz="1200">
                  <a:solidFill>
                    <a:srgbClr val="005BAA"/>
                  </a:solidFill>
                  <a:latin typeface="Arial" panose="020B0604020202020204" pitchFamily="34" charset="0"/>
                  <a:cs typeface="Arial" panose="020B0604020202020204" pitchFamily="34" charset="0"/>
                  <a:sym typeface="Arial"/>
                </a:rPr>
                <a:t> </a:t>
              </a:r>
              <a:r>
                <a:rPr lang="en-GB" sz="1200">
                  <a:solidFill>
                    <a:srgbClr val="005BAA"/>
                  </a:solidFill>
                  <a:latin typeface="Arial" panose="020B0604020202020204" pitchFamily="34" charset="0"/>
                  <a:cs typeface="Arial" panose="020B0604020202020204" pitchFamily="34" charset="0"/>
                </a:rPr>
                <a:t>(resource mobilisation, donor engagement).</a:t>
              </a:r>
              <a:endParaRPr lang="en-GB" sz="1200">
                <a:solidFill>
                  <a:srgbClr val="005BAA"/>
                </a:solidFill>
                <a:latin typeface="Arial" panose="020B0604020202020204" pitchFamily="34" charset="0"/>
                <a:cs typeface="Arial" panose="020B0604020202020204" pitchFamily="34" charset="0"/>
                <a:sym typeface="Arial"/>
              </a:endParaRPr>
            </a:p>
            <a:p>
              <a:pPr lvl="1"/>
              <a:r>
                <a:rPr lang="en-GB" sz="1200">
                  <a:solidFill>
                    <a:srgbClr val="005BAA"/>
                  </a:solidFill>
                  <a:latin typeface="Arial" panose="020B0604020202020204" pitchFamily="34" charset="0"/>
                  <a:cs typeface="Arial" panose="020B0604020202020204" pitchFamily="34" charset="0"/>
                  <a:sym typeface="Arial"/>
                </a:rPr>
                <a:t>Human Resources &amp; Corporate Services</a:t>
              </a:r>
              <a:r>
                <a:rPr lang="en-CH" sz="1200">
                  <a:solidFill>
                    <a:srgbClr val="005BAA"/>
                  </a:solidFill>
                  <a:latin typeface="Arial" panose="020B0604020202020204" pitchFamily="34" charset="0"/>
                  <a:cs typeface="Arial" panose="020B0604020202020204" pitchFamily="34" charset="0"/>
                  <a:sym typeface="Arial"/>
                </a:rPr>
                <a:t> </a:t>
              </a:r>
              <a:r>
                <a:rPr lang="en-GB" sz="1200">
                  <a:solidFill>
                    <a:srgbClr val="005BAA"/>
                  </a:solidFill>
                  <a:latin typeface="Arial" panose="020B0604020202020204" pitchFamily="34" charset="0"/>
                  <a:cs typeface="Arial" panose="020B0604020202020204" pitchFamily="34" charset="0"/>
                </a:rPr>
                <a:t>(HR, procurement, languages, conference, travel)</a:t>
              </a:r>
              <a:endParaRPr lang="en-GB" sz="1200">
                <a:solidFill>
                  <a:srgbClr val="005BAA"/>
                </a:solidFill>
                <a:latin typeface="Arial" panose="020B0604020202020204" pitchFamily="34" charset="0"/>
                <a:cs typeface="Arial" panose="020B0604020202020204" pitchFamily="34" charset="0"/>
                <a:sym typeface="Arial"/>
              </a:endParaRPr>
            </a:p>
            <a:p>
              <a:pPr lvl="1"/>
              <a:r>
                <a:rPr lang="en-GB" sz="1200">
                  <a:solidFill>
                    <a:srgbClr val="005BAA"/>
                  </a:solidFill>
                  <a:latin typeface="Arial" panose="020B0604020202020204" pitchFamily="34" charset="0"/>
                  <a:cs typeface="Arial" panose="020B0604020202020204" pitchFamily="34" charset="0"/>
                  <a:sym typeface="Arial"/>
                </a:rPr>
                <a:t>Controller &amp; Management Services</a:t>
              </a:r>
              <a:r>
                <a:rPr lang="en-CH" sz="1200">
                  <a:solidFill>
                    <a:srgbClr val="005BAA"/>
                  </a:solidFill>
                  <a:latin typeface="Arial" panose="020B0604020202020204" pitchFamily="34" charset="0"/>
                  <a:cs typeface="Arial" panose="020B0604020202020204" pitchFamily="34" charset="0"/>
                  <a:sym typeface="Arial"/>
                </a:rPr>
                <a:t> </a:t>
              </a:r>
              <a:r>
                <a:rPr lang="en-GB" sz="1200">
                  <a:solidFill>
                    <a:srgbClr val="005BAA"/>
                  </a:solidFill>
                  <a:latin typeface="Arial" panose="020B0604020202020204" pitchFamily="34" charset="0"/>
                  <a:cs typeface="Arial" panose="020B0604020202020204" pitchFamily="34" charset="0"/>
                </a:rPr>
                <a:t>(finance, oversight, digital governance, data protection).</a:t>
              </a:r>
              <a:endParaRPr lang="es-AR" sz="1200">
                <a:solidFill>
                  <a:srgbClr val="005BAA"/>
                </a:solidFill>
                <a:latin typeface="Arial" panose="020B0604020202020204" pitchFamily="34" charset="0"/>
                <a:cs typeface="Arial" panose="020B0604020202020204" pitchFamily="34" charset="0"/>
              </a:endParaRPr>
            </a:p>
          </p:txBody>
        </p:sp>
        <p:sp>
          <p:nvSpPr>
            <p:cNvPr id="14" name="TextBox 44">
              <a:extLst>
                <a:ext uri="{FF2B5EF4-FFF2-40B4-BE49-F238E27FC236}">
                  <a16:creationId xmlns:a16="http://schemas.microsoft.com/office/drawing/2014/main" id="{5B449258-8CC3-E03D-B834-59C822DF4210}"/>
                </a:ext>
              </a:extLst>
            </p:cNvPr>
            <p:cNvSpPr txBox="1"/>
            <p:nvPr/>
          </p:nvSpPr>
          <p:spPr>
            <a:xfrm>
              <a:off x="429546" y="1974080"/>
              <a:ext cx="4633944" cy="949876"/>
            </a:xfrm>
            <a:prstGeom prst="rect">
              <a:avLst/>
            </a:prstGeom>
          </p:spPr>
          <p:txBody>
            <a:bodyPr lIns="0" tIns="0" rIns="0" bIns="0" rtlCol="0" anchor="t">
              <a:spAutoFit/>
            </a:bodyP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913"/>
                </a:lnSpc>
              </a:pPr>
              <a:r>
                <a:rPr lang="en-US" sz="1367" b="1">
                  <a:solidFill>
                    <a:srgbClr val="005BAA"/>
                  </a:solidFill>
                  <a:latin typeface="Arial" panose="020B0604020202020204" pitchFamily="34" charset="0"/>
                  <a:ea typeface="Arial Bold"/>
                  <a:cs typeface="Arial" panose="020B0604020202020204" pitchFamily="34" charset="0"/>
                  <a:sym typeface="Arial Bold"/>
                </a:rPr>
                <a:t>Administration and Support Services</a:t>
              </a:r>
            </a:p>
          </p:txBody>
        </p:sp>
      </p:grpSp>
    </p:spTree>
    <p:extLst>
      <p:ext uri="{BB962C8B-B14F-4D97-AF65-F5344CB8AC3E}">
        <p14:creationId xmlns:p14="http://schemas.microsoft.com/office/powerpoint/2010/main" val="54970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2A2FEC3-6A7D-427D-AD58-E42E8434788A}"/>
              </a:ext>
            </a:extLst>
          </p:cNvPr>
          <p:cNvGrpSpPr/>
          <p:nvPr/>
        </p:nvGrpSpPr>
        <p:grpSpPr>
          <a:xfrm>
            <a:off x="6029536" y="1476253"/>
            <a:ext cx="5874397" cy="4306824"/>
            <a:chOff x="6086821" y="840089"/>
            <a:chExt cx="5874397" cy="4306824"/>
          </a:xfrm>
        </p:grpSpPr>
        <p:sp>
          <p:nvSpPr>
            <p:cNvPr id="4" name="TextBox 4"/>
            <p:cNvSpPr txBox="1"/>
            <p:nvPr/>
          </p:nvSpPr>
          <p:spPr>
            <a:xfrm>
              <a:off x="6096000" y="840089"/>
              <a:ext cx="2513527" cy="340221"/>
            </a:xfrm>
            <a:prstGeom prst="rect">
              <a:avLst/>
            </a:prstGeom>
          </p:spPr>
          <p:txBody>
            <a:bodyPr wrap="square" lIns="0" tIns="0" rIns="0" bIns="0" rtlCol="0" anchor="t">
              <a:spAutoFit/>
            </a:bodyPr>
            <a:lstStyle/>
            <a:p>
              <a:pPr marL="0" marR="0" lvl="0" indent="0" algn="l" defTabSz="914400" rtl="0" eaLnBrk="1" fontAlgn="auto" latinLnBrk="0" hangingPunct="1">
                <a:lnSpc>
                  <a:spcPts val="2938"/>
                </a:lnSpc>
                <a:spcBef>
                  <a:spcPts val="0"/>
                </a:spcBef>
                <a:spcAft>
                  <a:spcPts val="0"/>
                </a:spcAft>
                <a:buClrTx/>
                <a:buSzTx/>
                <a:buFontTx/>
                <a:buNone/>
                <a:tabLst/>
                <a:defRPr/>
              </a:pPr>
              <a:r>
                <a:rPr kumimoji="0" lang="en-US" sz="2099" b="1" i="0" u="none" strike="noStrike" kern="1200" cap="none" spc="0" normalizeH="0" baseline="0" noProof="0" dirty="0">
                  <a:ln>
                    <a:noFill/>
                  </a:ln>
                  <a:solidFill>
                    <a:srgbClr val="005BAA"/>
                  </a:solidFill>
                  <a:effectLst/>
                  <a:uLnTx/>
                  <a:uFillTx/>
                  <a:latin typeface="Arial" panose="020B0604020202020204" pitchFamily="34" charset="0"/>
                  <a:ea typeface="Aptos Bold"/>
                  <a:cs typeface="Arial" panose="020B0604020202020204" pitchFamily="34" charset="0"/>
                  <a:sym typeface="Aptos Bold"/>
                </a:rPr>
                <a:t>Genesis &amp; Process</a:t>
              </a:r>
            </a:p>
          </p:txBody>
        </p:sp>
        <p:sp>
          <p:nvSpPr>
            <p:cNvPr id="5" name="TextBox 5"/>
            <p:cNvSpPr txBox="1"/>
            <p:nvPr/>
          </p:nvSpPr>
          <p:spPr>
            <a:xfrm>
              <a:off x="6086821" y="1225250"/>
              <a:ext cx="2710544" cy="1594604"/>
            </a:xfrm>
            <a:prstGeom prst="rect">
              <a:avLst/>
            </a:prstGeom>
          </p:spPr>
          <p:txBody>
            <a:bodyPr wrap="square" lIns="0" tIns="0" rIns="0" bIns="0" rtlCol="0" anchor="t">
              <a:spAutoFit/>
            </a:bodyPr>
            <a:lstStyle/>
            <a:p>
              <a:pPr marL="0" marR="0" lvl="0" indent="0" algn="l" defTabSz="914400" rtl="0" eaLnBrk="1" fontAlgn="auto" latinLnBrk="0" hangingPunct="1">
                <a:lnSpc>
                  <a:spcPts val="1837"/>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a:t>
              </a:r>
              <a:r>
                <a:rPr kumimoji="0" lang="en-CH" sz="125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I</a:t>
              </a:r>
              <a:r>
                <a:rPr kumimoji="0" lang="en-US" sz="125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t became clear WMO needed to deliver better for Members.</a:t>
              </a:r>
            </a:p>
            <a:p>
              <a:pPr marL="0" marR="0" lvl="0" indent="0" algn="l" defTabSz="914400" rtl="0" eaLnBrk="1" fontAlgn="auto" latinLnBrk="0" hangingPunct="1">
                <a:lnSpc>
                  <a:spcPts val="1837"/>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•Financial challenges – urgent action.</a:t>
              </a:r>
            </a:p>
            <a:p>
              <a:pPr marL="0" marR="0" lvl="0" indent="0" algn="l" defTabSz="914400" rtl="0" eaLnBrk="1" fontAlgn="auto" latinLnBrk="0" hangingPunct="1">
                <a:lnSpc>
                  <a:spcPts val="1837"/>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•An inclusive reorganization: consultations with staff, departments, youth, and Members guided the approach.</a:t>
              </a:r>
            </a:p>
          </p:txBody>
        </p:sp>
        <p:sp>
          <p:nvSpPr>
            <p:cNvPr id="6" name="TextBox 6"/>
            <p:cNvSpPr txBox="1"/>
            <p:nvPr/>
          </p:nvSpPr>
          <p:spPr>
            <a:xfrm>
              <a:off x="6099104" y="3818120"/>
              <a:ext cx="2645935" cy="1143070"/>
            </a:xfrm>
            <a:prstGeom prst="rect">
              <a:avLst/>
            </a:prstGeom>
          </p:spPr>
          <p:txBody>
            <a:bodyPr lIns="0" tIns="0" rIns="0" bIns="0" rtlCol="0" anchor="t">
              <a:spAutoFit/>
            </a:bodyPr>
            <a:lstStyle/>
            <a:p>
              <a:pPr marL="0" marR="0" lvl="0" indent="0" algn="l" defTabSz="914400" rtl="0" eaLnBrk="1" fontAlgn="auto" latinLnBrk="0" hangingPunct="1">
                <a:lnSpc>
                  <a:spcPts val="1837"/>
                </a:lnSpc>
                <a:spcBef>
                  <a:spcPts val="0"/>
                </a:spcBef>
                <a:spcAft>
                  <a:spcPts val="0"/>
                </a:spcAft>
                <a:buClrTx/>
                <a:buSzTx/>
                <a:buFontTx/>
                <a:buNone/>
                <a:tabLst/>
                <a:defRPr/>
              </a:pPr>
              <a:r>
                <a:rPr kumimoji="0" lang="en-US" sz="1313"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•CHF 5.3M savings in 2025 (7.5% of budget).</a:t>
              </a:r>
            </a:p>
            <a:p>
              <a:pPr marL="0" marR="0" lvl="0" indent="0" algn="l" defTabSz="914400" rtl="0" eaLnBrk="1" fontAlgn="auto" latinLnBrk="0" hangingPunct="1">
                <a:lnSpc>
                  <a:spcPts val="1837"/>
                </a:lnSpc>
                <a:spcBef>
                  <a:spcPts val="0"/>
                </a:spcBef>
                <a:spcAft>
                  <a:spcPts val="0"/>
                </a:spcAft>
                <a:buClrTx/>
                <a:buSzTx/>
                <a:buFontTx/>
                <a:buNone/>
                <a:tabLst/>
                <a:defRPr/>
              </a:pPr>
              <a:r>
                <a:rPr kumimoji="0" lang="en-US" sz="1313"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•Projected CHF 6M in 2026 (8.7%), mainly from staff cost reductions and tighter controls.</a:t>
              </a:r>
            </a:p>
          </p:txBody>
        </p:sp>
        <p:sp>
          <p:nvSpPr>
            <p:cNvPr id="7" name="TextBox 7"/>
            <p:cNvSpPr txBox="1"/>
            <p:nvPr/>
          </p:nvSpPr>
          <p:spPr>
            <a:xfrm>
              <a:off x="9076572" y="840089"/>
              <a:ext cx="1624499" cy="353495"/>
            </a:xfrm>
            <a:prstGeom prst="rect">
              <a:avLst/>
            </a:prstGeom>
          </p:spPr>
          <p:txBody>
            <a:bodyPr lIns="0" tIns="0" rIns="0" bIns="0" rtlCol="0" anchor="t">
              <a:spAutoFit/>
            </a:bodyPr>
            <a:lstStyle/>
            <a:p>
              <a:pPr marL="0" marR="0" lvl="0" indent="0" algn="l" defTabSz="914400" rtl="0" eaLnBrk="1" fontAlgn="auto" latinLnBrk="0" hangingPunct="1">
                <a:lnSpc>
                  <a:spcPts val="2938"/>
                </a:lnSpc>
                <a:spcBef>
                  <a:spcPts val="0"/>
                </a:spcBef>
                <a:spcAft>
                  <a:spcPts val="0"/>
                </a:spcAft>
                <a:buClrTx/>
                <a:buSzTx/>
                <a:buFontTx/>
                <a:buNone/>
                <a:tabLst/>
                <a:defRPr/>
              </a:pPr>
              <a:r>
                <a:rPr kumimoji="0" lang="en-US" sz="2099" b="1" i="0" u="none" strike="noStrike" kern="1200" cap="none" spc="0" normalizeH="0" baseline="0" noProof="0">
                  <a:ln>
                    <a:noFill/>
                  </a:ln>
                  <a:solidFill>
                    <a:srgbClr val="005BAA"/>
                  </a:solidFill>
                  <a:effectLst/>
                  <a:uLnTx/>
                  <a:uFillTx/>
                  <a:latin typeface="Arial" panose="020B0604020202020204" pitchFamily="34" charset="0"/>
                  <a:ea typeface="Aptos Bold"/>
                  <a:cs typeface="Arial" panose="020B0604020202020204" pitchFamily="34" charset="0"/>
                  <a:sym typeface="Aptos Bold"/>
                </a:rPr>
                <a:t>Rationale</a:t>
              </a:r>
            </a:p>
          </p:txBody>
        </p:sp>
        <p:sp>
          <p:nvSpPr>
            <p:cNvPr id="8" name="TextBox 8"/>
            <p:cNvSpPr txBox="1"/>
            <p:nvPr/>
          </p:nvSpPr>
          <p:spPr>
            <a:xfrm>
              <a:off x="9076573" y="1304989"/>
              <a:ext cx="2653607" cy="1373518"/>
            </a:xfrm>
            <a:prstGeom prst="rect">
              <a:avLst/>
            </a:prstGeom>
          </p:spPr>
          <p:txBody>
            <a:bodyPr lIns="0" tIns="0" rIns="0" bIns="0" rtlCol="0" anchor="t">
              <a:spAutoFit/>
            </a:bodyPr>
            <a:lstStyle/>
            <a:p>
              <a:pPr marL="0" marR="0" lvl="0" indent="0" algn="l" defTabSz="914400" rtl="0" eaLnBrk="1" fontAlgn="auto" latinLnBrk="0" hangingPunct="1">
                <a:lnSpc>
                  <a:spcPts val="1837"/>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•Make the Secretariat leaner, less top-heavy, and more agile.</a:t>
              </a:r>
            </a:p>
            <a:p>
              <a:pPr marL="0" marR="0" lvl="0" indent="0" algn="l" defTabSz="914400" rtl="0" eaLnBrk="1" fontAlgn="auto" latinLnBrk="0" hangingPunct="1">
                <a:lnSpc>
                  <a:spcPts val="1837"/>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•Break silos, strengthen the Earth System and Science for Service approaches, and enhance technical exchange.</a:t>
              </a:r>
              <a:endParaRPr kumimoji="0" lang="en-US" sz="130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endParaRPr>
            </a:p>
          </p:txBody>
        </p:sp>
        <p:sp>
          <p:nvSpPr>
            <p:cNvPr id="9" name="TextBox 9"/>
            <p:cNvSpPr txBox="1"/>
            <p:nvPr/>
          </p:nvSpPr>
          <p:spPr>
            <a:xfrm>
              <a:off x="9079676" y="3257602"/>
              <a:ext cx="2881542" cy="353495"/>
            </a:xfrm>
            <a:prstGeom prst="rect">
              <a:avLst/>
            </a:prstGeom>
          </p:spPr>
          <p:txBody>
            <a:bodyPr lIns="0" tIns="0" rIns="0" bIns="0" rtlCol="0" anchor="t">
              <a:spAutoFit/>
            </a:bodyPr>
            <a:lstStyle/>
            <a:p>
              <a:pPr marL="0" marR="0" lvl="0" indent="0" algn="l" defTabSz="914400" rtl="0" eaLnBrk="1" fontAlgn="auto" latinLnBrk="0" hangingPunct="1">
                <a:lnSpc>
                  <a:spcPts val="2938"/>
                </a:lnSpc>
                <a:spcBef>
                  <a:spcPts val="0"/>
                </a:spcBef>
                <a:spcAft>
                  <a:spcPts val="0"/>
                </a:spcAft>
                <a:buClrTx/>
                <a:buSzTx/>
                <a:buFontTx/>
                <a:buNone/>
                <a:tabLst/>
                <a:defRPr/>
              </a:pPr>
              <a:r>
                <a:rPr kumimoji="0" lang="en-US" sz="2099" b="1" i="0" u="none" strike="noStrike" kern="1200" cap="none" spc="0" normalizeH="0" baseline="0" noProof="0" dirty="0">
                  <a:ln>
                    <a:noFill/>
                  </a:ln>
                  <a:solidFill>
                    <a:srgbClr val="005BAA"/>
                  </a:solidFill>
                  <a:effectLst/>
                  <a:uLnTx/>
                  <a:uFillTx/>
                  <a:latin typeface="Arial" panose="020B0604020202020204" pitchFamily="34" charset="0"/>
                  <a:ea typeface="+mn-ea"/>
                  <a:cs typeface="Arial" panose="020B0604020202020204" pitchFamily="34" charset="0"/>
                  <a:sym typeface="Aptos Bold"/>
                </a:rPr>
                <a:t>Reinvestment strategy</a:t>
              </a:r>
            </a:p>
          </p:txBody>
        </p:sp>
        <p:sp>
          <p:nvSpPr>
            <p:cNvPr id="10" name="TextBox 10"/>
            <p:cNvSpPr txBox="1"/>
            <p:nvPr/>
          </p:nvSpPr>
          <p:spPr>
            <a:xfrm>
              <a:off x="9079676" y="3722501"/>
              <a:ext cx="2881542" cy="903902"/>
            </a:xfrm>
            <a:prstGeom prst="rect">
              <a:avLst/>
            </a:prstGeom>
          </p:spPr>
          <p:txBody>
            <a:bodyPr lIns="0" tIns="0" rIns="0" bIns="0" rtlCol="0" anchor="t">
              <a:spAutoFit/>
            </a:bodyPr>
            <a:lstStyle/>
            <a:p>
              <a:pPr marL="0" marR="0" lvl="0" indent="0" algn="l" defTabSz="914400" rtl="0" eaLnBrk="1" fontAlgn="auto" latinLnBrk="0" hangingPunct="1">
                <a:lnSpc>
                  <a:spcPts val="1837"/>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 </a:t>
              </a:r>
              <a:r>
                <a:rPr kumimoji="0" lang="en-CH" sz="1400" b="0" i="0" u="none" strike="noStrike" kern="1200" cap="none" spc="0" normalizeH="0" baseline="0" noProof="0" dirty="0">
                  <a:ln>
                    <a:noFill/>
                  </a:ln>
                  <a:solidFill>
                    <a:srgbClr val="005BAA"/>
                  </a:solidFill>
                  <a:effectLst/>
                  <a:uLnTx/>
                  <a:uFillTx/>
                  <a:latin typeface="Arial" panose="020B0604020202020204" pitchFamily="34" charset="0"/>
                  <a:ea typeface="Aptos"/>
                  <a:cs typeface="Arial" panose="020B0604020202020204" pitchFamily="34" charset="0"/>
                  <a:sym typeface="Aptos"/>
                </a:rPr>
                <a:t>T</a:t>
              </a:r>
              <a:r>
                <a:rPr kumimoji="0" lang="en-US" sz="1313" b="0" i="0" u="none" strike="noStrike" kern="1200" cap="none" spc="0" normalizeH="0" baseline="0" noProof="0" dirty="0">
                  <a:ln>
                    <a:noFill/>
                  </a:ln>
                  <a:solidFill>
                    <a:srgbClr val="005BAA"/>
                  </a:solidFill>
                  <a:effectLst/>
                  <a:uLnTx/>
                  <a:uFillTx/>
                  <a:latin typeface="Arial" panose="020B0604020202020204" pitchFamily="34" charset="0"/>
                  <a:ea typeface="+mn-ea"/>
                  <a:cs typeface="Arial" panose="020B0604020202020204" pitchFamily="34" charset="0"/>
                  <a:sym typeface="Aptos"/>
                </a:rPr>
                <a:t>he Task Force to prepare proposals for de-prioritization or deferrals of components of the Strategic and Operating Plans</a:t>
              </a:r>
              <a:r>
                <a:rPr kumimoji="0" lang="en-CH" sz="1313" b="0" i="0" u="none" strike="noStrike" kern="1200" cap="none" spc="0" normalizeH="0" baseline="0" noProof="0" dirty="0">
                  <a:ln>
                    <a:noFill/>
                  </a:ln>
                  <a:solidFill>
                    <a:srgbClr val="005BAA"/>
                  </a:solidFill>
                  <a:effectLst/>
                  <a:uLnTx/>
                  <a:uFillTx/>
                  <a:latin typeface="Arial" panose="020B0604020202020204" pitchFamily="34" charset="0"/>
                  <a:ea typeface="+mn-ea"/>
                  <a:cs typeface="Arial" panose="020B0604020202020204" pitchFamily="34" charset="0"/>
                  <a:sym typeface="Aptos"/>
                </a:rPr>
                <a:t>.</a:t>
              </a:r>
              <a:endParaRPr kumimoji="0" lang="en-US" sz="1313" b="0" i="0" u="none" strike="noStrike" kern="1200" cap="none" spc="0" normalizeH="0" baseline="0" noProof="0" dirty="0">
                <a:ln>
                  <a:noFill/>
                </a:ln>
                <a:solidFill>
                  <a:srgbClr val="005BAA"/>
                </a:solidFill>
                <a:effectLst/>
                <a:uLnTx/>
                <a:uFillTx/>
                <a:latin typeface="Arial" panose="020B0604020202020204" pitchFamily="34" charset="0"/>
                <a:ea typeface="+mn-ea"/>
                <a:cs typeface="Arial" panose="020B0604020202020204" pitchFamily="34" charset="0"/>
                <a:sym typeface="Aptos"/>
              </a:endParaRPr>
            </a:p>
          </p:txBody>
        </p:sp>
        <p:sp>
          <p:nvSpPr>
            <p:cNvPr id="11" name="AutoShape 11"/>
            <p:cNvSpPr/>
            <p:nvPr/>
          </p:nvSpPr>
          <p:spPr>
            <a:xfrm>
              <a:off x="9079676" y="3179250"/>
              <a:ext cx="624687" cy="0"/>
            </a:xfrm>
            <a:prstGeom prst="line">
              <a:avLst/>
            </a:prstGeom>
            <a:ln w="28575" cap="flat">
              <a:solidFill>
                <a:srgbClr val="2254C5"/>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200" b="0" i="0" u="none" strike="noStrike" kern="1200" cap="none" spc="0" normalizeH="0" baseline="0" noProof="0">
                <a:ln>
                  <a:noFill/>
                </a:ln>
                <a:solidFill>
                  <a:srgbClr val="005BAA"/>
                </a:solidFill>
                <a:effectLst/>
                <a:uLnTx/>
                <a:uFillTx/>
                <a:latin typeface="Arial" panose="020B0604020202020204" pitchFamily="34" charset="0"/>
                <a:ea typeface="+mn-ea"/>
                <a:cs typeface="Arial" panose="020B0604020202020204" pitchFamily="34" charset="0"/>
              </a:endParaRPr>
            </a:p>
          </p:txBody>
        </p:sp>
        <p:sp>
          <p:nvSpPr>
            <p:cNvPr id="12" name="AutoShape 12"/>
            <p:cNvSpPr/>
            <p:nvPr/>
          </p:nvSpPr>
          <p:spPr>
            <a:xfrm>
              <a:off x="9079676" y="5051294"/>
              <a:ext cx="624687" cy="0"/>
            </a:xfrm>
            <a:prstGeom prst="line">
              <a:avLst/>
            </a:prstGeom>
            <a:ln w="28575" cap="flat">
              <a:solidFill>
                <a:srgbClr val="2254C5"/>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200" b="0" i="0" u="none" strike="noStrike" kern="1200" cap="none" spc="0" normalizeH="0" baseline="0" noProof="0">
                <a:ln>
                  <a:noFill/>
                </a:ln>
                <a:solidFill>
                  <a:srgbClr val="005BAA"/>
                </a:solidFill>
                <a:effectLst/>
                <a:uLnTx/>
                <a:uFillTx/>
                <a:latin typeface="Arial" panose="020B0604020202020204" pitchFamily="34" charset="0"/>
                <a:ea typeface="+mn-ea"/>
                <a:cs typeface="Arial" panose="020B0604020202020204" pitchFamily="34" charset="0"/>
              </a:endParaRPr>
            </a:p>
          </p:txBody>
        </p:sp>
        <p:sp>
          <p:nvSpPr>
            <p:cNvPr id="13" name="AutoShape 13"/>
            <p:cNvSpPr/>
            <p:nvPr/>
          </p:nvSpPr>
          <p:spPr>
            <a:xfrm>
              <a:off x="6099104" y="5146913"/>
              <a:ext cx="730183" cy="0"/>
            </a:xfrm>
            <a:prstGeom prst="line">
              <a:avLst/>
            </a:prstGeom>
            <a:ln w="28575" cap="flat">
              <a:solidFill>
                <a:srgbClr val="2254C5"/>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200" b="0" i="0" u="none" strike="noStrike" kern="1200" cap="none" spc="0" normalizeH="0" baseline="0" noProof="0">
                <a:ln>
                  <a:noFill/>
                </a:ln>
                <a:solidFill>
                  <a:srgbClr val="005BAA"/>
                </a:solidFill>
                <a:effectLst/>
                <a:uLnTx/>
                <a:uFillTx/>
                <a:latin typeface="Arial" panose="020B0604020202020204" pitchFamily="34" charset="0"/>
                <a:ea typeface="+mn-ea"/>
                <a:cs typeface="Arial" panose="020B0604020202020204" pitchFamily="34" charset="0"/>
              </a:endParaRPr>
            </a:p>
          </p:txBody>
        </p:sp>
        <p:sp>
          <p:nvSpPr>
            <p:cNvPr id="15" name="AutoShape 15"/>
            <p:cNvSpPr/>
            <p:nvPr/>
          </p:nvSpPr>
          <p:spPr>
            <a:xfrm>
              <a:off x="6086821" y="3179250"/>
              <a:ext cx="624687" cy="0"/>
            </a:xfrm>
            <a:prstGeom prst="line">
              <a:avLst/>
            </a:prstGeom>
            <a:ln w="28575" cap="flat">
              <a:solidFill>
                <a:srgbClr val="2254C5"/>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200" b="0" i="0" u="none" strike="noStrike" kern="1200" cap="none" spc="0" normalizeH="0" baseline="0" noProof="0">
                <a:ln>
                  <a:noFill/>
                </a:ln>
                <a:solidFill>
                  <a:srgbClr val="005BAA"/>
                </a:solidFill>
                <a:effectLst/>
                <a:uLnTx/>
                <a:uFillTx/>
                <a:latin typeface="Arial" panose="020B0604020202020204" pitchFamily="34" charset="0"/>
                <a:ea typeface="+mn-ea"/>
                <a:cs typeface="Arial" panose="020B0604020202020204" pitchFamily="34" charset="0"/>
              </a:endParaRPr>
            </a:p>
          </p:txBody>
        </p:sp>
        <p:sp>
          <p:nvSpPr>
            <p:cNvPr id="16" name="TextBox 16"/>
            <p:cNvSpPr txBox="1"/>
            <p:nvPr/>
          </p:nvSpPr>
          <p:spPr>
            <a:xfrm>
              <a:off x="6096000" y="3353221"/>
              <a:ext cx="2327715" cy="353495"/>
            </a:xfrm>
            <a:prstGeom prst="rect">
              <a:avLst/>
            </a:prstGeom>
          </p:spPr>
          <p:txBody>
            <a:bodyPr lIns="0" tIns="0" rIns="0" bIns="0" rtlCol="0" anchor="t">
              <a:spAutoFit/>
            </a:bodyPr>
            <a:lstStyle/>
            <a:p>
              <a:pPr marL="0" marR="0" lvl="0" indent="0" algn="l" defTabSz="914400" rtl="0" eaLnBrk="1" fontAlgn="auto" latinLnBrk="0" hangingPunct="1">
                <a:lnSpc>
                  <a:spcPts val="2938"/>
                </a:lnSpc>
                <a:spcBef>
                  <a:spcPts val="0"/>
                </a:spcBef>
                <a:spcAft>
                  <a:spcPts val="0"/>
                </a:spcAft>
                <a:buClrTx/>
                <a:buSzTx/>
                <a:buFontTx/>
                <a:buNone/>
                <a:tabLst/>
                <a:defRPr/>
              </a:pPr>
              <a:r>
                <a:rPr kumimoji="0" lang="en-US" sz="2099" b="1" i="0" u="none" strike="noStrike" kern="1200" cap="none" spc="0" normalizeH="0" baseline="0" noProof="0" dirty="0">
                  <a:ln>
                    <a:noFill/>
                  </a:ln>
                  <a:solidFill>
                    <a:srgbClr val="005BAA"/>
                  </a:solidFill>
                  <a:effectLst/>
                  <a:uLnTx/>
                  <a:uFillTx/>
                  <a:latin typeface="Arial" panose="020B0604020202020204" pitchFamily="34" charset="0"/>
                  <a:ea typeface="Aptos Bold"/>
                  <a:cs typeface="Arial" panose="020B0604020202020204" pitchFamily="34" charset="0"/>
                  <a:sym typeface="Aptos Bold"/>
                </a:rPr>
                <a:t>Efficiencies</a:t>
              </a:r>
            </a:p>
          </p:txBody>
        </p:sp>
      </p:grpSp>
      <p:sp>
        <p:nvSpPr>
          <p:cNvPr id="76" name="TextBox 3"/>
          <p:cNvSpPr txBox="1"/>
          <p:nvPr/>
        </p:nvSpPr>
        <p:spPr>
          <a:xfrm>
            <a:off x="2124045" y="237982"/>
            <a:ext cx="9212023" cy="886397"/>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008CBF"/>
                </a:solidFill>
                <a:latin typeface="Arial" panose="020B0604020202020204" pitchFamily="34" charset="0"/>
                <a:ea typeface="+mj-ea"/>
                <a:cs typeface="Arial" panose="020B0604020202020204" pitchFamily="34" charset="0"/>
              </a:defRPr>
            </a:lvl1pPr>
          </a:lstStyle>
          <a:p>
            <a:r>
              <a:rPr lang="en-CH" dirty="0">
                <a:sym typeface="Aptos Bold"/>
              </a:rPr>
              <a:t>One</a:t>
            </a:r>
            <a:r>
              <a:rPr lang="en-US" dirty="0">
                <a:sym typeface="Aptos Bold"/>
              </a:rPr>
              <a:t> </a:t>
            </a:r>
            <a:r>
              <a:rPr lang="en-CH" dirty="0">
                <a:sym typeface="Aptos Bold"/>
              </a:rPr>
              <a:t>WMO</a:t>
            </a:r>
            <a:r>
              <a:rPr lang="en-US" dirty="0">
                <a:sym typeface="Aptos Bold"/>
              </a:rPr>
              <a:t>: </a:t>
            </a:r>
            <a:r>
              <a:rPr lang="en-CH" dirty="0">
                <a:sym typeface="Aptos Bold"/>
              </a:rPr>
              <a:t>T</a:t>
            </a:r>
            <a:r>
              <a:rPr lang="en-US" dirty="0">
                <a:sym typeface="Aptos Bold"/>
              </a:rPr>
              <a:t>ran</a:t>
            </a:r>
            <a:r>
              <a:rPr lang="en-CH" dirty="0">
                <a:sym typeface="Aptos Bold"/>
              </a:rPr>
              <a:t>s</a:t>
            </a:r>
            <a:r>
              <a:rPr lang="en-US" dirty="0">
                <a:sym typeface="Aptos Bold"/>
              </a:rPr>
              <a:t>forming the </a:t>
            </a:r>
            <a:r>
              <a:rPr lang="en-CH" dirty="0">
                <a:sym typeface="Aptos Bold"/>
              </a:rPr>
              <a:t>S</a:t>
            </a:r>
            <a:r>
              <a:rPr lang="en-US" dirty="0" err="1">
                <a:sym typeface="Aptos Bold"/>
              </a:rPr>
              <a:t>ecretariat</a:t>
            </a:r>
            <a:endParaRPr lang="en-US" dirty="0">
              <a:sym typeface="Aptos Bold"/>
            </a:endParaRPr>
          </a:p>
        </p:txBody>
      </p:sp>
      <p:grpSp>
        <p:nvGrpSpPr>
          <p:cNvPr id="80" name="Group 79">
            <a:extLst>
              <a:ext uri="{FF2B5EF4-FFF2-40B4-BE49-F238E27FC236}">
                <a16:creationId xmlns:a16="http://schemas.microsoft.com/office/drawing/2014/main" id="{FA23140F-B03F-03C6-DB6D-19F5FF3D5120}"/>
              </a:ext>
            </a:extLst>
          </p:cNvPr>
          <p:cNvGrpSpPr/>
          <p:nvPr/>
        </p:nvGrpSpPr>
        <p:grpSpPr>
          <a:xfrm>
            <a:off x="621321" y="1371577"/>
            <a:ext cx="4982008" cy="4670277"/>
            <a:chOff x="802059" y="750845"/>
            <a:chExt cx="4982008" cy="4670277"/>
          </a:xfrm>
        </p:grpSpPr>
        <p:grpSp>
          <p:nvGrpSpPr>
            <p:cNvPr id="29" name="Group 28">
              <a:extLst>
                <a:ext uri="{FF2B5EF4-FFF2-40B4-BE49-F238E27FC236}">
                  <a16:creationId xmlns:a16="http://schemas.microsoft.com/office/drawing/2014/main" id="{5759DF04-C3A1-A110-4E5C-CB23DEE95AA5}"/>
                </a:ext>
              </a:extLst>
            </p:cNvPr>
            <p:cNvGrpSpPr/>
            <p:nvPr/>
          </p:nvGrpSpPr>
          <p:grpSpPr>
            <a:xfrm>
              <a:off x="2018232" y="1886103"/>
              <a:ext cx="2540358" cy="2287399"/>
              <a:chOff x="4315139" y="1571545"/>
              <a:chExt cx="3983276" cy="3788760"/>
            </a:xfrm>
          </p:grpSpPr>
          <p:grpSp>
            <p:nvGrpSpPr>
              <p:cNvPr id="30" name="Group 29">
                <a:extLst>
                  <a:ext uri="{FF2B5EF4-FFF2-40B4-BE49-F238E27FC236}">
                    <a16:creationId xmlns:a16="http://schemas.microsoft.com/office/drawing/2014/main" id="{79102F51-9DF6-C5F3-35A5-59D16C45D02E}"/>
                  </a:ext>
                </a:extLst>
              </p:cNvPr>
              <p:cNvGrpSpPr/>
              <p:nvPr/>
            </p:nvGrpSpPr>
            <p:grpSpPr>
              <a:xfrm>
                <a:off x="4346978" y="4248507"/>
                <a:ext cx="3920351" cy="1111798"/>
                <a:chOff x="3918531" y="4157763"/>
                <a:chExt cx="4157859" cy="1185528"/>
              </a:xfrm>
            </p:grpSpPr>
            <p:sp>
              <p:nvSpPr>
                <p:cNvPr id="37" name="Freeform 32">
                  <a:extLst>
                    <a:ext uri="{FF2B5EF4-FFF2-40B4-BE49-F238E27FC236}">
                      <a16:creationId xmlns:a16="http://schemas.microsoft.com/office/drawing/2014/main" id="{5C49547F-906B-795F-ADCE-306EDF98947B}"/>
                    </a:ext>
                  </a:extLst>
                </p:cNvPr>
                <p:cNvSpPr/>
                <p:nvPr/>
              </p:nvSpPr>
              <p:spPr>
                <a:xfrm>
                  <a:off x="3918531" y="4157763"/>
                  <a:ext cx="4157858" cy="1185528"/>
                </a:xfrm>
                <a:custGeom>
                  <a:avLst/>
                  <a:gdLst/>
                  <a:ahLst/>
                  <a:cxnLst/>
                  <a:rect l="l" t="t" r="r" b="b"/>
                  <a:pathLst>
                    <a:path w="7489106" h="1685049">
                      <a:moveTo>
                        <a:pt x="0" y="0"/>
                      </a:moveTo>
                      <a:lnTo>
                        <a:pt x="7489106" y="0"/>
                      </a:lnTo>
                      <a:lnTo>
                        <a:pt x="7489106" y="1685049"/>
                      </a:lnTo>
                      <a:lnTo>
                        <a:pt x="0" y="16850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8" name="TextBox 37">
                  <a:extLst>
                    <a:ext uri="{FF2B5EF4-FFF2-40B4-BE49-F238E27FC236}">
                      <a16:creationId xmlns:a16="http://schemas.microsoft.com/office/drawing/2014/main" id="{468526D0-EA60-F29E-07EC-CE3B2D0E1E1D}"/>
                    </a:ext>
                  </a:extLst>
                </p:cNvPr>
                <p:cNvSpPr txBox="1"/>
                <p:nvPr/>
              </p:nvSpPr>
              <p:spPr>
                <a:xfrm>
                  <a:off x="3935597" y="4498330"/>
                  <a:ext cx="4140793" cy="5435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a:ln>
                        <a:noFill/>
                      </a:ln>
                      <a:solidFill>
                        <a:srgbClr val="003DA5"/>
                      </a:solidFill>
                      <a:effectLst/>
                      <a:uLnTx/>
                      <a:uFillTx/>
                      <a:latin typeface="Arial" panose="020B0604020202020204" pitchFamily="34" charset="0"/>
                      <a:ea typeface="+mn-ea"/>
                      <a:cs typeface="Arial" panose="020B0604020202020204" pitchFamily="34" charset="0"/>
                    </a:rPr>
                    <a:t>CROSS-CUTTING TOPICS</a:t>
                  </a:r>
                </a:p>
              </p:txBody>
            </p:sp>
          </p:grpSp>
          <p:grpSp>
            <p:nvGrpSpPr>
              <p:cNvPr id="31" name="Group 30">
                <a:extLst>
                  <a:ext uri="{FF2B5EF4-FFF2-40B4-BE49-F238E27FC236}">
                    <a16:creationId xmlns:a16="http://schemas.microsoft.com/office/drawing/2014/main" id="{3D2A89E9-64EE-73A2-213B-C9DEECAD64E3}"/>
                  </a:ext>
                </a:extLst>
              </p:cNvPr>
              <p:cNvGrpSpPr/>
              <p:nvPr/>
            </p:nvGrpSpPr>
            <p:grpSpPr>
              <a:xfrm>
                <a:off x="4345560" y="1571545"/>
                <a:ext cx="3904258" cy="1262163"/>
                <a:chOff x="3830337" y="1523357"/>
                <a:chExt cx="4323961" cy="1219843"/>
              </a:xfrm>
            </p:grpSpPr>
            <p:sp>
              <p:nvSpPr>
                <p:cNvPr id="35" name="Freeform 32">
                  <a:extLst>
                    <a:ext uri="{FF2B5EF4-FFF2-40B4-BE49-F238E27FC236}">
                      <a16:creationId xmlns:a16="http://schemas.microsoft.com/office/drawing/2014/main" id="{FB8B1E13-2D68-3C2F-621D-7DE004EF5EA3}"/>
                    </a:ext>
                  </a:extLst>
                </p:cNvPr>
                <p:cNvSpPr/>
                <p:nvPr/>
              </p:nvSpPr>
              <p:spPr>
                <a:xfrm>
                  <a:off x="3850467" y="1523357"/>
                  <a:ext cx="4303831" cy="1219843"/>
                </a:xfrm>
                <a:custGeom>
                  <a:avLst/>
                  <a:gdLst/>
                  <a:ahLst/>
                  <a:cxnLst/>
                  <a:rect l="l" t="t" r="r" b="b"/>
                  <a:pathLst>
                    <a:path w="7489106" h="1685049">
                      <a:moveTo>
                        <a:pt x="0" y="0"/>
                      </a:moveTo>
                      <a:lnTo>
                        <a:pt x="7489106" y="0"/>
                      </a:lnTo>
                      <a:lnTo>
                        <a:pt x="7489106" y="1685049"/>
                      </a:lnTo>
                      <a:lnTo>
                        <a:pt x="0" y="16850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6" name="TextBox 35">
                  <a:extLst>
                    <a:ext uri="{FF2B5EF4-FFF2-40B4-BE49-F238E27FC236}">
                      <a16:creationId xmlns:a16="http://schemas.microsoft.com/office/drawing/2014/main" id="{F978F845-F27A-6381-F5D5-2CABE65A3499}"/>
                    </a:ext>
                  </a:extLst>
                </p:cNvPr>
                <p:cNvSpPr txBox="1"/>
                <p:nvPr/>
              </p:nvSpPr>
              <p:spPr>
                <a:xfrm>
                  <a:off x="3830337" y="1801995"/>
                  <a:ext cx="4303831" cy="5912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a:ln>
                        <a:noFill/>
                      </a:ln>
                      <a:solidFill>
                        <a:srgbClr val="003DA5"/>
                      </a:solidFill>
                      <a:effectLst/>
                      <a:uLnTx/>
                      <a:uFillTx/>
                      <a:latin typeface="Arial" panose="020B0604020202020204" pitchFamily="34" charset="0"/>
                      <a:ea typeface="+mn-ea"/>
                      <a:cs typeface="Arial" panose="020B0604020202020204" pitchFamily="34" charset="0"/>
                    </a:rPr>
                    <a:t>ONE WMO</a:t>
                  </a:r>
                </a:p>
              </p:txBody>
            </p:sp>
          </p:grpSp>
          <p:grpSp>
            <p:nvGrpSpPr>
              <p:cNvPr id="32" name="Group 31">
                <a:extLst>
                  <a:ext uri="{FF2B5EF4-FFF2-40B4-BE49-F238E27FC236}">
                    <a16:creationId xmlns:a16="http://schemas.microsoft.com/office/drawing/2014/main" id="{8B78BB2A-6158-90D5-9965-8BCFCD901A91}"/>
                  </a:ext>
                </a:extLst>
              </p:cNvPr>
              <p:cNvGrpSpPr/>
              <p:nvPr/>
            </p:nvGrpSpPr>
            <p:grpSpPr>
              <a:xfrm>
                <a:off x="4315139" y="2935379"/>
                <a:ext cx="3983276" cy="1201335"/>
                <a:chOff x="3847417" y="2869245"/>
                <a:chExt cx="4303830" cy="1245556"/>
              </a:xfrm>
            </p:grpSpPr>
            <p:sp>
              <p:nvSpPr>
                <p:cNvPr id="33" name="Freeform 32">
                  <a:extLst>
                    <a:ext uri="{FF2B5EF4-FFF2-40B4-BE49-F238E27FC236}">
                      <a16:creationId xmlns:a16="http://schemas.microsoft.com/office/drawing/2014/main" id="{7B2D59E6-D7D1-1C15-D8D9-D5747750A543}"/>
                    </a:ext>
                  </a:extLst>
                </p:cNvPr>
                <p:cNvSpPr/>
                <p:nvPr/>
              </p:nvSpPr>
              <p:spPr>
                <a:xfrm>
                  <a:off x="3847417" y="2869245"/>
                  <a:ext cx="4303830" cy="1245556"/>
                </a:xfrm>
                <a:custGeom>
                  <a:avLst/>
                  <a:gdLst/>
                  <a:ahLst/>
                  <a:cxnLst/>
                  <a:rect l="l" t="t" r="r" b="b"/>
                  <a:pathLst>
                    <a:path w="7489106" h="1685049">
                      <a:moveTo>
                        <a:pt x="0" y="0"/>
                      </a:moveTo>
                      <a:lnTo>
                        <a:pt x="7489106" y="0"/>
                      </a:lnTo>
                      <a:lnTo>
                        <a:pt x="7489106" y="1685049"/>
                      </a:lnTo>
                      <a:lnTo>
                        <a:pt x="0" y="16850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A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TextBox 33">
                  <a:extLst>
                    <a:ext uri="{FF2B5EF4-FFF2-40B4-BE49-F238E27FC236}">
                      <a16:creationId xmlns:a16="http://schemas.microsoft.com/office/drawing/2014/main" id="{1AD82F97-4648-B94A-5047-54D39F7A5448}"/>
                    </a:ext>
                  </a:extLst>
                </p:cNvPr>
                <p:cNvSpPr txBox="1"/>
                <p:nvPr/>
              </p:nvSpPr>
              <p:spPr>
                <a:xfrm>
                  <a:off x="3880286" y="3196967"/>
                  <a:ext cx="4270961" cy="5814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a:ln>
                        <a:noFill/>
                      </a:ln>
                      <a:solidFill>
                        <a:srgbClr val="003DA5"/>
                      </a:solidFill>
                      <a:effectLst/>
                      <a:uLnTx/>
                      <a:uFillTx/>
                      <a:latin typeface="Arial" panose="020B0604020202020204" pitchFamily="34" charset="0"/>
                      <a:ea typeface="+mn-ea"/>
                      <a:cs typeface="Arial" panose="020B0604020202020204" pitchFamily="34" charset="0"/>
                    </a:rPr>
                    <a:t>MEMBER- CENTERED</a:t>
                  </a:r>
                </a:p>
              </p:txBody>
            </p:sp>
          </p:grpSp>
        </p:grpSp>
        <p:sp>
          <p:nvSpPr>
            <p:cNvPr id="42" name="Oval 41">
              <a:extLst>
                <a:ext uri="{FF2B5EF4-FFF2-40B4-BE49-F238E27FC236}">
                  <a16:creationId xmlns:a16="http://schemas.microsoft.com/office/drawing/2014/main" id="{3E5BF2EE-D207-7652-79CB-B96DA2244EF5}"/>
                </a:ext>
              </a:extLst>
            </p:cNvPr>
            <p:cNvSpPr/>
            <p:nvPr/>
          </p:nvSpPr>
          <p:spPr>
            <a:xfrm rot="21447434">
              <a:off x="805393" y="794127"/>
              <a:ext cx="4977979" cy="4606443"/>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rstTxWarp prst="textCircl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00" b="0" i="0" u="none" strike="noStrike" kern="1200" cap="none" spc="3000" normalizeH="0" baseline="0" noProof="0">
                  <a:ln>
                    <a:solidFill>
                      <a:srgbClr val="00B5D5"/>
                    </a:solidFill>
                  </a:ln>
                  <a:solidFill>
                    <a:srgbClr val="003DA5"/>
                  </a:solidFill>
                  <a:effectLst/>
                  <a:uLnTx/>
                  <a:uFillTx/>
                  <a:latin typeface="Arial" panose="020B0604020202020204" pitchFamily="34" charset="0"/>
                  <a:ea typeface="+mn-ea"/>
                  <a:cs typeface="Arial" panose="020B0604020202020204" pitchFamily="34" charset="0"/>
                </a:rPr>
                <a:t>     NORMATIVE  WORK  AND  STANDARD  SETTING     NORMATIVE  WORK  AND  STANDARD  SETTING </a:t>
              </a:r>
              <a:endParaRPr kumimoji="0" lang="es-AR" sz="34400" b="0" i="0" u="none" strike="noStrike" kern="1200" cap="none" spc="0" normalizeH="0" baseline="0" noProof="0">
                <a:ln>
                  <a:solidFill>
                    <a:srgbClr val="00B5D5"/>
                  </a:solidFill>
                </a:ln>
                <a:solidFill>
                  <a:srgbClr val="003DA5"/>
                </a:solidFill>
                <a:effectLst/>
                <a:uLnTx/>
                <a:uFillTx/>
                <a:latin typeface="Arial" panose="020B0604020202020204" pitchFamily="34" charset="0"/>
                <a:ea typeface="+mn-ea"/>
                <a:cs typeface="Arial" panose="020B0604020202020204" pitchFamily="34" charset="0"/>
              </a:endParaRPr>
            </a:p>
          </p:txBody>
        </p:sp>
        <p:grpSp>
          <p:nvGrpSpPr>
            <p:cNvPr id="77" name="Group 76">
              <a:extLst>
                <a:ext uri="{FF2B5EF4-FFF2-40B4-BE49-F238E27FC236}">
                  <a16:creationId xmlns:a16="http://schemas.microsoft.com/office/drawing/2014/main" id="{3D44D6B8-E4F9-5A7A-C67C-8861F567FF80}"/>
                </a:ext>
              </a:extLst>
            </p:cNvPr>
            <p:cNvGrpSpPr/>
            <p:nvPr/>
          </p:nvGrpSpPr>
          <p:grpSpPr>
            <a:xfrm>
              <a:off x="1032832" y="750845"/>
              <a:ext cx="4525830" cy="4670277"/>
              <a:chOff x="1032832" y="750845"/>
              <a:chExt cx="4525830" cy="4670277"/>
            </a:xfrm>
          </p:grpSpPr>
          <p:grpSp>
            <p:nvGrpSpPr>
              <p:cNvPr id="67" name="Group 66">
                <a:extLst>
                  <a:ext uri="{FF2B5EF4-FFF2-40B4-BE49-F238E27FC236}">
                    <a16:creationId xmlns:a16="http://schemas.microsoft.com/office/drawing/2014/main" id="{4850ADCF-A53A-EF52-5715-8AA756CF2DDA}"/>
                  </a:ext>
                </a:extLst>
              </p:cNvPr>
              <p:cNvGrpSpPr/>
              <p:nvPr/>
            </p:nvGrpSpPr>
            <p:grpSpPr>
              <a:xfrm>
                <a:off x="1032832" y="750845"/>
                <a:ext cx="4525830" cy="4383544"/>
                <a:chOff x="1032832" y="750845"/>
                <a:chExt cx="4525830" cy="4383544"/>
              </a:xfrm>
            </p:grpSpPr>
            <p:sp>
              <p:nvSpPr>
                <p:cNvPr id="43" name="Arc 42">
                  <a:extLst>
                    <a:ext uri="{FF2B5EF4-FFF2-40B4-BE49-F238E27FC236}">
                      <a16:creationId xmlns:a16="http://schemas.microsoft.com/office/drawing/2014/main" id="{C63C92A4-63E7-E12F-DE63-52CB750DB7FE}"/>
                    </a:ext>
                  </a:extLst>
                </p:cNvPr>
                <p:cNvSpPr/>
                <p:nvPr/>
              </p:nvSpPr>
              <p:spPr>
                <a:xfrm>
                  <a:off x="1437135" y="1012862"/>
                  <a:ext cx="4121527" cy="4121527"/>
                </a:xfrm>
                <a:prstGeom prst="arc">
                  <a:avLst>
                    <a:gd name="adj1" fmla="val 16176422"/>
                    <a:gd name="adj2" fmla="val 11635"/>
                  </a:avLst>
                </a:prstGeom>
                <a:ln w="517525">
                  <a:solidFill>
                    <a:srgbClr val="003DA5"/>
                  </a:solidFill>
                  <a:headEnd type="none" w="sm" len="sm"/>
                  <a:tailEnd type="none" w="sm" len="sm"/>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5" name="Arrow: Pentagon 44">
                  <a:extLst>
                    <a:ext uri="{FF2B5EF4-FFF2-40B4-BE49-F238E27FC236}">
                      <a16:creationId xmlns:a16="http://schemas.microsoft.com/office/drawing/2014/main" id="{77C44178-6629-AA0A-1866-60DDFC170C32}"/>
                    </a:ext>
                  </a:extLst>
                </p:cNvPr>
                <p:cNvSpPr/>
                <p:nvPr/>
              </p:nvSpPr>
              <p:spPr>
                <a:xfrm rot="10800000">
                  <a:off x="3307744" y="757501"/>
                  <a:ext cx="242252" cy="512150"/>
                </a:xfrm>
                <a:prstGeom prst="homePlate">
                  <a:avLst>
                    <a:gd name="adj" fmla="val 65727"/>
                  </a:avLst>
                </a:prstGeom>
                <a:solidFill>
                  <a:srgbClr val="003DA5"/>
                </a:solid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2" name="Arc 51">
                  <a:extLst>
                    <a:ext uri="{FF2B5EF4-FFF2-40B4-BE49-F238E27FC236}">
                      <a16:creationId xmlns:a16="http://schemas.microsoft.com/office/drawing/2014/main" id="{A5E19850-D9DA-0E7F-1110-5CACE7715134}"/>
                    </a:ext>
                  </a:extLst>
                </p:cNvPr>
                <p:cNvSpPr/>
                <p:nvPr/>
              </p:nvSpPr>
              <p:spPr>
                <a:xfrm rot="16200000">
                  <a:off x="1032832" y="1008419"/>
                  <a:ext cx="4121527" cy="4121527"/>
                </a:xfrm>
                <a:prstGeom prst="arc">
                  <a:avLst>
                    <a:gd name="adj1" fmla="val 16035029"/>
                    <a:gd name="adj2" fmla="val 21542578"/>
                  </a:avLst>
                </a:prstGeom>
                <a:ln w="517525">
                  <a:solidFill>
                    <a:srgbClr val="003DA5"/>
                  </a:solidFill>
                  <a:headEnd type="none" w="sm" len="sm"/>
                  <a:tailEnd type="none" w="sm" len="sm"/>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3" name="Arrow: Pentagon 52">
                  <a:extLst>
                    <a:ext uri="{FF2B5EF4-FFF2-40B4-BE49-F238E27FC236}">
                      <a16:creationId xmlns:a16="http://schemas.microsoft.com/office/drawing/2014/main" id="{126D6268-05E7-8F1D-67D6-B414278ABEC2}"/>
                    </a:ext>
                  </a:extLst>
                </p:cNvPr>
                <p:cNvSpPr/>
                <p:nvPr/>
              </p:nvSpPr>
              <p:spPr>
                <a:xfrm>
                  <a:off x="3042253" y="750845"/>
                  <a:ext cx="256025" cy="518400"/>
                </a:xfrm>
                <a:prstGeom prst="homePlate">
                  <a:avLst>
                    <a:gd name="adj" fmla="val 65728"/>
                  </a:avLst>
                </a:prstGeom>
                <a:solidFill>
                  <a:srgbClr val="003DA5"/>
                </a:solid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7" name="Arrow: Chevron 56">
                  <a:extLst>
                    <a:ext uri="{FF2B5EF4-FFF2-40B4-BE49-F238E27FC236}">
                      <a16:creationId xmlns:a16="http://schemas.microsoft.com/office/drawing/2014/main" id="{A5B21D35-19C3-EC61-E209-D31CA1A4C47A}"/>
                    </a:ext>
                  </a:extLst>
                </p:cNvPr>
                <p:cNvSpPr/>
                <p:nvPr/>
              </p:nvSpPr>
              <p:spPr>
                <a:xfrm>
                  <a:off x="2926397" y="782194"/>
                  <a:ext cx="294704" cy="450508"/>
                </a:xfrm>
                <a:prstGeom prst="chevron">
                  <a:avLst>
                    <a:gd name="adj" fmla="val 4460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8" name="Arrow: Chevron 57">
                  <a:extLst>
                    <a:ext uri="{FF2B5EF4-FFF2-40B4-BE49-F238E27FC236}">
                      <a16:creationId xmlns:a16="http://schemas.microsoft.com/office/drawing/2014/main" id="{BA9060E9-04B6-0D28-C850-7024D1C332C1}"/>
                    </a:ext>
                  </a:extLst>
                </p:cNvPr>
                <p:cNvSpPr/>
                <p:nvPr/>
              </p:nvSpPr>
              <p:spPr>
                <a:xfrm rot="10800000">
                  <a:off x="3381293" y="787982"/>
                  <a:ext cx="294704" cy="450508"/>
                </a:xfrm>
                <a:prstGeom prst="chevron">
                  <a:avLst>
                    <a:gd name="adj" fmla="val 4460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68" name="Group 67">
                <a:extLst>
                  <a:ext uri="{FF2B5EF4-FFF2-40B4-BE49-F238E27FC236}">
                    <a16:creationId xmlns:a16="http://schemas.microsoft.com/office/drawing/2014/main" id="{63C4E2F2-1A16-68F0-6A88-B5FD0EF2F241}"/>
                  </a:ext>
                </a:extLst>
              </p:cNvPr>
              <p:cNvGrpSpPr/>
              <p:nvPr/>
            </p:nvGrpSpPr>
            <p:grpSpPr>
              <a:xfrm rot="10800000">
                <a:off x="1032832" y="1037290"/>
                <a:ext cx="4525830" cy="4383832"/>
                <a:chOff x="1032832" y="750557"/>
                <a:chExt cx="4525830" cy="4383832"/>
              </a:xfrm>
            </p:grpSpPr>
            <p:sp>
              <p:nvSpPr>
                <p:cNvPr id="70" name="Arc 69">
                  <a:extLst>
                    <a:ext uri="{FF2B5EF4-FFF2-40B4-BE49-F238E27FC236}">
                      <a16:creationId xmlns:a16="http://schemas.microsoft.com/office/drawing/2014/main" id="{730E25A8-FAB3-E7E6-517F-56A918F6B23F}"/>
                    </a:ext>
                  </a:extLst>
                </p:cNvPr>
                <p:cNvSpPr/>
                <p:nvPr/>
              </p:nvSpPr>
              <p:spPr>
                <a:xfrm>
                  <a:off x="1437135" y="1012862"/>
                  <a:ext cx="4121527" cy="4121527"/>
                </a:xfrm>
                <a:prstGeom prst="arc">
                  <a:avLst>
                    <a:gd name="adj1" fmla="val 16176422"/>
                    <a:gd name="adj2" fmla="val 11635"/>
                  </a:avLst>
                </a:prstGeom>
                <a:ln w="517525">
                  <a:solidFill>
                    <a:srgbClr val="003DA5"/>
                  </a:solidFill>
                  <a:headEnd type="none" w="sm" len="sm"/>
                  <a:tailEnd type="none" w="sm" len="sm"/>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1" name="Arrow: Pentagon 70">
                  <a:extLst>
                    <a:ext uri="{FF2B5EF4-FFF2-40B4-BE49-F238E27FC236}">
                      <a16:creationId xmlns:a16="http://schemas.microsoft.com/office/drawing/2014/main" id="{B9F121E4-1510-193D-4F5F-9EEB529285FF}"/>
                    </a:ext>
                  </a:extLst>
                </p:cNvPr>
                <p:cNvSpPr/>
                <p:nvPr/>
              </p:nvSpPr>
              <p:spPr>
                <a:xfrm rot="10800000">
                  <a:off x="3307744" y="757501"/>
                  <a:ext cx="242252" cy="512150"/>
                </a:xfrm>
                <a:prstGeom prst="homePlate">
                  <a:avLst>
                    <a:gd name="adj" fmla="val 65727"/>
                  </a:avLst>
                </a:prstGeom>
                <a:solidFill>
                  <a:srgbClr val="003DA5"/>
                </a:solid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2" name="Arc 71">
                  <a:extLst>
                    <a:ext uri="{FF2B5EF4-FFF2-40B4-BE49-F238E27FC236}">
                      <a16:creationId xmlns:a16="http://schemas.microsoft.com/office/drawing/2014/main" id="{00060623-ADF0-DC02-F317-561ECE49513A}"/>
                    </a:ext>
                  </a:extLst>
                </p:cNvPr>
                <p:cNvSpPr/>
                <p:nvPr/>
              </p:nvSpPr>
              <p:spPr>
                <a:xfrm rot="16200000">
                  <a:off x="1032832" y="1008419"/>
                  <a:ext cx="4121527" cy="4121527"/>
                </a:xfrm>
                <a:prstGeom prst="arc">
                  <a:avLst>
                    <a:gd name="adj1" fmla="val 16035029"/>
                    <a:gd name="adj2" fmla="val 21542578"/>
                  </a:avLst>
                </a:prstGeom>
                <a:ln w="517525">
                  <a:solidFill>
                    <a:srgbClr val="003DA5"/>
                  </a:solidFill>
                  <a:headEnd type="none" w="sm" len="sm"/>
                  <a:tailEnd type="none" w="sm" len="sm"/>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3" name="Arrow: Pentagon 72">
                  <a:extLst>
                    <a:ext uri="{FF2B5EF4-FFF2-40B4-BE49-F238E27FC236}">
                      <a16:creationId xmlns:a16="http://schemas.microsoft.com/office/drawing/2014/main" id="{860AA237-2E7C-ACC7-B8C4-DF9E06DF15F5}"/>
                    </a:ext>
                  </a:extLst>
                </p:cNvPr>
                <p:cNvSpPr/>
                <p:nvPr/>
              </p:nvSpPr>
              <p:spPr>
                <a:xfrm>
                  <a:off x="3050962" y="750557"/>
                  <a:ext cx="242253" cy="517554"/>
                </a:xfrm>
                <a:prstGeom prst="homePlate">
                  <a:avLst>
                    <a:gd name="adj" fmla="val 65728"/>
                  </a:avLst>
                </a:prstGeom>
                <a:solidFill>
                  <a:srgbClr val="003DA5"/>
                </a:solid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4" name="Arrow: Chevron 73">
                  <a:extLst>
                    <a:ext uri="{FF2B5EF4-FFF2-40B4-BE49-F238E27FC236}">
                      <a16:creationId xmlns:a16="http://schemas.microsoft.com/office/drawing/2014/main" id="{842A1459-C63A-8D3B-E906-9FE4B8024F24}"/>
                    </a:ext>
                  </a:extLst>
                </p:cNvPr>
                <p:cNvSpPr/>
                <p:nvPr/>
              </p:nvSpPr>
              <p:spPr>
                <a:xfrm>
                  <a:off x="2931125" y="791772"/>
                  <a:ext cx="294704" cy="450508"/>
                </a:xfrm>
                <a:prstGeom prst="chevron">
                  <a:avLst>
                    <a:gd name="adj" fmla="val 4460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5" name="Arrow: Chevron 74">
                  <a:extLst>
                    <a:ext uri="{FF2B5EF4-FFF2-40B4-BE49-F238E27FC236}">
                      <a16:creationId xmlns:a16="http://schemas.microsoft.com/office/drawing/2014/main" id="{1A1A8ED0-8640-07C4-EACC-C6712523AF1A}"/>
                    </a:ext>
                  </a:extLst>
                </p:cNvPr>
                <p:cNvSpPr/>
                <p:nvPr/>
              </p:nvSpPr>
              <p:spPr>
                <a:xfrm rot="10800000">
                  <a:off x="3381293" y="787982"/>
                  <a:ext cx="294704" cy="450508"/>
                </a:xfrm>
                <a:prstGeom prst="chevron">
                  <a:avLst>
                    <a:gd name="adj" fmla="val 4460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sp>
          <p:nvSpPr>
            <p:cNvPr id="26" name="TextBox 11">
              <a:extLst>
                <a:ext uri="{FF2B5EF4-FFF2-40B4-BE49-F238E27FC236}">
                  <a16:creationId xmlns:a16="http://schemas.microsoft.com/office/drawing/2014/main" id="{53E809EE-88B7-9725-581D-DD2861CF678C}"/>
                </a:ext>
              </a:extLst>
            </p:cNvPr>
            <p:cNvSpPr txBox="1"/>
            <p:nvPr/>
          </p:nvSpPr>
          <p:spPr>
            <a:xfrm rot="5400000">
              <a:off x="4756148" y="2757284"/>
              <a:ext cx="1532617" cy="523220"/>
            </a:xfrm>
            <a:prstGeom prst="rect">
              <a:avLst/>
            </a:prstGeom>
          </p:spPr>
          <p:txBody>
            <a:bodyPr lIns="0" tIns="0" rIns="0" bIns="0" rtlCol="0" anchor="t">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400" b="1" i="0" u="none" strike="noStrike" kern="1200" cap="none" spc="0" normalizeH="0" baseline="0" noProof="0">
                  <a:ln>
                    <a:noFill/>
                  </a:ln>
                  <a:solidFill>
                    <a:prstClr val="white"/>
                  </a:solidFill>
                  <a:effectLst/>
                  <a:uLnTx/>
                  <a:uFillTx/>
                  <a:latin typeface="Arial" panose="020B0604020202020204" pitchFamily="34" charset="0"/>
                  <a:ea typeface="Univers Bold"/>
                  <a:cs typeface="Arial" panose="020B0604020202020204" pitchFamily="34" charset="0"/>
                  <a:sym typeface="Univers Bold"/>
                </a:rPr>
                <a:t>SSCD</a:t>
              </a:r>
            </a:p>
          </p:txBody>
        </p:sp>
        <p:sp>
          <p:nvSpPr>
            <p:cNvPr id="21" name="TextBox 10">
              <a:extLst>
                <a:ext uri="{FF2B5EF4-FFF2-40B4-BE49-F238E27FC236}">
                  <a16:creationId xmlns:a16="http://schemas.microsoft.com/office/drawing/2014/main" id="{8365C702-8470-1395-63C4-579B047C3D33}"/>
                </a:ext>
              </a:extLst>
            </p:cNvPr>
            <p:cNvSpPr txBox="1"/>
            <p:nvPr/>
          </p:nvSpPr>
          <p:spPr>
            <a:xfrm rot="16200000">
              <a:off x="303217" y="2844061"/>
              <a:ext cx="1490127" cy="492443"/>
            </a:xfrm>
            <a:prstGeom prst="rect">
              <a:avLst/>
            </a:prstGeom>
          </p:spPr>
          <p:txBody>
            <a:bodyPr lIns="0" tIns="0" rIns="0" bIns="0" rtlCol="0" anchor="t">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Arial" panose="020B0604020202020204" pitchFamily="34" charset="0"/>
                  <a:ea typeface="Univers Bold"/>
                  <a:cs typeface="Arial" panose="020B0604020202020204" pitchFamily="34" charset="0"/>
                  <a:sym typeface="Univers Bold"/>
                </a:rPr>
                <a:t>ESDP</a:t>
              </a:r>
              <a:endParaRPr kumimoji="0" lang="en-US" sz="3600" b="1" i="0" u="none" strike="noStrike" kern="1200" cap="none" spc="0" normalizeH="0" baseline="0" noProof="0">
                <a:ln>
                  <a:noFill/>
                </a:ln>
                <a:solidFill>
                  <a:prstClr val="white"/>
                </a:solidFill>
                <a:effectLst/>
                <a:uLnTx/>
                <a:uFillTx/>
                <a:latin typeface="Arial" panose="020B0604020202020204" pitchFamily="34" charset="0"/>
                <a:ea typeface="Univers Bold"/>
                <a:cs typeface="Arial" panose="020B0604020202020204" pitchFamily="34" charset="0"/>
                <a:sym typeface="Univers Bold"/>
              </a:endParaRPr>
            </a:p>
          </p:txBody>
        </p:sp>
        <p:sp>
          <p:nvSpPr>
            <p:cNvPr id="78" name="Diamond 77">
              <a:extLst>
                <a:ext uri="{FF2B5EF4-FFF2-40B4-BE49-F238E27FC236}">
                  <a16:creationId xmlns:a16="http://schemas.microsoft.com/office/drawing/2014/main" id="{4A4434E2-98C3-B1B9-C8C2-D2B801934D8D}"/>
                </a:ext>
              </a:extLst>
            </p:cNvPr>
            <p:cNvSpPr/>
            <p:nvPr/>
          </p:nvSpPr>
          <p:spPr>
            <a:xfrm>
              <a:off x="1437135" y="2987416"/>
              <a:ext cx="84805" cy="95423"/>
            </a:xfrm>
            <a:prstGeom prst="diamond">
              <a:avLst/>
            </a:prstGeom>
            <a:solidFill>
              <a:srgbClr val="003DA5"/>
            </a:solidFill>
            <a:ln>
              <a:solidFill>
                <a:srgbClr val="00B5D5"/>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9" name="Diamond 78">
              <a:extLst>
                <a:ext uri="{FF2B5EF4-FFF2-40B4-BE49-F238E27FC236}">
                  <a16:creationId xmlns:a16="http://schemas.microsoft.com/office/drawing/2014/main" id="{8C736029-8276-6BC0-9B48-9461669EF019}"/>
                </a:ext>
              </a:extLst>
            </p:cNvPr>
            <p:cNvSpPr/>
            <p:nvPr/>
          </p:nvSpPr>
          <p:spPr>
            <a:xfrm>
              <a:off x="5046851" y="3061435"/>
              <a:ext cx="84805" cy="95423"/>
            </a:xfrm>
            <a:prstGeom prst="diamond">
              <a:avLst/>
            </a:prstGeom>
            <a:solidFill>
              <a:srgbClr val="003DA5"/>
            </a:solidFill>
            <a:ln>
              <a:solidFill>
                <a:srgbClr val="00B5D5"/>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A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ppt_x"/>
                                          </p:val>
                                        </p:tav>
                                        <p:tav tm="100000">
                                          <p:val>
                                            <p:strVal val="#ppt_x"/>
                                          </p:val>
                                        </p:tav>
                                      </p:tavLst>
                                    </p:anim>
                                    <p:anim calcmode="lin" valueType="num">
                                      <p:cBhvr additive="base">
                                        <p:cTn id="8" dur="500" fill="hold"/>
                                        <p:tgtEl>
                                          <p:spTgt spid="7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randombar(horizontal)">
                                      <p:cBhvr>
                                        <p:cTn id="1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E17BF3-BA29-EB3E-1C51-7322BA7CE5D5}"/>
              </a:ext>
            </a:extLst>
          </p:cNvPr>
          <p:cNvSpPr>
            <a:spLocks noGrp="1"/>
          </p:cNvSpPr>
          <p:nvPr>
            <p:ph type="title"/>
          </p:nvPr>
        </p:nvSpPr>
        <p:spPr>
          <a:xfrm>
            <a:off x="1768880" y="353713"/>
            <a:ext cx="9858261" cy="979633"/>
          </a:xfrm>
        </p:spPr>
        <p:txBody>
          <a:bodyPr vert="horz" lIns="91440" tIns="45720" rIns="91440" bIns="45720" rtlCol="0" anchor="ctr">
            <a:normAutofit fontScale="90000"/>
          </a:bodyPr>
          <a:lstStyle/>
          <a:p>
            <a:r>
              <a:rPr lang="en-US" dirty="0">
                <a:solidFill>
                  <a:srgbClr val="008CBF"/>
                </a:solidFill>
              </a:rPr>
              <a:t>Congress Extraordinary Session (Geneva, Oct 2025):</a:t>
            </a:r>
            <a:br>
              <a:rPr lang="en-US" dirty="0">
                <a:solidFill>
                  <a:srgbClr val="008CBF"/>
                </a:solidFill>
              </a:rPr>
            </a:br>
            <a:endParaRPr lang="en-CH" dirty="0">
              <a:solidFill>
                <a:srgbClr val="008CBF"/>
              </a:solidFill>
            </a:endParaRPr>
          </a:p>
        </p:txBody>
      </p:sp>
      <p:sp>
        <p:nvSpPr>
          <p:cNvPr id="5" name="Content Placeholder 4">
            <a:extLst>
              <a:ext uri="{FF2B5EF4-FFF2-40B4-BE49-F238E27FC236}">
                <a16:creationId xmlns:a16="http://schemas.microsoft.com/office/drawing/2014/main" id="{6203783C-72B5-B09C-E495-576F1DFB5296}"/>
              </a:ext>
            </a:extLst>
          </p:cNvPr>
          <p:cNvSpPr>
            <a:spLocks noGrp="1"/>
          </p:cNvSpPr>
          <p:nvPr>
            <p:ph idx="1"/>
          </p:nvPr>
        </p:nvSpPr>
        <p:spPr>
          <a:xfrm>
            <a:off x="356559" y="1440738"/>
            <a:ext cx="6143632" cy="4888105"/>
          </a:xfrm>
        </p:spPr>
        <p:txBody>
          <a:bodyPr vert="horz" lIns="91440" tIns="45720" rIns="91440" bIns="45720" rtlCol="0">
            <a:noAutofit/>
          </a:bodyPr>
          <a:lstStyle/>
          <a:p>
            <a:pPr algn="l"/>
            <a:r>
              <a:rPr lang="en-US" sz="1900" dirty="0"/>
              <a:t>Endorsed AI for forecasts &amp; warnings – enhancing Early Warnings for All (EW4All)</a:t>
            </a:r>
          </a:p>
          <a:p>
            <a:pPr algn="l"/>
            <a:endParaRPr lang="en-US" sz="1900" dirty="0"/>
          </a:p>
          <a:p>
            <a:pPr algn="l"/>
            <a:r>
              <a:rPr lang="en-US" sz="1900" dirty="0"/>
              <a:t>Approved technical regulations for national early warning services</a:t>
            </a:r>
          </a:p>
          <a:p>
            <a:pPr algn="l"/>
            <a:endParaRPr lang="en-US" sz="1900" dirty="0"/>
          </a:p>
          <a:p>
            <a:pPr algn="l"/>
            <a:r>
              <a:rPr lang="en-US" sz="1900" dirty="0"/>
              <a:t>Confirmed continuation of G3W within </a:t>
            </a:r>
            <a:r>
              <a:rPr lang="fi-FI" sz="1900" dirty="0"/>
              <a:t>WIGOS/WIS/WIPPS (i.e., e</a:t>
            </a:r>
            <a:r>
              <a:rPr lang="en-CH" sz="1900" dirty="0"/>
              <a:t>xpanded </a:t>
            </a:r>
            <a:r>
              <a:rPr lang="fi-FI" sz="1900" dirty="0"/>
              <a:t>WWW) &amp; GAW framework</a:t>
            </a:r>
          </a:p>
          <a:p>
            <a:pPr algn="l"/>
            <a:endParaRPr lang="en-US" sz="1900" dirty="0"/>
          </a:p>
          <a:p>
            <a:pPr algn="l"/>
            <a:r>
              <a:rPr lang="en-US" sz="1900" dirty="0"/>
              <a:t>Launched Task Force on Programmatic Prioritization for sustainable financing</a:t>
            </a:r>
          </a:p>
          <a:p>
            <a:pPr algn="l"/>
            <a:endParaRPr lang="en-US" sz="1900" dirty="0"/>
          </a:p>
          <a:p>
            <a:pPr algn="l"/>
            <a:r>
              <a:rPr lang="en-US" sz="1900" dirty="0"/>
              <a:t>Adopted Youth Action Plan 2025–2027</a:t>
            </a:r>
          </a:p>
          <a:p>
            <a:pPr algn="l"/>
            <a:endParaRPr lang="en-US" sz="1900" dirty="0"/>
          </a:p>
          <a:p>
            <a:pPr algn="l"/>
            <a:endParaRPr lang="en-US" sz="1900" dirty="0"/>
          </a:p>
          <a:p>
            <a:pPr algn="l"/>
            <a:endParaRPr lang="en-CH" sz="1900" dirty="0"/>
          </a:p>
        </p:txBody>
      </p:sp>
      <p:pic>
        <p:nvPicPr>
          <p:cNvPr id="6" name="Picture 5">
            <a:extLst>
              <a:ext uri="{FF2B5EF4-FFF2-40B4-BE49-F238E27FC236}">
                <a16:creationId xmlns:a16="http://schemas.microsoft.com/office/drawing/2014/main" id="{EF384562-B0DC-0CFE-2E5E-7ADB6C9BADCE}"/>
              </a:ext>
            </a:extLst>
          </p:cNvPr>
          <p:cNvPicPr>
            <a:picLocks noChangeAspect="1"/>
          </p:cNvPicPr>
          <p:nvPr/>
        </p:nvPicPr>
        <p:blipFill>
          <a:blip r:embed="rId2"/>
          <a:stretch>
            <a:fillRect/>
          </a:stretch>
        </p:blipFill>
        <p:spPr>
          <a:xfrm>
            <a:off x="6569765" y="1568509"/>
            <a:ext cx="5265676" cy="3507062"/>
          </a:xfrm>
          <a:prstGeom prst="rect">
            <a:avLst/>
          </a:prstGeom>
        </p:spPr>
      </p:pic>
    </p:spTree>
    <p:extLst>
      <p:ext uri="{BB962C8B-B14F-4D97-AF65-F5344CB8AC3E}">
        <p14:creationId xmlns:p14="http://schemas.microsoft.com/office/powerpoint/2010/main" val="3728628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1A82F-6C88-5FA9-F76D-51951C51DA18}"/>
            </a:ext>
          </a:extLst>
        </p:cNvPr>
        <p:cNvGrpSpPr/>
        <p:nvPr/>
      </p:nvGrpSpPr>
      <p:grpSpPr>
        <a:xfrm>
          <a:off x="0" y="0"/>
          <a:ext cx="0" cy="0"/>
          <a:chOff x="0" y="0"/>
          <a:chExt cx="0" cy="0"/>
        </a:xfrm>
      </p:grpSpPr>
      <p:sp>
        <p:nvSpPr>
          <p:cNvPr id="5" name="Titre 1">
            <a:extLst>
              <a:ext uri="{FF2B5EF4-FFF2-40B4-BE49-F238E27FC236}">
                <a16:creationId xmlns:a16="http://schemas.microsoft.com/office/drawing/2014/main" id="{F01EFB67-EF08-A0EC-3264-5F3CEC73EFC2}"/>
              </a:ext>
            </a:extLst>
          </p:cNvPr>
          <p:cNvSpPr txBox="1">
            <a:spLocks/>
          </p:cNvSpPr>
          <p:nvPr/>
        </p:nvSpPr>
        <p:spPr>
          <a:xfrm>
            <a:off x="1400094" y="243153"/>
            <a:ext cx="10650236" cy="1177859"/>
          </a:xfrm>
          <a:prstGeom prst="rect">
            <a:avLst/>
          </a:prstGeom>
        </p:spPr>
        <p:txBody>
          <a:bodyPr/>
          <a:lst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fr-CH" sz="3200" dirty="0">
                <a:solidFill>
                  <a:srgbClr val="008CBF"/>
                </a:solidFill>
              </a:rPr>
              <a:t>SG </a:t>
            </a:r>
            <a:r>
              <a:rPr lang="fr-CH" sz="3200" dirty="0" err="1">
                <a:solidFill>
                  <a:srgbClr val="008CBF"/>
                </a:solidFill>
              </a:rPr>
              <a:t>proposal</a:t>
            </a:r>
            <a:r>
              <a:rPr lang="fr-CH" sz="3200" dirty="0">
                <a:solidFill>
                  <a:srgbClr val="008CBF"/>
                </a:solidFill>
              </a:rPr>
              <a:t> to </a:t>
            </a:r>
            <a:r>
              <a:rPr lang="fr-CH" sz="3200" dirty="0" err="1">
                <a:solidFill>
                  <a:srgbClr val="008CBF"/>
                </a:solidFill>
              </a:rPr>
              <a:t>eliminate</a:t>
            </a:r>
            <a:r>
              <a:rPr lang="fr-CH" sz="3200" dirty="0">
                <a:solidFill>
                  <a:srgbClr val="008CBF"/>
                </a:solidFill>
              </a:rPr>
              <a:t> Space </a:t>
            </a:r>
            <a:r>
              <a:rPr lang="fr-CH" sz="3200" dirty="0" err="1">
                <a:solidFill>
                  <a:srgbClr val="008CBF"/>
                </a:solidFill>
              </a:rPr>
              <a:t>Weather</a:t>
            </a:r>
            <a:r>
              <a:rPr lang="fr-CH" sz="3200" dirty="0">
                <a:solidFill>
                  <a:srgbClr val="008CBF"/>
                </a:solidFill>
              </a:rPr>
              <a:t> as a </a:t>
            </a:r>
            <a:r>
              <a:rPr lang="fr-CH" sz="3200" dirty="0" err="1">
                <a:solidFill>
                  <a:srgbClr val="008CBF"/>
                </a:solidFill>
              </a:rPr>
              <a:t>priority</a:t>
            </a:r>
            <a:r>
              <a:rPr lang="fr-CH" sz="3200" dirty="0">
                <a:solidFill>
                  <a:srgbClr val="008CBF"/>
                </a:solidFill>
              </a:rPr>
              <a:t> for WMO </a:t>
            </a:r>
            <a:r>
              <a:rPr lang="fr-CH" sz="3200" dirty="0" err="1">
                <a:solidFill>
                  <a:srgbClr val="008CBF"/>
                </a:solidFill>
              </a:rPr>
              <a:t>was</a:t>
            </a:r>
            <a:r>
              <a:rPr lang="fr-CH" sz="3200" dirty="0">
                <a:solidFill>
                  <a:srgbClr val="008CBF"/>
                </a:solidFill>
              </a:rPr>
              <a:t> </a:t>
            </a:r>
            <a:r>
              <a:rPr lang="fr-CH" sz="3200" dirty="0" err="1">
                <a:solidFill>
                  <a:srgbClr val="008CBF"/>
                </a:solidFill>
              </a:rPr>
              <a:t>rejected</a:t>
            </a:r>
            <a:endParaRPr lang="fr-FR" sz="3200" dirty="0">
              <a:solidFill>
                <a:srgbClr val="008CBF"/>
              </a:solidFill>
            </a:endParaRPr>
          </a:p>
        </p:txBody>
      </p:sp>
      <p:sp>
        <p:nvSpPr>
          <p:cNvPr id="3" name="Subtitle 2">
            <a:extLst>
              <a:ext uri="{FF2B5EF4-FFF2-40B4-BE49-F238E27FC236}">
                <a16:creationId xmlns:a16="http://schemas.microsoft.com/office/drawing/2014/main" id="{168D3EED-7212-47D7-FCA6-C411D3F210EF}"/>
              </a:ext>
            </a:extLst>
          </p:cNvPr>
          <p:cNvSpPr>
            <a:spLocks noGrp="1"/>
          </p:cNvSpPr>
          <p:nvPr>
            <p:ph sz="half" idx="1"/>
          </p:nvPr>
        </p:nvSpPr>
        <p:spPr>
          <a:xfrm>
            <a:off x="600197" y="1514213"/>
            <a:ext cx="10650236" cy="4545558"/>
          </a:xfrm>
        </p:spPr>
        <p:txBody>
          <a:bodyPr>
            <a:normAutofit/>
          </a:bodyPr>
          <a:lstStyle/>
          <a:p>
            <a:pPr marL="0" indent="0" algn="l">
              <a:buNone/>
            </a:pPr>
            <a:r>
              <a:rPr lang="en-GB" strike="sngStrike" dirty="0"/>
              <a:t>“</a:t>
            </a:r>
            <a:r>
              <a:rPr lang="en-GB" b="1" strike="sngStrike" dirty="0"/>
              <a:t>Decides</a:t>
            </a:r>
            <a:r>
              <a:rPr lang="en-GB" strike="sngStrike" dirty="0"/>
              <a:t> to discontinue the coordination and implementation of space weather activities funded under the Regular Budget...”</a:t>
            </a:r>
          </a:p>
          <a:p>
            <a:pPr algn="l"/>
            <a:r>
              <a:rPr lang="en-GB" dirty="0"/>
              <a:t>Congress decision:</a:t>
            </a:r>
          </a:p>
          <a:p>
            <a:pPr algn="l"/>
            <a:endParaRPr lang="en-GB" dirty="0"/>
          </a:p>
          <a:p>
            <a:pPr algn="l"/>
            <a:endParaRPr lang="en-GB" dirty="0"/>
          </a:p>
          <a:p>
            <a:pPr algn="l"/>
            <a:endParaRPr lang="en-GB" dirty="0"/>
          </a:p>
          <a:p>
            <a:pPr marL="0" indent="0" algn="l">
              <a:buNone/>
            </a:pPr>
            <a:endParaRPr lang="en-GB" dirty="0"/>
          </a:p>
          <a:p>
            <a:pPr algn="l"/>
            <a:r>
              <a:rPr lang="en-GB" dirty="0"/>
              <a:t>Space weather activities managed in Space Programme, both space-based and surface-based observations</a:t>
            </a:r>
          </a:p>
        </p:txBody>
      </p:sp>
      <p:sp>
        <p:nvSpPr>
          <p:cNvPr id="8" name="Arrow: Right 7">
            <a:extLst>
              <a:ext uri="{FF2B5EF4-FFF2-40B4-BE49-F238E27FC236}">
                <a16:creationId xmlns:a16="http://schemas.microsoft.com/office/drawing/2014/main" id="{51EDA3C2-A979-EC78-CF35-D84C3AB71298}"/>
              </a:ext>
            </a:extLst>
          </p:cNvPr>
          <p:cNvSpPr/>
          <p:nvPr/>
        </p:nvSpPr>
        <p:spPr>
          <a:xfrm>
            <a:off x="941567" y="292897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 name="TextBox 8">
            <a:extLst>
              <a:ext uri="{FF2B5EF4-FFF2-40B4-BE49-F238E27FC236}">
                <a16:creationId xmlns:a16="http://schemas.microsoft.com/office/drawing/2014/main" id="{20C7A00A-D45A-C365-D25D-AAA8252504E1}"/>
              </a:ext>
            </a:extLst>
          </p:cNvPr>
          <p:cNvSpPr txBox="1"/>
          <p:nvPr/>
        </p:nvSpPr>
        <p:spPr>
          <a:xfrm>
            <a:off x="2405005" y="2928978"/>
            <a:ext cx="8845428" cy="1815882"/>
          </a:xfrm>
          <a:prstGeom prst="rect">
            <a:avLst/>
          </a:prstGeom>
          <a:noFill/>
        </p:spPr>
        <p:txBody>
          <a:bodyPr wrap="square" rtlCol="0">
            <a:spAutoFit/>
          </a:bodyPr>
          <a:lstStyle/>
          <a:p>
            <a:r>
              <a:rPr lang="en-GB" sz="2800" dirty="0"/>
              <a:t>“</a:t>
            </a:r>
            <a:r>
              <a:rPr lang="en-GB" sz="2800" b="1" dirty="0"/>
              <a:t>Decides</a:t>
            </a:r>
            <a:r>
              <a:rPr lang="en-GB" sz="2800" dirty="0"/>
              <a:t> to continue the implementation of space weather activities within existing resources, recognizing that this and other programmatic activities will be considered by the Task Force.”</a:t>
            </a:r>
          </a:p>
        </p:txBody>
      </p:sp>
    </p:spTree>
    <p:extLst>
      <p:ext uri="{BB962C8B-B14F-4D97-AF65-F5344CB8AC3E}">
        <p14:creationId xmlns:p14="http://schemas.microsoft.com/office/powerpoint/2010/main" val="21066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48783BCB-0DA6-136E-3FDA-C658C86A6632}"/>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F198BDF9-74CA-877F-04ED-BB7F225C1179}"/>
              </a:ext>
            </a:extLst>
          </p:cNvPr>
          <p:cNvSpPr txBox="1"/>
          <p:nvPr/>
        </p:nvSpPr>
        <p:spPr>
          <a:xfrm>
            <a:off x="1730734" y="218984"/>
            <a:ext cx="8321829" cy="480131"/>
          </a:xfrm>
          <a:prstGeom prst="rect">
            <a:avLst/>
          </a:prstGeom>
        </p:spPr>
        <p:txBody>
          <a:bodyPr vert="horz" lIns="91440" tIns="45720" rIns="91440" bIns="45720" rtlCol="0" anchor="ctr">
            <a:normAutofit fontScale="97500"/>
          </a:bodyPr>
          <a:lstStyle>
            <a:defPPr>
              <a:defRPr lang="en-DE"/>
            </a:defPPr>
            <a:lvl1pPr>
              <a:lnSpc>
                <a:spcPct val="90000"/>
              </a:lnSpc>
              <a:spcBef>
                <a:spcPct val="0"/>
              </a:spcBef>
              <a:buNone/>
              <a:defRPr sz="2800" b="1">
                <a:solidFill>
                  <a:srgbClr val="008CBF"/>
                </a:solidFill>
                <a:latin typeface="Arial" panose="020B0604020202020204" pitchFamily="34" charset="0"/>
                <a:ea typeface="+mj-ea"/>
                <a:cs typeface="Arial" panose="020B0604020202020204" pitchFamily="34" charset="0"/>
              </a:defRPr>
            </a:lvl1pPr>
          </a:lstStyle>
          <a:p>
            <a:r>
              <a:rPr lang="en-GB" dirty="0"/>
              <a:t>Global Cryosphere Watch (GCW)</a:t>
            </a:r>
          </a:p>
        </p:txBody>
      </p:sp>
      <p:sp>
        <p:nvSpPr>
          <p:cNvPr id="2" name="Content Placeholder 3">
            <a:extLst>
              <a:ext uri="{FF2B5EF4-FFF2-40B4-BE49-F238E27FC236}">
                <a16:creationId xmlns:a16="http://schemas.microsoft.com/office/drawing/2014/main" id="{CF798037-51AF-24C9-6080-5BECCF960172}"/>
              </a:ext>
            </a:extLst>
          </p:cNvPr>
          <p:cNvSpPr txBox="1">
            <a:spLocks/>
          </p:cNvSpPr>
          <p:nvPr/>
        </p:nvSpPr>
        <p:spPr>
          <a:xfrm>
            <a:off x="408405" y="972219"/>
            <a:ext cx="8072284" cy="4277071"/>
          </a:xfrm>
          <a:prstGeom prst="rect">
            <a:avLst/>
          </a:prstGeom>
          <a:noFill/>
          <a:ln>
            <a:noFill/>
          </a:ln>
        </p:spPr>
        <p:txBody>
          <a:bodyPr spcFirstLastPara="1" wrap="square" lIns="91425" tIns="45700" rIns="91425" bIns="45700" anchor="t" anchorCtr="0">
            <a:noAutofit/>
          </a:bodyPr>
          <a:lstStyle>
            <a:lvl1pPr marL="457200" marR="0" lvl="0" indent="-406400" algn="l" defTabSz="914400" rtl="0" eaLnBrk="1" latinLnBrk="0" hangingPunct="1">
              <a:lnSpc>
                <a:spcPct val="115000"/>
              </a:lnSpc>
              <a:spcBef>
                <a:spcPts val="1000"/>
              </a:spcBef>
              <a:spcAft>
                <a:spcPts val="0"/>
              </a:spcAft>
              <a:buClr>
                <a:schemeClr val="dk1"/>
              </a:buClr>
              <a:buSzPts val="2800"/>
              <a:buFont typeface="Montserrat"/>
              <a:buChar char="❖"/>
              <a:defRPr sz="2800" i="0" u="none" strike="noStrike" kern="1200" cap="none">
                <a:solidFill>
                  <a:schemeClr val="dk1"/>
                </a:solidFill>
                <a:latin typeface="Montserrat"/>
                <a:ea typeface="Montserrat"/>
                <a:cs typeface="Montserrat"/>
                <a:sym typeface="Montserrat"/>
              </a:defRPr>
            </a:lvl1pPr>
            <a:lvl2pPr marL="914400" marR="0" lvl="1" indent="-381000" algn="l" defTabSz="914400" rtl="0" eaLnBrk="1" latinLnBrk="0" hangingPunct="1">
              <a:lnSpc>
                <a:spcPct val="115000"/>
              </a:lnSpc>
              <a:spcBef>
                <a:spcPts val="500"/>
              </a:spcBef>
              <a:spcAft>
                <a:spcPts val="0"/>
              </a:spcAft>
              <a:buClr>
                <a:schemeClr val="dk1"/>
              </a:buClr>
              <a:buSzPts val="2400"/>
              <a:buFont typeface="Montserrat"/>
              <a:buChar char="▪"/>
              <a:defRPr sz="2400" i="0" u="none" strike="noStrike" kern="1200" cap="none">
                <a:solidFill>
                  <a:schemeClr val="dk1"/>
                </a:solidFill>
                <a:latin typeface="Montserrat"/>
                <a:ea typeface="Montserrat"/>
                <a:cs typeface="Montserrat"/>
                <a:sym typeface="Montserrat"/>
              </a:defRPr>
            </a:lvl2pPr>
            <a:lvl3pPr marL="1371600" marR="0" lvl="2" indent="-355600" algn="l" defTabSz="914400" rtl="0" eaLnBrk="1" latinLnBrk="0" hangingPunct="1">
              <a:lnSpc>
                <a:spcPct val="115000"/>
              </a:lnSpc>
              <a:spcBef>
                <a:spcPts val="500"/>
              </a:spcBef>
              <a:spcAft>
                <a:spcPts val="0"/>
              </a:spcAft>
              <a:buClr>
                <a:schemeClr val="dk1"/>
              </a:buClr>
              <a:buSzPts val="2000"/>
              <a:buFont typeface="Montserrat"/>
              <a:buChar char="o"/>
              <a:defRPr sz="2000" i="0" u="none" strike="noStrike" kern="1200" cap="none">
                <a:solidFill>
                  <a:schemeClr val="dk1"/>
                </a:solidFill>
                <a:latin typeface="Montserrat"/>
                <a:ea typeface="Montserrat"/>
                <a:cs typeface="Montserrat"/>
                <a:sym typeface="Montserrat"/>
              </a:defRPr>
            </a:lvl3pPr>
            <a:lvl4pPr marL="1828800" marR="0" lvl="3" indent="-342900" algn="l" defTabSz="914400" rtl="0" eaLnBrk="1" latinLnBrk="0" hangingPunct="1">
              <a:lnSpc>
                <a:spcPct val="115000"/>
              </a:lnSpc>
              <a:spcBef>
                <a:spcPts val="500"/>
              </a:spcBef>
              <a:spcAft>
                <a:spcPts val="0"/>
              </a:spcAft>
              <a:buClr>
                <a:schemeClr val="dk1"/>
              </a:buClr>
              <a:buSzPts val="1800"/>
              <a:buFont typeface="Montserrat"/>
              <a:buChar char="•"/>
              <a:defRPr sz="1800" i="0" u="none" strike="noStrike" kern="1200" cap="none">
                <a:solidFill>
                  <a:schemeClr val="dk1"/>
                </a:solidFill>
                <a:latin typeface="Montserrat"/>
                <a:ea typeface="Montserrat"/>
                <a:cs typeface="Montserrat"/>
                <a:sym typeface="Montserrat"/>
              </a:defRPr>
            </a:lvl4pPr>
            <a:lvl5pPr marL="2286000" marR="0" lvl="4" indent="-342900" algn="l" defTabSz="914400" rtl="0" eaLnBrk="1" latinLnBrk="0" hangingPunct="1">
              <a:lnSpc>
                <a:spcPct val="115000"/>
              </a:lnSpc>
              <a:spcBef>
                <a:spcPts val="500"/>
              </a:spcBef>
              <a:spcAft>
                <a:spcPts val="0"/>
              </a:spcAft>
              <a:buClr>
                <a:schemeClr val="dk1"/>
              </a:buClr>
              <a:buSzPts val="1800"/>
              <a:buFont typeface="Montserrat"/>
              <a:buChar char="•"/>
              <a:defRPr sz="1800" i="0" u="none" strike="noStrike" kern="1200" cap="none">
                <a:solidFill>
                  <a:schemeClr val="dk1"/>
                </a:solidFill>
                <a:latin typeface="Montserrat"/>
                <a:ea typeface="Montserrat"/>
                <a:cs typeface="Montserrat"/>
                <a:sym typeface="Montserrat"/>
              </a:defRPr>
            </a:lvl5pPr>
            <a:lvl6pPr marL="2743200" marR="0" lvl="5" indent="-355600" algn="l" defTabSz="914400" rtl="0" eaLnBrk="1" latinLnBrk="0" hangingPunct="1">
              <a:lnSpc>
                <a:spcPct val="115000"/>
              </a:lnSpc>
              <a:spcBef>
                <a:spcPts val="500"/>
              </a:spcBef>
              <a:spcAft>
                <a:spcPts val="0"/>
              </a:spcAft>
              <a:buClr>
                <a:schemeClr val="dk1"/>
              </a:buClr>
              <a:buSzPts val="2000"/>
              <a:buFont typeface="Montserrat"/>
              <a:buChar char="•"/>
              <a:defRPr sz="2000" i="0" u="none" strike="noStrike" kern="1200" cap="none">
                <a:solidFill>
                  <a:schemeClr val="dk1"/>
                </a:solidFill>
                <a:latin typeface="Montserrat"/>
                <a:ea typeface="Montserrat"/>
                <a:cs typeface="Montserrat"/>
                <a:sym typeface="Montserrat"/>
              </a:defRPr>
            </a:lvl6pPr>
            <a:lvl7pPr marL="3200400" marR="0" lvl="6" indent="-355600" algn="l" defTabSz="914400" rtl="0" eaLnBrk="1" latinLnBrk="0" hangingPunct="1">
              <a:lnSpc>
                <a:spcPct val="115000"/>
              </a:lnSpc>
              <a:spcBef>
                <a:spcPts val="500"/>
              </a:spcBef>
              <a:spcAft>
                <a:spcPts val="0"/>
              </a:spcAft>
              <a:buClr>
                <a:schemeClr val="dk1"/>
              </a:buClr>
              <a:buSzPts val="2000"/>
              <a:buFont typeface="Montserrat"/>
              <a:buChar char="•"/>
              <a:defRPr sz="2000" i="0" u="none" strike="noStrike" kern="1200" cap="none">
                <a:solidFill>
                  <a:schemeClr val="dk1"/>
                </a:solidFill>
                <a:latin typeface="Montserrat"/>
                <a:ea typeface="Montserrat"/>
                <a:cs typeface="Montserrat"/>
                <a:sym typeface="Montserrat"/>
              </a:defRPr>
            </a:lvl7pPr>
            <a:lvl8pPr marL="3657600" marR="0" lvl="7" indent="-355600" algn="l" defTabSz="914400" rtl="0" eaLnBrk="1" latinLnBrk="0" hangingPunct="1">
              <a:lnSpc>
                <a:spcPct val="115000"/>
              </a:lnSpc>
              <a:spcBef>
                <a:spcPts val="500"/>
              </a:spcBef>
              <a:spcAft>
                <a:spcPts val="0"/>
              </a:spcAft>
              <a:buClr>
                <a:schemeClr val="dk1"/>
              </a:buClr>
              <a:buSzPts val="2000"/>
              <a:buFont typeface="Montserrat"/>
              <a:buChar char="•"/>
              <a:defRPr sz="2000" i="0" u="none" strike="noStrike" kern="1200" cap="none">
                <a:solidFill>
                  <a:schemeClr val="dk1"/>
                </a:solidFill>
                <a:latin typeface="Montserrat"/>
                <a:ea typeface="Montserrat"/>
                <a:cs typeface="Montserrat"/>
                <a:sym typeface="Montserrat"/>
              </a:defRPr>
            </a:lvl8pPr>
            <a:lvl9pPr marL="4114800" marR="0" lvl="8" indent="-355600" algn="l" defTabSz="914400" rtl="0" eaLnBrk="1" latinLnBrk="0" hangingPunct="1">
              <a:lnSpc>
                <a:spcPct val="115000"/>
              </a:lnSpc>
              <a:spcBef>
                <a:spcPts val="500"/>
              </a:spcBef>
              <a:spcAft>
                <a:spcPts val="0"/>
              </a:spcAft>
              <a:buClr>
                <a:schemeClr val="dk1"/>
              </a:buClr>
              <a:buSzPts val="2000"/>
              <a:buFont typeface="Montserrat"/>
              <a:buChar char="•"/>
              <a:defRPr sz="2000" i="0" u="none" strike="noStrike" kern="1200" cap="none">
                <a:solidFill>
                  <a:schemeClr val="dk1"/>
                </a:solidFill>
                <a:latin typeface="Montserrat"/>
                <a:ea typeface="Montserrat"/>
                <a:cs typeface="Montserrat"/>
                <a:sym typeface="Montserrat"/>
              </a:defRPr>
            </a:lvl9pPr>
          </a:lstStyle>
          <a:p>
            <a:pPr marL="0" indent="0" algn="just">
              <a:spcBef>
                <a:spcPts val="1800"/>
              </a:spcBef>
              <a:spcAft>
                <a:spcPts val="600"/>
              </a:spcAft>
              <a:buFont typeface="Montserrat"/>
              <a:buNone/>
              <a:tabLst>
                <a:tab pos="720090" algn="l"/>
              </a:tabLst>
            </a:pPr>
            <a:r>
              <a:rPr lang="en-US" sz="2400" b="1" i="1" dirty="0">
                <a:solidFill>
                  <a:srgbClr val="1F3763"/>
                </a:solidFill>
                <a:latin typeface="+mj-lt"/>
                <a:cs typeface="Times New Roman" panose="02020603050405020304" pitchFamily="18" charset="0"/>
              </a:rPr>
              <a:t>EC-78 (2024) requested INFCOM to </a:t>
            </a:r>
          </a:p>
          <a:p>
            <a:pPr marL="400050" lvl="1" algn="just">
              <a:spcBef>
                <a:spcPts val="600"/>
              </a:spcBef>
              <a:tabLst>
                <a:tab pos="720090" algn="l"/>
              </a:tabLst>
            </a:pPr>
            <a:r>
              <a:rPr lang="en-US" sz="2000" i="1" dirty="0">
                <a:latin typeface="+mj-lt"/>
                <a:ea typeface="Arial" panose="020B0604020202020204" pitchFamily="34" charset="0"/>
                <a:cs typeface="Arial" panose="020B0604020202020204" pitchFamily="34" charset="0"/>
              </a:rPr>
              <a:t>work with the Research Board and the satellite community, especially through CGMS, for </a:t>
            </a:r>
            <a:r>
              <a:rPr lang="en-US" sz="2000" b="1" i="1" dirty="0">
                <a:latin typeface="+mj-lt"/>
                <a:ea typeface="Arial" panose="020B0604020202020204" pitchFamily="34" charset="0"/>
                <a:cs typeface="Arial" panose="020B0604020202020204" pitchFamily="34" charset="0"/>
              </a:rPr>
              <a:t>multi-satellite coordinated cryosphere monitoring products to improve the spatial and temporal resolution and coverage</a:t>
            </a:r>
            <a:r>
              <a:rPr lang="en-US" sz="2000" i="1" dirty="0">
                <a:latin typeface="+mj-lt"/>
                <a:ea typeface="Arial" panose="020B0604020202020204" pitchFamily="34" charset="0"/>
                <a:cs typeface="Arial" panose="020B0604020202020204" pitchFamily="34" charset="0"/>
              </a:rPr>
              <a:t>”</a:t>
            </a:r>
          </a:p>
          <a:p>
            <a:pPr marL="400050" lvl="1" algn="just">
              <a:spcBef>
                <a:spcPts val="600"/>
              </a:spcBef>
              <a:tabLst>
                <a:tab pos="720090" algn="l"/>
              </a:tabLst>
            </a:pPr>
            <a:r>
              <a:rPr lang="en-US" sz="2000" i="1" dirty="0">
                <a:latin typeface="+mj-lt"/>
                <a:ea typeface="Arial" panose="020B0604020202020204" pitchFamily="34" charset="0"/>
                <a:cs typeface="Arial" panose="020B0604020202020204" pitchFamily="34" charset="0"/>
              </a:rPr>
              <a:t>organize consultations towards WMO pursuing closer links with the international satellite community on the monitoring of the cryosphere, such as through CGMS, </a:t>
            </a:r>
          </a:p>
          <a:p>
            <a:pPr marL="0" indent="0" algn="just">
              <a:spcBef>
                <a:spcPts val="1800"/>
              </a:spcBef>
              <a:spcAft>
                <a:spcPts val="600"/>
              </a:spcAft>
              <a:buFont typeface="Montserrat"/>
              <a:buNone/>
              <a:tabLst>
                <a:tab pos="720090" algn="l"/>
              </a:tabLst>
            </a:pPr>
            <a:r>
              <a:rPr lang="en-GB" sz="2400" b="1" i="1" dirty="0">
                <a:solidFill>
                  <a:srgbClr val="1F3763"/>
                </a:solidFill>
                <a:latin typeface="+mj-lt"/>
                <a:ea typeface="Times New Roman" panose="02020603050405020304" pitchFamily="18" charset="0"/>
                <a:cs typeface="Times New Roman" panose="02020603050405020304" pitchFamily="18" charset="0"/>
              </a:rPr>
              <a:t>EC-79 (2025) The 5</a:t>
            </a:r>
            <a:r>
              <a:rPr lang="en-GB" sz="2400" b="1" i="1" baseline="30000" dirty="0">
                <a:solidFill>
                  <a:srgbClr val="1F3763"/>
                </a:solidFill>
                <a:latin typeface="+mj-lt"/>
                <a:ea typeface="Times New Roman" panose="02020603050405020304" pitchFamily="18" charset="0"/>
                <a:cs typeface="Times New Roman" panose="02020603050405020304" pitchFamily="18" charset="0"/>
              </a:rPr>
              <a:t>th</a:t>
            </a:r>
            <a:r>
              <a:rPr lang="en-GB" sz="2400" b="1" i="1" dirty="0">
                <a:solidFill>
                  <a:srgbClr val="1F3763"/>
                </a:solidFill>
                <a:latin typeface="+mj-lt"/>
                <a:ea typeface="Times New Roman" panose="02020603050405020304" pitchFamily="18" charset="0"/>
                <a:cs typeface="Times New Roman" panose="02020603050405020304" pitchFamily="18" charset="0"/>
              </a:rPr>
              <a:t> International Polar Year, 2032-33</a:t>
            </a:r>
            <a:endParaRPr lang="en-CA" sz="2400" b="1" i="1" dirty="0">
              <a:solidFill>
                <a:srgbClr val="1F3763"/>
              </a:solidFill>
              <a:latin typeface="+mj-lt"/>
              <a:ea typeface="Times New Roman" panose="02020603050405020304" pitchFamily="18" charset="0"/>
              <a:cs typeface="Times New Roman" panose="02020603050405020304" pitchFamily="18" charset="0"/>
            </a:endParaRPr>
          </a:p>
          <a:p>
            <a:pPr marL="400050" lvl="1" algn="just">
              <a:spcBef>
                <a:spcPts val="600"/>
              </a:spcBef>
              <a:tabLst>
                <a:tab pos="720090" algn="l"/>
              </a:tabLst>
            </a:pPr>
            <a:r>
              <a:rPr lang="en-US" sz="2000" dirty="0">
                <a:latin typeface="+mj-lt"/>
                <a:ea typeface="Arial" panose="020B0604020202020204" pitchFamily="34" charset="0"/>
                <a:cs typeface="Arial" panose="020B0604020202020204" pitchFamily="34" charset="0"/>
              </a:rPr>
              <a:t>WMO to support “</a:t>
            </a:r>
            <a:r>
              <a:rPr lang="en-US" sz="2000" i="1" dirty="0">
                <a:latin typeface="+mj-lt"/>
                <a:ea typeface="Arial" panose="020B0604020202020204" pitchFamily="34" charset="0"/>
                <a:cs typeface="Arial" panose="020B0604020202020204" pitchFamily="34" charset="0"/>
              </a:rPr>
              <a:t>the realization of benefits from the constellation of polar orbiting and other satellites monitoring the cryosphere by engaging interested Agencies.”</a:t>
            </a:r>
          </a:p>
        </p:txBody>
      </p:sp>
      <p:pic>
        <p:nvPicPr>
          <p:cNvPr id="3" name="Picture 2" descr="A town in the middle of the ocean&#10;&#10;AI-generated content may be incorrect.">
            <a:extLst>
              <a:ext uri="{FF2B5EF4-FFF2-40B4-BE49-F238E27FC236}">
                <a16:creationId xmlns:a16="http://schemas.microsoft.com/office/drawing/2014/main" id="{5817B373-9972-8F11-2621-34250A30D22E}"/>
              </a:ext>
            </a:extLst>
          </p:cNvPr>
          <p:cNvPicPr>
            <a:picLocks noChangeAspect="1"/>
          </p:cNvPicPr>
          <p:nvPr/>
        </p:nvPicPr>
        <p:blipFill>
          <a:blip r:embed="rId3">
            <a:extLst>
              <a:ext uri="{28A0092B-C50C-407E-A947-70E740481C1C}">
                <a14:useLocalDpi xmlns:a14="http://schemas.microsoft.com/office/drawing/2010/main" val="0"/>
              </a:ext>
            </a:extLst>
          </a:blip>
          <a:srcRect l="18267" r="26815" b="2890"/>
          <a:stretch/>
        </p:blipFill>
        <p:spPr>
          <a:xfrm>
            <a:off x="8794708" y="1415591"/>
            <a:ext cx="3134096" cy="3166908"/>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48921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3D68714-485B-824B-421C-0F82A25DF970}"/>
              </a:ext>
            </a:extLst>
          </p:cNvPr>
          <p:cNvSpPr>
            <a:spLocks noGrp="1"/>
          </p:cNvSpPr>
          <p:nvPr>
            <p:ph sz="half" idx="1"/>
          </p:nvPr>
        </p:nvSpPr>
        <p:spPr>
          <a:xfrm>
            <a:off x="224797" y="1535196"/>
            <a:ext cx="6911499" cy="4592962"/>
          </a:xfrm>
        </p:spPr>
        <p:txBody>
          <a:bodyPr lIns="91440" tIns="45720" rIns="91440" bIns="45720" anchor="t">
            <a:normAutofit fontScale="92500" lnSpcReduction="10000"/>
          </a:bodyPr>
          <a:lstStyle/>
          <a:p>
            <a:pPr algn="l"/>
            <a:r>
              <a:rPr lang="en-US" sz="2400" dirty="0"/>
              <a:t>Established as a substructure of AG-GCW (link to research and operations)</a:t>
            </a:r>
          </a:p>
          <a:p>
            <a:pPr algn="l"/>
            <a:endParaRPr lang="en-US" sz="2400" dirty="0"/>
          </a:p>
          <a:p>
            <a:r>
              <a:rPr lang="en-US" sz="2400" dirty="0"/>
              <a:t>Building on the former Polar Space Task Group</a:t>
            </a:r>
          </a:p>
          <a:p>
            <a:endParaRPr lang="en-US" sz="2400" dirty="0"/>
          </a:p>
          <a:p>
            <a:r>
              <a:rPr lang="en-US" sz="2400" dirty="0" err="1"/>
              <a:t>ToRs</a:t>
            </a:r>
            <a:r>
              <a:rPr lang="en-US" sz="2400" dirty="0"/>
              <a:t> developed based on broad consultations</a:t>
            </a:r>
          </a:p>
          <a:p>
            <a:pPr algn="l"/>
            <a:endParaRPr lang="en-US" sz="2400" dirty="0"/>
          </a:p>
          <a:p>
            <a:pPr algn="l"/>
            <a:r>
              <a:rPr lang="en-US" sz="2400" dirty="0"/>
              <a:t>Endorsed by INFCOM MG to work with ET-SSU</a:t>
            </a:r>
          </a:p>
          <a:p>
            <a:pPr algn="l"/>
            <a:endParaRPr lang="en-US" sz="2400" dirty="0">
              <a:latin typeface="Arial"/>
              <a:cs typeface="Arial"/>
            </a:endParaRPr>
          </a:p>
          <a:p>
            <a:pPr algn="l"/>
            <a:r>
              <a:rPr lang="en-US" sz="2400" dirty="0">
                <a:latin typeface="Arial"/>
                <a:cs typeface="Arial"/>
              </a:rPr>
              <a:t>Nominations were collected at the end of 2025</a:t>
            </a:r>
            <a:endParaRPr lang="en-US" sz="2400" dirty="0"/>
          </a:p>
          <a:p>
            <a:pPr algn="l"/>
            <a:endParaRPr lang="en-US" sz="2400" dirty="0"/>
          </a:p>
          <a:p>
            <a:pPr algn="l"/>
            <a:r>
              <a:rPr lang="en-US" sz="2400" dirty="0"/>
              <a:t>Kick-off meeting planned soon.</a:t>
            </a:r>
          </a:p>
          <a:p>
            <a:pPr algn="l"/>
            <a:endParaRPr lang="en-CA" sz="2400" dirty="0"/>
          </a:p>
        </p:txBody>
      </p:sp>
      <p:pic>
        <p:nvPicPr>
          <p:cNvPr id="8" name="Picture 7">
            <a:extLst>
              <a:ext uri="{FF2B5EF4-FFF2-40B4-BE49-F238E27FC236}">
                <a16:creationId xmlns:a16="http://schemas.microsoft.com/office/drawing/2014/main" id="{4C278528-FBD4-33D9-C0DA-1B8AE6326EF2}"/>
              </a:ext>
            </a:extLst>
          </p:cNvPr>
          <p:cNvPicPr>
            <a:picLocks noChangeAspect="1"/>
          </p:cNvPicPr>
          <p:nvPr/>
        </p:nvPicPr>
        <p:blipFill>
          <a:blip r:embed="rId3"/>
          <a:srcRect l="10588" r="2603"/>
          <a:stretch/>
        </p:blipFill>
        <p:spPr>
          <a:xfrm>
            <a:off x="6776831" y="2669312"/>
            <a:ext cx="2329418" cy="3126540"/>
          </a:xfrm>
          <a:prstGeom prst="rect">
            <a:avLst/>
          </a:prstGeom>
        </p:spPr>
      </p:pic>
      <p:sp>
        <p:nvSpPr>
          <p:cNvPr id="12" name="TextBox 11">
            <a:extLst>
              <a:ext uri="{FF2B5EF4-FFF2-40B4-BE49-F238E27FC236}">
                <a16:creationId xmlns:a16="http://schemas.microsoft.com/office/drawing/2014/main" id="{D826751F-3F79-A4BD-467F-C76B8BE1F3FD}"/>
              </a:ext>
            </a:extLst>
          </p:cNvPr>
          <p:cNvSpPr txBox="1"/>
          <p:nvPr/>
        </p:nvSpPr>
        <p:spPr>
          <a:xfrm>
            <a:off x="6746949" y="5879592"/>
            <a:ext cx="2772696" cy="461665"/>
          </a:xfrm>
          <a:prstGeom prst="rect">
            <a:avLst/>
          </a:prstGeom>
          <a:noFill/>
        </p:spPr>
        <p:txBody>
          <a:bodyPr wrap="square" rtlCol="0">
            <a:spAutoFit/>
          </a:bodyPr>
          <a:lstStyle/>
          <a:p>
            <a:r>
              <a:rPr lang="en-US" sz="1200" i="1" dirty="0"/>
              <a:t>Snow accumulation in the Andes is a crucial water resource for the region  </a:t>
            </a:r>
            <a:endParaRPr lang="en-CA" sz="1200" i="1" dirty="0"/>
          </a:p>
        </p:txBody>
      </p:sp>
      <p:pic>
        <p:nvPicPr>
          <p:cNvPr id="7" name="Picture 6">
            <a:extLst>
              <a:ext uri="{FF2B5EF4-FFF2-40B4-BE49-F238E27FC236}">
                <a16:creationId xmlns:a16="http://schemas.microsoft.com/office/drawing/2014/main" id="{A8ABDCD3-997C-A4DF-B74C-A36240A087B6}"/>
              </a:ext>
            </a:extLst>
          </p:cNvPr>
          <p:cNvPicPr>
            <a:picLocks noChangeAspect="1"/>
          </p:cNvPicPr>
          <p:nvPr/>
        </p:nvPicPr>
        <p:blipFill>
          <a:blip r:embed="rId4"/>
          <a:stretch>
            <a:fillRect/>
          </a:stretch>
        </p:blipFill>
        <p:spPr>
          <a:xfrm>
            <a:off x="9148193" y="959305"/>
            <a:ext cx="2996307" cy="2119418"/>
          </a:xfrm>
          <a:prstGeom prst="rect">
            <a:avLst/>
          </a:prstGeom>
        </p:spPr>
      </p:pic>
      <p:sp>
        <p:nvSpPr>
          <p:cNvPr id="9" name="TextBox 8">
            <a:extLst>
              <a:ext uri="{FF2B5EF4-FFF2-40B4-BE49-F238E27FC236}">
                <a16:creationId xmlns:a16="http://schemas.microsoft.com/office/drawing/2014/main" id="{0509B815-3938-F33C-6632-AF2DE854A0BE}"/>
              </a:ext>
            </a:extLst>
          </p:cNvPr>
          <p:cNvSpPr txBox="1"/>
          <p:nvPr/>
        </p:nvSpPr>
        <p:spPr>
          <a:xfrm>
            <a:off x="9106249" y="3267626"/>
            <a:ext cx="3207826" cy="830997"/>
          </a:xfrm>
          <a:prstGeom prst="rect">
            <a:avLst/>
          </a:prstGeom>
          <a:noFill/>
        </p:spPr>
        <p:txBody>
          <a:bodyPr wrap="square">
            <a:spAutoFit/>
          </a:bodyPr>
          <a:lstStyle/>
          <a:p>
            <a:pPr algn="ctr"/>
            <a:r>
              <a:rPr lang="en-US" sz="1200" i="0" dirty="0">
                <a:solidFill>
                  <a:schemeClr val="tx1">
                    <a:lumMod val="50000"/>
                    <a:lumOff val="50000"/>
                  </a:schemeClr>
                </a:solidFill>
                <a:effectLst/>
                <a:latin typeface="Arial" panose="020B0604020202020204" pitchFamily="34" charset="0"/>
              </a:rPr>
              <a:t>Copernicus Sentinel-2 image (30.05.2025) - extent of the affected area following the high-alpine slope failures and collapse of Birch glaciers (</a:t>
            </a:r>
            <a:r>
              <a:rPr lang="en-US" sz="1200" i="0" dirty="0" err="1">
                <a:solidFill>
                  <a:schemeClr val="tx1">
                    <a:lumMod val="50000"/>
                    <a:lumOff val="50000"/>
                  </a:schemeClr>
                </a:solidFill>
                <a:effectLst/>
                <a:latin typeface="Arial" panose="020B0604020202020204" pitchFamily="34" charset="0"/>
              </a:rPr>
              <a:t>Blatten</a:t>
            </a:r>
            <a:r>
              <a:rPr lang="en-US" sz="1200" i="0" dirty="0">
                <a:solidFill>
                  <a:schemeClr val="tx1">
                    <a:lumMod val="50000"/>
                    <a:lumOff val="50000"/>
                  </a:schemeClr>
                </a:solidFill>
                <a:effectLst/>
                <a:latin typeface="Arial" panose="020B0604020202020204" pitchFamily="34" charset="0"/>
              </a:rPr>
              <a:t>, Switzerland) </a:t>
            </a:r>
            <a:endParaRPr lang="en-CA" sz="1200" dirty="0">
              <a:solidFill>
                <a:schemeClr val="tx1">
                  <a:lumMod val="50000"/>
                  <a:lumOff val="50000"/>
                </a:schemeClr>
              </a:solidFill>
            </a:endParaRPr>
          </a:p>
        </p:txBody>
      </p:sp>
      <p:sp>
        <p:nvSpPr>
          <p:cNvPr id="3" name="TextBox 2">
            <a:extLst>
              <a:ext uri="{FF2B5EF4-FFF2-40B4-BE49-F238E27FC236}">
                <a16:creationId xmlns:a16="http://schemas.microsoft.com/office/drawing/2014/main" id="{BF634C04-565E-133B-82F4-D1F96B01FFC3}"/>
              </a:ext>
            </a:extLst>
          </p:cNvPr>
          <p:cNvSpPr txBox="1"/>
          <p:nvPr/>
        </p:nvSpPr>
        <p:spPr>
          <a:xfrm>
            <a:off x="1707302" y="321401"/>
            <a:ext cx="8321829" cy="867930"/>
          </a:xfrm>
          <a:prstGeom prst="rect">
            <a:avLst/>
          </a:prstGeom>
        </p:spPr>
        <p:txBody>
          <a:bodyPr vert="horz" lIns="91440" tIns="45720" rIns="91440" bIns="45720" rtlCol="0" anchor="ctr">
            <a:normAutofit fontScale="97500"/>
          </a:bodyPr>
          <a:lstStyle>
            <a:defPPr>
              <a:defRPr lang="en-DE"/>
            </a:defPPr>
            <a:lvl1pPr>
              <a:lnSpc>
                <a:spcPct val="90000"/>
              </a:lnSpc>
              <a:spcBef>
                <a:spcPct val="0"/>
              </a:spcBef>
              <a:buNone/>
              <a:defRPr sz="2800" b="1">
                <a:solidFill>
                  <a:srgbClr val="008CBF"/>
                </a:solidFill>
                <a:latin typeface="Arial" panose="020B0604020202020204" pitchFamily="34" charset="0"/>
                <a:ea typeface="+mj-ea"/>
                <a:cs typeface="Arial" panose="020B0604020202020204" pitchFamily="34" charset="0"/>
              </a:defRPr>
            </a:lvl1pPr>
          </a:lstStyle>
          <a:p>
            <a:r>
              <a:rPr lang="en-GB" dirty="0"/>
              <a:t>Task Team on Cryosphere and Polar Observation from Space (TT-CPOS)</a:t>
            </a:r>
          </a:p>
        </p:txBody>
      </p:sp>
    </p:spTree>
    <p:extLst>
      <p:ext uri="{BB962C8B-B14F-4D97-AF65-F5344CB8AC3E}">
        <p14:creationId xmlns:p14="http://schemas.microsoft.com/office/powerpoint/2010/main" val="658173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05B88-1972-ED38-3A59-CFD31187C458}"/>
              </a:ext>
            </a:extLst>
          </p:cNvPr>
          <p:cNvSpPr>
            <a:spLocks noGrp="1"/>
          </p:cNvSpPr>
          <p:nvPr>
            <p:ph type="title"/>
          </p:nvPr>
        </p:nvSpPr>
        <p:spPr>
          <a:xfrm>
            <a:off x="1380671" y="-62509"/>
            <a:ext cx="11541512" cy="1325563"/>
          </a:xfrm>
        </p:spPr>
        <p:txBody>
          <a:bodyPr vert="horz" lIns="91440" tIns="45720" rIns="91440" bIns="45720" rtlCol="0" anchor="ctr">
            <a:normAutofit fontScale="97500"/>
          </a:bodyPr>
          <a:lstStyle/>
          <a:p>
            <a:r>
              <a:rPr lang="fi-FI" sz="2800" dirty="0">
                <a:solidFill>
                  <a:srgbClr val="008CBF"/>
                </a:solidFill>
              </a:rPr>
              <a:t>WMO guide for standard RGB recipes  </a:t>
            </a:r>
            <a:endParaRPr lang="en-CH" sz="2800" dirty="0">
              <a:solidFill>
                <a:srgbClr val="008CBF"/>
              </a:solidFill>
            </a:endParaRPr>
          </a:p>
        </p:txBody>
      </p:sp>
      <p:sp>
        <p:nvSpPr>
          <p:cNvPr id="3" name="Content Placeholder 2">
            <a:extLst>
              <a:ext uri="{FF2B5EF4-FFF2-40B4-BE49-F238E27FC236}">
                <a16:creationId xmlns:a16="http://schemas.microsoft.com/office/drawing/2014/main" id="{855D928D-2C97-1EE9-75A0-051BC6B1538B}"/>
              </a:ext>
            </a:extLst>
          </p:cNvPr>
          <p:cNvSpPr>
            <a:spLocks noGrp="1"/>
          </p:cNvSpPr>
          <p:nvPr>
            <p:ph idx="1"/>
          </p:nvPr>
        </p:nvSpPr>
        <p:spPr>
          <a:xfrm>
            <a:off x="168196" y="1459192"/>
            <a:ext cx="8261419" cy="4782581"/>
          </a:xfrm>
        </p:spPr>
        <p:txBody>
          <a:bodyPr>
            <a:normAutofit lnSpcReduction="10000"/>
          </a:bodyPr>
          <a:lstStyle/>
          <a:p>
            <a:pPr algn="l">
              <a:lnSpc>
                <a:spcPct val="110000"/>
              </a:lnSpc>
            </a:pPr>
            <a:r>
              <a:rPr lang="en-CH" sz="2300" dirty="0"/>
              <a:t>After successful continuation of the expert workshops</a:t>
            </a:r>
            <a:r>
              <a:rPr lang="en-US" sz="2300" dirty="0"/>
              <a:t> since 2007</a:t>
            </a:r>
            <a:r>
              <a:rPr lang="en-CH" sz="2300" dirty="0"/>
              <a:t>, set of standard RGB recipes were developed</a:t>
            </a:r>
          </a:p>
          <a:p>
            <a:pPr algn="l">
              <a:lnSpc>
                <a:spcPct val="110000"/>
              </a:lnSpc>
            </a:pPr>
            <a:endParaRPr lang="en-CH" sz="2300" dirty="0"/>
          </a:p>
          <a:p>
            <a:pPr algn="l">
              <a:lnSpc>
                <a:spcPct val="110000"/>
              </a:lnSpc>
            </a:pPr>
            <a:r>
              <a:rPr lang="en-US" sz="2300" dirty="0"/>
              <a:t>After </a:t>
            </a:r>
            <a:r>
              <a:rPr lang="en-CH" sz="2300" dirty="0"/>
              <a:t>recent launch of MTG, time is right to publish the WMO guide for standard RGB recipes</a:t>
            </a:r>
            <a:r>
              <a:rPr lang="en-US" sz="2300" dirty="0"/>
              <a:t>, </a:t>
            </a:r>
            <a:r>
              <a:rPr lang="en-CH" sz="2300" dirty="0"/>
              <a:t>concentrat</a:t>
            </a:r>
            <a:r>
              <a:rPr lang="en-US" sz="2300" dirty="0" err="1"/>
              <a:t>ing</a:t>
            </a:r>
            <a:r>
              <a:rPr lang="en-CH" sz="2300" dirty="0"/>
              <a:t> on </a:t>
            </a:r>
            <a:r>
              <a:rPr lang="en-US" sz="2300" dirty="0"/>
              <a:t>new-generation GEO imagers onboard (“GEO ring”), </a:t>
            </a:r>
            <a:r>
              <a:rPr lang="de-DE" sz="2300" b="1" dirty="0"/>
              <a:t> </a:t>
            </a:r>
          </a:p>
          <a:p>
            <a:pPr algn="l">
              <a:lnSpc>
                <a:spcPct val="110000"/>
              </a:lnSpc>
            </a:pPr>
            <a:endParaRPr lang="de-DE" sz="2300" b="1" dirty="0"/>
          </a:p>
          <a:p>
            <a:pPr algn="l">
              <a:lnSpc>
                <a:spcPct val="110000"/>
              </a:lnSpc>
            </a:pPr>
            <a:r>
              <a:rPr lang="en-US" sz="2300" dirty="0"/>
              <a:t>The document explains how to create WMO-recommended standard RGB composites</a:t>
            </a:r>
          </a:p>
          <a:p>
            <a:pPr algn="l">
              <a:lnSpc>
                <a:spcPct val="110000"/>
              </a:lnSpc>
            </a:pPr>
            <a:endParaRPr lang="en-US" sz="2300" dirty="0"/>
          </a:p>
          <a:p>
            <a:pPr algn="l">
              <a:lnSpc>
                <a:spcPct val="110000"/>
              </a:lnSpc>
            </a:pPr>
            <a:r>
              <a:rPr lang="en-US" sz="2300" dirty="0"/>
              <a:t>Will be approved in INFCOM-4, Q4/2026</a:t>
            </a:r>
            <a:endParaRPr lang="en-CH" sz="2300" dirty="0"/>
          </a:p>
          <a:p>
            <a:pPr algn="l"/>
            <a:endParaRPr lang="en-CH" sz="2000" dirty="0"/>
          </a:p>
        </p:txBody>
      </p:sp>
      <p:sp>
        <p:nvSpPr>
          <p:cNvPr id="4" name="Subtitle 2">
            <a:extLst>
              <a:ext uri="{FF2B5EF4-FFF2-40B4-BE49-F238E27FC236}">
                <a16:creationId xmlns:a16="http://schemas.microsoft.com/office/drawing/2014/main" id="{73246EBF-D5EE-95E2-C04C-E066B3562521}"/>
              </a:ext>
            </a:extLst>
          </p:cNvPr>
          <p:cNvSpPr txBox="1">
            <a:spLocks/>
          </p:cNvSpPr>
          <p:nvPr/>
        </p:nvSpPr>
        <p:spPr>
          <a:xfrm>
            <a:off x="7449015" y="3739397"/>
            <a:ext cx="5151865" cy="2071134"/>
          </a:xfrm>
          <a:prstGeom prst="rect">
            <a:avLst/>
          </a:prstGeom>
        </p:spPr>
        <p:txBody>
          <a:bodyPr vert="horz" lIns="91440" tIns="45720" rIns="91440" bIns="45720" rtlCol="0">
            <a:norm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hlinkClick r:id="rId2"/>
              </a:rPr>
              <a:t>Final Report of 2025 Workshop</a:t>
            </a:r>
            <a:endParaRPr lang="en-US" sz="1800" dirty="0"/>
          </a:p>
          <a:p>
            <a:r>
              <a:rPr lang="en-US" sz="1800" dirty="0">
                <a:hlinkClick r:id="rId3"/>
              </a:rPr>
              <a:t>Final Report of 2022 Workshop</a:t>
            </a:r>
            <a:endParaRPr lang="en-US" sz="1800" dirty="0"/>
          </a:p>
          <a:p>
            <a:r>
              <a:rPr lang="en-US" sz="1800" u="sng" dirty="0">
                <a:hlinkClick r:id="rId4"/>
              </a:rPr>
              <a:t>Final Report of 2017 Workshop</a:t>
            </a:r>
            <a:endParaRPr lang="en-US" sz="1800" dirty="0"/>
          </a:p>
          <a:p>
            <a:r>
              <a:rPr lang="en-US" sz="1800" u="sng" dirty="0">
                <a:hlinkClick r:id="rId5"/>
              </a:rPr>
              <a:t>Final Report of 2012 Workshop</a:t>
            </a:r>
            <a:endParaRPr lang="en-US" sz="1800" dirty="0"/>
          </a:p>
          <a:p>
            <a:r>
              <a:rPr lang="en-US" sz="1800" u="sng" dirty="0">
                <a:hlinkClick r:id="rId6"/>
              </a:rPr>
              <a:t>Final Report of 2007 Workshop</a:t>
            </a:r>
            <a:endParaRPr lang="en-US" sz="1800" dirty="0"/>
          </a:p>
          <a:p>
            <a:pPr marL="342900" indent="-342900"/>
            <a:endParaRPr lang="en-CH" sz="1800" u="sng" dirty="0">
              <a:solidFill>
                <a:srgbClr val="23527C"/>
              </a:solidFill>
              <a:latin typeface="opregular"/>
            </a:endParaRPr>
          </a:p>
          <a:p>
            <a:endParaRPr lang="en-CH" altLang="en-CH" sz="1800" dirty="0"/>
          </a:p>
        </p:txBody>
      </p:sp>
      <p:pic>
        <p:nvPicPr>
          <p:cNvPr id="5" name="Picture 4">
            <a:extLst>
              <a:ext uri="{FF2B5EF4-FFF2-40B4-BE49-F238E27FC236}">
                <a16:creationId xmlns:a16="http://schemas.microsoft.com/office/drawing/2014/main" id="{0C582397-7765-9712-E228-365A7CE4B0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29615" y="1047469"/>
            <a:ext cx="3325629" cy="2244732"/>
          </a:xfrm>
          <a:prstGeom prst="rect">
            <a:avLst/>
          </a:prstGeom>
        </p:spPr>
      </p:pic>
    </p:spTree>
    <p:extLst>
      <p:ext uri="{BB962C8B-B14F-4D97-AF65-F5344CB8AC3E}">
        <p14:creationId xmlns:p14="http://schemas.microsoft.com/office/powerpoint/2010/main" val="76192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4A7C238-E894-7CDC-AD0E-9DBDF83AFA6D}"/>
              </a:ext>
            </a:extLst>
          </p:cNvPr>
          <p:cNvSpPr>
            <a:spLocks noGrp="1"/>
          </p:cNvSpPr>
          <p:nvPr>
            <p:ph type="title"/>
          </p:nvPr>
        </p:nvSpPr>
        <p:spPr>
          <a:xfrm>
            <a:off x="1393592" y="365125"/>
            <a:ext cx="10371688" cy="834283"/>
          </a:xfrm>
        </p:spPr>
        <p:txBody>
          <a:bodyPr/>
          <a:lstStyle/>
          <a:p>
            <a:r>
              <a:rPr lang="en-US" dirty="0"/>
              <a:t>Reminders</a:t>
            </a:r>
          </a:p>
        </p:txBody>
      </p:sp>
      <p:sp>
        <p:nvSpPr>
          <p:cNvPr id="3" name="Content Placeholder 2">
            <a:extLst>
              <a:ext uri="{FF2B5EF4-FFF2-40B4-BE49-F238E27FC236}">
                <a16:creationId xmlns:a16="http://schemas.microsoft.com/office/drawing/2014/main" id="{1A72F31E-8DA6-5B6F-029A-0B9D61B29A93}"/>
              </a:ext>
            </a:extLst>
          </p:cNvPr>
          <p:cNvSpPr>
            <a:spLocks noGrp="1"/>
          </p:cNvSpPr>
          <p:nvPr>
            <p:ph sz="half" idx="1"/>
          </p:nvPr>
        </p:nvSpPr>
        <p:spPr>
          <a:xfrm>
            <a:off x="526110" y="1408257"/>
            <a:ext cx="6868603" cy="5084617"/>
          </a:xfrm>
        </p:spPr>
        <p:txBody>
          <a:bodyPr>
            <a:normAutofit fontScale="92500" lnSpcReduction="10000"/>
          </a:bodyPr>
          <a:lstStyle/>
          <a:p>
            <a:pPr>
              <a:lnSpc>
                <a:spcPct val="120000"/>
              </a:lnSpc>
            </a:pPr>
            <a:r>
              <a:rPr lang="fi-FI" sz="2400" dirty="0"/>
              <a:t>Last chance to comment on GSICS ToRs to be approved in EP meeting tomorrow</a:t>
            </a:r>
          </a:p>
          <a:p>
            <a:pPr lvl="1">
              <a:lnSpc>
                <a:spcPct val="120000"/>
              </a:lnSpc>
            </a:pPr>
            <a:r>
              <a:rPr lang="fi-FI" sz="1800" dirty="0"/>
              <a:t>Please see my email for the shared file to be edited.</a:t>
            </a:r>
          </a:p>
          <a:p>
            <a:pPr marL="457200" lvl="1" indent="0">
              <a:lnSpc>
                <a:spcPct val="120000"/>
              </a:lnSpc>
              <a:buNone/>
            </a:pPr>
            <a:endParaRPr lang="fi-FI" sz="1800" dirty="0"/>
          </a:p>
          <a:p>
            <a:pPr>
              <a:lnSpc>
                <a:spcPct val="120000"/>
              </a:lnSpc>
            </a:pPr>
            <a:r>
              <a:rPr lang="fi-FI" sz="2400" dirty="0"/>
              <a:t>Update agency focal points listed at </a:t>
            </a:r>
            <a:r>
              <a:rPr lang="fi-FI" sz="2400" dirty="0">
                <a:hlinkClick r:id="rId2"/>
              </a:rPr>
              <a:t>https://gsics.wmo.int/</a:t>
            </a:r>
            <a:endParaRPr lang="fi-FI" sz="2400" dirty="0"/>
          </a:p>
          <a:p>
            <a:pPr lvl="1">
              <a:lnSpc>
                <a:spcPct val="120000"/>
              </a:lnSpc>
            </a:pPr>
            <a:r>
              <a:rPr lang="fi-FI" sz="1800" dirty="0"/>
              <a:t>Please see my email for the shared file to be edited.</a:t>
            </a:r>
          </a:p>
          <a:p>
            <a:pPr marL="457200" lvl="1" indent="0">
              <a:lnSpc>
                <a:spcPct val="120000"/>
              </a:lnSpc>
              <a:buNone/>
            </a:pPr>
            <a:endParaRPr lang="fi-FI" dirty="0"/>
          </a:p>
          <a:p>
            <a:pPr>
              <a:lnSpc>
                <a:spcPct val="120000"/>
              </a:lnSpc>
            </a:pPr>
            <a:r>
              <a:rPr lang="en-US" sz="2400" dirty="0"/>
              <a:t>WMO SC-MINT/ET-QTC is interested in GSICS work</a:t>
            </a:r>
            <a:endParaRPr lang="en-GB" sz="1800" dirty="0"/>
          </a:p>
          <a:p>
            <a:pPr lvl="1">
              <a:lnSpc>
                <a:spcPct val="120000"/>
              </a:lnSpc>
            </a:pPr>
            <a:r>
              <a:rPr lang="en-GB" sz="1800" dirty="0"/>
              <a:t>Standing Committee on Measurements, Instrumentation and Traceability (SC-MINT)</a:t>
            </a:r>
          </a:p>
          <a:p>
            <a:pPr lvl="1">
              <a:lnSpc>
                <a:spcPct val="120000"/>
              </a:lnSpc>
            </a:pPr>
            <a:r>
              <a:rPr lang="en-GB" sz="1800" dirty="0"/>
              <a:t>Expert Team on Quality, Traceability and Calibration (ET-QTC)</a:t>
            </a:r>
          </a:p>
        </p:txBody>
      </p:sp>
      <p:pic>
        <p:nvPicPr>
          <p:cNvPr id="5" name="Picture 4">
            <a:extLst>
              <a:ext uri="{FF2B5EF4-FFF2-40B4-BE49-F238E27FC236}">
                <a16:creationId xmlns:a16="http://schemas.microsoft.com/office/drawing/2014/main" id="{DA3A9C6E-309C-3C2D-BB18-F28080048760}"/>
              </a:ext>
            </a:extLst>
          </p:cNvPr>
          <p:cNvPicPr>
            <a:picLocks noChangeAspect="1"/>
          </p:cNvPicPr>
          <p:nvPr/>
        </p:nvPicPr>
        <p:blipFill>
          <a:blip r:embed="rId3"/>
          <a:stretch>
            <a:fillRect/>
          </a:stretch>
        </p:blipFill>
        <p:spPr>
          <a:xfrm>
            <a:off x="7859487" y="1278576"/>
            <a:ext cx="4066901" cy="4621480"/>
          </a:xfrm>
          <a:prstGeom prst="rect">
            <a:avLst/>
          </a:prstGeom>
          <a:noFill/>
        </p:spPr>
      </p:pic>
    </p:spTree>
    <p:extLst>
      <p:ext uri="{BB962C8B-B14F-4D97-AF65-F5344CB8AC3E}">
        <p14:creationId xmlns:p14="http://schemas.microsoft.com/office/powerpoint/2010/main" val="2647604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FE720-D179-854A-4EFE-2AF2B87CF958}"/>
              </a:ext>
            </a:extLst>
          </p:cNvPr>
          <p:cNvSpPr>
            <a:spLocks noGrp="1"/>
          </p:cNvSpPr>
          <p:nvPr>
            <p:ph type="ctrTitle"/>
          </p:nvPr>
        </p:nvSpPr>
        <p:spPr/>
        <p:txBody>
          <a:bodyPr/>
          <a:lstStyle/>
          <a:p>
            <a:r>
              <a:rPr lang="en-US" dirty="0"/>
              <a:t>Thank you!</a:t>
            </a:r>
            <a:endParaRPr lang="LID4096" dirty="0"/>
          </a:p>
        </p:txBody>
      </p:sp>
    </p:spTree>
    <p:extLst>
      <p:ext uri="{BB962C8B-B14F-4D97-AF65-F5344CB8AC3E}">
        <p14:creationId xmlns:p14="http://schemas.microsoft.com/office/powerpoint/2010/main" val="4107890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76A9D-6756-ED8B-1A53-B8033D86C42F}"/>
              </a:ext>
            </a:extLst>
          </p:cNvPr>
          <p:cNvSpPr>
            <a:spLocks noGrp="1"/>
          </p:cNvSpPr>
          <p:nvPr>
            <p:ph type="title"/>
          </p:nvPr>
        </p:nvSpPr>
        <p:spPr/>
        <p:txBody>
          <a:bodyPr/>
          <a:lstStyle/>
          <a:p>
            <a:r>
              <a:rPr lang="en-US" dirty="0"/>
              <a:t>Back Up</a:t>
            </a:r>
            <a:endParaRPr lang="LID4096" dirty="0"/>
          </a:p>
        </p:txBody>
      </p:sp>
      <p:sp>
        <p:nvSpPr>
          <p:cNvPr id="3" name="Content Placeholder 2">
            <a:extLst>
              <a:ext uri="{FF2B5EF4-FFF2-40B4-BE49-F238E27FC236}">
                <a16:creationId xmlns:a16="http://schemas.microsoft.com/office/drawing/2014/main" id="{BF32D1B2-E04A-3D0E-0610-C6F0FFBCBBD8}"/>
              </a:ext>
            </a:extLst>
          </p:cNvPr>
          <p:cNvSpPr>
            <a:spLocks noGrp="1"/>
          </p:cNvSpPr>
          <p:nvPr>
            <p:ph sz="half" idx="1"/>
          </p:nvPr>
        </p:nvSpPr>
        <p:spPr/>
        <p:txBody>
          <a:bodyPr/>
          <a:lstStyle/>
          <a:p>
            <a:endParaRPr lang="LID4096"/>
          </a:p>
        </p:txBody>
      </p:sp>
      <p:sp>
        <p:nvSpPr>
          <p:cNvPr id="4" name="Content Placeholder 3">
            <a:extLst>
              <a:ext uri="{FF2B5EF4-FFF2-40B4-BE49-F238E27FC236}">
                <a16:creationId xmlns:a16="http://schemas.microsoft.com/office/drawing/2014/main" id="{34C74528-937C-BC21-AA40-AE32E363BF67}"/>
              </a:ext>
            </a:extLst>
          </p:cNvPr>
          <p:cNvSpPr>
            <a:spLocks noGrp="1"/>
          </p:cNvSpPr>
          <p:nvPr>
            <p:ph sz="half" idx="2"/>
          </p:nvPr>
        </p:nvSpPr>
        <p:spPr/>
        <p:txBody>
          <a:bodyPr/>
          <a:lstStyle/>
          <a:p>
            <a:endParaRPr lang="LID4096"/>
          </a:p>
        </p:txBody>
      </p:sp>
    </p:spTree>
    <p:extLst>
      <p:ext uri="{BB962C8B-B14F-4D97-AF65-F5344CB8AC3E}">
        <p14:creationId xmlns:p14="http://schemas.microsoft.com/office/powerpoint/2010/main" val="2555011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EA2A199E-B9DF-80DF-C154-3A17DBC2D2ED}"/>
              </a:ext>
            </a:extLst>
          </p:cNvPr>
          <p:cNvSpPr txBox="1"/>
          <p:nvPr/>
        </p:nvSpPr>
        <p:spPr>
          <a:xfrm>
            <a:off x="6466812" y="1674367"/>
            <a:ext cx="5536052" cy="2289601"/>
          </a:xfrm>
          <a:prstGeom prst="rect">
            <a:avLst/>
          </a:prstGeom>
          <a:noFill/>
        </p:spPr>
        <p:txBody>
          <a:bodyPr wrap="square" lIns="91440" tIns="45720" rIns="91440" bIns="45720" anchor="t">
            <a:spAutoFit/>
          </a:bodyPr>
          <a:lstStyle/>
          <a:p>
            <a:pPr marL="342900" indent="-342900">
              <a:lnSpc>
                <a:spcPct val="90000"/>
              </a:lnSpc>
              <a:spcAft>
                <a:spcPts val="1000"/>
              </a:spcAft>
              <a:buFont typeface="Arial" panose="020B0604020202020204" pitchFamily="34" charset="0"/>
              <a:buChar char="•"/>
            </a:pPr>
            <a:r>
              <a:rPr lang="en-US" sz="2000">
                <a:latin typeface="Aptos (Body)"/>
              </a:rPr>
              <a:t>RA-I Dissemination Expert Group</a:t>
            </a:r>
            <a:endParaRPr lang="en-CH" sz="2000">
              <a:latin typeface="Aptos (Body)"/>
            </a:endParaRPr>
          </a:p>
          <a:p>
            <a:pPr marL="342900" indent="-342900">
              <a:lnSpc>
                <a:spcPct val="90000"/>
              </a:lnSpc>
              <a:spcAft>
                <a:spcPts val="1000"/>
              </a:spcAft>
              <a:buFont typeface="Arial" panose="020B0604020202020204" pitchFamily="34" charset="0"/>
              <a:buChar char="•"/>
            </a:pPr>
            <a:r>
              <a:rPr lang="en-US" sz="2000">
                <a:latin typeface="Aptos (Body)"/>
              </a:rPr>
              <a:t>RA-II and RA-V Coordination mechanism established through Asia-Oceania Meteorological Satellite Users Conferences (AOMSUC) </a:t>
            </a:r>
          </a:p>
          <a:p>
            <a:pPr marL="342900" indent="-342900">
              <a:lnSpc>
                <a:spcPct val="90000"/>
              </a:lnSpc>
              <a:spcAft>
                <a:spcPts val="1000"/>
              </a:spcAft>
              <a:buFont typeface="Arial" panose="020B0604020202020204" pitchFamily="34" charset="0"/>
              <a:buChar char="•"/>
            </a:pPr>
            <a:r>
              <a:rPr lang="en-CH" sz="2000">
                <a:latin typeface="Aptos (Body)"/>
              </a:rPr>
              <a:t>RA</a:t>
            </a:r>
            <a:r>
              <a:rPr lang="en-GB" sz="2000">
                <a:latin typeface="Aptos (Body)"/>
              </a:rPr>
              <a:t>-</a:t>
            </a:r>
            <a:r>
              <a:rPr lang="en-CH" sz="2000">
                <a:latin typeface="Aptos (Body)"/>
              </a:rPr>
              <a:t>III and RA-IV </a:t>
            </a:r>
            <a:r>
              <a:rPr lang="en-US" sz="2000">
                <a:latin typeface="Aptos (Body)"/>
              </a:rPr>
              <a:t>Coordination Group on Satellite Data Requirements</a:t>
            </a:r>
            <a:endParaRPr lang="en-CH" sz="2000">
              <a:latin typeface="Aptos (Body)"/>
            </a:endParaRPr>
          </a:p>
        </p:txBody>
      </p:sp>
      <p:sp>
        <p:nvSpPr>
          <p:cNvPr id="3" name="Slide Number Placeholder 2">
            <a:extLst>
              <a:ext uri="{FF2B5EF4-FFF2-40B4-BE49-F238E27FC236}">
                <a16:creationId xmlns:a16="http://schemas.microsoft.com/office/drawing/2014/main" id="{E6068223-B063-C509-AC42-596489E30324}"/>
              </a:ext>
            </a:extLst>
          </p:cNvPr>
          <p:cNvSpPr>
            <a:spLocks noGrp="1"/>
          </p:cNvSpPr>
          <p:nvPr>
            <p:ph type="sldNum" sz="quarter" idx="12"/>
          </p:nvPr>
        </p:nvSpPr>
        <p:spPr>
          <a:xfrm>
            <a:off x="0" y="0"/>
            <a:ext cx="0" cy="0"/>
          </a:xfrm>
          <a:prstGeom prst="rect">
            <a:avLst/>
          </a:prstGeom>
        </p:spPr>
        <p:txBody>
          <a:bodyPr vert="horz" lIns="121920" tIns="60960" rIns="121920" bIns="60960" rtlCol="0" anchor="ctr"/>
          <a:ls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59AF2F-52C6-9B46-B8B2-0579234AE62E}" type="slidenum">
              <a:rPr lang="en-US" smtClean="0"/>
              <a:pPr/>
              <a:t>14</a:t>
            </a:fld>
            <a:endParaRPr lang="en-US"/>
          </a:p>
        </p:txBody>
      </p:sp>
      <p:sp>
        <p:nvSpPr>
          <p:cNvPr id="4" name="TextBox 3">
            <a:extLst>
              <a:ext uri="{FF2B5EF4-FFF2-40B4-BE49-F238E27FC236}">
                <a16:creationId xmlns:a16="http://schemas.microsoft.com/office/drawing/2014/main" id="{FAC53388-01ED-F660-C9AD-0FBA8DC9743F}"/>
              </a:ext>
            </a:extLst>
          </p:cNvPr>
          <p:cNvSpPr txBox="1"/>
          <p:nvPr/>
        </p:nvSpPr>
        <p:spPr>
          <a:xfrm>
            <a:off x="102305" y="1326626"/>
            <a:ext cx="6335840" cy="5057025"/>
          </a:xfrm>
          <a:prstGeom prst="rect">
            <a:avLst/>
          </a:prstGeom>
          <a:noFill/>
        </p:spPr>
        <p:txBody>
          <a:bodyPr wrap="square" lIns="91440" tIns="45720" rIns="91440" bIns="45720" anchor="t">
            <a:spAutoFit/>
          </a:bodyPr>
          <a:lstStyle/>
          <a:p>
            <a:pPr marL="342900" indent="-342900">
              <a:lnSpc>
                <a:spcPct val="90000"/>
              </a:lnSpc>
              <a:spcAft>
                <a:spcPts val="1000"/>
              </a:spcAft>
              <a:buFont typeface="Arial" panose="020B0604020202020204" pitchFamily="34" charset="0"/>
              <a:buChar char="•"/>
            </a:pPr>
            <a:r>
              <a:rPr lang="en-CH" sz="2000" dirty="0">
                <a:latin typeface="Aptos (Body)"/>
              </a:rPr>
              <a:t>Established in 2013 (</a:t>
            </a:r>
            <a:r>
              <a:rPr lang="en-GB" sz="2000" u="sng" dirty="0">
                <a:solidFill>
                  <a:srgbClr val="000000"/>
                </a:solidFill>
                <a:latin typeface="Aptos (Body)"/>
                <a:hlinkClick r:id="rId3"/>
              </a:rPr>
              <a:t>Resolution 12 (EC-65)</a:t>
            </a:r>
            <a:r>
              <a:rPr lang="en-CH" sz="2000" dirty="0">
                <a:latin typeface="Aptos (Body)"/>
              </a:rPr>
              <a:t>)</a:t>
            </a:r>
          </a:p>
          <a:p>
            <a:pPr marL="342900" indent="-342900">
              <a:lnSpc>
                <a:spcPct val="90000"/>
              </a:lnSpc>
              <a:spcAft>
                <a:spcPts val="1000"/>
              </a:spcAft>
              <a:buFont typeface="Arial" panose="020B0604020202020204" pitchFamily="34" charset="0"/>
              <a:buChar char="•"/>
            </a:pPr>
            <a:r>
              <a:rPr lang="en-US" sz="2000" dirty="0">
                <a:latin typeface="Aptos (Body)"/>
              </a:rPr>
              <a:t>Serve as platforms for </a:t>
            </a:r>
            <a:r>
              <a:rPr lang="en-US" sz="2000" b="1" dirty="0">
                <a:latin typeface="Aptos (Body)"/>
              </a:rPr>
              <a:t>WMO Members to express their </a:t>
            </a:r>
            <a:r>
              <a:rPr lang="en-CH" sz="2000" b="1" dirty="0">
                <a:latin typeface="Aptos (Body)"/>
              </a:rPr>
              <a:t>needs for </a:t>
            </a:r>
            <a:r>
              <a:rPr lang="en-US" sz="2000" b="1" dirty="0">
                <a:latin typeface="Aptos (Body)"/>
              </a:rPr>
              <a:t>satellite data and product</a:t>
            </a:r>
            <a:r>
              <a:rPr lang="en-CH" sz="2000" b="1" dirty="0">
                <a:latin typeface="Aptos (Body)"/>
              </a:rPr>
              <a:t>s</a:t>
            </a:r>
          </a:p>
          <a:p>
            <a:pPr marL="342900" indent="-342900">
              <a:lnSpc>
                <a:spcPct val="90000"/>
              </a:lnSpc>
              <a:spcAft>
                <a:spcPts val="1000"/>
              </a:spcAft>
              <a:buFont typeface="Arial" panose="020B0604020202020204" pitchFamily="34" charset="0"/>
              <a:buChar char="•"/>
            </a:pPr>
            <a:r>
              <a:rPr lang="en-US" sz="2000" dirty="0">
                <a:latin typeface="Aptos (Body)"/>
              </a:rPr>
              <a:t>Facilitate </a:t>
            </a:r>
            <a:r>
              <a:rPr lang="en-US" sz="2000" b="1" dirty="0">
                <a:latin typeface="Aptos (Body)"/>
              </a:rPr>
              <a:t>regional coordination </a:t>
            </a:r>
            <a:r>
              <a:rPr lang="en-US" sz="2000" dirty="0">
                <a:latin typeface="Aptos (Body)"/>
              </a:rPr>
              <a:t>on:</a:t>
            </a:r>
            <a:endParaRPr lang="en-CH" sz="2000" dirty="0">
              <a:latin typeface="Aptos (Body)"/>
            </a:endParaRPr>
          </a:p>
          <a:p>
            <a:pPr marL="800100" lvl="1" indent="-342900">
              <a:lnSpc>
                <a:spcPct val="90000"/>
              </a:lnSpc>
              <a:buFont typeface="Arial" panose="020B0604020202020204" pitchFamily="34" charset="0"/>
              <a:buChar char="•"/>
            </a:pPr>
            <a:r>
              <a:rPr lang="en-US" sz="2000" dirty="0">
                <a:latin typeface="Aptos (Body)"/>
              </a:rPr>
              <a:t>Satellite data reception equipment</a:t>
            </a:r>
            <a:endParaRPr lang="en-CH" sz="2000" dirty="0">
              <a:latin typeface="Aptos (Body)"/>
            </a:endParaRPr>
          </a:p>
          <a:p>
            <a:pPr marL="800100" lvl="1" indent="-342900">
              <a:lnSpc>
                <a:spcPct val="90000"/>
              </a:lnSpc>
              <a:buFont typeface="Arial" panose="020B0604020202020204" pitchFamily="34" charset="0"/>
              <a:buChar char="•"/>
            </a:pPr>
            <a:r>
              <a:rPr lang="en-US" sz="2000" dirty="0">
                <a:latin typeface="Aptos (Body)"/>
              </a:rPr>
              <a:t>Visualization tools</a:t>
            </a:r>
            <a:endParaRPr lang="en-CH" sz="2000" dirty="0">
              <a:latin typeface="Aptos (Body)"/>
            </a:endParaRPr>
          </a:p>
          <a:p>
            <a:pPr marL="800100" lvl="1" indent="-342900">
              <a:lnSpc>
                <a:spcPct val="90000"/>
              </a:lnSpc>
              <a:spcAft>
                <a:spcPts val="1000"/>
              </a:spcAft>
              <a:buFont typeface="Arial" panose="020B0604020202020204" pitchFamily="34" charset="0"/>
              <a:buChar char="•"/>
            </a:pPr>
            <a:r>
              <a:rPr lang="en-US" sz="2000" dirty="0">
                <a:latin typeface="Aptos (Body)"/>
              </a:rPr>
              <a:t>Related training and capacity building</a:t>
            </a:r>
            <a:endParaRPr lang="en-CH" sz="2000" dirty="0">
              <a:latin typeface="Aptos (Body)"/>
            </a:endParaRPr>
          </a:p>
          <a:p>
            <a:pPr marL="431800" lvl="1" indent="-342900">
              <a:lnSpc>
                <a:spcPct val="90000"/>
              </a:lnSpc>
              <a:spcAft>
                <a:spcPts val="1000"/>
              </a:spcAft>
              <a:buFont typeface="Arial" panose="020B0604020202020204" pitchFamily="34" charset="0"/>
              <a:buChar char="•"/>
            </a:pPr>
            <a:r>
              <a:rPr lang="en-US" sz="2000" dirty="0">
                <a:latin typeface="Aptos (Body)"/>
              </a:rPr>
              <a:t>Act as a </a:t>
            </a:r>
            <a:r>
              <a:rPr lang="en-US" sz="2000" b="1" dirty="0">
                <a:latin typeface="Aptos (Body)"/>
              </a:rPr>
              <a:t>bridge between Members and satellite data providers</a:t>
            </a:r>
            <a:r>
              <a:rPr lang="en-US" sz="2000" dirty="0">
                <a:latin typeface="Aptos (Body)"/>
              </a:rPr>
              <a:t> active in each </a:t>
            </a:r>
            <a:r>
              <a:rPr lang="en-CH" sz="2000" dirty="0">
                <a:latin typeface="Aptos (Body)"/>
              </a:rPr>
              <a:t>region</a:t>
            </a:r>
          </a:p>
          <a:p>
            <a:pPr marL="431800" lvl="1" indent="-342900">
              <a:lnSpc>
                <a:spcPct val="90000"/>
              </a:lnSpc>
              <a:spcAft>
                <a:spcPts val="1333"/>
              </a:spcAft>
              <a:buFont typeface="Arial" panose="020B0604020202020204" pitchFamily="34" charset="0"/>
              <a:buChar char="•"/>
            </a:pPr>
            <a:r>
              <a:rPr lang="en-US" sz="2000" dirty="0">
                <a:latin typeface="Aptos (Body)"/>
              </a:rPr>
              <a:t>Support </a:t>
            </a:r>
            <a:r>
              <a:rPr lang="en-US" sz="2000" b="1" dirty="0">
                <a:latin typeface="Aptos (Body)"/>
              </a:rPr>
              <a:t>user engagement </a:t>
            </a:r>
            <a:r>
              <a:rPr lang="en-US" sz="2000" dirty="0">
                <a:latin typeface="Aptos (Body)"/>
              </a:rPr>
              <a:t>by:</a:t>
            </a:r>
            <a:endParaRPr lang="en-CH" sz="2000" dirty="0">
              <a:latin typeface="Aptos (Body)"/>
            </a:endParaRPr>
          </a:p>
          <a:p>
            <a:pPr marL="889000" lvl="2" indent="-342900">
              <a:lnSpc>
                <a:spcPct val="90000"/>
              </a:lnSpc>
              <a:buFont typeface="Arial" panose="020B0604020202020204" pitchFamily="34" charset="0"/>
              <a:buChar char="•"/>
            </a:pPr>
            <a:r>
              <a:rPr lang="en-US" sz="2000" dirty="0">
                <a:latin typeface="Aptos (Body)"/>
              </a:rPr>
              <a:t>Facilitating communication with space agencies</a:t>
            </a:r>
            <a:endParaRPr lang="en-CH" sz="2000" dirty="0">
              <a:latin typeface="Aptos (Body)"/>
            </a:endParaRPr>
          </a:p>
          <a:p>
            <a:pPr marL="889000" lvl="2" indent="-342900">
              <a:lnSpc>
                <a:spcPct val="90000"/>
              </a:lnSpc>
              <a:buFont typeface="Arial" panose="020B0604020202020204" pitchFamily="34" charset="0"/>
              <a:buChar char="•"/>
            </a:pPr>
            <a:r>
              <a:rPr lang="en-US" sz="2000" dirty="0">
                <a:latin typeface="Aptos (Body)"/>
              </a:rPr>
              <a:t>Assisting with technical aspects of data access and processing</a:t>
            </a:r>
            <a:endParaRPr lang="en-CH" sz="2000" dirty="0">
              <a:latin typeface="Aptos (Body)"/>
            </a:endParaRPr>
          </a:p>
          <a:p>
            <a:pPr marL="889000" lvl="2" indent="-342900">
              <a:lnSpc>
                <a:spcPct val="90000"/>
              </a:lnSpc>
              <a:buFont typeface="Arial" panose="020B0604020202020204" pitchFamily="34" charset="0"/>
              <a:buChar char="•"/>
            </a:pPr>
            <a:r>
              <a:rPr lang="en-US" sz="2000" dirty="0">
                <a:latin typeface="Aptos (Body)"/>
              </a:rPr>
              <a:t>Responding to specific user requests and needs</a:t>
            </a:r>
          </a:p>
        </p:txBody>
      </p:sp>
      <p:grpSp>
        <p:nvGrpSpPr>
          <p:cNvPr id="12" name="Group 11">
            <a:extLst>
              <a:ext uri="{FF2B5EF4-FFF2-40B4-BE49-F238E27FC236}">
                <a16:creationId xmlns:a16="http://schemas.microsoft.com/office/drawing/2014/main" id="{4371CD13-0D2F-3109-71B1-773DE0180A92}"/>
              </a:ext>
            </a:extLst>
          </p:cNvPr>
          <p:cNvGrpSpPr/>
          <p:nvPr/>
        </p:nvGrpSpPr>
        <p:grpSpPr>
          <a:xfrm>
            <a:off x="6836486" y="4073627"/>
            <a:ext cx="4854868" cy="2488516"/>
            <a:chOff x="6343036" y="4103032"/>
            <a:chExt cx="5492391" cy="2815299"/>
          </a:xfrm>
        </p:grpSpPr>
        <p:pic>
          <p:nvPicPr>
            <p:cNvPr id="5" name="object 16">
              <a:extLst>
                <a:ext uri="{FF2B5EF4-FFF2-40B4-BE49-F238E27FC236}">
                  <a16:creationId xmlns:a16="http://schemas.microsoft.com/office/drawing/2014/main" id="{EDD4A56E-CE62-E708-7536-A0B5D6A193CE}"/>
                </a:ext>
              </a:extLst>
            </p:cNvPr>
            <p:cNvPicPr/>
            <p:nvPr/>
          </p:nvPicPr>
          <p:blipFill>
            <a:blip r:embed="rId4" cstate="print"/>
            <a:stretch>
              <a:fillRect/>
            </a:stretch>
          </p:blipFill>
          <p:spPr>
            <a:xfrm>
              <a:off x="6343036" y="4103032"/>
              <a:ext cx="5492391" cy="2815299"/>
            </a:xfrm>
            <a:prstGeom prst="rect">
              <a:avLst/>
            </a:prstGeom>
          </p:spPr>
        </p:pic>
        <p:sp>
          <p:nvSpPr>
            <p:cNvPr id="8" name="TextBox 7">
              <a:extLst>
                <a:ext uri="{FF2B5EF4-FFF2-40B4-BE49-F238E27FC236}">
                  <a16:creationId xmlns:a16="http://schemas.microsoft.com/office/drawing/2014/main" id="{B46432AB-BFA2-38E6-ADF0-5E3A5F884BB9}"/>
                </a:ext>
              </a:extLst>
            </p:cNvPr>
            <p:cNvSpPr txBox="1"/>
            <p:nvPr/>
          </p:nvSpPr>
          <p:spPr>
            <a:xfrm>
              <a:off x="10198951" y="4492398"/>
              <a:ext cx="1636476" cy="1497447"/>
            </a:xfrm>
            <a:prstGeom prst="rect">
              <a:avLst/>
            </a:prstGeom>
            <a:noFill/>
          </p:spPr>
          <p:txBody>
            <a:bodyPr wrap="square">
              <a:spAutoFit/>
            </a:bodyPr>
            <a:lstStyle/>
            <a:p>
              <a:pPr algn="ctr"/>
              <a:r>
                <a:rPr lang="fr-CH" sz="2667" spc="-133">
                  <a:ln w="0"/>
                  <a:solidFill>
                    <a:schemeClr val="accent1"/>
                  </a:solidFill>
                  <a:effectLst>
                    <a:outerShdw blurRad="38100" dist="25400" dir="5400000" algn="ctr" rotWithShape="0">
                      <a:srgbClr val="6E747A">
                        <a:alpha val="43000"/>
                      </a:srgbClr>
                    </a:outerShdw>
                  </a:effectLst>
                  <a:latin typeface="opregular"/>
                </a:rPr>
                <a:t>RA-II-V </a:t>
              </a:r>
            </a:p>
            <a:p>
              <a:pPr algn="ctr"/>
              <a:r>
                <a:rPr lang="fr-CH" sz="2667" spc="-133">
                  <a:ln w="0"/>
                  <a:solidFill>
                    <a:schemeClr val="accent1"/>
                  </a:solidFill>
                  <a:effectLst>
                    <a:outerShdw blurRad="38100" dist="25400" dir="5400000" algn="ctr" rotWithShape="0">
                      <a:srgbClr val="6E747A">
                        <a:alpha val="43000"/>
                      </a:srgbClr>
                    </a:outerShdw>
                  </a:effectLst>
                  <a:latin typeface="opregular"/>
                </a:rPr>
                <a:t>via</a:t>
              </a:r>
            </a:p>
            <a:p>
              <a:pPr algn="ctr"/>
              <a:r>
                <a:rPr lang="fr-CH" sz="2667" spc="-133">
                  <a:ln w="0"/>
                  <a:solidFill>
                    <a:schemeClr val="accent1"/>
                  </a:solidFill>
                  <a:effectLst>
                    <a:outerShdw blurRad="38100" dist="25400" dir="5400000" algn="ctr" rotWithShape="0">
                      <a:srgbClr val="6E747A">
                        <a:alpha val="43000"/>
                      </a:srgbClr>
                    </a:outerShdw>
                  </a:effectLst>
                  <a:latin typeface="opregular"/>
                </a:rPr>
                <a:t> AOMSUC</a:t>
              </a:r>
            </a:p>
          </p:txBody>
        </p:sp>
        <p:sp>
          <p:nvSpPr>
            <p:cNvPr id="9" name="TextBox 8">
              <a:extLst>
                <a:ext uri="{FF2B5EF4-FFF2-40B4-BE49-F238E27FC236}">
                  <a16:creationId xmlns:a16="http://schemas.microsoft.com/office/drawing/2014/main" id="{26B0D121-92AE-AC2C-D9A0-A141930734B1}"/>
                </a:ext>
              </a:extLst>
            </p:cNvPr>
            <p:cNvSpPr txBox="1"/>
            <p:nvPr/>
          </p:nvSpPr>
          <p:spPr>
            <a:xfrm>
              <a:off x="6914742" y="4848349"/>
              <a:ext cx="1651192" cy="1497447"/>
            </a:xfrm>
            <a:prstGeom prst="rect">
              <a:avLst/>
            </a:prstGeom>
            <a:noFill/>
          </p:spPr>
          <p:txBody>
            <a:bodyPr wrap="square">
              <a:spAutoFit/>
            </a:bodyPr>
            <a:lstStyle/>
            <a:p>
              <a:pPr algn="ctr"/>
              <a:r>
                <a:rPr lang="fr-CH" sz="2667">
                  <a:ln w="0"/>
                  <a:solidFill>
                    <a:schemeClr val="accent1"/>
                  </a:solidFill>
                  <a:effectLst>
                    <a:outerShdw blurRad="38100" dist="25400" dir="5400000" algn="ctr" rotWithShape="0">
                      <a:srgbClr val="6E747A">
                        <a:alpha val="43000"/>
                      </a:srgbClr>
                    </a:outerShdw>
                  </a:effectLst>
                  <a:latin typeface="opregular"/>
                </a:rPr>
                <a:t>RA-III-IV-SDR-Group</a:t>
              </a:r>
            </a:p>
          </p:txBody>
        </p:sp>
        <p:sp>
          <p:nvSpPr>
            <p:cNvPr id="10" name="TextBox 9">
              <a:extLst>
                <a:ext uri="{FF2B5EF4-FFF2-40B4-BE49-F238E27FC236}">
                  <a16:creationId xmlns:a16="http://schemas.microsoft.com/office/drawing/2014/main" id="{CF7F2E2B-4EED-F5D0-3F50-B26B9F130E2B}"/>
                </a:ext>
              </a:extLst>
            </p:cNvPr>
            <p:cNvSpPr txBox="1"/>
            <p:nvPr/>
          </p:nvSpPr>
          <p:spPr>
            <a:xfrm>
              <a:off x="8753659" y="5666689"/>
              <a:ext cx="1557868" cy="502766"/>
            </a:xfrm>
            <a:prstGeom prst="rect">
              <a:avLst/>
            </a:prstGeom>
            <a:noFill/>
          </p:spPr>
          <p:txBody>
            <a:bodyPr wrap="square">
              <a:spAutoFit/>
            </a:bodyPr>
            <a:lstStyle/>
            <a:p>
              <a:pPr algn="ctr"/>
              <a:r>
                <a:rPr lang="fr-CH" sz="2667" spc="-133">
                  <a:ln w="0"/>
                  <a:solidFill>
                    <a:schemeClr val="accent1"/>
                  </a:solidFill>
                  <a:effectLst>
                    <a:outerShdw blurRad="38100" dist="25400" dir="5400000" algn="ctr" rotWithShape="0">
                      <a:srgbClr val="6E747A">
                        <a:alpha val="43000"/>
                      </a:srgbClr>
                    </a:outerShdw>
                  </a:effectLst>
                  <a:latin typeface="opregular"/>
                </a:rPr>
                <a:t>RAIDEG</a:t>
              </a:r>
            </a:p>
          </p:txBody>
        </p:sp>
      </p:grpSp>
      <p:pic>
        <p:nvPicPr>
          <p:cNvPr id="2" name="Imagem 14">
            <a:extLst>
              <a:ext uri="{FF2B5EF4-FFF2-40B4-BE49-F238E27FC236}">
                <a16:creationId xmlns:a16="http://schemas.microsoft.com/office/drawing/2014/main" id="{6C73CB91-4900-9049-F5EB-9BEB6193A9A4}"/>
              </a:ext>
            </a:extLst>
          </p:cNvPr>
          <p:cNvPicPr>
            <a:picLocks noChangeAspect="1"/>
          </p:cNvPicPr>
          <p:nvPr/>
        </p:nvPicPr>
        <p:blipFill>
          <a:blip r:embed="rId5"/>
          <a:stretch>
            <a:fillRect/>
          </a:stretch>
        </p:blipFill>
        <p:spPr>
          <a:xfrm flipH="1">
            <a:off x="8743589" y="978806"/>
            <a:ext cx="3201500" cy="585902"/>
          </a:xfrm>
          <a:prstGeom prst="rect">
            <a:avLst/>
          </a:prstGeom>
        </p:spPr>
      </p:pic>
      <p:sp>
        <p:nvSpPr>
          <p:cNvPr id="6" name="TextBox 5">
            <a:extLst>
              <a:ext uri="{FF2B5EF4-FFF2-40B4-BE49-F238E27FC236}">
                <a16:creationId xmlns:a16="http://schemas.microsoft.com/office/drawing/2014/main" id="{99AC141F-CFE7-B73E-7B86-ACAAAA0F8031}"/>
              </a:ext>
            </a:extLst>
          </p:cNvPr>
          <p:cNvSpPr txBox="1"/>
          <p:nvPr/>
        </p:nvSpPr>
        <p:spPr>
          <a:xfrm>
            <a:off x="10570465" y="29014"/>
            <a:ext cx="1590286" cy="584775"/>
          </a:xfrm>
          <a:prstGeom prst="rect">
            <a:avLst/>
          </a:prstGeom>
          <a:solidFill>
            <a:srgbClr val="C00000"/>
          </a:solidFill>
        </p:spPr>
        <p:txBody>
          <a:bodyPr wrap="square" rtlCol="0">
            <a:spAutoFit/>
          </a:bodyPr>
          <a:lstStyle/>
          <a:p>
            <a:r>
              <a:rPr lang="en-GB" sz="3200" b="1" dirty="0">
                <a:solidFill>
                  <a:schemeClr val="bg1"/>
                </a:solidFill>
              </a:rPr>
              <a:t>EW4All</a:t>
            </a:r>
          </a:p>
        </p:txBody>
      </p:sp>
      <p:sp>
        <p:nvSpPr>
          <p:cNvPr id="11" name="TextBox 10">
            <a:extLst>
              <a:ext uri="{FF2B5EF4-FFF2-40B4-BE49-F238E27FC236}">
                <a16:creationId xmlns:a16="http://schemas.microsoft.com/office/drawing/2014/main" id="{C407C2B7-CC73-17BD-EF8A-DFE7AB9C2AE9}"/>
              </a:ext>
            </a:extLst>
          </p:cNvPr>
          <p:cNvSpPr txBox="1"/>
          <p:nvPr/>
        </p:nvSpPr>
        <p:spPr>
          <a:xfrm>
            <a:off x="1206422" y="-29551"/>
            <a:ext cx="11502899" cy="978729"/>
          </a:xfrm>
          <a:prstGeom prst="rect">
            <a:avLst/>
          </a:prstGeom>
        </p:spPr>
        <p:txBody>
          <a:bodyPr vert="horz" lIns="91440" tIns="45720" rIns="91440" bIns="45720" rtlCol="0" anchor="ctr">
            <a:normAutofit fontScale="97500"/>
          </a:bodyPr>
          <a:lstStyle>
            <a:lvl1pPr>
              <a:lnSpc>
                <a:spcPct val="90000"/>
              </a:lnSpc>
              <a:spcBef>
                <a:spcPct val="0"/>
              </a:spcBef>
              <a:buNone/>
              <a:defRPr sz="3200" b="1">
                <a:solidFill>
                  <a:srgbClr val="008CBF"/>
                </a:solidFill>
                <a:latin typeface="Arial" panose="020B0604020202020204" pitchFamily="34" charset="0"/>
                <a:ea typeface="+mj-ea"/>
                <a:cs typeface="Arial" panose="020B0604020202020204" pitchFamily="34" charset="0"/>
              </a:defRPr>
            </a:lvl1pPr>
          </a:lstStyle>
          <a:p>
            <a:r>
              <a:rPr lang="en-GB" sz="2800" dirty="0"/>
              <a:t>Regional Coordination on Satellite Data Requirements</a:t>
            </a:r>
          </a:p>
        </p:txBody>
      </p:sp>
    </p:spTree>
    <p:extLst>
      <p:ext uri="{BB962C8B-B14F-4D97-AF65-F5344CB8AC3E}">
        <p14:creationId xmlns:p14="http://schemas.microsoft.com/office/powerpoint/2010/main" val="46167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3" name="Group 812">
            <a:extLst>
              <a:ext uri="{FF2B5EF4-FFF2-40B4-BE49-F238E27FC236}">
                <a16:creationId xmlns:a16="http://schemas.microsoft.com/office/drawing/2014/main" id="{4BF230F0-E52F-6F8F-4BEA-5F93517F4AC2}"/>
              </a:ext>
            </a:extLst>
          </p:cNvPr>
          <p:cNvGrpSpPr/>
          <p:nvPr/>
        </p:nvGrpSpPr>
        <p:grpSpPr>
          <a:xfrm>
            <a:off x="354946" y="4039197"/>
            <a:ext cx="5842654" cy="2553679"/>
            <a:chOff x="354946" y="3720703"/>
            <a:chExt cx="5842654" cy="2553679"/>
          </a:xfrm>
        </p:grpSpPr>
        <p:sp>
          <p:nvSpPr>
            <p:cNvPr id="40" name="Rectangle 39">
              <a:extLst>
                <a:ext uri="{FF2B5EF4-FFF2-40B4-BE49-F238E27FC236}">
                  <a16:creationId xmlns:a16="http://schemas.microsoft.com/office/drawing/2014/main" id="{A5399EB1-18D5-2D3E-6AFE-B711D0746ED0}"/>
                </a:ext>
              </a:extLst>
            </p:cNvPr>
            <p:cNvSpPr/>
            <p:nvPr/>
          </p:nvSpPr>
          <p:spPr>
            <a:xfrm>
              <a:off x="354946" y="3720703"/>
              <a:ext cx="5842654" cy="2553679"/>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a:t>c</a:t>
              </a:r>
              <a:endParaRPr lang="fr-CH"/>
            </a:p>
          </p:txBody>
        </p:sp>
        <p:grpSp>
          <p:nvGrpSpPr>
            <p:cNvPr id="37" name="Group 36">
              <a:extLst>
                <a:ext uri="{FF2B5EF4-FFF2-40B4-BE49-F238E27FC236}">
                  <a16:creationId xmlns:a16="http://schemas.microsoft.com/office/drawing/2014/main" id="{5D7E6FEA-3733-1055-6AA3-8570CCC35E83}"/>
                </a:ext>
              </a:extLst>
            </p:cNvPr>
            <p:cNvGrpSpPr/>
            <p:nvPr/>
          </p:nvGrpSpPr>
          <p:grpSpPr>
            <a:xfrm>
              <a:off x="625915" y="3767690"/>
              <a:ext cx="5446553" cy="2335498"/>
              <a:chOff x="465746" y="3786742"/>
              <a:chExt cx="7390342" cy="3090014"/>
            </a:xfrm>
          </p:grpSpPr>
          <p:grpSp>
            <p:nvGrpSpPr>
              <p:cNvPr id="27" name="object 5">
                <a:extLst>
                  <a:ext uri="{FF2B5EF4-FFF2-40B4-BE49-F238E27FC236}">
                    <a16:creationId xmlns:a16="http://schemas.microsoft.com/office/drawing/2014/main" id="{7F85C97B-74E2-1BA8-558E-DBE5B00D1273}"/>
                  </a:ext>
                </a:extLst>
              </p:cNvPr>
              <p:cNvGrpSpPr/>
              <p:nvPr/>
            </p:nvGrpSpPr>
            <p:grpSpPr>
              <a:xfrm>
                <a:off x="812983" y="3920523"/>
                <a:ext cx="1865169" cy="2350469"/>
                <a:chOff x="8910084" y="1368235"/>
                <a:chExt cx="5029919" cy="6338666"/>
              </a:xfrm>
            </p:grpSpPr>
            <p:pic>
              <p:nvPicPr>
                <p:cNvPr id="28" name="object 6">
                  <a:extLst>
                    <a:ext uri="{FF2B5EF4-FFF2-40B4-BE49-F238E27FC236}">
                      <a16:creationId xmlns:a16="http://schemas.microsoft.com/office/drawing/2014/main" id="{327FFC74-35B1-B20B-D312-1E22FA015B87}"/>
                    </a:ext>
                  </a:extLst>
                </p:cNvPr>
                <p:cNvPicPr/>
                <p:nvPr/>
              </p:nvPicPr>
              <p:blipFill>
                <a:blip r:embed="rId3" cstate="print"/>
                <a:stretch>
                  <a:fillRect/>
                </a:stretch>
              </p:blipFill>
              <p:spPr>
                <a:xfrm>
                  <a:off x="10896851" y="1703451"/>
                  <a:ext cx="2795940" cy="2486095"/>
                </a:xfrm>
                <a:prstGeom prst="rect">
                  <a:avLst/>
                </a:prstGeom>
              </p:spPr>
            </p:pic>
            <p:pic>
              <p:nvPicPr>
                <p:cNvPr id="29" name="object 7">
                  <a:extLst>
                    <a:ext uri="{FF2B5EF4-FFF2-40B4-BE49-F238E27FC236}">
                      <a16:creationId xmlns:a16="http://schemas.microsoft.com/office/drawing/2014/main" id="{6CEA82E3-11C6-C149-9DBF-432306A980B4}"/>
                    </a:ext>
                  </a:extLst>
                </p:cNvPr>
                <p:cNvPicPr/>
                <p:nvPr/>
              </p:nvPicPr>
              <p:blipFill>
                <a:blip r:embed="rId4" cstate="print"/>
                <a:stretch>
                  <a:fillRect/>
                </a:stretch>
              </p:blipFill>
              <p:spPr>
                <a:xfrm>
                  <a:off x="8910084" y="1368235"/>
                  <a:ext cx="2638430" cy="1733538"/>
                </a:xfrm>
                <a:prstGeom prst="rect">
                  <a:avLst/>
                </a:prstGeom>
              </p:spPr>
            </p:pic>
            <p:pic>
              <p:nvPicPr>
                <p:cNvPr id="30" name="object 8">
                  <a:extLst>
                    <a:ext uri="{FF2B5EF4-FFF2-40B4-BE49-F238E27FC236}">
                      <a16:creationId xmlns:a16="http://schemas.microsoft.com/office/drawing/2014/main" id="{986D1C56-59F9-06AF-C40F-CBD7F9E7D68F}"/>
                    </a:ext>
                  </a:extLst>
                </p:cNvPr>
                <p:cNvPicPr/>
                <p:nvPr/>
              </p:nvPicPr>
              <p:blipFill>
                <a:blip r:embed="rId5" cstate="print"/>
                <a:stretch>
                  <a:fillRect/>
                </a:stretch>
              </p:blipFill>
              <p:spPr>
                <a:xfrm>
                  <a:off x="10527942" y="5692666"/>
                  <a:ext cx="3412061" cy="2014235"/>
                </a:xfrm>
                <a:prstGeom prst="rect">
                  <a:avLst/>
                </a:prstGeom>
              </p:spPr>
            </p:pic>
            <p:pic>
              <p:nvPicPr>
                <p:cNvPr id="31" name="object 9">
                  <a:extLst>
                    <a:ext uri="{FF2B5EF4-FFF2-40B4-BE49-F238E27FC236}">
                      <a16:creationId xmlns:a16="http://schemas.microsoft.com/office/drawing/2014/main" id="{14862CFA-838E-2084-151C-A91E4450D97E}"/>
                    </a:ext>
                  </a:extLst>
                </p:cNvPr>
                <p:cNvPicPr/>
                <p:nvPr/>
              </p:nvPicPr>
              <p:blipFill>
                <a:blip r:embed="rId6" cstate="print"/>
                <a:stretch>
                  <a:fillRect/>
                </a:stretch>
              </p:blipFill>
              <p:spPr>
                <a:xfrm>
                  <a:off x="8965195" y="4163960"/>
                  <a:ext cx="2559922" cy="2325482"/>
                </a:xfrm>
                <a:prstGeom prst="rect">
                  <a:avLst/>
                </a:prstGeom>
              </p:spPr>
            </p:pic>
          </p:grpSp>
          <p:grpSp>
            <p:nvGrpSpPr>
              <p:cNvPr id="35" name="Group 34">
                <a:extLst>
                  <a:ext uri="{FF2B5EF4-FFF2-40B4-BE49-F238E27FC236}">
                    <a16:creationId xmlns:a16="http://schemas.microsoft.com/office/drawing/2014/main" id="{D21C228F-1B75-909A-4183-1320E49821AB}"/>
                  </a:ext>
                </a:extLst>
              </p:cNvPr>
              <p:cNvGrpSpPr/>
              <p:nvPr/>
            </p:nvGrpSpPr>
            <p:grpSpPr>
              <a:xfrm>
                <a:off x="465746" y="3786742"/>
                <a:ext cx="7390342" cy="3090014"/>
                <a:chOff x="4190867" y="3658870"/>
                <a:chExt cx="7234238" cy="3090014"/>
              </a:xfrm>
            </p:grpSpPr>
            <p:sp>
              <p:nvSpPr>
                <p:cNvPr id="33" name="TextBox 32">
                  <a:extLst>
                    <a:ext uri="{FF2B5EF4-FFF2-40B4-BE49-F238E27FC236}">
                      <a16:creationId xmlns:a16="http://schemas.microsoft.com/office/drawing/2014/main" id="{D1B7A43D-509E-B483-FAF7-55F0C1D76B4B}"/>
                    </a:ext>
                  </a:extLst>
                </p:cNvPr>
                <p:cNvSpPr txBox="1"/>
                <p:nvPr/>
              </p:nvSpPr>
              <p:spPr>
                <a:xfrm>
                  <a:off x="6575599" y="3658870"/>
                  <a:ext cx="4849506" cy="2494149"/>
                </a:xfrm>
                <a:prstGeom prst="rect">
                  <a:avLst/>
                </a:prstGeom>
                <a:noFill/>
              </p:spPr>
              <p:txBody>
                <a:bodyPr wrap="square">
                  <a:spAutoFit/>
                </a:bodyPr>
                <a:lstStyle/>
                <a:p>
                  <a:pPr marL="182563" lvl="1" indent="-95250">
                    <a:buChar char="•"/>
                  </a:pPr>
                  <a:r>
                    <a:rPr lang="fr-CH" sz="1100" b="1" kern="0" err="1">
                      <a:solidFill>
                        <a:srgbClr val="000000"/>
                      </a:solidFill>
                      <a:latin typeface="Arial" panose="020B0604020202020204" pitchFamily="34" charset="0"/>
                      <a:cs typeface="Arial"/>
                    </a:rPr>
                    <a:t>Consolidate</a:t>
                  </a:r>
                  <a:r>
                    <a:rPr lang="fr-CH" sz="1100" b="1" kern="0">
                      <a:solidFill>
                        <a:srgbClr val="000000"/>
                      </a:solidFill>
                      <a:latin typeface="Arial" panose="020B0604020202020204" pitchFamily="34" charset="0"/>
                      <a:cs typeface="Arial"/>
                    </a:rPr>
                    <a:t> </a:t>
                  </a:r>
                  <a:r>
                    <a:rPr lang="fr-CH" sz="1100" b="1" kern="0" err="1">
                      <a:solidFill>
                        <a:srgbClr val="000000"/>
                      </a:solidFill>
                      <a:latin typeface="Arial" panose="020B0604020202020204" pitchFamily="34" charset="0"/>
                      <a:cs typeface="Arial"/>
                    </a:rPr>
                    <a:t>existing</a:t>
                  </a:r>
                  <a:r>
                    <a:rPr lang="fr-CH" sz="1100" b="1" kern="0">
                      <a:solidFill>
                        <a:srgbClr val="000000"/>
                      </a:solidFill>
                      <a:latin typeface="Arial" panose="020B0604020202020204" pitchFamily="34" charset="0"/>
                      <a:cs typeface="Arial"/>
                    </a:rPr>
                    <a:t> infrastructure</a:t>
                  </a:r>
                </a:p>
                <a:p>
                  <a:pPr marL="182563" marR="5080" lvl="2" indent="-95250">
                    <a:spcBef>
                      <a:spcPts val="635"/>
                    </a:spcBef>
                    <a:buChar char="•"/>
                    <a:tabLst>
                      <a:tab pos="1419225" algn="l"/>
                    </a:tabLst>
                  </a:pPr>
                  <a:r>
                    <a:rPr lang="fr-CH" sz="1100" b="1" kern="0" err="1">
                      <a:solidFill>
                        <a:srgbClr val="000000"/>
                      </a:solidFill>
                      <a:latin typeface="Arial" panose="020B0604020202020204" pitchFamily="34" charset="0"/>
                      <a:cs typeface="Arial"/>
                    </a:rPr>
                    <a:t>Further</a:t>
                  </a:r>
                  <a:r>
                    <a:rPr lang="fr-CH" sz="1100" b="1" kern="0">
                      <a:solidFill>
                        <a:srgbClr val="000000"/>
                      </a:solidFill>
                      <a:latin typeface="Arial" panose="020B0604020202020204" pitchFamily="34" charset="0"/>
                      <a:cs typeface="Arial"/>
                    </a:rPr>
                    <a:t> upgrade of PUMA-2025 stations for </a:t>
                  </a:r>
                  <a:r>
                    <a:rPr lang="fr-CH" sz="1100" b="1" kern="0" err="1">
                      <a:solidFill>
                        <a:srgbClr val="000000"/>
                      </a:solidFill>
                      <a:latin typeface="Arial" panose="020B0604020202020204" pitchFamily="34" charset="0"/>
                      <a:cs typeface="Arial"/>
                    </a:rPr>
                    <a:t>Early</a:t>
                  </a:r>
                  <a:r>
                    <a:rPr lang="fr-CH" sz="1100" b="1" kern="0">
                      <a:solidFill>
                        <a:srgbClr val="000000"/>
                      </a:solidFill>
                      <a:latin typeface="Arial" panose="020B0604020202020204" pitchFamily="34" charset="0"/>
                      <a:cs typeface="Arial"/>
                    </a:rPr>
                    <a:t> Warning applications</a:t>
                  </a:r>
                </a:p>
                <a:p>
                  <a:pPr marL="182563" lvl="2" indent="-95250">
                    <a:spcBef>
                      <a:spcPts val="250"/>
                    </a:spcBef>
                    <a:buChar char="•"/>
                    <a:tabLst>
                      <a:tab pos="1419225" algn="l"/>
                    </a:tabLst>
                  </a:pPr>
                  <a:r>
                    <a:rPr lang="fr-CH" sz="1100" b="1" kern="0">
                      <a:solidFill>
                        <a:srgbClr val="000000"/>
                      </a:solidFill>
                      <a:latin typeface="Arial" panose="020B0604020202020204" pitchFamily="34" charset="0"/>
                      <a:cs typeface="Arial"/>
                    </a:rPr>
                    <a:t>Upgrade and maintenance of the</a:t>
                  </a:r>
                  <a:r>
                    <a:rPr lang="en-CH" sz="1100" b="1" kern="0">
                      <a:solidFill>
                        <a:srgbClr val="000000"/>
                      </a:solidFill>
                      <a:latin typeface="Arial" panose="020B0604020202020204" pitchFamily="34" charset="0"/>
                      <a:cs typeface="Arial"/>
                    </a:rPr>
                    <a:t> </a:t>
                  </a:r>
                  <a:r>
                    <a:rPr lang="fr-CH" sz="1100" b="1" kern="0">
                      <a:solidFill>
                        <a:srgbClr val="000000"/>
                      </a:solidFill>
                      <a:latin typeface="Arial" panose="020B0604020202020204" pitchFamily="34" charset="0"/>
                      <a:cs typeface="Arial"/>
                    </a:rPr>
                    <a:t>four RARS-Africa</a:t>
                  </a:r>
                </a:p>
                <a:p>
                  <a:pPr marL="182563" lvl="1" indent="-95250">
                    <a:buChar char="•"/>
                    <a:tabLst>
                      <a:tab pos="926465" algn="l"/>
                    </a:tabLst>
                  </a:pPr>
                  <a:r>
                    <a:rPr lang="fr-CH" sz="1100" b="1" kern="0" err="1">
                      <a:solidFill>
                        <a:srgbClr val="000000"/>
                      </a:solidFill>
                      <a:latin typeface="Arial" panose="020B0604020202020204" pitchFamily="34" charset="0"/>
                      <a:cs typeface="Arial"/>
                    </a:rPr>
                    <a:t>Provide</a:t>
                  </a:r>
                  <a:r>
                    <a:rPr lang="fr-CH" sz="1100" b="1" kern="0">
                      <a:solidFill>
                        <a:srgbClr val="000000"/>
                      </a:solidFill>
                      <a:latin typeface="Arial" panose="020B0604020202020204" pitchFamily="34" charset="0"/>
                      <a:cs typeface="Arial"/>
                    </a:rPr>
                    <a:t> new </a:t>
                  </a:r>
                  <a:r>
                    <a:rPr lang="fr-CH" sz="1100" b="1" kern="0" err="1">
                      <a:solidFill>
                        <a:srgbClr val="000000"/>
                      </a:solidFill>
                      <a:latin typeface="Arial" panose="020B0604020202020204" pitchFamily="34" charset="0"/>
                      <a:cs typeface="Arial"/>
                    </a:rPr>
                    <a:t>access</a:t>
                  </a:r>
                  <a:r>
                    <a:rPr lang="fr-CH" sz="1100" b="1" kern="0">
                      <a:solidFill>
                        <a:srgbClr val="000000"/>
                      </a:solidFill>
                      <a:latin typeface="Arial" panose="020B0604020202020204" pitchFamily="34" charset="0"/>
                      <a:cs typeface="Arial"/>
                    </a:rPr>
                    <a:t> </a:t>
                  </a:r>
                  <a:r>
                    <a:rPr lang="fr-CH" sz="1100" b="1" kern="0" err="1">
                      <a:solidFill>
                        <a:srgbClr val="000000"/>
                      </a:solidFill>
                      <a:latin typeface="Arial" panose="020B0604020202020204" pitchFamily="34" charset="0"/>
                      <a:cs typeface="Arial"/>
                    </a:rPr>
                    <a:t>mechanism</a:t>
                  </a:r>
                  <a:endParaRPr lang="fr-CH" sz="1100" b="1" kern="0">
                    <a:solidFill>
                      <a:srgbClr val="000000"/>
                    </a:solidFill>
                    <a:latin typeface="Arial" panose="020B0604020202020204" pitchFamily="34" charset="0"/>
                    <a:cs typeface="Arial"/>
                  </a:endParaRPr>
                </a:p>
                <a:p>
                  <a:pPr marL="182563" marR="192405" lvl="2" indent="-95250">
                    <a:spcBef>
                      <a:spcPts val="635"/>
                    </a:spcBef>
                    <a:buFont typeface="Arial"/>
                    <a:buChar char="•"/>
                    <a:tabLst>
                      <a:tab pos="1419225" algn="l"/>
                    </a:tabLst>
                  </a:pPr>
                  <a:r>
                    <a:rPr lang="fr-CH" sz="1100" b="1" kern="0">
                      <a:solidFill>
                        <a:srgbClr val="000000"/>
                      </a:solidFill>
                      <a:latin typeface="Arial" panose="020B0604020202020204" pitchFamily="34" charset="0"/>
                      <a:cs typeface="Arial"/>
                    </a:rPr>
                    <a:t>EUMETCast-</a:t>
                  </a:r>
                  <a:r>
                    <a:rPr lang="fr-CH" sz="1100" b="1" kern="0" err="1">
                      <a:solidFill>
                        <a:srgbClr val="000000"/>
                      </a:solidFill>
                      <a:latin typeface="Arial" panose="020B0604020202020204" pitchFamily="34" charset="0"/>
                      <a:cs typeface="Arial"/>
                    </a:rPr>
                    <a:t>Terrestrial</a:t>
                  </a:r>
                  <a:r>
                    <a:rPr lang="fr-CH" sz="1100" b="1" kern="0">
                      <a:solidFill>
                        <a:srgbClr val="000000"/>
                      </a:solidFill>
                      <a:latin typeface="Arial" panose="020B0604020202020204" pitchFamily="34" charset="0"/>
                      <a:cs typeface="Arial"/>
                    </a:rPr>
                    <a:t> (for all MTG data) via </a:t>
                  </a:r>
                  <a:r>
                    <a:rPr lang="fr-CH" sz="1100" b="1" kern="0" err="1">
                      <a:solidFill>
                        <a:srgbClr val="000000"/>
                      </a:solidFill>
                      <a:latin typeface="Arial" panose="020B0604020202020204" pitchFamily="34" charset="0"/>
                      <a:cs typeface="Arial"/>
                    </a:rPr>
                    <a:t>NRENs</a:t>
                  </a:r>
                  <a:r>
                    <a:rPr lang="fr-CH" sz="1100" b="1" kern="0">
                      <a:solidFill>
                        <a:srgbClr val="000000"/>
                      </a:solidFill>
                      <a:latin typeface="Arial" panose="020B0604020202020204" pitchFamily="34" charset="0"/>
                      <a:cs typeface="Arial"/>
                    </a:rPr>
                    <a:t> </a:t>
                  </a:r>
                  <a:endParaRPr lang="en-CH" sz="1100" b="1" kern="0">
                    <a:solidFill>
                      <a:srgbClr val="000000"/>
                    </a:solidFill>
                    <a:latin typeface="Arial" panose="020B0604020202020204" pitchFamily="34" charset="0"/>
                    <a:cs typeface="Arial"/>
                  </a:endParaRPr>
                </a:p>
                <a:p>
                  <a:pPr marL="182563" marR="192405" lvl="2" indent="-95250">
                    <a:spcBef>
                      <a:spcPts val="635"/>
                    </a:spcBef>
                    <a:buFont typeface="Arial"/>
                    <a:buChar char="•"/>
                    <a:tabLst>
                      <a:tab pos="1419225" algn="l"/>
                    </a:tabLst>
                  </a:pPr>
                  <a:r>
                    <a:rPr lang="fr-CH" sz="1100" b="1" kern="0">
                      <a:solidFill>
                        <a:srgbClr val="000000"/>
                      </a:solidFill>
                      <a:latin typeface="Arial" panose="020B0604020202020204" pitchFamily="34" charset="0"/>
                      <a:cs typeface="Arial"/>
                    </a:rPr>
                    <a:t>Cloud-</a:t>
                  </a:r>
                  <a:r>
                    <a:rPr lang="fr-CH" sz="1100" b="1" kern="0" err="1">
                      <a:solidFill>
                        <a:srgbClr val="000000"/>
                      </a:solidFill>
                      <a:latin typeface="Arial" panose="020B0604020202020204" pitchFamily="34" charset="0"/>
                      <a:cs typeface="Arial"/>
                    </a:rPr>
                    <a:t>computing</a:t>
                  </a:r>
                  <a:r>
                    <a:rPr lang="fr-CH" sz="1100" b="1" kern="0">
                      <a:solidFill>
                        <a:srgbClr val="000000"/>
                      </a:solidFill>
                      <a:latin typeface="Arial" panose="020B0604020202020204" pitchFamily="34" charset="0"/>
                      <a:cs typeface="Arial"/>
                    </a:rPr>
                    <a:t> for </a:t>
                  </a:r>
                  <a:r>
                    <a:rPr lang="fr-CH" sz="1100" b="1" kern="0" err="1">
                      <a:solidFill>
                        <a:srgbClr val="000000"/>
                      </a:solidFill>
                      <a:latin typeface="Arial" panose="020B0604020202020204" pitchFamily="34" charset="0"/>
                      <a:cs typeface="Arial"/>
                    </a:rPr>
                    <a:t>Nowcasting</a:t>
                  </a:r>
                  <a:endParaRPr lang="fr-CH" sz="1100" b="1" kern="0">
                    <a:solidFill>
                      <a:srgbClr val="000000"/>
                    </a:solidFill>
                    <a:latin typeface="Arial" panose="020B0604020202020204" pitchFamily="34" charset="0"/>
                    <a:cs typeface="Arial"/>
                  </a:endParaRPr>
                </a:p>
              </p:txBody>
            </p:sp>
            <p:sp>
              <p:nvSpPr>
                <p:cNvPr id="34" name="TextBox 33">
                  <a:extLst>
                    <a:ext uri="{FF2B5EF4-FFF2-40B4-BE49-F238E27FC236}">
                      <a16:creationId xmlns:a16="http://schemas.microsoft.com/office/drawing/2014/main" id="{5E2B0E81-1D03-4176-8D04-E1802D3CE51A}"/>
                    </a:ext>
                  </a:extLst>
                </p:cNvPr>
                <p:cNvSpPr txBox="1"/>
                <p:nvPr/>
              </p:nvSpPr>
              <p:spPr>
                <a:xfrm>
                  <a:off x="4190867" y="6382397"/>
                  <a:ext cx="6645216" cy="366487"/>
                </a:xfrm>
                <a:prstGeom prst="rect">
                  <a:avLst/>
                </a:prstGeom>
                <a:noFill/>
              </p:spPr>
              <p:txBody>
                <a:bodyPr wrap="square">
                  <a:spAutoFit/>
                </a:bodyPr>
                <a:lstStyle/>
                <a:p>
                  <a:pPr algn="ctr"/>
                  <a:r>
                    <a:rPr lang="en-CH" sz="1200" b="1" kern="0">
                      <a:solidFill>
                        <a:srgbClr val="000000"/>
                      </a:solidFill>
                      <a:latin typeface="Arial" panose="020B0604020202020204" pitchFamily="34" charset="0"/>
                      <a:ea typeface="Arial" panose="020B0604020202020204" pitchFamily="34" charset="0"/>
                      <a:cs typeface="Arial"/>
                      <a:sym typeface="Arial"/>
                    </a:rPr>
                    <a:t>Project: </a:t>
                  </a:r>
                  <a:r>
                    <a:rPr lang="en-US" sz="1200" b="1" kern="0">
                      <a:solidFill>
                        <a:srgbClr val="000000"/>
                      </a:solidFill>
                      <a:latin typeface="Arial" panose="020B0604020202020204" pitchFamily="34" charset="0"/>
                      <a:ea typeface="Arial" panose="020B0604020202020204" pitchFamily="34" charset="0"/>
                      <a:cs typeface="Arial"/>
                      <a:sym typeface="Arial"/>
                    </a:rPr>
                    <a:t>Space for Early Warning in Africa</a:t>
                  </a:r>
                  <a:endParaRPr lang="fr-CH" sz="1200"/>
                </a:p>
              </p:txBody>
            </p:sp>
          </p:grpSp>
        </p:grpSp>
      </p:grpSp>
      <p:grpSp>
        <p:nvGrpSpPr>
          <p:cNvPr id="51" name="Group 50">
            <a:extLst>
              <a:ext uri="{FF2B5EF4-FFF2-40B4-BE49-F238E27FC236}">
                <a16:creationId xmlns:a16="http://schemas.microsoft.com/office/drawing/2014/main" id="{265C1118-8194-5DAB-CDE4-791A15279084}"/>
              </a:ext>
            </a:extLst>
          </p:cNvPr>
          <p:cNvGrpSpPr/>
          <p:nvPr/>
        </p:nvGrpSpPr>
        <p:grpSpPr>
          <a:xfrm>
            <a:off x="6519298" y="4053029"/>
            <a:ext cx="5335095" cy="2760308"/>
            <a:chOff x="7657034" y="3191558"/>
            <a:chExt cx="5669081" cy="3130577"/>
          </a:xfrm>
        </p:grpSpPr>
        <p:grpSp>
          <p:nvGrpSpPr>
            <p:cNvPr id="49" name="Group 48">
              <a:extLst>
                <a:ext uri="{FF2B5EF4-FFF2-40B4-BE49-F238E27FC236}">
                  <a16:creationId xmlns:a16="http://schemas.microsoft.com/office/drawing/2014/main" id="{CE856952-CA0D-060B-65CB-F6FB7221431E}"/>
                </a:ext>
              </a:extLst>
            </p:cNvPr>
            <p:cNvGrpSpPr/>
            <p:nvPr/>
          </p:nvGrpSpPr>
          <p:grpSpPr>
            <a:xfrm>
              <a:off x="7657034" y="3191558"/>
              <a:ext cx="5669081" cy="3130577"/>
              <a:chOff x="6195518" y="3522200"/>
              <a:chExt cx="5462023" cy="2949941"/>
            </a:xfrm>
          </p:grpSpPr>
          <p:sp>
            <p:nvSpPr>
              <p:cNvPr id="48" name="Rectangle 47">
                <a:extLst>
                  <a:ext uri="{FF2B5EF4-FFF2-40B4-BE49-F238E27FC236}">
                    <a16:creationId xmlns:a16="http://schemas.microsoft.com/office/drawing/2014/main" id="{900F5B16-81D6-40AF-8EB6-C5A18F43D4CA}"/>
                  </a:ext>
                </a:extLst>
              </p:cNvPr>
              <p:cNvSpPr/>
              <p:nvPr/>
            </p:nvSpPr>
            <p:spPr>
              <a:xfrm>
                <a:off x="6195518" y="3522200"/>
                <a:ext cx="5462023" cy="294994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47" name="Picture 46" descr="A screenshot of a computer&#10;&#10;AI-generated content may be incorrect.">
                <a:extLst>
                  <a:ext uri="{FF2B5EF4-FFF2-40B4-BE49-F238E27FC236}">
                    <a16:creationId xmlns:a16="http://schemas.microsoft.com/office/drawing/2014/main" id="{9ABD8F7F-AA00-5C86-BAFF-3F485C3BF33A}"/>
                  </a:ext>
                </a:extLst>
              </p:cNvPr>
              <p:cNvPicPr>
                <a:picLocks noChangeAspect="1"/>
              </p:cNvPicPr>
              <p:nvPr/>
            </p:nvPicPr>
            <p:blipFill>
              <a:blip r:embed="rId7"/>
              <a:stretch>
                <a:fillRect/>
              </a:stretch>
            </p:blipFill>
            <p:spPr>
              <a:xfrm>
                <a:off x="6950028" y="3627571"/>
                <a:ext cx="2980642" cy="1980372"/>
              </a:xfrm>
              <a:prstGeom prst="rect">
                <a:avLst/>
              </a:prstGeom>
            </p:spPr>
          </p:pic>
        </p:grpSp>
        <p:sp>
          <p:nvSpPr>
            <p:cNvPr id="50" name="TextBox 49">
              <a:extLst>
                <a:ext uri="{FF2B5EF4-FFF2-40B4-BE49-F238E27FC236}">
                  <a16:creationId xmlns:a16="http://schemas.microsoft.com/office/drawing/2014/main" id="{115F2BBD-7085-49C3-6C19-9B2124150E55}"/>
                </a:ext>
              </a:extLst>
            </p:cNvPr>
            <p:cNvSpPr txBox="1"/>
            <p:nvPr/>
          </p:nvSpPr>
          <p:spPr>
            <a:xfrm>
              <a:off x="8223071" y="5382024"/>
              <a:ext cx="4637806" cy="314156"/>
            </a:xfrm>
            <a:prstGeom prst="rect">
              <a:avLst/>
            </a:prstGeom>
            <a:noFill/>
          </p:spPr>
          <p:txBody>
            <a:bodyPr wrap="square">
              <a:spAutoFit/>
            </a:bodyPr>
            <a:lstStyle/>
            <a:p>
              <a:pPr algn="ctr"/>
              <a:r>
                <a:rPr lang="en-CH" sz="1200" b="1" kern="0">
                  <a:solidFill>
                    <a:srgbClr val="000000"/>
                  </a:solidFill>
                  <a:latin typeface="Arial" panose="020B0604020202020204" pitchFamily="34" charset="0"/>
                  <a:ea typeface="Arial" panose="020B0604020202020204" pitchFamily="34" charset="0"/>
                  <a:cs typeface="Arial"/>
                  <a:sym typeface="Arial"/>
                </a:rPr>
                <a:t>Status of Himawari satellite data access in Asia-Pacific</a:t>
              </a:r>
              <a:endParaRPr lang="fr-CH" sz="1200"/>
            </a:p>
          </p:txBody>
        </p:sp>
      </p:grpSp>
      <p:sp>
        <p:nvSpPr>
          <p:cNvPr id="45" name="Rectangle 44">
            <a:extLst>
              <a:ext uri="{FF2B5EF4-FFF2-40B4-BE49-F238E27FC236}">
                <a16:creationId xmlns:a16="http://schemas.microsoft.com/office/drawing/2014/main" id="{E114F812-380D-6E7C-B602-625067B4FD38}"/>
              </a:ext>
            </a:extLst>
          </p:cNvPr>
          <p:cNvSpPr/>
          <p:nvPr/>
        </p:nvSpPr>
        <p:spPr>
          <a:xfrm>
            <a:off x="354947" y="1165931"/>
            <a:ext cx="11482105" cy="280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a:t>c</a:t>
            </a:r>
            <a:endParaRPr lang="fr-CH"/>
          </a:p>
        </p:txBody>
      </p:sp>
      <p:pic>
        <p:nvPicPr>
          <p:cNvPr id="12" name="Picture 11" descr="A planet with colorful squares and text&#10;&#10;AI-generated content may be incorrect.">
            <a:extLst>
              <a:ext uri="{FF2B5EF4-FFF2-40B4-BE49-F238E27FC236}">
                <a16:creationId xmlns:a16="http://schemas.microsoft.com/office/drawing/2014/main" id="{170E5CBA-7E21-00F3-D6A2-DFC181438082}"/>
              </a:ext>
            </a:extLst>
          </p:cNvPr>
          <p:cNvPicPr>
            <a:picLocks noChangeAspect="1"/>
          </p:cNvPicPr>
          <p:nvPr/>
        </p:nvPicPr>
        <p:blipFill>
          <a:blip r:embed="rId8"/>
          <a:srcRect l="12207"/>
          <a:stretch/>
        </p:blipFill>
        <p:spPr>
          <a:xfrm>
            <a:off x="825889" y="1218642"/>
            <a:ext cx="3972008" cy="2544336"/>
          </a:xfrm>
          <a:prstGeom prst="rect">
            <a:avLst/>
          </a:prstGeom>
        </p:spPr>
      </p:pic>
      <p:sp>
        <p:nvSpPr>
          <p:cNvPr id="19" name="TextBox 18">
            <a:extLst>
              <a:ext uri="{FF2B5EF4-FFF2-40B4-BE49-F238E27FC236}">
                <a16:creationId xmlns:a16="http://schemas.microsoft.com/office/drawing/2014/main" id="{C3EF96EE-9410-F1D8-9D37-F62B732DDAB8}"/>
              </a:ext>
            </a:extLst>
          </p:cNvPr>
          <p:cNvSpPr txBox="1"/>
          <p:nvPr/>
        </p:nvSpPr>
        <p:spPr>
          <a:xfrm>
            <a:off x="5054894" y="3504536"/>
            <a:ext cx="2760708" cy="400110"/>
          </a:xfrm>
          <a:prstGeom prst="rect">
            <a:avLst/>
          </a:prstGeom>
          <a:noFill/>
        </p:spPr>
        <p:txBody>
          <a:bodyPr wrap="square">
            <a:spAutoFit/>
          </a:bodyPr>
          <a:lstStyle/>
          <a:p>
            <a:r>
              <a:rPr lang="en-US" sz="1000" b="1" kern="0">
                <a:solidFill>
                  <a:srgbClr val="000000"/>
                </a:solidFill>
                <a:latin typeface="Arial" panose="020B0604020202020204" pitchFamily="34" charset="0"/>
                <a:ea typeface="Arial" panose="020B0604020202020204" pitchFamily="34" charset="0"/>
                <a:cs typeface="Arial"/>
                <a:sym typeface="Arial"/>
              </a:rPr>
              <a:t>Pilot Project: Strengthening Early Warning Systems in pilot countries</a:t>
            </a:r>
            <a:endParaRPr lang="en-CH" sz="1000" b="1" kern="0">
              <a:solidFill>
                <a:srgbClr val="000000"/>
              </a:solidFill>
              <a:latin typeface="Arial" panose="020B0604020202020204" pitchFamily="34" charset="0"/>
              <a:ea typeface="Arial" panose="020B0604020202020204" pitchFamily="34" charset="0"/>
              <a:cs typeface="Arial"/>
              <a:sym typeface="Arial"/>
            </a:endParaRPr>
          </a:p>
        </p:txBody>
      </p:sp>
      <p:sp>
        <p:nvSpPr>
          <p:cNvPr id="20" name="TextBox 19">
            <a:extLst>
              <a:ext uri="{FF2B5EF4-FFF2-40B4-BE49-F238E27FC236}">
                <a16:creationId xmlns:a16="http://schemas.microsoft.com/office/drawing/2014/main" id="{F4E1416F-CBCD-282E-6356-4EE66B69C413}"/>
              </a:ext>
            </a:extLst>
          </p:cNvPr>
          <p:cNvSpPr txBox="1"/>
          <p:nvPr/>
        </p:nvSpPr>
        <p:spPr>
          <a:xfrm>
            <a:off x="859030" y="3743315"/>
            <a:ext cx="3898178" cy="246221"/>
          </a:xfrm>
          <a:prstGeom prst="rect">
            <a:avLst/>
          </a:prstGeom>
          <a:noFill/>
        </p:spPr>
        <p:txBody>
          <a:bodyPr wrap="square" lIns="91440" tIns="45720" rIns="91440" bIns="45720" anchor="t">
            <a:spAutoFit/>
          </a:bodyPr>
          <a:lstStyle/>
          <a:p>
            <a:r>
              <a:rPr lang="en-CH" sz="1000" b="1" kern="0" err="1">
                <a:solidFill>
                  <a:srgbClr val="000000"/>
                </a:solidFill>
                <a:latin typeface="Arial"/>
                <a:ea typeface="Arial" panose="020B0604020202020204" pitchFamily="34" charset="0"/>
                <a:cs typeface="Arial"/>
                <a:sym typeface="Arial"/>
              </a:rPr>
              <a:t>Status</a:t>
            </a:r>
            <a:r>
              <a:rPr lang="en-CH" sz="1000" b="1" kern="0">
                <a:solidFill>
                  <a:srgbClr val="000000"/>
                </a:solidFill>
                <a:latin typeface="Arial"/>
                <a:ea typeface="Arial" panose="020B0604020202020204" pitchFamily="34" charset="0"/>
                <a:cs typeface="Arial"/>
                <a:sym typeface="Arial"/>
              </a:rPr>
              <a:t> of satellite data </a:t>
            </a:r>
            <a:r>
              <a:rPr lang="en-CH" sz="1000" b="1" kern="0" err="1">
                <a:solidFill>
                  <a:srgbClr val="000000"/>
                </a:solidFill>
                <a:latin typeface="Arial"/>
                <a:ea typeface="Arial" panose="020B0604020202020204" pitchFamily="34" charset="0"/>
                <a:cs typeface="Arial"/>
                <a:sym typeface="Arial"/>
              </a:rPr>
              <a:t>access</a:t>
            </a:r>
            <a:r>
              <a:rPr lang="en-CH" sz="1000" b="1" kern="0">
                <a:solidFill>
                  <a:srgbClr val="000000"/>
                </a:solidFill>
                <a:latin typeface="Arial"/>
                <a:ea typeface="Arial" panose="020B0604020202020204" pitchFamily="34" charset="0"/>
                <a:cs typeface="Arial"/>
                <a:sym typeface="Arial"/>
              </a:rPr>
              <a:t> in the Region</a:t>
            </a:r>
            <a:endParaRPr lang="en-US" sz="1000" b="1" kern="0">
              <a:latin typeface="Arial"/>
              <a:cs typeface="Arial"/>
            </a:endParaRPr>
          </a:p>
        </p:txBody>
      </p:sp>
      <p:grpSp>
        <p:nvGrpSpPr>
          <p:cNvPr id="26" name="Group 25">
            <a:extLst>
              <a:ext uri="{FF2B5EF4-FFF2-40B4-BE49-F238E27FC236}">
                <a16:creationId xmlns:a16="http://schemas.microsoft.com/office/drawing/2014/main" id="{FD66A354-8218-5F01-80F3-B8025508A2EC}"/>
              </a:ext>
            </a:extLst>
          </p:cNvPr>
          <p:cNvGrpSpPr/>
          <p:nvPr/>
        </p:nvGrpSpPr>
        <p:grpSpPr>
          <a:xfrm>
            <a:off x="5105239" y="1204298"/>
            <a:ext cx="2606647" cy="2208279"/>
            <a:chOff x="4293568" y="1006317"/>
            <a:chExt cx="2606647" cy="2208279"/>
          </a:xfrm>
        </p:grpSpPr>
        <p:grpSp>
          <p:nvGrpSpPr>
            <p:cNvPr id="17" name="Group 16">
              <a:extLst>
                <a:ext uri="{FF2B5EF4-FFF2-40B4-BE49-F238E27FC236}">
                  <a16:creationId xmlns:a16="http://schemas.microsoft.com/office/drawing/2014/main" id="{31FC19B9-09E6-506F-0BC7-C01D77A971C9}"/>
                </a:ext>
              </a:extLst>
            </p:cNvPr>
            <p:cNvGrpSpPr/>
            <p:nvPr/>
          </p:nvGrpSpPr>
          <p:grpSpPr>
            <a:xfrm>
              <a:off x="4293568" y="1006317"/>
              <a:ext cx="2594044" cy="1892944"/>
              <a:chOff x="6146723" y="-515135"/>
              <a:chExt cx="6100509" cy="4451705"/>
            </a:xfrm>
          </p:grpSpPr>
          <p:pic>
            <p:nvPicPr>
              <p:cNvPr id="13" name="Picture 12">
                <a:extLst>
                  <a:ext uri="{FF2B5EF4-FFF2-40B4-BE49-F238E27FC236}">
                    <a16:creationId xmlns:a16="http://schemas.microsoft.com/office/drawing/2014/main" id="{E0D7D8C5-2168-77C7-50EF-BE8A3248C711}"/>
                  </a:ext>
                </a:extLst>
              </p:cNvPr>
              <p:cNvPicPr>
                <a:picLocks noChangeAspect="1"/>
              </p:cNvPicPr>
              <p:nvPr/>
            </p:nvPicPr>
            <p:blipFill>
              <a:blip r:embed="rId9"/>
              <a:stretch>
                <a:fillRect/>
              </a:stretch>
            </p:blipFill>
            <p:spPr>
              <a:xfrm>
                <a:off x="6169010" y="-515135"/>
                <a:ext cx="6078222" cy="4094880"/>
              </a:xfrm>
              <a:prstGeom prst="rect">
                <a:avLst/>
              </a:prstGeom>
            </p:spPr>
          </p:pic>
          <p:sp>
            <p:nvSpPr>
              <p:cNvPr id="14" name="Rectangle: Rounded Corners 13">
                <a:extLst>
                  <a:ext uri="{FF2B5EF4-FFF2-40B4-BE49-F238E27FC236}">
                    <a16:creationId xmlns:a16="http://schemas.microsoft.com/office/drawing/2014/main" id="{20DB607D-A8A6-3897-8052-3F52CD546DE3}"/>
                  </a:ext>
                </a:extLst>
              </p:cNvPr>
              <p:cNvSpPr/>
              <p:nvPr/>
            </p:nvSpPr>
            <p:spPr>
              <a:xfrm>
                <a:off x="6146723" y="3732830"/>
                <a:ext cx="2242823" cy="20374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500" kern="0">
                    <a:solidFill>
                      <a:prstClr val="white"/>
                    </a:solidFill>
                    <a:latin typeface="Calibri" panose="020F0502020204030204"/>
                    <a:sym typeface="Arial"/>
                  </a:rPr>
                  <a:t>Infrastructure challenges</a:t>
                </a:r>
              </a:p>
            </p:txBody>
          </p:sp>
          <p:sp>
            <p:nvSpPr>
              <p:cNvPr id="15" name="Rectangle: Rounded Corners 14">
                <a:extLst>
                  <a:ext uri="{FF2B5EF4-FFF2-40B4-BE49-F238E27FC236}">
                    <a16:creationId xmlns:a16="http://schemas.microsoft.com/office/drawing/2014/main" id="{E4518492-07D9-4EE4-F5F3-FBA70DACB090}"/>
                  </a:ext>
                </a:extLst>
              </p:cNvPr>
              <p:cNvSpPr/>
              <p:nvPr/>
            </p:nvSpPr>
            <p:spPr>
              <a:xfrm>
                <a:off x="8466700" y="3732830"/>
                <a:ext cx="1568768" cy="20374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500" kern="0">
                    <a:solidFill>
                      <a:prstClr val="white"/>
                    </a:solidFill>
                    <a:latin typeface="Calibri" panose="020F0502020204030204"/>
                    <a:sym typeface="Arial"/>
                  </a:rPr>
                  <a:t>Technical support</a:t>
                </a:r>
              </a:p>
            </p:txBody>
          </p:sp>
          <p:sp>
            <p:nvSpPr>
              <p:cNvPr id="16" name="Rectangle: Rounded Corners 15">
                <a:extLst>
                  <a:ext uri="{FF2B5EF4-FFF2-40B4-BE49-F238E27FC236}">
                    <a16:creationId xmlns:a16="http://schemas.microsoft.com/office/drawing/2014/main" id="{3880148A-D58D-8A1A-C58C-B637787BD524}"/>
                  </a:ext>
                </a:extLst>
              </p:cNvPr>
              <p:cNvSpPr/>
              <p:nvPr/>
            </p:nvSpPr>
            <p:spPr>
              <a:xfrm>
                <a:off x="10111667" y="3729441"/>
                <a:ext cx="2113278" cy="20374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500" kern="0">
                    <a:solidFill>
                      <a:prstClr val="white"/>
                    </a:solidFill>
                    <a:latin typeface="Calibri" panose="020F0502020204030204"/>
                    <a:sym typeface="Arial"/>
                  </a:rPr>
                  <a:t>Comprehensive training </a:t>
                </a:r>
              </a:p>
            </p:txBody>
          </p:sp>
        </p:grpSp>
        <p:grpSp>
          <p:nvGrpSpPr>
            <p:cNvPr id="25" name="Group 24">
              <a:extLst>
                <a:ext uri="{FF2B5EF4-FFF2-40B4-BE49-F238E27FC236}">
                  <a16:creationId xmlns:a16="http://schemas.microsoft.com/office/drawing/2014/main" id="{212A1310-DF12-198F-170B-949ECA2502B7}"/>
                </a:ext>
              </a:extLst>
            </p:cNvPr>
            <p:cNvGrpSpPr/>
            <p:nvPr/>
          </p:nvGrpSpPr>
          <p:grpSpPr>
            <a:xfrm>
              <a:off x="4364057" y="3029803"/>
              <a:ext cx="2536158" cy="184793"/>
              <a:chOff x="642703" y="6789535"/>
              <a:chExt cx="4308091" cy="313903"/>
            </a:xfrm>
          </p:grpSpPr>
          <p:pic>
            <p:nvPicPr>
              <p:cNvPr id="21" name="object 26">
                <a:extLst>
                  <a:ext uri="{FF2B5EF4-FFF2-40B4-BE49-F238E27FC236}">
                    <a16:creationId xmlns:a16="http://schemas.microsoft.com/office/drawing/2014/main" id="{7897ED13-E4F3-0FF3-ACD3-84D3A577A7CB}"/>
                  </a:ext>
                </a:extLst>
              </p:cNvPr>
              <p:cNvPicPr/>
              <p:nvPr/>
            </p:nvPicPr>
            <p:blipFill>
              <a:blip r:embed="rId10" cstate="print"/>
              <a:stretch>
                <a:fillRect/>
              </a:stretch>
            </p:blipFill>
            <p:spPr>
              <a:xfrm>
                <a:off x="642703" y="6789542"/>
                <a:ext cx="631164" cy="313893"/>
              </a:xfrm>
              <a:prstGeom prst="rect">
                <a:avLst/>
              </a:prstGeom>
            </p:spPr>
          </p:pic>
          <p:pic>
            <p:nvPicPr>
              <p:cNvPr id="22" name="object 27">
                <a:extLst>
                  <a:ext uri="{FF2B5EF4-FFF2-40B4-BE49-F238E27FC236}">
                    <a16:creationId xmlns:a16="http://schemas.microsoft.com/office/drawing/2014/main" id="{7975B475-135A-51A9-43E2-E9A8B123EE30}"/>
                  </a:ext>
                </a:extLst>
              </p:cNvPr>
              <p:cNvPicPr/>
              <p:nvPr/>
            </p:nvPicPr>
            <p:blipFill>
              <a:blip r:embed="rId11" cstate="print"/>
              <a:stretch>
                <a:fillRect/>
              </a:stretch>
            </p:blipFill>
            <p:spPr>
              <a:xfrm>
                <a:off x="1787303" y="6789545"/>
                <a:ext cx="631164" cy="313893"/>
              </a:xfrm>
              <a:prstGeom prst="rect">
                <a:avLst/>
              </a:prstGeom>
            </p:spPr>
          </p:pic>
          <p:pic>
            <p:nvPicPr>
              <p:cNvPr id="23" name="object 28">
                <a:extLst>
                  <a:ext uri="{FF2B5EF4-FFF2-40B4-BE49-F238E27FC236}">
                    <a16:creationId xmlns:a16="http://schemas.microsoft.com/office/drawing/2014/main" id="{247D043B-2C9E-07F6-191B-80D0F17EF6A9}"/>
                  </a:ext>
                </a:extLst>
              </p:cNvPr>
              <p:cNvPicPr/>
              <p:nvPr/>
            </p:nvPicPr>
            <p:blipFill>
              <a:blip r:embed="rId12" cstate="print"/>
              <a:stretch>
                <a:fillRect/>
              </a:stretch>
            </p:blipFill>
            <p:spPr>
              <a:xfrm>
                <a:off x="4319630" y="6789535"/>
                <a:ext cx="631164" cy="310514"/>
              </a:xfrm>
              <a:prstGeom prst="rect">
                <a:avLst/>
              </a:prstGeom>
            </p:spPr>
          </p:pic>
          <p:pic>
            <p:nvPicPr>
              <p:cNvPr id="24" name="object 29">
                <a:extLst>
                  <a:ext uri="{FF2B5EF4-FFF2-40B4-BE49-F238E27FC236}">
                    <a16:creationId xmlns:a16="http://schemas.microsoft.com/office/drawing/2014/main" id="{4826A93C-DF8B-1865-39F1-9AF1C29773E6}"/>
                  </a:ext>
                </a:extLst>
              </p:cNvPr>
              <p:cNvPicPr/>
              <p:nvPr/>
            </p:nvPicPr>
            <p:blipFill>
              <a:blip r:embed="rId13" cstate="print"/>
              <a:stretch>
                <a:fillRect/>
              </a:stretch>
            </p:blipFill>
            <p:spPr>
              <a:xfrm>
                <a:off x="3093990" y="6789540"/>
                <a:ext cx="631164" cy="313893"/>
              </a:xfrm>
              <a:prstGeom prst="rect">
                <a:avLst/>
              </a:prstGeom>
            </p:spPr>
          </p:pic>
        </p:grpSp>
      </p:grpSp>
      <p:grpSp>
        <p:nvGrpSpPr>
          <p:cNvPr id="60" name="Group 59">
            <a:extLst>
              <a:ext uri="{FF2B5EF4-FFF2-40B4-BE49-F238E27FC236}">
                <a16:creationId xmlns:a16="http://schemas.microsoft.com/office/drawing/2014/main" id="{4E774262-C3A5-2B69-8C49-A53304645FF4}"/>
              </a:ext>
            </a:extLst>
          </p:cNvPr>
          <p:cNvGrpSpPr/>
          <p:nvPr/>
        </p:nvGrpSpPr>
        <p:grpSpPr>
          <a:xfrm>
            <a:off x="7900416" y="1269245"/>
            <a:ext cx="3783529" cy="1938241"/>
            <a:chOff x="1022364" y="867476"/>
            <a:chExt cx="9937756" cy="5625635"/>
          </a:xfrm>
        </p:grpSpPr>
        <p:grpSp>
          <p:nvGrpSpPr>
            <p:cNvPr id="61" name="Group 60">
              <a:extLst>
                <a:ext uri="{FF2B5EF4-FFF2-40B4-BE49-F238E27FC236}">
                  <a16:creationId xmlns:a16="http://schemas.microsoft.com/office/drawing/2014/main" id="{B659C9D5-F65D-C02F-72E4-F4A31F2945CD}"/>
                </a:ext>
              </a:extLst>
            </p:cNvPr>
            <p:cNvGrpSpPr/>
            <p:nvPr/>
          </p:nvGrpSpPr>
          <p:grpSpPr>
            <a:xfrm>
              <a:off x="5054135" y="868925"/>
              <a:ext cx="1854523" cy="1854523"/>
              <a:chOff x="3790601" y="651694"/>
              <a:chExt cx="1390892" cy="1390892"/>
            </a:xfrm>
            <a:effectLst>
              <a:outerShdw blurRad="50800" dist="38100" dir="2700000" algn="tl" rotWithShape="0">
                <a:prstClr val="black">
                  <a:alpha val="40000"/>
                </a:prstClr>
              </a:outerShdw>
            </a:effectLst>
          </p:grpSpPr>
          <p:sp>
            <p:nvSpPr>
              <p:cNvPr id="622" name="Oval 621">
                <a:extLst>
                  <a:ext uri="{FF2B5EF4-FFF2-40B4-BE49-F238E27FC236}">
                    <a16:creationId xmlns:a16="http://schemas.microsoft.com/office/drawing/2014/main" id="{5458BB4D-A92A-1CED-10D4-CC23B45696AF}"/>
                  </a:ext>
                </a:extLst>
              </p:cNvPr>
              <p:cNvSpPr/>
              <p:nvPr/>
            </p:nvSpPr>
            <p:spPr>
              <a:xfrm>
                <a:off x="3790601" y="651694"/>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23" name="Picture 622">
                <a:extLst>
                  <a:ext uri="{FF2B5EF4-FFF2-40B4-BE49-F238E27FC236}">
                    <a16:creationId xmlns:a16="http://schemas.microsoft.com/office/drawing/2014/main" id="{E1B49D9F-F289-D210-1A48-E9846B7A9B36}"/>
                  </a:ext>
                </a:extLst>
              </p:cNvPr>
              <p:cNvPicPr>
                <a:picLocks noChangeAspect="1"/>
              </p:cNvPicPr>
              <p:nvPr/>
            </p:nvPicPr>
            <p:blipFill>
              <a:blip r:embed="rId14"/>
              <a:srcRect l="16228" t="17091" r="20290" b="7106"/>
              <a:stretch/>
            </p:blipFill>
            <p:spPr>
              <a:xfrm>
                <a:off x="3843109" y="702113"/>
                <a:ext cx="1285874" cy="1287881"/>
              </a:xfrm>
              <a:prstGeom prst="ellipse">
                <a:avLst/>
              </a:prstGeom>
            </p:spPr>
          </p:pic>
        </p:grpSp>
        <p:grpSp>
          <p:nvGrpSpPr>
            <p:cNvPr id="62" name="Group 61">
              <a:extLst>
                <a:ext uri="{FF2B5EF4-FFF2-40B4-BE49-F238E27FC236}">
                  <a16:creationId xmlns:a16="http://schemas.microsoft.com/office/drawing/2014/main" id="{283EF49F-1283-8D7D-B563-82C4359F0C5D}"/>
                </a:ext>
              </a:extLst>
            </p:cNvPr>
            <p:cNvGrpSpPr/>
            <p:nvPr/>
          </p:nvGrpSpPr>
          <p:grpSpPr>
            <a:xfrm>
              <a:off x="3039680" y="868925"/>
              <a:ext cx="1854523" cy="1854523"/>
              <a:chOff x="3728492" y="775381"/>
              <a:chExt cx="1390892" cy="1390892"/>
            </a:xfrm>
            <a:effectLst>
              <a:outerShdw blurRad="50800" dist="38100" dir="2700000" algn="tl" rotWithShape="0">
                <a:prstClr val="black">
                  <a:alpha val="40000"/>
                </a:prstClr>
              </a:outerShdw>
            </a:effectLst>
          </p:grpSpPr>
          <p:sp>
            <p:nvSpPr>
              <p:cNvPr id="620" name="Oval 619">
                <a:extLst>
                  <a:ext uri="{FF2B5EF4-FFF2-40B4-BE49-F238E27FC236}">
                    <a16:creationId xmlns:a16="http://schemas.microsoft.com/office/drawing/2014/main" id="{83A267F6-6DD9-4755-BA5B-E3B2501A3122}"/>
                  </a:ext>
                </a:extLst>
              </p:cNvPr>
              <p:cNvSpPr/>
              <p:nvPr/>
            </p:nvSpPr>
            <p:spPr>
              <a:xfrm>
                <a:off x="3728492" y="775381"/>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21" name="Picture 6" descr="Imagem">
                <a:extLst>
                  <a:ext uri="{FF2B5EF4-FFF2-40B4-BE49-F238E27FC236}">
                    <a16:creationId xmlns:a16="http://schemas.microsoft.com/office/drawing/2014/main" id="{BC54D71B-340C-3E1D-307F-65785C7A5693}"/>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1796" t="19714" r="16175"/>
              <a:stretch/>
            </p:blipFill>
            <p:spPr bwMode="auto">
              <a:xfrm>
                <a:off x="3781000" y="827890"/>
                <a:ext cx="1285874" cy="1285874"/>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63" name="Group 62">
              <a:extLst>
                <a:ext uri="{FF2B5EF4-FFF2-40B4-BE49-F238E27FC236}">
                  <a16:creationId xmlns:a16="http://schemas.microsoft.com/office/drawing/2014/main" id="{0DA65582-23DF-9427-A5F5-4B39ED26B622}"/>
                </a:ext>
              </a:extLst>
            </p:cNvPr>
            <p:cNvGrpSpPr/>
            <p:nvPr/>
          </p:nvGrpSpPr>
          <p:grpSpPr>
            <a:xfrm>
              <a:off x="1022364" y="868925"/>
              <a:ext cx="1854523" cy="1854523"/>
              <a:chOff x="-3607391" y="222263"/>
              <a:chExt cx="1390892" cy="1390892"/>
            </a:xfrm>
            <a:effectLst>
              <a:outerShdw blurRad="50800" dist="38100" dir="2700000" algn="tl" rotWithShape="0">
                <a:prstClr val="black">
                  <a:alpha val="40000"/>
                </a:prstClr>
              </a:outerShdw>
            </a:effectLst>
          </p:grpSpPr>
          <p:sp>
            <p:nvSpPr>
              <p:cNvPr id="618" name="Oval 617">
                <a:extLst>
                  <a:ext uri="{FF2B5EF4-FFF2-40B4-BE49-F238E27FC236}">
                    <a16:creationId xmlns:a16="http://schemas.microsoft.com/office/drawing/2014/main" id="{01467F3A-DA74-EA64-748D-23B299183B08}"/>
                  </a:ext>
                </a:extLst>
              </p:cNvPr>
              <p:cNvSpPr/>
              <p:nvPr/>
            </p:nvSpPr>
            <p:spPr>
              <a:xfrm>
                <a:off x="-3607391" y="222263"/>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19" name="Picture 618">
                <a:extLst>
                  <a:ext uri="{FF2B5EF4-FFF2-40B4-BE49-F238E27FC236}">
                    <a16:creationId xmlns:a16="http://schemas.microsoft.com/office/drawing/2014/main" id="{547C33E9-65A2-308E-4CB8-47139886A4CD}"/>
                  </a:ext>
                </a:extLst>
              </p:cNvPr>
              <p:cNvPicPr>
                <a:picLocks noChangeAspect="1"/>
              </p:cNvPicPr>
              <p:nvPr/>
            </p:nvPicPr>
            <p:blipFill>
              <a:blip r:embed="rId16"/>
              <a:srcRect r="36763"/>
              <a:stretch/>
            </p:blipFill>
            <p:spPr>
              <a:xfrm>
                <a:off x="-3554884" y="274772"/>
                <a:ext cx="1285874" cy="1285874"/>
              </a:xfrm>
              <a:prstGeom prst="ellipse">
                <a:avLst/>
              </a:prstGeom>
            </p:spPr>
          </p:pic>
        </p:grpSp>
        <p:grpSp>
          <p:nvGrpSpPr>
            <p:cNvPr id="576" name="Group 575">
              <a:extLst>
                <a:ext uri="{FF2B5EF4-FFF2-40B4-BE49-F238E27FC236}">
                  <a16:creationId xmlns:a16="http://schemas.microsoft.com/office/drawing/2014/main" id="{7EE32216-6D47-29B1-BAFD-4509E42C765A}"/>
                </a:ext>
              </a:extLst>
            </p:cNvPr>
            <p:cNvGrpSpPr/>
            <p:nvPr/>
          </p:nvGrpSpPr>
          <p:grpSpPr>
            <a:xfrm>
              <a:off x="7079775" y="871237"/>
              <a:ext cx="1854523" cy="1854523"/>
              <a:chOff x="-4302839" y="1773831"/>
              <a:chExt cx="1390892" cy="1390892"/>
            </a:xfrm>
            <a:effectLst>
              <a:outerShdw blurRad="50800" dist="38100" dir="2700000" algn="tl" rotWithShape="0">
                <a:prstClr val="black">
                  <a:alpha val="40000"/>
                </a:prstClr>
              </a:outerShdw>
            </a:effectLst>
          </p:grpSpPr>
          <p:sp>
            <p:nvSpPr>
              <p:cNvPr id="616" name="Oval 615">
                <a:extLst>
                  <a:ext uri="{FF2B5EF4-FFF2-40B4-BE49-F238E27FC236}">
                    <a16:creationId xmlns:a16="http://schemas.microsoft.com/office/drawing/2014/main" id="{F219D45F-BB94-8DAC-0AC8-6485329DCA4C}"/>
                  </a:ext>
                </a:extLst>
              </p:cNvPr>
              <p:cNvSpPr/>
              <p:nvPr/>
            </p:nvSpPr>
            <p:spPr>
              <a:xfrm>
                <a:off x="-4302839" y="1773831"/>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17" name="Picture 2" descr="Iota satellite image">
                <a:extLst>
                  <a:ext uri="{FF2B5EF4-FFF2-40B4-BE49-F238E27FC236}">
                    <a16:creationId xmlns:a16="http://schemas.microsoft.com/office/drawing/2014/main" id="{C1655CCD-300E-9818-EF8C-AA7406EEF052}"/>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3163" r="32543"/>
              <a:stretch/>
            </p:blipFill>
            <p:spPr bwMode="auto">
              <a:xfrm>
                <a:off x="-4250332" y="1826339"/>
                <a:ext cx="1285874" cy="1285875"/>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577" name="Group 576">
              <a:extLst>
                <a:ext uri="{FF2B5EF4-FFF2-40B4-BE49-F238E27FC236}">
                  <a16:creationId xmlns:a16="http://schemas.microsoft.com/office/drawing/2014/main" id="{9CB36180-D8BE-0BB4-847A-76058B566003}"/>
                </a:ext>
              </a:extLst>
            </p:cNvPr>
            <p:cNvGrpSpPr/>
            <p:nvPr/>
          </p:nvGrpSpPr>
          <p:grpSpPr>
            <a:xfrm>
              <a:off x="8212009" y="4526120"/>
              <a:ext cx="1854523" cy="1854523"/>
              <a:chOff x="-4225612" y="-1595622"/>
              <a:chExt cx="1390892" cy="1390892"/>
            </a:xfrm>
            <a:effectLst>
              <a:outerShdw blurRad="50800" dist="38100" dir="2700000" algn="tl" rotWithShape="0">
                <a:prstClr val="black">
                  <a:alpha val="40000"/>
                </a:prstClr>
              </a:outerShdw>
            </a:effectLst>
          </p:grpSpPr>
          <p:sp>
            <p:nvSpPr>
              <p:cNvPr id="614" name="Oval 613">
                <a:extLst>
                  <a:ext uri="{FF2B5EF4-FFF2-40B4-BE49-F238E27FC236}">
                    <a16:creationId xmlns:a16="http://schemas.microsoft.com/office/drawing/2014/main" id="{11193FC3-2DFC-4B96-023B-208B43D23FAA}"/>
                  </a:ext>
                </a:extLst>
              </p:cNvPr>
              <p:cNvSpPr/>
              <p:nvPr/>
            </p:nvSpPr>
            <p:spPr>
              <a:xfrm>
                <a:off x="-4225612" y="-1595622"/>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15" name="Picture 4" descr="Eruption of the Ubinas volcano in southern Peru — CIMSS Satellite Blog,  CIMSS">
                <a:extLst>
                  <a:ext uri="{FF2B5EF4-FFF2-40B4-BE49-F238E27FC236}">
                    <a16:creationId xmlns:a16="http://schemas.microsoft.com/office/drawing/2014/main" id="{92E2163F-FD94-02CE-D161-0A890A91DDA5}"/>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9210" r="20899"/>
              <a:stretch/>
            </p:blipFill>
            <p:spPr bwMode="auto">
              <a:xfrm>
                <a:off x="-4173105" y="-1543114"/>
                <a:ext cx="1285874" cy="1285874"/>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578" name="Group 577">
              <a:extLst>
                <a:ext uri="{FF2B5EF4-FFF2-40B4-BE49-F238E27FC236}">
                  <a16:creationId xmlns:a16="http://schemas.microsoft.com/office/drawing/2014/main" id="{F145CF4C-F4DB-FB96-FD8A-D2B3E7BF01D3}"/>
                </a:ext>
              </a:extLst>
            </p:cNvPr>
            <p:cNvGrpSpPr/>
            <p:nvPr/>
          </p:nvGrpSpPr>
          <p:grpSpPr>
            <a:xfrm>
              <a:off x="6197553" y="4526120"/>
              <a:ext cx="1854523" cy="1854523"/>
              <a:chOff x="4648165" y="3394590"/>
              <a:chExt cx="1390892" cy="1390892"/>
            </a:xfrm>
            <a:effectLst>
              <a:outerShdw blurRad="50800" dist="38100" dir="2700000" algn="tl" rotWithShape="0">
                <a:prstClr val="black">
                  <a:alpha val="40000"/>
                </a:prstClr>
              </a:outerShdw>
            </a:effectLst>
          </p:grpSpPr>
          <p:sp>
            <p:nvSpPr>
              <p:cNvPr id="612" name="Oval 611">
                <a:extLst>
                  <a:ext uri="{FF2B5EF4-FFF2-40B4-BE49-F238E27FC236}">
                    <a16:creationId xmlns:a16="http://schemas.microsoft.com/office/drawing/2014/main" id="{0EF3DBF1-D513-53EF-ED09-90580D36CE2A}"/>
                  </a:ext>
                </a:extLst>
              </p:cNvPr>
              <p:cNvSpPr/>
              <p:nvPr/>
            </p:nvSpPr>
            <p:spPr>
              <a:xfrm>
                <a:off x="4648165" y="3394590"/>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13" name="Picture 612">
                <a:extLst>
                  <a:ext uri="{FF2B5EF4-FFF2-40B4-BE49-F238E27FC236}">
                    <a16:creationId xmlns:a16="http://schemas.microsoft.com/office/drawing/2014/main" id="{85730D84-42EE-5167-99EE-F86B9A8B9206}"/>
                  </a:ext>
                </a:extLst>
              </p:cNvPr>
              <p:cNvPicPr>
                <a:picLocks noChangeAspect="1"/>
              </p:cNvPicPr>
              <p:nvPr/>
            </p:nvPicPr>
            <p:blipFill>
              <a:blip r:embed="rId19"/>
              <a:srcRect l="25749" r="11543"/>
              <a:stretch/>
            </p:blipFill>
            <p:spPr>
              <a:xfrm>
                <a:off x="4695312" y="3449479"/>
                <a:ext cx="1291234" cy="1285875"/>
              </a:xfrm>
              <a:prstGeom prst="ellipse">
                <a:avLst/>
              </a:prstGeom>
            </p:spPr>
          </p:pic>
        </p:grpSp>
        <p:grpSp>
          <p:nvGrpSpPr>
            <p:cNvPr id="579" name="Group 578">
              <a:extLst>
                <a:ext uri="{FF2B5EF4-FFF2-40B4-BE49-F238E27FC236}">
                  <a16:creationId xmlns:a16="http://schemas.microsoft.com/office/drawing/2014/main" id="{CC0ABB5C-B2EC-9FF3-E000-40A2708EBDE9}"/>
                </a:ext>
              </a:extLst>
            </p:cNvPr>
            <p:cNvGrpSpPr/>
            <p:nvPr/>
          </p:nvGrpSpPr>
          <p:grpSpPr>
            <a:xfrm>
              <a:off x="9105597" y="867476"/>
              <a:ext cx="1854523" cy="1854523"/>
              <a:chOff x="-2000654" y="-874075"/>
              <a:chExt cx="1390892" cy="1390892"/>
            </a:xfrm>
            <a:effectLst>
              <a:outerShdw blurRad="50800" dist="38100" dir="2700000" algn="tl" rotWithShape="0">
                <a:prstClr val="black">
                  <a:alpha val="40000"/>
                </a:prstClr>
              </a:outerShdw>
            </a:effectLst>
          </p:grpSpPr>
          <p:sp>
            <p:nvSpPr>
              <p:cNvPr id="610" name="Oval 609">
                <a:extLst>
                  <a:ext uri="{FF2B5EF4-FFF2-40B4-BE49-F238E27FC236}">
                    <a16:creationId xmlns:a16="http://schemas.microsoft.com/office/drawing/2014/main" id="{2FA180D4-864E-3329-23E8-F38B5FA35539}"/>
                  </a:ext>
                </a:extLst>
              </p:cNvPr>
              <p:cNvSpPr/>
              <p:nvPr/>
            </p:nvSpPr>
            <p:spPr>
              <a:xfrm>
                <a:off x="-2000654" y="-874075"/>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11" name="Picture 610">
                <a:extLst>
                  <a:ext uri="{FF2B5EF4-FFF2-40B4-BE49-F238E27FC236}">
                    <a16:creationId xmlns:a16="http://schemas.microsoft.com/office/drawing/2014/main" id="{0F636E69-7356-7B62-C57C-176BB8B25342}"/>
                  </a:ext>
                </a:extLst>
              </p:cNvPr>
              <p:cNvPicPr>
                <a:picLocks noChangeAspect="1"/>
              </p:cNvPicPr>
              <p:nvPr/>
            </p:nvPicPr>
            <p:blipFill>
              <a:blip r:embed="rId20"/>
              <a:srcRect l="9382" t="25362" r="59806" b="28373"/>
              <a:stretch/>
            </p:blipFill>
            <p:spPr>
              <a:xfrm>
                <a:off x="-1948148" y="-821567"/>
                <a:ext cx="1285874" cy="1285874"/>
              </a:xfrm>
              <a:prstGeom prst="ellipse">
                <a:avLst/>
              </a:prstGeom>
            </p:spPr>
          </p:pic>
        </p:grpSp>
        <p:grpSp>
          <p:nvGrpSpPr>
            <p:cNvPr id="580" name="Group 579">
              <a:extLst>
                <a:ext uri="{FF2B5EF4-FFF2-40B4-BE49-F238E27FC236}">
                  <a16:creationId xmlns:a16="http://schemas.microsoft.com/office/drawing/2014/main" id="{A0A39F9E-CB5C-55F9-03D5-5252C96F931D}"/>
                </a:ext>
              </a:extLst>
            </p:cNvPr>
            <p:cNvGrpSpPr/>
            <p:nvPr/>
          </p:nvGrpSpPr>
          <p:grpSpPr>
            <a:xfrm>
              <a:off x="2094045" y="4518217"/>
              <a:ext cx="1854523" cy="1854523"/>
              <a:chOff x="-5415930" y="-605428"/>
              <a:chExt cx="1390892" cy="1390892"/>
            </a:xfrm>
            <a:effectLst>
              <a:outerShdw blurRad="50800" dist="38100" dir="2700000" algn="tl" rotWithShape="0">
                <a:prstClr val="black">
                  <a:alpha val="40000"/>
                </a:prstClr>
              </a:outerShdw>
            </a:effectLst>
          </p:grpSpPr>
          <p:sp>
            <p:nvSpPr>
              <p:cNvPr id="608" name="Oval 607">
                <a:extLst>
                  <a:ext uri="{FF2B5EF4-FFF2-40B4-BE49-F238E27FC236}">
                    <a16:creationId xmlns:a16="http://schemas.microsoft.com/office/drawing/2014/main" id="{34D29C3B-2D61-DF34-D0AB-E7455E9EA5E4}"/>
                  </a:ext>
                </a:extLst>
              </p:cNvPr>
              <p:cNvSpPr/>
              <p:nvPr/>
            </p:nvSpPr>
            <p:spPr>
              <a:xfrm>
                <a:off x="-5415930" y="-605428"/>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09" name="Picture 608">
                <a:extLst>
                  <a:ext uri="{FF2B5EF4-FFF2-40B4-BE49-F238E27FC236}">
                    <a16:creationId xmlns:a16="http://schemas.microsoft.com/office/drawing/2014/main" id="{74A2088C-AA2A-7FA3-7021-712053DDF29F}"/>
                  </a:ext>
                </a:extLst>
              </p:cNvPr>
              <p:cNvPicPr>
                <a:picLocks noChangeAspect="1"/>
              </p:cNvPicPr>
              <p:nvPr/>
            </p:nvPicPr>
            <p:blipFill>
              <a:blip r:embed="rId21"/>
              <a:srcRect l="22262" t="5721" r="15814" b="8434"/>
              <a:stretch/>
            </p:blipFill>
            <p:spPr>
              <a:xfrm>
                <a:off x="-5363424" y="-552919"/>
                <a:ext cx="1285875" cy="1285874"/>
              </a:xfrm>
              <a:prstGeom prst="ellipse">
                <a:avLst/>
              </a:prstGeom>
            </p:spPr>
          </p:pic>
        </p:grpSp>
        <p:grpSp>
          <p:nvGrpSpPr>
            <p:cNvPr id="581" name="Group 580">
              <a:extLst>
                <a:ext uri="{FF2B5EF4-FFF2-40B4-BE49-F238E27FC236}">
                  <a16:creationId xmlns:a16="http://schemas.microsoft.com/office/drawing/2014/main" id="{7266BC99-DD07-6BA4-04B1-2D3EFF0D45E9}"/>
                </a:ext>
              </a:extLst>
            </p:cNvPr>
            <p:cNvGrpSpPr/>
            <p:nvPr/>
          </p:nvGrpSpPr>
          <p:grpSpPr>
            <a:xfrm>
              <a:off x="4183097" y="4518220"/>
              <a:ext cx="1854523" cy="1854523"/>
              <a:chOff x="-3324006" y="3003321"/>
              <a:chExt cx="1390892" cy="1390892"/>
            </a:xfrm>
            <a:effectLst>
              <a:outerShdw blurRad="50800" dist="38100" dir="2700000" algn="tl" rotWithShape="0">
                <a:prstClr val="black">
                  <a:alpha val="40000"/>
                </a:prstClr>
              </a:outerShdw>
            </a:effectLst>
          </p:grpSpPr>
          <p:sp>
            <p:nvSpPr>
              <p:cNvPr id="606" name="Oval 605">
                <a:extLst>
                  <a:ext uri="{FF2B5EF4-FFF2-40B4-BE49-F238E27FC236}">
                    <a16:creationId xmlns:a16="http://schemas.microsoft.com/office/drawing/2014/main" id="{A194B3C9-DD66-3CC5-5A5D-0392946E982E}"/>
                  </a:ext>
                </a:extLst>
              </p:cNvPr>
              <p:cNvSpPr/>
              <p:nvPr/>
            </p:nvSpPr>
            <p:spPr>
              <a:xfrm>
                <a:off x="-3324006" y="3003321"/>
                <a:ext cx="1390892" cy="1390892"/>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450"/>
              </a:p>
            </p:txBody>
          </p:sp>
          <p:pic>
            <p:nvPicPr>
              <p:cNvPr id="607" name="Picture 12" descr="GOES-16 ">
                <a:extLst>
                  <a:ext uri="{FF2B5EF4-FFF2-40B4-BE49-F238E27FC236}">
                    <a16:creationId xmlns:a16="http://schemas.microsoft.com/office/drawing/2014/main" id="{40FD2FA0-7E4A-758A-C41F-35B3553DE91F}"/>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18205" t="17849" r="49732" b="40384"/>
              <a:stretch/>
            </p:blipFill>
            <p:spPr bwMode="auto">
              <a:xfrm>
                <a:off x="-3271499" y="3055828"/>
                <a:ext cx="1285874" cy="1285874"/>
              </a:xfrm>
              <a:prstGeom prst="ellipse">
                <a:avLst/>
              </a:prstGeom>
              <a:noFill/>
              <a:extLst>
                <a:ext uri="{909E8E84-426E-40DD-AFC4-6F175D3DCCD1}">
                  <a14:hiddenFill xmlns:a14="http://schemas.microsoft.com/office/drawing/2010/main">
                    <a:solidFill>
                      <a:srgbClr val="FFFFFF"/>
                    </a:solidFill>
                  </a14:hiddenFill>
                </a:ext>
              </a:extLst>
            </p:spPr>
          </p:pic>
        </p:grpSp>
        <p:sp>
          <p:nvSpPr>
            <p:cNvPr id="582" name="Rectangle: Rounded Corners 581">
              <a:extLst>
                <a:ext uri="{FF2B5EF4-FFF2-40B4-BE49-F238E27FC236}">
                  <a16:creationId xmlns:a16="http://schemas.microsoft.com/office/drawing/2014/main" id="{A66D6834-49EB-F3FE-9FD0-5B3C79B42C11}"/>
                </a:ext>
              </a:extLst>
            </p:cNvPr>
            <p:cNvSpPr/>
            <p:nvPr/>
          </p:nvSpPr>
          <p:spPr>
            <a:xfrm>
              <a:off x="1047553" y="2401945"/>
              <a:ext cx="1797680" cy="350647"/>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Heatwaves</a:t>
              </a:r>
            </a:p>
          </p:txBody>
        </p:sp>
        <p:sp>
          <p:nvSpPr>
            <p:cNvPr id="583" name="Rectangle: Rounded Corners 582">
              <a:extLst>
                <a:ext uri="{FF2B5EF4-FFF2-40B4-BE49-F238E27FC236}">
                  <a16:creationId xmlns:a16="http://schemas.microsoft.com/office/drawing/2014/main" id="{A04E22BF-2693-5AFF-119D-7330995C9CD6}"/>
                </a:ext>
              </a:extLst>
            </p:cNvPr>
            <p:cNvSpPr/>
            <p:nvPr/>
          </p:nvSpPr>
          <p:spPr>
            <a:xfrm>
              <a:off x="7105793" y="2399488"/>
              <a:ext cx="1787371" cy="345624"/>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Tropical Cyclones</a:t>
              </a:r>
            </a:p>
          </p:txBody>
        </p:sp>
        <p:sp>
          <p:nvSpPr>
            <p:cNvPr id="584" name="Rectangle: Rounded Corners 583">
              <a:extLst>
                <a:ext uri="{FF2B5EF4-FFF2-40B4-BE49-F238E27FC236}">
                  <a16:creationId xmlns:a16="http://schemas.microsoft.com/office/drawing/2014/main" id="{C6243E82-E31D-C865-932A-E3035716D270}"/>
                </a:ext>
              </a:extLst>
            </p:cNvPr>
            <p:cNvSpPr/>
            <p:nvPr/>
          </p:nvSpPr>
          <p:spPr>
            <a:xfrm>
              <a:off x="2098152" y="6147487"/>
              <a:ext cx="1787371" cy="345624"/>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Rain / Wet Spell</a:t>
              </a:r>
            </a:p>
          </p:txBody>
        </p:sp>
        <p:sp>
          <p:nvSpPr>
            <p:cNvPr id="585" name="Rectangle: Rounded Corners 584">
              <a:extLst>
                <a:ext uri="{FF2B5EF4-FFF2-40B4-BE49-F238E27FC236}">
                  <a16:creationId xmlns:a16="http://schemas.microsoft.com/office/drawing/2014/main" id="{CA6ED2B0-DBB8-530D-A01E-7EEBF9EA080B}"/>
                </a:ext>
              </a:extLst>
            </p:cNvPr>
            <p:cNvSpPr/>
            <p:nvPr/>
          </p:nvSpPr>
          <p:spPr>
            <a:xfrm>
              <a:off x="4210807" y="6147487"/>
              <a:ext cx="1787371" cy="345624"/>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Hail</a:t>
              </a:r>
            </a:p>
          </p:txBody>
        </p:sp>
        <p:sp>
          <p:nvSpPr>
            <p:cNvPr id="586" name="Rectangle: Rounded Corners 585">
              <a:extLst>
                <a:ext uri="{FF2B5EF4-FFF2-40B4-BE49-F238E27FC236}">
                  <a16:creationId xmlns:a16="http://schemas.microsoft.com/office/drawing/2014/main" id="{7A9356DB-2F00-F690-7C89-5AB5B7359654}"/>
                </a:ext>
              </a:extLst>
            </p:cNvPr>
            <p:cNvSpPr/>
            <p:nvPr/>
          </p:nvSpPr>
          <p:spPr>
            <a:xfrm>
              <a:off x="6231728" y="6139744"/>
              <a:ext cx="1787371" cy="345624"/>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Fog</a:t>
              </a:r>
            </a:p>
          </p:txBody>
        </p:sp>
        <p:sp>
          <p:nvSpPr>
            <p:cNvPr id="587" name="Rectangle: Rounded Corners 586">
              <a:extLst>
                <a:ext uri="{FF2B5EF4-FFF2-40B4-BE49-F238E27FC236}">
                  <a16:creationId xmlns:a16="http://schemas.microsoft.com/office/drawing/2014/main" id="{4FCCA1CE-4272-9D29-848C-79F54EEFE9CB}"/>
                </a:ext>
              </a:extLst>
            </p:cNvPr>
            <p:cNvSpPr/>
            <p:nvPr/>
          </p:nvSpPr>
          <p:spPr>
            <a:xfrm>
              <a:off x="8242157" y="6139744"/>
              <a:ext cx="1787371" cy="345624"/>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Volcanic Ash</a:t>
              </a:r>
            </a:p>
          </p:txBody>
        </p:sp>
        <p:sp>
          <p:nvSpPr>
            <p:cNvPr id="588" name="Rectangle: Rounded Corners 587">
              <a:extLst>
                <a:ext uri="{FF2B5EF4-FFF2-40B4-BE49-F238E27FC236}">
                  <a16:creationId xmlns:a16="http://schemas.microsoft.com/office/drawing/2014/main" id="{0DE065FE-078B-C9DB-3E9F-7AB52D6D7575}"/>
                </a:ext>
              </a:extLst>
            </p:cNvPr>
            <p:cNvSpPr/>
            <p:nvPr/>
          </p:nvSpPr>
          <p:spPr>
            <a:xfrm>
              <a:off x="9122423" y="2392007"/>
              <a:ext cx="1787371" cy="345624"/>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Lightning</a:t>
              </a:r>
            </a:p>
          </p:txBody>
        </p:sp>
        <p:sp>
          <p:nvSpPr>
            <p:cNvPr id="589" name="Rectangle: Rounded Corners 588">
              <a:extLst>
                <a:ext uri="{FF2B5EF4-FFF2-40B4-BE49-F238E27FC236}">
                  <a16:creationId xmlns:a16="http://schemas.microsoft.com/office/drawing/2014/main" id="{F9A1EB99-980F-FC0A-6119-DD9267637D18}"/>
                </a:ext>
              </a:extLst>
            </p:cNvPr>
            <p:cNvSpPr/>
            <p:nvPr/>
          </p:nvSpPr>
          <p:spPr>
            <a:xfrm>
              <a:off x="5095725" y="2406967"/>
              <a:ext cx="1787371" cy="345624"/>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Thunderstorms </a:t>
              </a:r>
            </a:p>
            <a:p>
              <a:pPr algn="ctr"/>
              <a:r>
                <a:rPr lang="en-US" sz="450" b="1"/>
                <a:t>/ Squall Lines</a:t>
              </a:r>
            </a:p>
          </p:txBody>
        </p:sp>
        <p:sp>
          <p:nvSpPr>
            <p:cNvPr id="590" name="Rectangle: Rounded Corners 589">
              <a:extLst>
                <a:ext uri="{FF2B5EF4-FFF2-40B4-BE49-F238E27FC236}">
                  <a16:creationId xmlns:a16="http://schemas.microsoft.com/office/drawing/2014/main" id="{4B797A59-188D-A656-F446-D759E4A5456F}"/>
                </a:ext>
              </a:extLst>
            </p:cNvPr>
            <p:cNvSpPr/>
            <p:nvPr/>
          </p:nvSpPr>
          <p:spPr>
            <a:xfrm>
              <a:off x="3065559" y="2401944"/>
              <a:ext cx="1797680" cy="346005"/>
            </a:xfrm>
            <a:prstGeom prst="roundRect">
              <a:avLst/>
            </a:prstGeom>
            <a:solidFill>
              <a:srgbClr val="2F5597"/>
            </a:solidFill>
            <a:ln>
              <a:solidFill>
                <a:schemeClr val="accent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50" b="1"/>
                <a:t>Floods</a:t>
              </a:r>
            </a:p>
          </p:txBody>
        </p:sp>
        <p:cxnSp>
          <p:nvCxnSpPr>
            <p:cNvPr id="591" name="Straight Arrow Connector 590">
              <a:extLst>
                <a:ext uri="{FF2B5EF4-FFF2-40B4-BE49-F238E27FC236}">
                  <a16:creationId xmlns:a16="http://schemas.microsoft.com/office/drawing/2014/main" id="{0A439003-A263-9D8D-0582-6FDD4EF62AA2}"/>
                </a:ext>
              </a:extLst>
            </p:cNvPr>
            <p:cNvCxnSpPr>
              <a:cxnSpLocks/>
              <a:endCxn id="582" idx="2"/>
            </p:cNvCxnSpPr>
            <p:nvPr/>
          </p:nvCxnSpPr>
          <p:spPr>
            <a:xfrm flipH="1" flipV="1">
              <a:off x="1946394" y="2752591"/>
              <a:ext cx="612657" cy="51048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2" name="Straight Arrow Connector 591">
              <a:extLst>
                <a:ext uri="{FF2B5EF4-FFF2-40B4-BE49-F238E27FC236}">
                  <a16:creationId xmlns:a16="http://schemas.microsoft.com/office/drawing/2014/main" id="{D9B82A3A-C300-7A57-4D20-6D4A9A4E0671}"/>
                </a:ext>
              </a:extLst>
            </p:cNvPr>
            <p:cNvCxnSpPr>
              <a:cxnSpLocks/>
            </p:cNvCxnSpPr>
            <p:nvPr/>
          </p:nvCxnSpPr>
          <p:spPr>
            <a:xfrm flipV="1">
              <a:off x="3065558" y="2747950"/>
              <a:ext cx="618199" cy="515125"/>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93" name="Picture 592">
              <a:extLst>
                <a:ext uri="{FF2B5EF4-FFF2-40B4-BE49-F238E27FC236}">
                  <a16:creationId xmlns:a16="http://schemas.microsoft.com/office/drawing/2014/main" id="{074EBAF0-D7FE-CE4C-0DC9-65237CCC38B4}"/>
                </a:ext>
              </a:extLst>
            </p:cNvPr>
            <p:cNvPicPr>
              <a:picLocks noChangeAspect="1"/>
            </p:cNvPicPr>
            <p:nvPr/>
          </p:nvPicPr>
          <p:blipFill>
            <a:blip r:embed="rId23"/>
            <a:stretch>
              <a:fillRect/>
            </a:stretch>
          </p:blipFill>
          <p:spPr>
            <a:xfrm>
              <a:off x="2082832" y="2938491"/>
              <a:ext cx="1408059" cy="1408059"/>
            </a:xfrm>
            <a:prstGeom prst="rect">
              <a:avLst/>
            </a:prstGeom>
          </p:spPr>
        </p:pic>
        <p:cxnSp>
          <p:nvCxnSpPr>
            <p:cNvPr id="594" name="Straight Arrow Connector 593">
              <a:extLst>
                <a:ext uri="{FF2B5EF4-FFF2-40B4-BE49-F238E27FC236}">
                  <a16:creationId xmlns:a16="http://schemas.microsoft.com/office/drawing/2014/main" id="{3243167C-81B6-D0AE-7098-9D9E5D15750F}"/>
                </a:ext>
              </a:extLst>
            </p:cNvPr>
            <p:cNvCxnSpPr>
              <a:cxnSpLocks/>
            </p:cNvCxnSpPr>
            <p:nvPr/>
          </p:nvCxnSpPr>
          <p:spPr>
            <a:xfrm flipV="1">
              <a:off x="4212577" y="2752591"/>
              <a:ext cx="0" cy="22727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5" name="Straight Arrow Connector 594">
              <a:extLst>
                <a:ext uri="{FF2B5EF4-FFF2-40B4-BE49-F238E27FC236}">
                  <a16:creationId xmlns:a16="http://schemas.microsoft.com/office/drawing/2014/main" id="{FAF59115-9EB0-482A-3939-85642F6D3F1C}"/>
                </a:ext>
              </a:extLst>
            </p:cNvPr>
            <p:cNvCxnSpPr>
              <a:cxnSpLocks/>
            </p:cNvCxnSpPr>
            <p:nvPr/>
          </p:nvCxnSpPr>
          <p:spPr>
            <a:xfrm flipV="1">
              <a:off x="5133935" y="2747950"/>
              <a:ext cx="441365" cy="506413"/>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6" name="Straight Arrow Connector 595">
              <a:extLst>
                <a:ext uri="{FF2B5EF4-FFF2-40B4-BE49-F238E27FC236}">
                  <a16:creationId xmlns:a16="http://schemas.microsoft.com/office/drawing/2014/main" id="{4FACDAEF-7724-DD44-C09F-8E02B4006AC7}"/>
                </a:ext>
              </a:extLst>
            </p:cNvPr>
            <p:cNvCxnSpPr/>
            <p:nvPr/>
          </p:nvCxnSpPr>
          <p:spPr>
            <a:xfrm flipH="1" flipV="1">
              <a:off x="8421248" y="2743879"/>
              <a:ext cx="612657" cy="51048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97" name="Straight Arrow Connector 596">
              <a:extLst>
                <a:ext uri="{FF2B5EF4-FFF2-40B4-BE49-F238E27FC236}">
                  <a16:creationId xmlns:a16="http://schemas.microsoft.com/office/drawing/2014/main" id="{00C49D52-BF31-4BE5-5D5D-145803C59B6D}"/>
                </a:ext>
              </a:extLst>
            </p:cNvPr>
            <p:cNvCxnSpPr>
              <a:cxnSpLocks/>
            </p:cNvCxnSpPr>
            <p:nvPr/>
          </p:nvCxnSpPr>
          <p:spPr>
            <a:xfrm flipV="1">
              <a:off x="9540411" y="2730771"/>
              <a:ext cx="618199" cy="515125"/>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598" name="Picture 597">
              <a:extLst>
                <a:ext uri="{FF2B5EF4-FFF2-40B4-BE49-F238E27FC236}">
                  <a16:creationId xmlns:a16="http://schemas.microsoft.com/office/drawing/2014/main" id="{09018E9D-0B7F-3C43-CC75-AB6B14AD7839}"/>
                </a:ext>
              </a:extLst>
            </p:cNvPr>
            <p:cNvPicPr>
              <a:picLocks noChangeAspect="1"/>
            </p:cNvPicPr>
            <p:nvPr/>
          </p:nvPicPr>
          <p:blipFill>
            <a:blip r:embed="rId24"/>
            <a:stretch>
              <a:fillRect/>
            </a:stretch>
          </p:blipFill>
          <p:spPr>
            <a:xfrm>
              <a:off x="8589057" y="2876295"/>
              <a:ext cx="1469443" cy="1510995"/>
            </a:xfrm>
            <a:prstGeom prst="rect">
              <a:avLst/>
            </a:prstGeom>
          </p:spPr>
        </p:pic>
        <p:cxnSp>
          <p:nvCxnSpPr>
            <p:cNvPr id="599" name="Straight Arrow Connector 598">
              <a:extLst>
                <a:ext uri="{FF2B5EF4-FFF2-40B4-BE49-F238E27FC236}">
                  <a16:creationId xmlns:a16="http://schemas.microsoft.com/office/drawing/2014/main" id="{110D0560-A25A-F243-40FE-2E68376B9C2B}"/>
                </a:ext>
              </a:extLst>
            </p:cNvPr>
            <p:cNvCxnSpPr>
              <a:cxnSpLocks/>
              <a:endCxn id="612" idx="0"/>
            </p:cNvCxnSpPr>
            <p:nvPr/>
          </p:nvCxnSpPr>
          <p:spPr>
            <a:xfrm flipH="1">
              <a:off x="7124815" y="4216136"/>
              <a:ext cx="321276" cy="309985"/>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0" name="Straight Arrow Connector 599">
              <a:extLst>
                <a:ext uri="{FF2B5EF4-FFF2-40B4-BE49-F238E27FC236}">
                  <a16:creationId xmlns:a16="http://schemas.microsoft.com/office/drawing/2014/main" id="{FF62FDCC-C854-DDCC-6AB2-814A3AA0C659}"/>
                </a:ext>
              </a:extLst>
            </p:cNvPr>
            <p:cNvCxnSpPr>
              <a:cxnSpLocks/>
            </p:cNvCxnSpPr>
            <p:nvPr/>
          </p:nvCxnSpPr>
          <p:spPr>
            <a:xfrm>
              <a:off x="7952598" y="4203027"/>
              <a:ext cx="618199" cy="515125"/>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01" name="Picture 600">
              <a:extLst>
                <a:ext uri="{FF2B5EF4-FFF2-40B4-BE49-F238E27FC236}">
                  <a16:creationId xmlns:a16="http://schemas.microsoft.com/office/drawing/2014/main" id="{47570682-238F-D8D5-B77F-D03269E07611}"/>
                </a:ext>
              </a:extLst>
            </p:cNvPr>
            <p:cNvPicPr>
              <a:picLocks noChangeAspect="1"/>
            </p:cNvPicPr>
            <p:nvPr/>
          </p:nvPicPr>
          <p:blipFill>
            <a:blip r:embed="rId25"/>
            <a:stretch>
              <a:fillRect/>
            </a:stretch>
          </p:blipFill>
          <p:spPr>
            <a:xfrm>
              <a:off x="6957255" y="2851959"/>
              <a:ext cx="1510301" cy="1516515"/>
            </a:xfrm>
            <a:prstGeom prst="rect">
              <a:avLst/>
            </a:prstGeom>
          </p:spPr>
        </p:pic>
        <p:cxnSp>
          <p:nvCxnSpPr>
            <p:cNvPr id="602" name="Straight Arrow Connector 601">
              <a:extLst>
                <a:ext uri="{FF2B5EF4-FFF2-40B4-BE49-F238E27FC236}">
                  <a16:creationId xmlns:a16="http://schemas.microsoft.com/office/drawing/2014/main" id="{07688DD1-1931-60CC-82F4-8F9779F01CEB}"/>
                </a:ext>
              </a:extLst>
            </p:cNvPr>
            <p:cNvCxnSpPr>
              <a:cxnSpLocks/>
            </p:cNvCxnSpPr>
            <p:nvPr/>
          </p:nvCxnSpPr>
          <p:spPr>
            <a:xfrm flipH="1">
              <a:off x="5483943" y="4213129"/>
              <a:ext cx="434696" cy="3861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3" name="Straight Arrow Connector 602">
              <a:extLst>
                <a:ext uri="{FF2B5EF4-FFF2-40B4-BE49-F238E27FC236}">
                  <a16:creationId xmlns:a16="http://schemas.microsoft.com/office/drawing/2014/main" id="{C6FD4200-9E7E-D1A8-761D-F9BFF08BA3EF}"/>
                </a:ext>
              </a:extLst>
            </p:cNvPr>
            <p:cNvCxnSpPr>
              <a:cxnSpLocks/>
            </p:cNvCxnSpPr>
            <p:nvPr/>
          </p:nvCxnSpPr>
          <p:spPr>
            <a:xfrm flipH="1">
              <a:off x="3787280" y="3978591"/>
              <a:ext cx="1800729" cy="91104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04" name="Picture 603">
              <a:extLst>
                <a:ext uri="{FF2B5EF4-FFF2-40B4-BE49-F238E27FC236}">
                  <a16:creationId xmlns:a16="http://schemas.microsoft.com/office/drawing/2014/main" id="{AB8F0C2E-F50F-F8EE-C34A-4282C26A8094}"/>
                </a:ext>
              </a:extLst>
            </p:cNvPr>
            <p:cNvPicPr>
              <a:picLocks noChangeAspect="1"/>
            </p:cNvPicPr>
            <p:nvPr/>
          </p:nvPicPr>
          <p:blipFill>
            <a:blip r:embed="rId26"/>
            <a:stretch>
              <a:fillRect/>
            </a:stretch>
          </p:blipFill>
          <p:spPr>
            <a:xfrm>
              <a:off x="5421119" y="2916688"/>
              <a:ext cx="1408059" cy="1428512"/>
            </a:xfrm>
            <a:prstGeom prst="rect">
              <a:avLst/>
            </a:prstGeom>
          </p:spPr>
        </p:pic>
        <p:pic>
          <p:nvPicPr>
            <p:cNvPr id="605" name="Picture 604">
              <a:extLst>
                <a:ext uri="{FF2B5EF4-FFF2-40B4-BE49-F238E27FC236}">
                  <a16:creationId xmlns:a16="http://schemas.microsoft.com/office/drawing/2014/main" id="{5BB5AE59-736D-1C42-4E5C-9233AC70237E}"/>
                </a:ext>
              </a:extLst>
            </p:cNvPr>
            <p:cNvPicPr>
              <a:picLocks noChangeAspect="1"/>
            </p:cNvPicPr>
            <p:nvPr/>
          </p:nvPicPr>
          <p:blipFill>
            <a:blip r:embed="rId27"/>
            <a:stretch>
              <a:fillRect/>
            </a:stretch>
          </p:blipFill>
          <p:spPr>
            <a:xfrm>
              <a:off x="3610252" y="2916942"/>
              <a:ext cx="1745613" cy="1425933"/>
            </a:xfrm>
            <a:prstGeom prst="rect">
              <a:avLst/>
            </a:prstGeom>
          </p:spPr>
        </p:pic>
      </p:grpSp>
      <p:sp>
        <p:nvSpPr>
          <p:cNvPr id="626" name="TextBox 625">
            <a:extLst>
              <a:ext uri="{FF2B5EF4-FFF2-40B4-BE49-F238E27FC236}">
                <a16:creationId xmlns:a16="http://schemas.microsoft.com/office/drawing/2014/main" id="{DE63ED5C-6470-7876-AD41-99D63ED9D55B}"/>
              </a:ext>
            </a:extLst>
          </p:cNvPr>
          <p:cNvSpPr txBox="1"/>
          <p:nvPr/>
        </p:nvSpPr>
        <p:spPr>
          <a:xfrm rot="16200000">
            <a:off x="-381701" y="2339749"/>
            <a:ext cx="1965164" cy="400110"/>
          </a:xfrm>
          <a:prstGeom prst="rect">
            <a:avLst/>
          </a:prstGeom>
          <a:noFill/>
        </p:spPr>
        <p:txBody>
          <a:bodyPr wrap="square">
            <a:spAutoFit/>
          </a:bodyPr>
          <a:lstStyle/>
          <a:p>
            <a:pPr algn="ctr"/>
            <a:r>
              <a:rPr lang="en-CH" sz="2000" b="1">
                <a:solidFill>
                  <a:srgbClr val="0441AA"/>
                </a:solidFill>
              </a:rPr>
              <a:t>RA-III &amp; RA-IV</a:t>
            </a:r>
            <a:endParaRPr lang="fr-CH" sz="2000" b="1"/>
          </a:p>
        </p:txBody>
      </p:sp>
      <p:sp>
        <p:nvSpPr>
          <p:cNvPr id="812" name="TextBox 811">
            <a:extLst>
              <a:ext uri="{FF2B5EF4-FFF2-40B4-BE49-F238E27FC236}">
                <a16:creationId xmlns:a16="http://schemas.microsoft.com/office/drawing/2014/main" id="{F7FBD09E-FA02-EF5B-8142-C83B16119672}"/>
              </a:ext>
            </a:extLst>
          </p:cNvPr>
          <p:cNvSpPr txBox="1"/>
          <p:nvPr/>
        </p:nvSpPr>
        <p:spPr>
          <a:xfrm rot="16200000">
            <a:off x="-339478" y="4923771"/>
            <a:ext cx="1930787" cy="400110"/>
          </a:xfrm>
          <a:prstGeom prst="rect">
            <a:avLst/>
          </a:prstGeom>
          <a:noFill/>
        </p:spPr>
        <p:txBody>
          <a:bodyPr wrap="square">
            <a:spAutoFit/>
          </a:bodyPr>
          <a:lstStyle/>
          <a:p>
            <a:pPr algn="ctr"/>
            <a:r>
              <a:rPr lang="en-CH" sz="2000" b="1">
                <a:solidFill>
                  <a:srgbClr val="0441AA"/>
                </a:solidFill>
              </a:rPr>
              <a:t>RA-I</a:t>
            </a:r>
            <a:endParaRPr lang="fr-CH" sz="2000" b="1"/>
          </a:p>
        </p:txBody>
      </p:sp>
      <p:sp>
        <p:nvSpPr>
          <p:cNvPr id="814" name="TextBox 813">
            <a:extLst>
              <a:ext uri="{FF2B5EF4-FFF2-40B4-BE49-F238E27FC236}">
                <a16:creationId xmlns:a16="http://schemas.microsoft.com/office/drawing/2014/main" id="{24435646-1D21-D590-595B-A81A41C4756B}"/>
              </a:ext>
            </a:extLst>
          </p:cNvPr>
          <p:cNvSpPr txBox="1"/>
          <p:nvPr/>
        </p:nvSpPr>
        <p:spPr>
          <a:xfrm rot="16200000">
            <a:off x="5907056" y="5108162"/>
            <a:ext cx="1965164" cy="400110"/>
          </a:xfrm>
          <a:prstGeom prst="rect">
            <a:avLst/>
          </a:prstGeom>
          <a:noFill/>
        </p:spPr>
        <p:txBody>
          <a:bodyPr wrap="square">
            <a:spAutoFit/>
          </a:bodyPr>
          <a:lstStyle/>
          <a:p>
            <a:pPr algn="ctr"/>
            <a:r>
              <a:rPr lang="en-CH" sz="2000" b="1">
                <a:solidFill>
                  <a:srgbClr val="0441AA"/>
                </a:solidFill>
              </a:rPr>
              <a:t>RA-II &amp; RA-V</a:t>
            </a:r>
            <a:endParaRPr lang="fr-CH" sz="2000" b="1"/>
          </a:p>
        </p:txBody>
      </p:sp>
      <p:sp>
        <p:nvSpPr>
          <p:cNvPr id="817" name="TextBox 816">
            <a:extLst>
              <a:ext uri="{FF2B5EF4-FFF2-40B4-BE49-F238E27FC236}">
                <a16:creationId xmlns:a16="http://schemas.microsoft.com/office/drawing/2014/main" id="{30023621-A986-4B74-A614-2EF55ED42150}"/>
              </a:ext>
            </a:extLst>
          </p:cNvPr>
          <p:cNvSpPr txBox="1"/>
          <p:nvPr/>
        </p:nvSpPr>
        <p:spPr>
          <a:xfrm>
            <a:off x="10188916" y="4604491"/>
            <a:ext cx="1523521" cy="938719"/>
          </a:xfrm>
          <a:prstGeom prst="rect">
            <a:avLst/>
          </a:prstGeom>
          <a:noFill/>
        </p:spPr>
        <p:txBody>
          <a:bodyPr wrap="square">
            <a:spAutoFit/>
          </a:bodyPr>
          <a:lstStyle/>
          <a:p>
            <a:r>
              <a:rPr lang="en-CH" sz="1100" b="1" kern="0">
                <a:solidFill>
                  <a:srgbClr val="000000"/>
                </a:solidFill>
                <a:latin typeface="Arial" panose="020B0604020202020204" pitchFamily="34" charset="0"/>
                <a:ea typeface="Arial" panose="020B0604020202020204" pitchFamily="34" charset="0"/>
                <a:cs typeface="Arial"/>
                <a:sym typeface="Arial"/>
              </a:rPr>
              <a:t>Project:</a:t>
            </a:r>
            <a:r>
              <a:rPr lang="en-GB" sz="1100" b="1" kern="0">
                <a:solidFill>
                  <a:srgbClr val="000000"/>
                </a:solidFill>
                <a:latin typeface="Arial" panose="020B0604020202020204" pitchFamily="34" charset="0"/>
                <a:ea typeface="Arial" panose="020B0604020202020204" pitchFamily="34" charset="0"/>
                <a:cs typeface="Arial"/>
                <a:sym typeface="Arial"/>
              </a:rPr>
              <a:t> </a:t>
            </a:r>
            <a:r>
              <a:rPr lang="en-CH" sz="1100" b="1" kern="0">
                <a:solidFill>
                  <a:srgbClr val="000000"/>
                </a:solidFill>
                <a:latin typeface="Arial" panose="020B0604020202020204" pitchFamily="34" charset="0"/>
                <a:ea typeface="Arial" panose="020B0604020202020204" pitchFamily="34" charset="0"/>
                <a:cs typeface="Arial"/>
                <a:sym typeface="Arial"/>
              </a:rPr>
              <a:t>HimawariCast upgrade in 19 </a:t>
            </a:r>
            <a:r>
              <a:rPr lang="en-CH" sz="1100" b="1" kern="0" err="1">
                <a:solidFill>
                  <a:srgbClr val="000000"/>
                </a:solidFill>
                <a:latin typeface="Arial" panose="020B0604020202020204" pitchFamily="34" charset="0"/>
                <a:ea typeface="Arial" panose="020B0604020202020204" pitchFamily="34" charset="0"/>
                <a:cs typeface="Arial"/>
                <a:sym typeface="Arial"/>
              </a:rPr>
              <a:t>NMHSs</a:t>
            </a:r>
            <a:r>
              <a:rPr lang="en-CH" sz="1100" b="1" kern="0">
                <a:solidFill>
                  <a:srgbClr val="000000"/>
                </a:solidFill>
                <a:latin typeface="Arial" panose="020B0604020202020204" pitchFamily="34" charset="0"/>
                <a:ea typeface="Arial" panose="020B0604020202020204" pitchFamily="34" charset="0"/>
                <a:cs typeface="Arial"/>
                <a:sym typeface="Arial"/>
              </a:rPr>
              <a:t> (JMA and WMO)</a:t>
            </a:r>
            <a:endParaRPr lang="fr-CH" sz="1100" b="1"/>
          </a:p>
        </p:txBody>
      </p:sp>
      <p:pic>
        <p:nvPicPr>
          <p:cNvPr id="818" name="Picture 817">
            <a:extLst>
              <a:ext uri="{FF2B5EF4-FFF2-40B4-BE49-F238E27FC236}">
                <a16:creationId xmlns:a16="http://schemas.microsoft.com/office/drawing/2014/main" id="{A014ADDF-0CEC-E806-62AA-CD409DC277A9}"/>
              </a:ext>
            </a:extLst>
          </p:cNvPr>
          <p:cNvPicPr>
            <a:picLocks noChangeAspect="1"/>
          </p:cNvPicPr>
          <p:nvPr/>
        </p:nvPicPr>
        <p:blipFill>
          <a:blip r:embed="rId28"/>
          <a:stretch>
            <a:fillRect/>
          </a:stretch>
        </p:blipFill>
        <p:spPr>
          <a:xfrm flipH="1">
            <a:off x="8619422" y="3307248"/>
            <a:ext cx="370800" cy="182895"/>
          </a:xfrm>
          <a:prstGeom prst="rect">
            <a:avLst/>
          </a:prstGeom>
        </p:spPr>
      </p:pic>
      <p:pic>
        <p:nvPicPr>
          <p:cNvPr id="819" name="Picture 818">
            <a:extLst>
              <a:ext uri="{FF2B5EF4-FFF2-40B4-BE49-F238E27FC236}">
                <a16:creationId xmlns:a16="http://schemas.microsoft.com/office/drawing/2014/main" id="{BCBACC63-7641-FA03-3A88-D63C8D07C869}"/>
              </a:ext>
            </a:extLst>
          </p:cNvPr>
          <p:cNvPicPr>
            <a:picLocks noChangeAspect="1"/>
          </p:cNvPicPr>
          <p:nvPr/>
        </p:nvPicPr>
        <p:blipFill>
          <a:blip r:embed="rId29"/>
          <a:stretch>
            <a:fillRect/>
          </a:stretch>
        </p:blipFill>
        <p:spPr>
          <a:xfrm flipH="1">
            <a:off x="10867860" y="3307248"/>
            <a:ext cx="370800" cy="198103"/>
          </a:xfrm>
          <a:prstGeom prst="rect">
            <a:avLst/>
          </a:prstGeom>
        </p:spPr>
      </p:pic>
      <p:pic>
        <p:nvPicPr>
          <p:cNvPr id="820" name="Picture 819">
            <a:extLst>
              <a:ext uri="{FF2B5EF4-FFF2-40B4-BE49-F238E27FC236}">
                <a16:creationId xmlns:a16="http://schemas.microsoft.com/office/drawing/2014/main" id="{284FA13C-6450-4804-A81C-2B331B812E97}"/>
              </a:ext>
            </a:extLst>
          </p:cNvPr>
          <p:cNvPicPr>
            <a:picLocks noChangeAspect="1"/>
          </p:cNvPicPr>
          <p:nvPr/>
        </p:nvPicPr>
        <p:blipFill>
          <a:blip r:embed="rId30"/>
          <a:stretch>
            <a:fillRect/>
          </a:stretch>
        </p:blipFill>
        <p:spPr>
          <a:xfrm flipH="1">
            <a:off x="9350087" y="3307248"/>
            <a:ext cx="370800" cy="194806"/>
          </a:xfrm>
          <a:prstGeom prst="rect">
            <a:avLst/>
          </a:prstGeom>
        </p:spPr>
      </p:pic>
      <p:pic>
        <p:nvPicPr>
          <p:cNvPr id="821" name="Picture 820">
            <a:extLst>
              <a:ext uri="{FF2B5EF4-FFF2-40B4-BE49-F238E27FC236}">
                <a16:creationId xmlns:a16="http://schemas.microsoft.com/office/drawing/2014/main" id="{17F9D5F6-84C5-3A52-2781-3B46585F5787}"/>
              </a:ext>
            </a:extLst>
          </p:cNvPr>
          <p:cNvPicPr>
            <a:picLocks noChangeAspect="1"/>
          </p:cNvPicPr>
          <p:nvPr/>
        </p:nvPicPr>
        <p:blipFill>
          <a:blip r:embed="rId31"/>
          <a:stretch>
            <a:fillRect/>
          </a:stretch>
        </p:blipFill>
        <p:spPr>
          <a:xfrm flipH="1">
            <a:off x="10137195" y="3307248"/>
            <a:ext cx="370800" cy="198103"/>
          </a:xfrm>
          <a:prstGeom prst="rect">
            <a:avLst/>
          </a:prstGeom>
        </p:spPr>
      </p:pic>
      <p:sp>
        <p:nvSpPr>
          <p:cNvPr id="822" name="TextBox 821">
            <a:extLst>
              <a:ext uri="{FF2B5EF4-FFF2-40B4-BE49-F238E27FC236}">
                <a16:creationId xmlns:a16="http://schemas.microsoft.com/office/drawing/2014/main" id="{D3F435C6-6A34-9F1A-C4F6-CA7643DAA6CD}"/>
              </a:ext>
            </a:extLst>
          </p:cNvPr>
          <p:cNvSpPr txBox="1"/>
          <p:nvPr/>
        </p:nvSpPr>
        <p:spPr>
          <a:xfrm>
            <a:off x="8072600" y="3573821"/>
            <a:ext cx="3611348" cy="400110"/>
          </a:xfrm>
          <a:prstGeom prst="rect">
            <a:avLst/>
          </a:prstGeom>
          <a:noFill/>
        </p:spPr>
        <p:txBody>
          <a:bodyPr wrap="square">
            <a:spAutoFit/>
          </a:bodyPr>
          <a:lstStyle/>
          <a:p>
            <a:r>
              <a:rPr lang="en-US" sz="1000" b="1" kern="0">
                <a:solidFill>
                  <a:srgbClr val="000000"/>
                </a:solidFill>
                <a:latin typeface="Arial" panose="020B0604020202020204" pitchFamily="34" charset="0"/>
                <a:ea typeface="Arial" panose="020B0604020202020204" pitchFamily="34" charset="0"/>
                <a:cs typeface="Arial"/>
                <a:sym typeface="Arial"/>
              </a:rPr>
              <a:t>Pilot Project: </a:t>
            </a:r>
            <a:r>
              <a:rPr lang="en-US" sz="1000" b="1" kern="0">
                <a:solidFill>
                  <a:srgbClr val="000000"/>
                </a:solidFill>
                <a:latin typeface="Arial" panose="020B0604020202020204" pitchFamily="34" charset="0"/>
                <a:cs typeface="Arial"/>
              </a:rPr>
              <a:t>Development of Training Resources</a:t>
            </a:r>
            <a:r>
              <a:rPr lang="en-CH" sz="1000" b="1" kern="0">
                <a:solidFill>
                  <a:srgbClr val="000000"/>
                </a:solidFill>
                <a:latin typeface="Arial" panose="020B0604020202020204" pitchFamily="34" charset="0"/>
                <a:cs typeface="Arial"/>
              </a:rPr>
              <a:t> for Priority Hazards</a:t>
            </a:r>
            <a:r>
              <a:rPr lang="en-US" sz="1000" b="1" kern="0">
                <a:solidFill>
                  <a:srgbClr val="000000"/>
                </a:solidFill>
                <a:latin typeface="Arial" panose="020B0604020202020204" pitchFamily="34" charset="0"/>
                <a:cs typeface="Arial"/>
              </a:rPr>
              <a:t> by VLab Centers of Excellence </a:t>
            </a:r>
            <a:endParaRPr lang="fr-CH" sz="1000" b="1" kern="0">
              <a:solidFill>
                <a:srgbClr val="000000"/>
              </a:solidFill>
              <a:latin typeface="Arial" panose="020B0604020202020204" pitchFamily="34" charset="0"/>
              <a:cs typeface="Arial"/>
            </a:endParaRPr>
          </a:p>
        </p:txBody>
      </p:sp>
      <p:sp>
        <p:nvSpPr>
          <p:cNvPr id="3" name="TextBox 2">
            <a:extLst>
              <a:ext uri="{FF2B5EF4-FFF2-40B4-BE49-F238E27FC236}">
                <a16:creationId xmlns:a16="http://schemas.microsoft.com/office/drawing/2014/main" id="{23E6E337-5D24-B932-93D7-8468FA2B5627}"/>
              </a:ext>
            </a:extLst>
          </p:cNvPr>
          <p:cNvSpPr txBox="1"/>
          <p:nvPr/>
        </p:nvSpPr>
        <p:spPr>
          <a:xfrm>
            <a:off x="1510892" y="151699"/>
            <a:ext cx="9905672" cy="480131"/>
          </a:xfrm>
          <a:prstGeom prst="rect">
            <a:avLst/>
          </a:prstGeom>
        </p:spPr>
        <p:txBody>
          <a:bodyPr vert="horz" lIns="91440" tIns="45720" rIns="91440" bIns="45720" rtlCol="0" anchor="ctr">
            <a:normAutofit fontScale="97500"/>
          </a:bodyPr>
          <a:lstStyle>
            <a:defPPr>
              <a:defRPr lang="en-DE"/>
            </a:defPPr>
            <a:lvl1pPr>
              <a:lnSpc>
                <a:spcPct val="90000"/>
              </a:lnSpc>
              <a:spcBef>
                <a:spcPct val="0"/>
              </a:spcBef>
              <a:buNone/>
              <a:defRPr sz="2800" b="1">
                <a:solidFill>
                  <a:srgbClr val="008CBF"/>
                </a:solidFill>
                <a:latin typeface="Arial" panose="020B0604020202020204" pitchFamily="34" charset="0"/>
                <a:ea typeface="+mj-ea"/>
                <a:cs typeface="Arial" panose="020B0604020202020204" pitchFamily="34" charset="0"/>
              </a:defRPr>
            </a:lvl1pPr>
          </a:lstStyle>
          <a:p>
            <a:r>
              <a:rPr lang="en-GB" dirty="0"/>
              <a:t>Regional activities supporting EW4All (Space-Based)</a:t>
            </a:r>
          </a:p>
        </p:txBody>
      </p:sp>
      <p:sp>
        <p:nvSpPr>
          <p:cNvPr id="4" name="TextBox 3">
            <a:extLst>
              <a:ext uri="{FF2B5EF4-FFF2-40B4-BE49-F238E27FC236}">
                <a16:creationId xmlns:a16="http://schemas.microsoft.com/office/drawing/2014/main" id="{E94AB8F7-764E-16B0-F9E7-23039A0FE1E0}"/>
              </a:ext>
            </a:extLst>
          </p:cNvPr>
          <p:cNvSpPr txBox="1"/>
          <p:nvPr/>
        </p:nvSpPr>
        <p:spPr>
          <a:xfrm>
            <a:off x="10570465" y="29014"/>
            <a:ext cx="1590286" cy="584775"/>
          </a:xfrm>
          <a:prstGeom prst="rect">
            <a:avLst/>
          </a:prstGeom>
          <a:solidFill>
            <a:srgbClr val="C00000"/>
          </a:solidFill>
        </p:spPr>
        <p:txBody>
          <a:bodyPr wrap="square" rtlCol="0">
            <a:spAutoFit/>
          </a:bodyPr>
          <a:lstStyle/>
          <a:p>
            <a:r>
              <a:rPr lang="en-GB" sz="3200" b="1">
                <a:solidFill>
                  <a:schemeClr val="bg1"/>
                </a:solidFill>
              </a:rPr>
              <a:t>EW4All</a:t>
            </a:r>
          </a:p>
        </p:txBody>
      </p:sp>
      <p:sp>
        <p:nvSpPr>
          <p:cNvPr id="2" name="TextBox 1">
            <a:extLst>
              <a:ext uri="{FF2B5EF4-FFF2-40B4-BE49-F238E27FC236}">
                <a16:creationId xmlns:a16="http://schemas.microsoft.com/office/drawing/2014/main" id="{A1D78CF9-E5FA-7D41-32CC-FD5AD6D58EF8}"/>
              </a:ext>
            </a:extLst>
          </p:cNvPr>
          <p:cNvSpPr txBox="1"/>
          <p:nvPr/>
        </p:nvSpPr>
        <p:spPr>
          <a:xfrm>
            <a:off x="6758802" y="6320118"/>
            <a:ext cx="509559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kern="0">
                <a:solidFill>
                  <a:srgbClr val="000000"/>
                </a:solidFill>
                <a:latin typeface="Arial"/>
                <a:cs typeface="Arial"/>
              </a:rPr>
              <a:t>Other bilateral regional projects supporting satellite data access and utilization (CMA (FY-2/4) and KMA (GK-2A))​</a:t>
            </a:r>
            <a:endParaRPr lang="en-US" sz="1200" b="1" kern="0">
              <a:solidFill>
                <a:srgbClr val="000000"/>
              </a:solidFill>
              <a:latin typeface="Arial"/>
              <a:cs typeface="Arial"/>
            </a:endParaRPr>
          </a:p>
        </p:txBody>
      </p:sp>
    </p:spTree>
    <p:extLst>
      <p:ext uri="{BB962C8B-B14F-4D97-AF65-F5344CB8AC3E}">
        <p14:creationId xmlns:p14="http://schemas.microsoft.com/office/powerpoint/2010/main" val="181349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409768" y="-64271"/>
            <a:ext cx="12191999" cy="1020277"/>
          </a:xfrm>
          <a:prstGeom prst="rect">
            <a:avLst/>
          </a:prstGeom>
        </p:spPr>
        <p:txBody>
          <a:bodyPr vert="horz" lIns="91440" tIns="45720" rIns="91440" bIns="45720" rtlCol="0" anchor="ctr">
            <a:normAutofit/>
          </a:bodyPr>
          <a:lstStyle>
            <a:lvl1pPr>
              <a:lnSpc>
                <a:spcPct val="90000"/>
              </a:lnSpc>
              <a:spcBef>
                <a:spcPct val="0"/>
              </a:spcBef>
              <a:buNone/>
              <a:defRPr sz="3200" b="1">
                <a:solidFill>
                  <a:srgbClr val="008CBF"/>
                </a:solidFill>
                <a:latin typeface="Arial" panose="020B0604020202020204" pitchFamily="34" charset="0"/>
                <a:ea typeface="+mj-ea"/>
                <a:cs typeface="Arial" panose="020B0604020202020204" pitchFamily="34" charset="0"/>
              </a:defRPr>
            </a:lvl1pPr>
          </a:lstStyle>
          <a:p>
            <a:r>
              <a:rPr lang="en-GB" dirty="0"/>
              <a:t>Global Space-based Inter-Calibration System (GSICS)</a:t>
            </a:r>
          </a:p>
        </p:txBody>
      </p:sp>
      <p:sp>
        <p:nvSpPr>
          <p:cNvPr id="8195" name="Text Box 3"/>
          <p:cNvSpPr txBox="1">
            <a:spLocks noChangeArrowheads="1"/>
          </p:cNvSpPr>
          <p:nvPr/>
        </p:nvSpPr>
        <p:spPr bwMode="auto">
          <a:xfrm>
            <a:off x="1529208" y="806462"/>
            <a:ext cx="6413790" cy="5573072"/>
          </a:xfrm>
          <a:prstGeom prst="rect">
            <a:avLst/>
          </a:prstGeom>
          <a:noFill/>
          <a:ln w="9525" cap="flat">
            <a:noFill/>
            <a:round/>
            <a:headEnd/>
            <a:tailEnd/>
          </a:ln>
          <a:effectLst/>
        </p:spPr>
        <p:txBody>
          <a:bodyPr/>
          <a:lstStyle/>
          <a:p>
            <a:pPr>
              <a:lnSpc>
                <a:spcPct val="80000"/>
              </a:lnSpc>
              <a:spcBef>
                <a:spcPts val="450"/>
              </a:spcBef>
              <a:buClr>
                <a:srgbClr val="C00000"/>
              </a:buCl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sz="1800" dirty="0">
                <a:solidFill>
                  <a:srgbClr val="008CBF"/>
                </a:solidFill>
                <a:latin typeface="Calibri" pitchFamily="32" charset="0"/>
              </a:rPr>
              <a:t>What is GSICS?</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solidFill>
                  <a:schemeClr val="tx1"/>
                </a:solidFill>
                <a:latin typeface="Calibri" pitchFamily="32" charset="0"/>
              </a:rPr>
              <a:t>Established by WMO and CGMS in 2005</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latin typeface="Calibri" pitchFamily="32" charset="0"/>
              </a:rPr>
              <a:t>GSICS aims to ensure consistent accuracy among space-based observations worldwide for climate monitoring, weather forecasting, and environmental applications.</a:t>
            </a:r>
          </a:p>
          <a:p>
            <a:pPr marL="446088" lvl="1" indent="-266700">
              <a:lnSpc>
                <a:spcPct val="80000"/>
              </a:lnSpc>
              <a:spcBef>
                <a:spcPts val="200"/>
              </a:spcBef>
              <a:tabLst>
                <a:tab pos="569913" algn="l"/>
                <a:tab pos="1484313" algn="l"/>
                <a:tab pos="2398713" algn="l"/>
                <a:tab pos="3313113" algn="l"/>
                <a:tab pos="4227513" algn="l"/>
                <a:tab pos="5141913" algn="l"/>
                <a:tab pos="6056313" algn="l"/>
                <a:tab pos="6970713" algn="l"/>
                <a:tab pos="7885113" algn="l"/>
                <a:tab pos="8799513" algn="l"/>
                <a:tab pos="9713913" algn="l"/>
              </a:tabLst>
            </a:pPr>
            <a:endParaRPr lang="en-GB" sz="800" dirty="0">
              <a:solidFill>
                <a:srgbClr val="000000"/>
              </a:solidFill>
              <a:latin typeface="Calibri" pitchFamily="32" charset="0"/>
            </a:endParaRPr>
          </a:p>
          <a:p>
            <a:pPr>
              <a:lnSpc>
                <a:spcPct val="80000"/>
              </a:lnSpc>
              <a:spcBef>
                <a:spcPts val="450"/>
              </a:spcBef>
              <a:buClr>
                <a:srgbClr val="C00000"/>
              </a:buCl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sz="1800" dirty="0">
                <a:solidFill>
                  <a:srgbClr val="008CBF"/>
                </a:solidFill>
                <a:latin typeface="Calibri" pitchFamily="32" charset="0"/>
              </a:rPr>
              <a:t>What are the basic strategies of GSICS?</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latin typeface="Calibri" pitchFamily="32" charset="0"/>
              </a:rPr>
              <a:t>M</a:t>
            </a:r>
            <a:r>
              <a:rPr lang="en-GB" dirty="0">
                <a:solidFill>
                  <a:schemeClr val="tx1"/>
                </a:solidFill>
                <a:latin typeface="Calibri" pitchFamily="32" charset="0"/>
              </a:rPr>
              <a:t>onitoring instrument performances</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solidFill>
                  <a:schemeClr val="tx1"/>
                </a:solidFill>
                <a:latin typeface="Calibri" pitchFamily="32" charset="0"/>
              </a:rPr>
              <a:t>Operational inter-calibration of satellite instruments (GEO-LEO, LEO-LEO etc.)</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latin typeface="Calibri" pitchFamily="32" charset="0"/>
              </a:rPr>
              <a:t>T</a:t>
            </a:r>
            <a:r>
              <a:rPr lang="en-GB" dirty="0">
                <a:solidFill>
                  <a:schemeClr val="tx1"/>
                </a:solidFill>
                <a:latin typeface="Calibri" pitchFamily="32" charset="0"/>
              </a:rPr>
              <a:t>ying the measurements to absolute references and standards, and recalibration of archived data</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solidFill>
                  <a:schemeClr val="tx1"/>
                </a:solidFill>
                <a:latin typeface="Calibri" pitchFamily="32" charset="0"/>
              </a:rPr>
              <a:t>Best practices for calibration &amp; characterisation</a:t>
            </a:r>
          </a:p>
          <a:p>
            <a:pPr marL="446088" lvl="1" indent="-266700">
              <a:lnSpc>
                <a:spcPct val="80000"/>
              </a:lnSpc>
              <a:spcBef>
                <a:spcPts val="225"/>
              </a:spcBef>
              <a:tabLst>
                <a:tab pos="569913" algn="l"/>
                <a:tab pos="1484313" algn="l"/>
                <a:tab pos="2398713" algn="l"/>
                <a:tab pos="3313113" algn="l"/>
                <a:tab pos="4227513" algn="l"/>
                <a:tab pos="5141913" algn="l"/>
                <a:tab pos="6056313" algn="l"/>
                <a:tab pos="6970713" algn="l"/>
                <a:tab pos="7885113" algn="l"/>
                <a:tab pos="8799513" algn="l"/>
                <a:tab pos="9713913" algn="l"/>
              </a:tabLst>
            </a:pPr>
            <a:endParaRPr lang="en-GB" dirty="0">
              <a:solidFill>
                <a:srgbClr val="000000"/>
              </a:solidFill>
              <a:latin typeface="Calibri" pitchFamily="32" charset="0"/>
            </a:endParaRPr>
          </a:p>
          <a:p>
            <a:pPr>
              <a:lnSpc>
                <a:spcPct val="80000"/>
              </a:lnSpc>
              <a:spcBef>
                <a:spcPts val="450"/>
              </a:spcBef>
              <a:buClr>
                <a:srgbClr val="C00000"/>
              </a:buCl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sz="1800" dirty="0">
                <a:solidFill>
                  <a:srgbClr val="008CBF"/>
                </a:solidFill>
                <a:latin typeface="Calibri" pitchFamily="32" charset="0"/>
              </a:rPr>
              <a:t>This will allow us to:</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solidFill>
                  <a:schemeClr val="tx1"/>
                </a:solidFill>
                <a:latin typeface="Calibri" pitchFamily="32" charset="0"/>
              </a:rPr>
              <a:t>Improve consistency between instruments towards Interoperability</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solidFill>
                  <a:schemeClr val="tx1"/>
                </a:solidFill>
                <a:latin typeface="Calibri" pitchFamily="32" charset="0"/>
              </a:rPr>
              <a:t>Reduce bias in Level 1 and 2 products</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solidFill>
                  <a:schemeClr val="tx1"/>
                </a:solidFill>
                <a:latin typeface="Calibri" pitchFamily="32" charset="0"/>
              </a:rPr>
              <a:t>Support Cal/Val of new instruments</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solidFill>
                  <a:schemeClr val="tx1"/>
                </a:solidFill>
                <a:latin typeface="Calibri" pitchFamily="32" charset="0"/>
              </a:rPr>
              <a:t>Provide traceability of measurements</a:t>
            </a:r>
          </a:p>
          <a:p>
            <a:pPr marL="265113" lvl="1" indent="-265113">
              <a:lnSpc>
                <a:spcPct val="80000"/>
              </a:lnSpc>
              <a:spcBef>
                <a:spcPts val="400"/>
              </a:spcBef>
              <a:buFont typeface="Calibri" pitchFamily="32"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pPr>
            <a:r>
              <a:rPr lang="en-GB" dirty="0">
                <a:solidFill>
                  <a:schemeClr val="tx1"/>
                </a:solidFill>
                <a:latin typeface="Calibri" pitchFamily="32" charset="0"/>
              </a:rPr>
              <a:t>Better specify future instruments</a:t>
            </a:r>
          </a:p>
        </p:txBody>
      </p:sp>
      <p:sp>
        <p:nvSpPr>
          <p:cNvPr id="8197" name="Rectangle 5"/>
          <p:cNvSpPr>
            <a:spLocks noChangeArrowheads="1"/>
          </p:cNvSpPr>
          <p:nvPr/>
        </p:nvSpPr>
        <p:spPr bwMode="auto">
          <a:xfrm>
            <a:off x="1143000" y="0"/>
            <a:ext cx="9904412" cy="1588"/>
          </a:xfrm>
          <a:prstGeom prst="rect">
            <a:avLst/>
          </a:prstGeom>
          <a:noFill/>
          <a:ln w="9525" cap="flat">
            <a:noFill/>
            <a:round/>
            <a:headEnd/>
            <a:tailEnd/>
          </a:ln>
          <a:effectLst/>
        </p:spPr>
        <p:txBody>
          <a:bodyPr wrap="none" anchor="ctr"/>
          <a:lstStyle/>
          <a:p>
            <a:endParaRPr lang="en-GB" dirty="0"/>
          </a:p>
        </p:txBody>
      </p:sp>
      <p:grpSp>
        <p:nvGrpSpPr>
          <p:cNvPr id="6" name="Group 5">
            <a:extLst>
              <a:ext uri="{FF2B5EF4-FFF2-40B4-BE49-F238E27FC236}">
                <a16:creationId xmlns:a16="http://schemas.microsoft.com/office/drawing/2014/main" id="{26C90291-9F7E-38A5-7F3B-B91151EBCF55}"/>
              </a:ext>
            </a:extLst>
          </p:cNvPr>
          <p:cNvGrpSpPr/>
          <p:nvPr/>
        </p:nvGrpSpPr>
        <p:grpSpPr>
          <a:xfrm>
            <a:off x="8200037" y="1811064"/>
            <a:ext cx="3416476" cy="4191215"/>
            <a:chOff x="8200037" y="1811064"/>
            <a:chExt cx="3416476" cy="4191215"/>
          </a:xfrm>
        </p:grpSpPr>
        <p:pic>
          <p:nvPicPr>
            <p:cNvPr id="5" name="Picture 4">
              <a:extLst>
                <a:ext uri="{FF2B5EF4-FFF2-40B4-BE49-F238E27FC236}">
                  <a16:creationId xmlns:a16="http://schemas.microsoft.com/office/drawing/2014/main" id="{18163C09-3D66-70AF-E777-B5928B4BB1C8}"/>
                </a:ext>
              </a:extLst>
            </p:cNvPr>
            <p:cNvPicPr>
              <a:picLocks noChangeAspect="1"/>
            </p:cNvPicPr>
            <p:nvPr/>
          </p:nvPicPr>
          <p:blipFill>
            <a:blip r:embed="rId3"/>
            <a:stretch>
              <a:fillRect/>
            </a:stretch>
          </p:blipFill>
          <p:spPr>
            <a:xfrm>
              <a:off x="8200037" y="1811064"/>
              <a:ext cx="3416476" cy="4191215"/>
            </a:xfrm>
            <a:prstGeom prst="rect">
              <a:avLst/>
            </a:prstGeom>
          </p:spPr>
        </p:pic>
        <p:pic>
          <p:nvPicPr>
            <p:cNvPr id="2050" name="Picture 2" descr="Changchun Institute of Optics,Fine Mechanics and Physics ...">
              <a:extLst>
                <a:ext uri="{FF2B5EF4-FFF2-40B4-BE49-F238E27FC236}">
                  <a16:creationId xmlns:a16="http://schemas.microsoft.com/office/drawing/2014/main" id="{E0CD0D67-14D7-41AB-34CC-6ECEB2BBA0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10116" y="5471273"/>
              <a:ext cx="531006" cy="531006"/>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extBox 6">
            <a:extLst>
              <a:ext uri="{FF2B5EF4-FFF2-40B4-BE49-F238E27FC236}">
                <a16:creationId xmlns:a16="http://schemas.microsoft.com/office/drawing/2014/main" id="{ED0EB5AF-E28F-5C87-8A28-456B970F3FB4}"/>
              </a:ext>
            </a:extLst>
          </p:cNvPr>
          <p:cNvSpPr txBox="1"/>
          <p:nvPr/>
        </p:nvSpPr>
        <p:spPr>
          <a:xfrm>
            <a:off x="6541827" y="6379534"/>
            <a:ext cx="5074686" cy="307777"/>
          </a:xfrm>
          <a:prstGeom prst="rect">
            <a:avLst/>
          </a:prstGeom>
          <a:noFill/>
        </p:spPr>
        <p:txBody>
          <a:bodyPr wrap="square" rtlCol="0">
            <a:spAutoFit/>
          </a:bodyPr>
          <a:lstStyle/>
          <a:p>
            <a:r>
              <a:rPr lang="en-GB" sz="1400" dirty="0"/>
              <a:t>CGMS= Coordination Group for Meteorological Satellites</a:t>
            </a:r>
          </a:p>
        </p:txBody>
      </p:sp>
    </p:spTree>
    <p:extLst>
      <p:ext uri="{BB962C8B-B14F-4D97-AF65-F5344CB8AC3E}">
        <p14:creationId xmlns:p14="http://schemas.microsoft.com/office/powerpoint/2010/main" val="2070575296"/>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X6PPVAVDZMSZ-613157859-13626</_dlc_DocId>
    <WMOWFApprovalStatus xmlns="715fcdb6-58ff-4d84-993c-bb26a5b54815">Not Submitted</WMOWFApprovalStatus>
    <_dlc_DocIdUrl xmlns="cfab5f87-ed30-4dbb-a820-4234a14babf6">
      <Url>https://wmoomm.sharepoint.com/sites/Collaboration/_layouts/15/DocIdRedir.aspx?ID=X6PPVAVDZMSZ-613157859-13626</Url>
      <Description>X6PPVAVDZMSZ-613157859-13626</Description>
    </_dlc_DocIdUrl>
    <TaxCatchAll xmlns="cfab5f87-ed30-4dbb-a820-4234a14babf6" xsi:nil="true"/>
    <lcf76f155ced4ddcb4097134ff3c332f xmlns="b872a7c1-ed7f-4c06-9e7d-9181e1c04f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973B30D-A983-47AB-8CED-18F5D2EE672B}"/>
</file>

<file path=customXml/itemProps2.xml><?xml version="1.0" encoding="utf-8"?>
<ds:datastoreItem xmlns:ds="http://schemas.openxmlformats.org/officeDocument/2006/customXml" ds:itemID="{236EE6EB-01C0-417F-9ABB-0F3A2E9F020E}"/>
</file>

<file path=customXml/itemProps3.xml><?xml version="1.0" encoding="utf-8"?>
<ds:datastoreItem xmlns:ds="http://schemas.openxmlformats.org/officeDocument/2006/customXml" ds:itemID="{84798578-EC77-4F06-B29F-948B30EF192A}"/>
</file>

<file path=customXml/itemProps4.xml><?xml version="1.0" encoding="utf-8"?>
<ds:datastoreItem xmlns:ds="http://schemas.openxmlformats.org/officeDocument/2006/customXml" ds:itemID="{048413AB-35DA-45DE-8FC0-E4C5663BB05F}"/>
</file>

<file path=customXml/itemProps5.xml><?xml version="1.0" encoding="utf-8"?>
<ds:datastoreItem xmlns:ds="http://schemas.openxmlformats.org/officeDocument/2006/customXml" ds:itemID="{EE9724CD-0DAF-4E20-BF02-2FA41DC99C2B}"/>
</file>

<file path=docMetadata/LabelInfo.xml><?xml version="1.0" encoding="utf-8"?>
<clbl:labelList xmlns:clbl="http://schemas.microsoft.com/office/2020/mipLabelMetadata">
  <clbl:label id="{e962d134-526b-49fe-8fc7-dd80537250d0}" enabled="1" method="Standard" siteId="{eaa6be54-4687-40c4-9827-c044bd8e8d3c}" contentBits="0" removed="0"/>
</clbl:labelList>
</file>

<file path=docProps/app.xml><?xml version="1.0" encoding="utf-8"?>
<Properties xmlns="http://schemas.openxmlformats.org/officeDocument/2006/extended-properties" xmlns:vt="http://schemas.openxmlformats.org/officeDocument/2006/docPropsVTypes">
  <Template>GSICS presentation template (2026)</Template>
  <TotalTime>329</TotalTime>
  <Words>1706</Words>
  <Application>Microsoft Office PowerPoint</Application>
  <PresentationFormat>Widescreen</PresentationFormat>
  <Paragraphs>229</Paragraphs>
  <Slides>16</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Aptos (Body)</vt:lpstr>
      <vt:lpstr>Aptos Bold</vt:lpstr>
      <vt:lpstr>Arial</vt:lpstr>
      <vt:lpstr>Calibri</vt:lpstr>
      <vt:lpstr>Montserrat</vt:lpstr>
      <vt:lpstr>opregular</vt:lpstr>
      <vt:lpstr>Times New Roman</vt:lpstr>
      <vt:lpstr>Office Theme</vt:lpstr>
      <vt:lpstr>WMO Agency Report</vt:lpstr>
      <vt:lpstr>Contents</vt:lpstr>
      <vt:lpstr>WMO Space Programme Section</vt:lpstr>
      <vt:lpstr>New WMO strucutre</vt:lpstr>
      <vt:lpstr>PowerPoint Presentation</vt:lpstr>
      <vt:lpstr>Congress Extraordinary Session (Geneva, Oct 2025): </vt:lpstr>
      <vt:lpstr>PowerPoint Presentation</vt:lpstr>
      <vt:lpstr>PowerPoint Presentation</vt:lpstr>
      <vt:lpstr>PowerPoint Presentation</vt:lpstr>
      <vt:lpstr>WMO guide for standard RGB recipes  </vt:lpstr>
      <vt:lpstr>Reminders</vt:lpstr>
      <vt:lpstr>Thank you!</vt:lpstr>
      <vt:lpstr>Back Up</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Heikki Pohjola</dc:creator>
  <cp:lastModifiedBy>Heikki Pohjola</cp:lastModifiedBy>
  <cp:revision>1</cp:revision>
  <dcterms:created xsi:type="dcterms:W3CDTF">2026-03-18T15:50:33Z</dcterms:created>
  <dcterms:modified xsi:type="dcterms:W3CDTF">2026-03-25T22:45:43Z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d51223c8-49f9-47fc-bbe2-4466f2366dc6</vt:lpwstr>
  </property>
</Properties>
</file>