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17"/>
  </p:notesMasterIdLst>
  <p:sldIdLst>
    <p:sldId id="256" r:id="rId7"/>
    <p:sldId id="845" r:id="rId8"/>
    <p:sldId id="834" r:id="rId9"/>
    <p:sldId id="897" r:id="rId10"/>
    <p:sldId id="852" r:id="rId11"/>
    <p:sldId id="850" r:id="rId12"/>
    <p:sldId id="851" r:id="rId13"/>
    <p:sldId id="895" r:id="rId14"/>
    <p:sldId id="836" r:id="rId15"/>
    <p:sldId id="838" r:id="rId16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CC33"/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317F36-7566-CCCB-E5DB-1A3A783817C5}" v="3" dt="2026-04-02T14:00:34.2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252" y="90"/>
      </p:cViewPr>
      <p:guideLst>
        <p:guide orient="horz" pos="618"/>
        <p:guide pos="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eaa6be54-4687-40c4-9827-c044bd8e8d3c::" providerId="AD" clId="Web-{97317F36-7566-CCCB-E5DB-1A3A783817C5}"/>
    <pc:docChg chg="modSld">
      <pc:chgData name="Guest User" userId="S::urn:spo:tenantanon#eaa6be54-4687-40c4-9827-c044bd8e8d3c::" providerId="AD" clId="Web-{97317F36-7566-CCCB-E5DB-1A3A783817C5}" dt="2026-04-02T14:00:34.208" v="2" actId="1076"/>
      <pc:docMkLst>
        <pc:docMk/>
      </pc:docMkLst>
      <pc:sldChg chg="modSp">
        <pc:chgData name="Guest User" userId="S::urn:spo:tenantanon#eaa6be54-4687-40c4-9827-c044bd8e8d3c::" providerId="AD" clId="Web-{97317F36-7566-CCCB-E5DB-1A3A783817C5}" dt="2026-04-02T14:00:34.208" v="2" actId="1076"/>
        <pc:sldMkLst>
          <pc:docMk/>
          <pc:sldMk cId="4184902411" sldId="850"/>
        </pc:sldMkLst>
        <pc:spChg chg="mod">
          <ac:chgData name="Guest User" userId="S::urn:spo:tenantanon#eaa6be54-4687-40c4-9827-c044bd8e8d3c::" providerId="AD" clId="Web-{97317F36-7566-CCCB-E5DB-1A3A783817C5}" dt="2026-04-02T14:00:34.208" v="2" actId="1076"/>
          <ac:spMkLst>
            <pc:docMk/>
            <pc:sldMk cId="4184902411" sldId="850"/>
            <ac:spMk id="24" creationId="{ABB2198E-3D63-EC0A-642E-D30AB9FC4C07}"/>
          </ac:spMkLst>
        </pc:spChg>
        <pc:graphicFrameChg chg="mod">
          <ac:chgData name="Guest User" userId="S::urn:spo:tenantanon#eaa6be54-4687-40c4-9827-c044bd8e8d3c::" providerId="AD" clId="Web-{97317F36-7566-CCCB-E5DB-1A3A783817C5}" dt="2026-04-02T14:00:34.114" v="1" actId="1076"/>
          <ac:graphicFrameMkLst>
            <pc:docMk/>
            <pc:sldMk cId="4184902411" sldId="850"/>
            <ac:graphicFrameMk id="23" creationId="{F08212B1-E7D2-66C0-9A4B-73668820CA8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36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84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F5147-AF3D-D77B-42C3-A2CCD8C5D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4139F0-ADB0-4406-C42D-71107D5273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5B3CFB-B2EB-D56A-FFDD-8CDEEF6250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411DB-1C5C-FB62-5452-F44FEA1C19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63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D21A7-B080-4D14-9C46-54E826DB9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00C561-47F3-DB4D-7CC8-9CEFD0A6C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D20648-1A0B-0C46-6A67-09C2E75F5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005E6C-BF39-CB89-9BBC-AA0E37EDC2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05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7BBB1-33AA-8F64-1DE8-BDB24DDA9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A13AA4-0B4F-DE34-AE2E-293B87FC28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24397B-5F50-20F5-C359-9E7C48DD7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9B790-192B-918C-E78C-F9CAFB5786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68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EB249-2117-BDDF-81B6-960BC5C12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6E8F2E-63E3-8A28-5414-B514D8C67C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529E79-8C6D-89D5-FC23-8491C388DC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DB76C-2B8F-C0BA-6583-788288F98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74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39080-BF91-F738-C449-7526B21D2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0E91D8-672E-91F5-18BA-31935FD050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468D91-5346-18B9-AE8B-A962B2683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21BDF-D611-EBD6-391F-A6EE1907A9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841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97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GSICS 2026 Agency Report</a:t>
            </a:r>
            <a:br>
              <a:rPr lang="en-GB" dirty="0"/>
            </a:br>
            <a:br>
              <a:rPr lang="en-GB" dirty="0"/>
            </a:br>
            <a:r>
              <a:rPr lang="en-GB" dirty="0">
                <a:latin typeface="Arial"/>
                <a:cs typeface="Arial"/>
              </a:rPr>
              <a:t>JMA</a:t>
            </a:r>
            <a:endParaRPr lang="en-GB" sz="2800" b="0" dirty="0">
              <a:latin typeface="Arial"/>
              <a:cs typeface="Arial"/>
            </a:endParaRP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14825"/>
            <a:ext cx="9144000" cy="170900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GB" altLang="ja-JP" dirty="0">
                <a:latin typeface="Arial"/>
                <a:cs typeface="Arial"/>
              </a:rPr>
              <a:t>OMORI Shiro (EP), </a:t>
            </a:r>
            <a:r>
              <a:rPr lang="en-GB" u="sng" dirty="0">
                <a:latin typeface="Arial"/>
                <a:cs typeface="Arial"/>
              </a:rPr>
              <a:t>TAKAHASHI Masaya</a:t>
            </a:r>
            <a:r>
              <a:rPr lang="en-GB" dirty="0">
                <a:latin typeface="Arial"/>
                <a:cs typeface="Arial"/>
              </a:rPr>
              <a:t> (GRWG &amp; GDWG), KOYAMATSU Shin (GRWG), and TOMA </a:t>
            </a:r>
            <a:r>
              <a:rPr lang="en-GB" dirty="0" err="1">
                <a:latin typeface="Arial"/>
                <a:cs typeface="Arial"/>
              </a:rPr>
              <a:t>Tsuguyoshi</a:t>
            </a:r>
            <a:r>
              <a:rPr lang="en-GB" dirty="0">
                <a:latin typeface="Arial"/>
                <a:cs typeface="Arial"/>
              </a:rPr>
              <a:t> (GRWG)</a:t>
            </a:r>
            <a:endParaRPr lang="en-GB" dirty="0"/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GB" dirty="0">
                <a:latin typeface="Arial"/>
                <a:cs typeface="Arial"/>
              </a:rPr>
              <a:t>Japan Meteorological Agency / Meteorological Satellite </a:t>
            </a:r>
            <a:r>
              <a:rPr lang="en-GB" dirty="0" err="1">
                <a:latin typeface="Arial"/>
                <a:cs typeface="Arial"/>
              </a:rPr>
              <a:t>Center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52E2C-6F87-D27F-A25D-CE5727E54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116" y="567203"/>
            <a:ext cx="8671784" cy="589546"/>
          </a:xfrm>
        </p:spPr>
        <p:txBody>
          <a:bodyPr/>
          <a:lstStyle/>
          <a:p>
            <a:pPr lvl="0" algn="l"/>
            <a:r>
              <a:rPr lang="en-GB" sz="2800" b="1"/>
              <a:t>JMA GSICS Activities</a:t>
            </a:r>
            <a:endParaRPr lang="en-GB" sz="24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40523-2258-0926-144D-5DFBFED1E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912" y="1425200"/>
            <a:ext cx="11538409" cy="378782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GB" sz="2100" b="1" dirty="0"/>
              <a:t>Recent main activities: </a:t>
            </a:r>
            <a:r>
              <a:rPr lang="en-US" sz="2100" dirty="0"/>
              <a:t>p</a:t>
            </a:r>
            <a:r>
              <a:rPr lang="en-US" altLang="ja-JP" sz="2100" dirty="0"/>
              <a:t>reparation for observation performance monitoring/validation of Himawari-10 VIS/IR imager (GHMI) and IR sounder (GHMS)</a:t>
            </a:r>
            <a:endParaRPr lang="en-GB" sz="2100" dirty="0"/>
          </a:p>
          <a:p>
            <a:pPr marL="809625" lvl="1" indent="-3524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ja-JP" sz="2000" dirty="0"/>
              <a:t>Updates of existing algorithms for AHIs on Himawari-8/-9 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ja-JP" sz="1800" dirty="0">
                <a:latin typeface="Arial"/>
                <a:ea typeface="游ゴシック"/>
                <a:cs typeface="Arial"/>
              </a:rPr>
              <a:t>VNIR </a:t>
            </a:r>
            <a:r>
              <a:rPr lang="en-US" altLang="ja-JP" sz="1800" dirty="0">
                <a:solidFill>
                  <a:srgbClr val="FF0000"/>
                </a:solidFill>
                <a:latin typeface="Arial"/>
                <a:ea typeface="游ゴシック"/>
                <a:cs typeface="Arial"/>
              </a:rPr>
              <a:t>Ray-matching</a:t>
            </a:r>
            <a:r>
              <a:rPr lang="en-US" altLang="ja-JP" sz="1800" dirty="0">
                <a:latin typeface="Arial"/>
                <a:ea typeface="游ゴシック"/>
                <a:cs typeface="Arial"/>
              </a:rPr>
              <a:t>: use of LOS vector difference, optimal spatial/temporal resolution for stats, SBAF handling, ...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ja-JP" sz="1800" dirty="0">
                <a:solidFill>
                  <a:srgbClr val="FF0000"/>
                </a:solidFill>
                <a:latin typeface="Arial"/>
                <a:ea typeface="游ゴシック"/>
                <a:cs typeface="Arial"/>
              </a:rPr>
              <a:t>Lunar</a:t>
            </a:r>
            <a:r>
              <a:rPr lang="en-US" altLang="ja-JP" sz="1800" dirty="0">
                <a:latin typeface="Arial"/>
                <a:ea typeface="游ゴシック"/>
                <a:cs typeface="Arial"/>
              </a:rPr>
              <a:t>: use of new reference model in LSICS, improving observed irradiance computation, …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ja-JP" sz="1800" dirty="0">
                <a:latin typeface="Arial"/>
                <a:ea typeface="游ゴシック"/>
                <a:cs typeface="Arial"/>
              </a:rPr>
              <a:t>IR: extension of inter-calibration algorithm for GEO imager to </a:t>
            </a:r>
            <a:r>
              <a:rPr lang="en-US" altLang="ja-JP" sz="1800" dirty="0">
                <a:solidFill>
                  <a:srgbClr val="FF0000"/>
                </a:solidFill>
                <a:latin typeface="Arial"/>
                <a:ea typeface="游ゴシック"/>
                <a:cs typeface="Arial"/>
              </a:rPr>
              <a:t>GEO sounder</a:t>
            </a:r>
          </a:p>
          <a:p>
            <a:pPr marL="809625" lvl="1" indent="-3524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ja-JP" sz="1900" dirty="0">
                <a:latin typeface="Arial"/>
                <a:ea typeface="游ゴシック"/>
                <a:cs typeface="Arial"/>
              </a:rPr>
              <a:t>Development of </a:t>
            </a:r>
            <a:r>
              <a:rPr lang="en-US" altLang="ja-JP" sz="1900" dirty="0">
                <a:solidFill>
                  <a:srgbClr val="FF0000"/>
                </a:solidFill>
                <a:latin typeface="Arial"/>
                <a:ea typeface="游ゴシック"/>
                <a:cs typeface="Arial"/>
              </a:rPr>
              <a:t>integrated L1 performance monitoring system</a:t>
            </a:r>
            <a:r>
              <a:rPr lang="en-US" altLang="ja-JP" sz="1900" dirty="0">
                <a:latin typeface="Arial"/>
                <a:ea typeface="游ゴシック"/>
                <a:cs typeface="Arial"/>
              </a:rPr>
              <a:t> (for internal purpose at this moment)</a:t>
            </a:r>
          </a:p>
          <a:p>
            <a:pPr>
              <a:lnSpc>
                <a:spcPct val="120000"/>
              </a:lnSpc>
            </a:pPr>
            <a:r>
              <a:rPr lang="en-GB" altLang="ja-JP" sz="2100" b="1" dirty="0"/>
              <a:t>Other activities</a:t>
            </a:r>
            <a:endParaRPr lang="en-GB" altLang="ja-JP" sz="2100" dirty="0"/>
          </a:p>
          <a:p>
            <a:pPr marL="809625" lvl="1" indent="-3524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ja-JP" sz="2000" dirty="0"/>
              <a:t>Level-1 reprocessing for Himawari series imagers is not carried out at JMA, but we are involved with GIAD (Geostationary Image Anomaly Detection) project led by EUMETSAT, which is a part of GEO-Ring activities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ja-JP" sz="2100" b="1" dirty="0"/>
              <a:t>Action status</a:t>
            </a: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71AA7321-8B77-004A-FF67-0A86E02645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275347"/>
              </p:ext>
            </p:extLst>
          </p:nvPr>
        </p:nvGraphicFramePr>
        <p:xfrm>
          <a:off x="966935" y="5072006"/>
          <a:ext cx="9280002" cy="1308900"/>
        </p:xfrm>
        <a:graphic>
          <a:graphicData uri="http://schemas.openxmlformats.org/drawingml/2006/table">
            <a:tbl>
              <a:tblPr firstRow="1" firstCol="1" bandRow="1"/>
              <a:tblGrid>
                <a:gridCol w="2021363">
                  <a:extLst>
                    <a:ext uri="{9D8B030D-6E8A-4147-A177-3AD203B41FA5}">
                      <a16:colId xmlns:a16="http://schemas.microsoft.com/office/drawing/2014/main" val="2007210220"/>
                    </a:ext>
                  </a:extLst>
                </a:gridCol>
                <a:gridCol w="4530227">
                  <a:extLst>
                    <a:ext uri="{9D8B030D-6E8A-4147-A177-3AD203B41FA5}">
                      <a16:colId xmlns:a16="http://schemas.microsoft.com/office/drawing/2014/main" val="3730672266"/>
                    </a:ext>
                  </a:extLst>
                </a:gridCol>
                <a:gridCol w="1757451">
                  <a:extLst>
                    <a:ext uri="{9D8B030D-6E8A-4147-A177-3AD203B41FA5}">
                      <a16:colId xmlns:a16="http://schemas.microsoft.com/office/drawing/2014/main" val="4293477922"/>
                    </a:ext>
                  </a:extLst>
                </a:gridCol>
                <a:gridCol w="970961">
                  <a:extLst>
                    <a:ext uri="{9D8B030D-6E8A-4147-A177-3AD203B41FA5}">
                      <a16:colId xmlns:a16="http://schemas.microsoft.com/office/drawing/2014/main" val="3561134290"/>
                    </a:ext>
                  </a:extLst>
                </a:gridCol>
              </a:tblGrid>
              <a:tr h="1526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メイリオ"/>
                          <a:cs typeface="Arial" panose="020B0604020202020204" pitchFamily="34" charset="0"/>
                        </a:rPr>
                        <a:t>Action ID</a:t>
                      </a:r>
                      <a:endParaRPr lang="ja-JP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メイリオ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メイリオ"/>
                          <a:cs typeface="Arial" panose="020B0604020202020204" pitchFamily="34" charset="0"/>
                        </a:rPr>
                        <a:t>Summary</a:t>
                      </a:r>
                      <a:endParaRPr lang="ja-JP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メイリオ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Lead</a:t>
                      </a:r>
                      <a:endParaRPr lang="ja-JP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Status</a:t>
                      </a:r>
                      <a:endParaRPr lang="ja-JP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844077"/>
                  </a:ext>
                </a:extLst>
              </a:tr>
              <a:tr h="1526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A.GIR.2025.5g.1</a:t>
                      </a:r>
                    </a:p>
                  </a:txBody>
                  <a:tcPr marL="36000" marR="36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Evaluate how many samples reduced after used LOS collocation method</a:t>
                      </a:r>
                    </a:p>
                  </a:txBody>
                  <a:tcPr marL="36000" marR="36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Shin </a:t>
                      </a:r>
                      <a:r>
                        <a:rPr lang="en-US" altLang="ja-JP" sz="1400" b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Koyamatsu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Ongoing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52403"/>
                  </a:ext>
                </a:extLst>
              </a:tr>
              <a:tr h="276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A.GVNIR 20240313.12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JMA to report AHI Ray-matching result at the future web meeting</a:t>
                      </a:r>
                    </a:p>
                  </a:txBody>
                  <a:tcPr marL="36000" marR="36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Masaya Takahashi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Open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258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589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四角形 235">
            <a:extLst>
              <a:ext uri="{FF2B5EF4-FFF2-40B4-BE49-F238E27FC236}">
                <a16:creationId xmlns:a16="http://schemas.microsoft.com/office/drawing/2014/main" id="{A79CDC02-8EB6-887B-9546-412E8755D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89" y="1531627"/>
            <a:ext cx="4330367" cy="471791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1" lang="en" altLang="ja-JP" sz="1800"/>
              <a:t>GEO at around 140.7 deg. 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" altLang="ja-JP" sz="1800"/>
              <a:t>16-band VIS/IR imager called AHI (Advanced Himawari Imager)</a:t>
            </a:r>
            <a:endParaRPr lang="en" altLang="ja-JP" sz="180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" altLang="ja-JP" sz="1800"/>
              <a:t>Operation</a:t>
            </a:r>
          </a:p>
          <a:p>
            <a:pPr marL="625475" lvl="1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/>
              <a:t>Himawari-8: 2015-07-07 to 2022-12-13</a:t>
            </a:r>
          </a:p>
          <a:p>
            <a:pPr marL="982663" lvl="2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kumimoji="1" lang="en" altLang="ja-JP" sz="1600"/>
              <a:t>Currently in-orbit standby</a:t>
            </a:r>
            <a:endParaRPr lang="en" altLang="ja-JP" sz="1600"/>
          </a:p>
          <a:p>
            <a:pPr marL="625475" lvl="1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/>
              <a:t>Himawari-9: 2022-12-13 to JFY 2030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ja-JP" sz="1800"/>
              <a:t>Backup operation by Himawari-8 2025-10-11 to 11-26</a:t>
            </a:r>
          </a:p>
          <a:p>
            <a:pPr marL="625475" lvl="1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ja-JP" sz="1600"/>
              <a:t>Due to a communication error within the Himawari-9 satellite</a:t>
            </a:r>
          </a:p>
          <a:p>
            <a:pPr marL="625475" lvl="1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ja-JP" sz="1600"/>
              <a:t>Observation quality of Himawari-9/AHI remained high and stable</a:t>
            </a:r>
            <a:endParaRPr kumimoji="1" lang="en" altLang="ja-JP" sz="16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A57DA-840F-A8B0-3F3A-F3E69BB1E4D3}"/>
              </a:ext>
            </a:extLst>
          </p:cNvPr>
          <p:cNvSpPr txBox="1">
            <a:spLocks/>
          </p:cNvSpPr>
          <p:nvPr/>
        </p:nvSpPr>
        <p:spPr>
          <a:xfrm>
            <a:off x="1392116" y="567203"/>
            <a:ext cx="8671784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/>
              <a:t>Current Satellite System: Himawari-8 and -9</a:t>
            </a:r>
            <a:endParaRPr lang="en-GB" sz="240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B041A75-FB28-88F8-4EC1-D2BDB0ACE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824" y="3663547"/>
            <a:ext cx="7376567" cy="234709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4929AF0-0CE7-434B-7946-B8972A95CE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7062" y="1998424"/>
            <a:ext cx="5558958" cy="1472618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D9FEC08-07C7-0BFA-B520-41E55A1A5FD1}"/>
              </a:ext>
            </a:extLst>
          </p:cNvPr>
          <p:cNvSpPr txBox="1"/>
          <p:nvPr/>
        </p:nvSpPr>
        <p:spPr>
          <a:xfrm>
            <a:off x="10080014" y="2078195"/>
            <a:ext cx="846313" cy="40568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36000" tIns="36000" rIns="36000" bIns="0" rtlCol="0">
            <a:spAutoFit/>
          </a:bodyPr>
          <a:lstStyle/>
          <a:p>
            <a:r>
              <a:rPr kumimoji="1" lang="en-US" altLang="ja-JP" sz="1200">
                <a:solidFill>
                  <a:srgbClr val="FF0000"/>
                </a:solidFill>
              </a:rPr>
              <a:t>Himawari-8</a:t>
            </a:r>
          </a:p>
          <a:p>
            <a:r>
              <a:rPr kumimoji="1" lang="en-US" altLang="ja-JP" sz="1200">
                <a:solidFill>
                  <a:srgbClr val="0000FF"/>
                </a:solidFill>
              </a:rPr>
              <a:t>Himawari-9</a:t>
            </a:r>
            <a:endParaRPr kumimoji="1" lang="ja-JP" altLang="en-US" sz="1200">
              <a:solidFill>
                <a:srgbClr val="0000FF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9B81CED-2105-66C4-C2D5-545BC290735B}"/>
              </a:ext>
            </a:extLst>
          </p:cNvPr>
          <p:cNvSpPr txBox="1"/>
          <p:nvPr/>
        </p:nvSpPr>
        <p:spPr>
          <a:xfrm>
            <a:off x="5784829" y="1445832"/>
            <a:ext cx="53639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/>
              <a:t>Calibration trend for AHI B03 (0.64 </a:t>
            </a:r>
            <a:r>
              <a:rPr kumimoji="1" lang="en-US" altLang="ja-JP" sz="1400" err="1"/>
              <a:t>μm</a:t>
            </a:r>
            <a:r>
              <a:rPr kumimoji="1" lang="en-US" altLang="ja-JP" sz="1400"/>
              <a:t>) vs. S-NPP/VIIRS I1 (0.64 </a:t>
            </a:r>
            <a:r>
              <a:rPr kumimoji="1" lang="en-US" altLang="ja-JP" sz="1400" err="1"/>
              <a:t>μm</a:t>
            </a:r>
            <a:r>
              <a:rPr kumimoji="1" lang="en-US" altLang="ja-JP" sz="1400"/>
              <a:t>)</a:t>
            </a:r>
          </a:p>
          <a:p>
            <a:pPr algn="ctr"/>
            <a:r>
              <a:rPr kumimoji="1" lang="en-US" altLang="ja-JP" sz="1400"/>
              <a:t>(Ray-matching Inter-calibration slope)</a:t>
            </a:r>
            <a:endParaRPr kumimoji="1" lang="ja-JP" altLang="en-US" sz="1400"/>
          </a:p>
        </p:txBody>
      </p:sp>
    </p:spTree>
    <p:extLst>
      <p:ext uri="{BB962C8B-B14F-4D97-AF65-F5344CB8AC3E}">
        <p14:creationId xmlns:p14="http://schemas.microsoft.com/office/powerpoint/2010/main" val="139518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7944F-E0AC-04D8-EFE0-3881C430A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13B67A6-EE50-C962-AC05-5BA1F48A3C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24" t="8443" r="5412" b="2591"/>
          <a:stretch>
            <a:fillRect/>
          </a:stretch>
        </p:blipFill>
        <p:spPr>
          <a:xfrm>
            <a:off x="7611258" y="4146619"/>
            <a:ext cx="3924662" cy="2287983"/>
          </a:xfrm>
          <a:prstGeom prst="rect">
            <a:avLst/>
          </a:prstGeom>
        </p:spPr>
      </p:pic>
      <p:sp>
        <p:nvSpPr>
          <p:cNvPr id="40" name="四角形 235">
            <a:extLst>
              <a:ext uri="{FF2B5EF4-FFF2-40B4-BE49-F238E27FC236}">
                <a16:creationId xmlns:a16="http://schemas.microsoft.com/office/drawing/2014/main" id="{FDE3E18A-3E74-572F-3A39-50ADE003C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509" y="1609449"/>
            <a:ext cx="6792592" cy="44995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" altLang="ja-JP" sz="2000" dirty="0">
                <a:latin typeface="Arial"/>
                <a:ea typeface="游ゴシック"/>
                <a:cs typeface="Arial"/>
              </a:rPr>
              <a:t>VNIR calibration using solar diffuser</a:t>
            </a:r>
          </a:p>
          <a:p>
            <a:pPr marL="625475" lvl="1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800" dirty="0"/>
              <a:t>Solar observation has been performed twice a month, </a:t>
            </a:r>
            <a:r>
              <a:rPr kumimoji="1" lang="en-US" altLang="ja-JP" sz="1800" dirty="0"/>
              <a:t>but operational calibration gain has not been updated due to </a:t>
            </a:r>
            <a:r>
              <a:rPr kumimoji="1" lang="en-US" altLang="ja-JP" sz="1800" dirty="0">
                <a:solidFill>
                  <a:srgbClr val="FF0000"/>
                </a:solidFill>
              </a:rPr>
              <a:t>large seasonal variation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ja-JP" sz="2000" dirty="0"/>
              <a:t>Himawari-8</a:t>
            </a:r>
          </a:p>
          <a:p>
            <a:pPr marL="625475" lvl="1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ja-JP" sz="1800" dirty="0">
                <a:solidFill>
                  <a:srgbClr val="FF0000"/>
                </a:solidFill>
              </a:rPr>
              <a:t>Calibration trend is estimated on annual basis </a:t>
            </a:r>
            <a:r>
              <a:rPr kumimoji="1" lang="en-US" altLang="ja-JP" sz="1800" dirty="0"/>
              <a:t>and included in the level-1 product (Himawari Standard Data) as a trend correction info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ja-JP" sz="2000" dirty="0"/>
              <a:t>Himawari-9</a:t>
            </a:r>
          </a:p>
          <a:p>
            <a:pPr marL="625475" lvl="1" indent="-347345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ja-JP" sz="1800" dirty="0">
                <a:solidFill>
                  <a:srgbClr val="FF0000"/>
                </a:solidFill>
                <a:latin typeface="Arial"/>
                <a:ea typeface="游ゴシック"/>
                <a:cs typeface="Arial"/>
              </a:rPr>
              <a:t>Larger seasonal variation than Himawari-8</a:t>
            </a:r>
            <a:r>
              <a:rPr kumimoji="1" lang="en-US" altLang="ja-JP" sz="1800" dirty="0">
                <a:solidFill>
                  <a:schemeClr val="tx1"/>
                </a:solidFill>
                <a:latin typeface="Arial"/>
                <a:ea typeface="游ゴシック"/>
                <a:cs typeface="Arial"/>
              </a:rPr>
              <a:t>, but the same approach was applied to operational level-1 product on 2025-12-16 (by S. </a:t>
            </a:r>
            <a:r>
              <a:rPr kumimoji="1" lang="en-US" altLang="ja-JP" sz="1800" dirty="0" err="1">
                <a:solidFill>
                  <a:schemeClr val="tx1"/>
                </a:solidFill>
                <a:latin typeface="Arial"/>
                <a:ea typeface="游ゴシック"/>
                <a:cs typeface="Arial"/>
              </a:rPr>
              <a:t>Naiki</a:t>
            </a:r>
            <a:r>
              <a:rPr kumimoji="1" lang="en-US" altLang="ja-JP" sz="1800" dirty="0">
                <a:solidFill>
                  <a:schemeClr val="tx1"/>
                </a:solidFill>
                <a:latin typeface="Arial"/>
                <a:ea typeface="游ゴシック"/>
                <a:cs typeface="Arial"/>
              </a:rPr>
              <a:t> of JMA/MSC)</a:t>
            </a:r>
            <a:endParaRPr lang="en-US" altLang="ja-JP" sz="1800" dirty="0">
              <a:solidFill>
                <a:schemeClr val="tx1"/>
              </a:solidFill>
              <a:ea typeface="游ゴシック"/>
            </a:endParaRPr>
          </a:p>
          <a:p>
            <a:pPr marL="625475" lvl="1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kumimoji="1" lang="en-US" altLang="ja-JP" sz="18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23ACFE-47C7-C2FB-CA70-38E254C70C79}"/>
              </a:ext>
            </a:extLst>
          </p:cNvPr>
          <p:cNvSpPr txBox="1">
            <a:spLocks/>
          </p:cNvSpPr>
          <p:nvPr/>
        </p:nvSpPr>
        <p:spPr>
          <a:xfrm>
            <a:off x="1392115" y="567203"/>
            <a:ext cx="10242165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Calibration Major Updates: VNIR Cal. Correction Info for Himawari-9/AHI</a:t>
            </a:r>
            <a:endParaRPr lang="en-GB" sz="2400" dirty="0"/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EBEE26BC-63D6-AE64-DE90-227B7404E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-3"/>
          <a:stretch>
            <a:fillRect/>
          </a:stretch>
        </p:blipFill>
        <p:spPr>
          <a:xfrm>
            <a:off x="7635518" y="1752654"/>
            <a:ext cx="3911265" cy="2313777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E613FC2-CCAA-458C-2699-349966D0A6E9}"/>
              </a:ext>
            </a:extLst>
          </p:cNvPr>
          <p:cNvSpPr txBox="1"/>
          <p:nvPr/>
        </p:nvSpPr>
        <p:spPr>
          <a:xfrm>
            <a:off x="9888695" y="1832052"/>
            <a:ext cx="1606777" cy="58053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1" lang="en-US" altLang="ja-JP" sz="1100" dirty="0">
                <a:solidFill>
                  <a:srgbClr val="FF0000"/>
                </a:solidFill>
              </a:rPr>
              <a:t>Solar cal.         :  -0.50%/yr</a:t>
            </a:r>
          </a:p>
          <a:p>
            <a:r>
              <a:rPr kumimoji="1" lang="en-US" altLang="ja-JP" sz="1100" dirty="0">
                <a:solidFill>
                  <a:srgbClr val="0000FF"/>
                </a:solidFill>
              </a:rPr>
              <a:t>Ray-matching:  -0.66%/yr</a:t>
            </a:r>
          </a:p>
          <a:p>
            <a:r>
              <a:rPr kumimoji="1" lang="en-US" altLang="ja-JP" sz="1100" dirty="0">
                <a:solidFill>
                  <a:srgbClr val="00B050"/>
                </a:solidFill>
              </a:rPr>
              <a:t>RT simulation : -0.73%/yr</a:t>
            </a:r>
            <a:endParaRPr kumimoji="1" lang="ja-JP" altLang="en-US" sz="1100" dirty="0">
              <a:solidFill>
                <a:srgbClr val="00B05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2CEFD5A-ED64-AE92-846C-90B8263132A3}"/>
              </a:ext>
            </a:extLst>
          </p:cNvPr>
          <p:cNvSpPr txBox="1"/>
          <p:nvPr/>
        </p:nvSpPr>
        <p:spPr>
          <a:xfrm>
            <a:off x="9873969" y="4206199"/>
            <a:ext cx="1606777" cy="58053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kumimoji="1" lang="en-US" altLang="ja-JP" sz="1100" dirty="0">
                <a:solidFill>
                  <a:srgbClr val="FF0000"/>
                </a:solidFill>
              </a:rPr>
              <a:t>Solar cal.         :  -0.63%/yr</a:t>
            </a:r>
          </a:p>
          <a:p>
            <a:r>
              <a:rPr kumimoji="1" lang="en-US" altLang="ja-JP" sz="1100" dirty="0">
                <a:solidFill>
                  <a:srgbClr val="0000FF"/>
                </a:solidFill>
              </a:rPr>
              <a:t>Ray-matching:  -0.94%/yr</a:t>
            </a:r>
          </a:p>
          <a:p>
            <a:r>
              <a:rPr kumimoji="1" lang="en-US" altLang="ja-JP" sz="1100" dirty="0">
                <a:solidFill>
                  <a:srgbClr val="00B050"/>
                </a:solidFill>
              </a:rPr>
              <a:t>RT simulation : -0.59%/yr</a:t>
            </a:r>
            <a:endParaRPr kumimoji="1" lang="ja-JP" altLang="en-US" sz="1100" dirty="0">
              <a:solidFill>
                <a:srgbClr val="00B050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33C0450-9825-8667-17F9-34C4C77CB101}"/>
              </a:ext>
            </a:extLst>
          </p:cNvPr>
          <p:cNvSpPr txBox="1"/>
          <p:nvPr/>
        </p:nvSpPr>
        <p:spPr>
          <a:xfrm>
            <a:off x="7467390" y="1157630"/>
            <a:ext cx="4131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/>
              <a:t>Calibration trend for AHI B03 (0.64 </a:t>
            </a:r>
            <a:r>
              <a:rPr kumimoji="1" lang="en-US" altLang="ja-JP" sz="1400" dirty="0" err="1"/>
              <a:t>μm</a:t>
            </a:r>
            <a:r>
              <a:rPr kumimoji="1" lang="en-US" altLang="ja-JP" sz="1400" dirty="0"/>
              <a:t>)</a:t>
            </a:r>
          </a:p>
          <a:p>
            <a:pPr algn="ctr"/>
            <a:r>
              <a:rPr kumimoji="1" lang="en-US" altLang="ja-JP" sz="1400" dirty="0"/>
              <a:t>Normalized to 0% by the 1st result for each method</a:t>
            </a:r>
            <a:endParaRPr kumimoji="1" lang="ja-JP" altLang="en-US" sz="1400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1409DA9-718A-77B4-4E64-7A057B8E5522}"/>
              </a:ext>
            </a:extLst>
          </p:cNvPr>
          <p:cNvSpPr txBox="1"/>
          <p:nvPr/>
        </p:nvSpPr>
        <p:spPr>
          <a:xfrm>
            <a:off x="7399863" y="3971085"/>
            <a:ext cx="3866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[%]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7AF1A6A-0CFF-5483-65E1-014A275F5839}"/>
              </a:ext>
            </a:extLst>
          </p:cNvPr>
          <p:cNvSpPr txBox="1"/>
          <p:nvPr/>
        </p:nvSpPr>
        <p:spPr>
          <a:xfrm>
            <a:off x="7399863" y="1612140"/>
            <a:ext cx="3866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[%]</a:t>
            </a:r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26FF285-6ADC-C118-3EAB-F08C83339148}"/>
              </a:ext>
            </a:extLst>
          </p:cNvPr>
          <p:cNvSpPr txBox="1"/>
          <p:nvPr/>
        </p:nvSpPr>
        <p:spPr>
          <a:xfrm>
            <a:off x="7828840" y="1874254"/>
            <a:ext cx="1312392" cy="3133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lIns="72000" tIns="0" rIns="72000" bIns="36000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Himawari-8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9D19E0D-B9D9-8BB4-BBEE-C4941046D347}"/>
              </a:ext>
            </a:extLst>
          </p:cNvPr>
          <p:cNvSpPr txBox="1"/>
          <p:nvPr/>
        </p:nvSpPr>
        <p:spPr>
          <a:xfrm>
            <a:off x="7828839" y="4236430"/>
            <a:ext cx="1312392" cy="31335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none" lIns="72000" tIns="0" rIns="72000" bIns="36000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Himawari-9</a:t>
            </a:r>
            <a:endParaRPr kumimoji="1" lang="ja-JP" alt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CB53934-2D89-FB84-FB83-42516E5ECF5F}"/>
              </a:ext>
            </a:extLst>
          </p:cNvPr>
          <p:cNvSpPr txBox="1"/>
          <p:nvPr/>
        </p:nvSpPr>
        <p:spPr>
          <a:xfrm>
            <a:off x="438297" y="5962167"/>
            <a:ext cx="7029093" cy="293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20000"/>
              </a:lnSpc>
              <a:spcBef>
                <a:spcPts val="0"/>
              </a:spcBef>
            </a:pPr>
            <a:r>
              <a:rPr kumimoji="1" lang="en-US" altLang="ja-JP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https://www.data.jma.go.jp/mscweb/en/oper/eventlog/Update_of_Calibration_Information_2025-2.pdf</a:t>
            </a:r>
            <a:endParaRPr kumimoji="1" lang="en-US" altLang="ja-JP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87A15D2D-D703-7B5B-6213-AFDE935BADA5}"/>
              </a:ext>
            </a:extLst>
          </p:cNvPr>
          <p:cNvCxnSpPr/>
          <p:nvPr/>
        </p:nvCxnSpPr>
        <p:spPr>
          <a:xfrm>
            <a:off x="7786541" y="6681388"/>
            <a:ext cx="3744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42FB3DE-C2AE-6BA2-F781-2BF30CC2307C}"/>
              </a:ext>
            </a:extLst>
          </p:cNvPr>
          <p:cNvSpPr txBox="1"/>
          <p:nvPr/>
        </p:nvSpPr>
        <p:spPr>
          <a:xfrm>
            <a:off x="9242972" y="6435053"/>
            <a:ext cx="8082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~7.5 years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173687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EA940-D620-FB01-EA5D-5763AA0AE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四角形 235">
            <a:extLst>
              <a:ext uri="{FF2B5EF4-FFF2-40B4-BE49-F238E27FC236}">
                <a16:creationId xmlns:a16="http://schemas.microsoft.com/office/drawing/2014/main" id="{F3FA41D4-7AE9-28A6-4C66-D80D3F98D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023" y="1381367"/>
            <a:ext cx="10917797" cy="277189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1" lang="en" altLang="ja-JP" sz="1800"/>
              <a:t>GEO at around 140.7 deg. 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kumimoji="1" lang="en" altLang="ja-JP" sz="1800"/>
              <a:t>Missions</a:t>
            </a:r>
          </a:p>
          <a:p>
            <a:pPr marL="804863" lvl="1" indent="-3476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ja-JP" sz="1600"/>
              <a:t>Geostationary HiMawari </a:t>
            </a:r>
            <a:r>
              <a:rPr kumimoji="1" lang="en-US" altLang="ja-JP" sz="1600">
                <a:solidFill>
                  <a:srgbClr val="FF0000"/>
                </a:solidFill>
              </a:rPr>
              <a:t>Imager</a:t>
            </a:r>
            <a:r>
              <a:rPr kumimoji="1" lang="en-US" altLang="ja-JP" sz="1600"/>
              <a:t> (GHMI) – </a:t>
            </a:r>
            <a:r>
              <a:rPr kumimoji="1" lang="en-US" altLang="ja-JP" sz="1600">
                <a:solidFill>
                  <a:srgbClr val="FF0000"/>
                </a:solidFill>
              </a:rPr>
              <a:t>18-band VIS/IR imager</a:t>
            </a:r>
          </a:p>
          <a:p>
            <a:pPr marL="804863" lvl="1" indent="-3476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ja-JP" sz="1600"/>
              <a:t>Geostationary HiMawari </a:t>
            </a:r>
            <a:r>
              <a:rPr kumimoji="1" lang="en-US" altLang="ja-JP" sz="1600">
                <a:solidFill>
                  <a:srgbClr val="FF0000"/>
                </a:solidFill>
              </a:rPr>
              <a:t>Sounder</a:t>
            </a:r>
            <a:r>
              <a:rPr kumimoji="1" lang="en-US" altLang="ja-JP" sz="1600"/>
              <a:t> (GHMS) – </a:t>
            </a:r>
            <a:r>
              <a:rPr kumimoji="1" lang="en-US" altLang="ja-JP" sz="1600">
                <a:solidFill>
                  <a:srgbClr val="FF0000"/>
                </a:solidFill>
              </a:rPr>
              <a:t>infrared FTS</a:t>
            </a:r>
          </a:p>
          <a:p>
            <a:pPr marL="804863" lvl="1" indent="-3476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ja-JP" sz="1600"/>
              <a:t>Data Collection System</a:t>
            </a:r>
          </a:p>
          <a:p>
            <a:pPr marL="804863" lvl="1" indent="-3476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ja-JP" sz="1600"/>
              <a:t>Radiation Monitors for Space weather (RMS) – </a:t>
            </a:r>
            <a:r>
              <a:rPr kumimoji="1" lang="en-US" altLang="ja-JP" sz="1600">
                <a:solidFill>
                  <a:srgbClr val="FF0000"/>
                </a:solidFill>
              </a:rPr>
              <a:t>proton &amp; electron flux measurements by NICT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kumimoji="1" lang="en" altLang="ja-JP" sz="1800"/>
              <a:t>Planned launch: JFY 2030</a:t>
            </a:r>
          </a:p>
          <a:p>
            <a:pPr marL="804863" lvl="1" indent="-3476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/>
              <a:t>Nov 2025: sensor CDR completed</a:t>
            </a:r>
          </a:p>
          <a:p>
            <a:pPr marL="804863" lvl="1" indent="-34766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/>
              <a:t>Jan 2026: system CDR completed</a:t>
            </a:r>
            <a:endParaRPr lang="en" altLang="ja-JP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B9CD00-50D8-722C-C131-74B6A3A153EA}"/>
              </a:ext>
            </a:extLst>
          </p:cNvPr>
          <p:cNvSpPr txBox="1">
            <a:spLocks/>
          </p:cNvSpPr>
          <p:nvPr/>
        </p:nvSpPr>
        <p:spPr>
          <a:xfrm>
            <a:off x="1392116" y="567203"/>
            <a:ext cx="8671784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/>
              <a:t>Future Satellite System: Himawari-10</a:t>
            </a:r>
            <a:endParaRPr lang="en-GB" sz="2400"/>
          </a:p>
        </p:txBody>
      </p:sp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11FE36D3-4B3F-43D6-C168-A25E846689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030417"/>
              </p:ext>
            </p:extLst>
          </p:nvPr>
        </p:nvGraphicFramePr>
        <p:xfrm>
          <a:off x="4581219" y="4497599"/>
          <a:ext cx="7060818" cy="1683232"/>
        </p:xfrm>
        <a:graphic>
          <a:graphicData uri="http://schemas.openxmlformats.org/drawingml/2006/table">
            <a:tbl>
              <a:tblPr firstRow="1" bandRow="1"/>
              <a:tblGrid>
                <a:gridCol w="828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6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6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16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166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1664">
                  <a:extLst>
                    <a:ext uri="{9D8B030D-6E8A-4147-A177-3AD203B41FA5}">
                      <a16:colId xmlns:a16="http://schemas.microsoft.com/office/drawing/2014/main" val="3956635258"/>
                    </a:ext>
                  </a:extLst>
                </a:gridCol>
                <a:gridCol w="70166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166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01664">
                  <a:extLst>
                    <a:ext uri="{9D8B030D-6E8A-4147-A177-3AD203B41FA5}">
                      <a16:colId xmlns:a16="http://schemas.microsoft.com/office/drawing/2014/main" val="1161152451"/>
                    </a:ext>
                  </a:extLst>
                </a:gridCol>
                <a:gridCol w="618778">
                  <a:extLst>
                    <a:ext uri="{9D8B030D-6E8A-4147-A177-3AD203B41FA5}">
                      <a16:colId xmlns:a16="http://schemas.microsoft.com/office/drawing/2014/main" val="875340539"/>
                    </a:ext>
                  </a:extLst>
                </a:gridCol>
              </a:tblGrid>
              <a:tr h="475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800" b="1">
                          <a:solidFill>
                            <a:schemeClr val="tx1"/>
                          </a:solidFill>
                        </a:rPr>
                        <a:t>JFY</a:t>
                      </a:r>
                    </a:p>
                    <a:p>
                      <a:pPr algn="ctr"/>
                      <a:r>
                        <a:rPr kumimoji="1" lang="en-US" altLang="ja-JP" sz="900" b="1">
                          <a:solidFill>
                            <a:schemeClr val="tx1"/>
                          </a:solidFill>
                        </a:rPr>
                        <a:t>Apr. – Mar.</a:t>
                      </a:r>
                      <a:endParaRPr kumimoji="1" lang="ja-JP" altLang="en-US" sz="9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800">
                          <a:solidFill>
                            <a:schemeClr val="tx1"/>
                          </a:solidFill>
                        </a:rPr>
                        <a:t>2024</a:t>
                      </a:r>
                      <a:endParaRPr kumimoji="1" lang="ja-JP" altLang="en-US" sz="12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800">
                          <a:solidFill>
                            <a:schemeClr val="tx1"/>
                          </a:solidFill>
                        </a:rPr>
                        <a:t>2025</a:t>
                      </a:r>
                      <a:endParaRPr kumimoji="1" lang="ja-JP" altLang="en-US" sz="18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800">
                          <a:solidFill>
                            <a:schemeClr val="tx1"/>
                          </a:solidFill>
                        </a:rPr>
                        <a:t>2026</a:t>
                      </a:r>
                      <a:endParaRPr kumimoji="1" lang="ja-JP" altLang="en-US" sz="120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800">
                          <a:solidFill>
                            <a:schemeClr val="tx1"/>
                          </a:solidFill>
                        </a:rPr>
                        <a:t>2027</a:t>
                      </a:r>
                      <a:endParaRPr kumimoji="1" lang="ja-JP" altLang="en-US" sz="120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800">
                          <a:solidFill>
                            <a:schemeClr val="tx1"/>
                          </a:solidFill>
                        </a:rPr>
                        <a:t>2028</a:t>
                      </a:r>
                      <a:endParaRPr kumimoji="1" lang="ja-JP" altLang="en-US" sz="120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800">
                          <a:solidFill>
                            <a:schemeClr val="tx1"/>
                          </a:solidFill>
                        </a:rPr>
                        <a:t>2029</a:t>
                      </a:r>
                      <a:endParaRPr kumimoji="1" lang="ja-JP" altLang="en-US" sz="1200">
                        <a:solidFill>
                          <a:schemeClr val="tx1"/>
                        </a:solidFill>
                      </a:endParaRP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2030</a:t>
                      </a:r>
                    </a:p>
                  </a:txBody>
                  <a:tcPr marL="84406" marR="84406" marT="42203" marB="42203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2031</a:t>
                      </a:r>
                      <a:endParaRPr kumimoji="1" lang="ja-JP" altLang="en-US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 marL="0" marR="0" marT="42203" marB="42203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2032-</a:t>
                      </a:r>
                      <a:endParaRPr kumimoji="1" lang="ja-JP" altLang="en-US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 marL="0" marR="0" marT="42203" marB="42203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03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endParaRPr kumimoji="1" lang="ja-JP" altLang="en-US" sz="1400"/>
                    </a:p>
                  </a:txBody>
                  <a:tcPr vert="vert270" anchor="ctr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kumimoji="1" lang="ja-JP" altLang="en-US" sz="200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kumimoji="1" lang="ja-JP" altLang="en-US" sz="200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kumimoji="1" lang="ja-JP" altLang="en-US" sz="200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ホームベース 67">
            <a:extLst>
              <a:ext uri="{FF2B5EF4-FFF2-40B4-BE49-F238E27FC236}">
                <a16:creationId xmlns:a16="http://schemas.microsoft.com/office/drawing/2014/main" id="{4012A64A-B92A-ED9E-B412-67AA7435B0C8}"/>
              </a:ext>
            </a:extLst>
          </p:cNvPr>
          <p:cNvSpPr/>
          <p:nvPr/>
        </p:nvSpPr>
        <p:spPr bwMode="blackGray">
          <a:xfrm>
            <a:off x="10189614" y="5596835"/>
            <a:ext cx="1430793" cy="473136"/>
          </a:xfrm>
          <a:prstGeom prst="homePlate">
            <a:avLst>
              <a:gd name="adj" fmla="val 7352"/>
            </a:avLst>
          </a:prstGeom>
          <a:solidFill>
            <a:srgbClr val="FFFFC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36000" tIns="18000" rIns="36000" bIns="18000" rtlCol="0" anchor="t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HGP創英角ｺﾞｼｯｸUB" panose="020B0900000000000000" pitchFamily="50" charset="-128"/>
                <a:cs typeface="Arial" panose="020B0604020202020204" pitchFamily="34" charset="0"/>
              </a:rPr>
              <a:t>Himawari-10 operation/utilization</a:t>
            </a:r>
            <a:endParaRPr kumimoji="0" lang="en-US" altLang="ja-JP" sz="10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AD01EDB-8594-7B0D-6934-44CB6D2BA673}"/>
              </a:ext>
            </a:extLst>
          </p:cNvPr>
          <p:cNvCxnSpPr/>
          <p:nvPr/>
        </p:nvCxnSpPr>
        <p:spPr>
          <a:xfrm>
            <a:off x="6790821" y="4474940"/>
            <a:ext cx="0" cy="17280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6" name="Straight Connector 95">
            <a:extLst>
              <a:ext uri="{FF2B5EF4-FFF2-40B4-BE49-F238E27FC236}">
                <a16:creationId xmlns:a16="http://schemas.microsoft.com/office/drawing/2014/main" id="{618F791C-32E2-D06E-32E9-EA1B3DFF7CCE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5084072" y="6598114"/>
            <a:ext cx="228600" cy="150812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17" name="ホームベース 66">
            <a:extLst>
              <a:ext uri="{FF2B5EF4-FFF2-40B4-BE49-F238E27FC236}">
                <a16:creationId xmlns:a16="http://schemas.microsoft.com/office/drawing/2014/main" id="{209A6928-97ED-5E18-6E77-3FA6F0B02BBB}"/>
              </a:ext>
            </a:extLst>
          </p:cNvPr>
          <p:cNvSpPr/>
          <p:nvPr/>
        </p:nvSpPr>
        <p:spPr bwMode="blackGray">
          <a:xfrm>
            <a:off x="5433745" y="5068888"/>
            <a:ext cx="4746748" cy="463703"/>
          </a:xfrm>
          <a:prstGeom prst="homePlate">
            <a:avLst>
              <a:gd name="adj" fmla="val 11153"/>
            </a:avLst>
          </a:prstGeom>
          <a:solidFill>
            <a:srgbClr val="4472C4">
              <a:lumMod val="20000"/>
              <a:lumOff val="80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36000" tIns="18000" rIns="36000" bIns="18000"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GP創英角ｺﾞｼｯｸUB" panose="020B0900000000000000" pitchFamily="50" charset="-128"/>
                <a:cs typeface="Arial" panose="020B0604020202020204" pitchFamily="34" charset="0"/>
              </a:rPr>
              <a:t>Himawari-9 operation/utilization</a:t>
            </a:r>
            <a:endParaRPr kumimoji="0" lang="en-US" altLang="ja-JP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8" name="ホームベース 69">
            <a:extLst>
              <a:ext uri="{FF2B5EF4-FFF2-40B4-BE49-F238E27FC236}">
                <a16:creationId xmlns:a16="http://schemas.microsoft.com/office/drawing/2014/main" id="{CFE759B7-6DE0-74D4-5598-97FC3461FC73}"/>
              </a:ext>
            </a:extLst>
          </p:cNvPr>
          <p:cNvSpPr/>
          <p:nvPr/>
        </p:nvSpPr>
        <p:spPr bwMode="blackGray">
          <a:xfrm>
            <a:off x="5433741" y="5596835"/>
            <a:ext cx="4746751" cy="473136"/>
          </a:xfrm>
          <a:prstGeom prst="homePlate">
            <a:avLst>
              <a:gd name="adj" fmla="val 11153"/>
            </a:avLst>
          </a:prstGeom>
          <a:solidFill>
            <a:srgbClr val="FFFFC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36000" tIns="18000" rIns="36000" bIns="18000" rtlCol="0" anchor="ctr" anchorCtr="0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GP創英角ｺﾞｼｯｸUB" panose="020B0900000000000000" pitchFamily="50" charset="-128"/>
                <a:cs typeface="Arial" panose="020B0604020202020204" pitchFamily="34" charset="0"/>
              </a:rPr>
              <a:t>Himawari-10 manufacturing</a:t>
            </a:r>
            <a:endParaRPr kumimoji="0" lang="en-US" altLang="ja-JP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789A10-947F-D68E-AD59-F5967BEEACB2}"/>
              </a:ext>
            </a:extLst>
          </p:cNvPr>
          <p:cNvSpPr txBox="1"/>
          <p:nvPr/>
        </p:nvSpPr>
        <p:spPr>
          <a:xfrm>
            <a:off x="9145310" y="5770655"/>
            <a:ext cx="1044305" cy="251795"/>
          </a:xfrm>
          <a:prstGeom prst="rect">
            <a:avLst/>
          </a:prstGeom>
          <a:noFill/>
        </p:spPr>
        <p:txBody>
          <a:bodyPr wrap="square" tIns="18000" bIns="18000" rtlCol="0">
            <a:spAutoFit/>
          </a:bodyPr>
          <a:lstStyle/>
          <a:p>
            <a:pPr algn="ctr" defTabSz="457200">
              <a:defRPr/>
            </a:pPr>
            <a:r>
              <a:rPr lang="en-US" altLang="ja-JP" sz="1400">
                <a:solidFill>
                  <a:prstClr val="black"/>
                </a:solidFill>
                <a:latin typeface="Arial" panose="020B0604020202020204" pitchFamily="34" charset="0"/>
                <a:ea typeface="HGP創英角ｺﾞｼｯｸUB" panose="020B0900000000000000" pitchFamily="50" charset="-128"/>
                <a:cs typeface="Arial" panose="020B0604020202020204" pitchFamily="34" charset="0"/>
              </a:rPr>
              <a:t>Launch</a:t>
            </a:r>
            <a:endParaRPr lang="ja-JP" altLang="en-US" sz="1400">
              <a:solidFill>
                <a:prstClr val="black"/>
              </a:solidFill>
              <a:latin typeface="Arial" panose="020B0604020202020204" pitchFamily="34" charset="0"/>
              <a:ea typeface="HGP創英角ｺﾞｼｯｸUB" panose="020B09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0" name="二等辺三角形 19">
            <a:extLst>
              <a:ext uri="{FF2B5EF4-FFF2-40B4-BE49-F238E27FC236}">
                <a16:creationId xmlns:a16="http://schemas.microsoft.com/office/drawing/2014/main" id="{1DB1F5F8-BB1A-2551-91C0-689F84039A0B}"/>
              </a:ext>
            </a:extLst>
          </p:cNvPr>
          <p:cNvSpPr/>
          <p:nvPr/>
        </p:nvSpPr>
        <p:spPr>
          <a:xfrm>
            <a:off x="9701513" y="5675977"/>
            <a:ext cx="173740" cy="109301"/>
          </a:xfrm>
          <a:prstGeom prst="triangl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18000" bIns="18000" rtlCol="0" anchor="ctr" anchorCtr="0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0C93629-C6CE-DF4F-9A53-D9B24901DA57}"/>
              </a:ext>
            </a:extLst>
          </p:cNvPr>
          <p:cNvSpPr txBox="1"/>
          <p:nvPr/>
        </p:nvSpPr>
        <p:spPr>
          <a:xfrm>
            <a:off x="6546940" y="6156043"/>
            <a:ext cx="594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</a:t>
            </a:r>
            <a:endParaRPr kumimoji="1" lang="ja-JP" altLang="en-US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BDD27982-6A39-5236-0B10-5FB0AF269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42" y="4303084"/>
            <a:ext cx="3684850" cy="217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69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32D10-D993-925A-51CE-D815F4BA4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 235">
            <a:extLst>
              <a:ext uri="{FF2B5EF4-FFF2-40B4-BE49-F238E27FC236}">
                <a16:creationId xmlns:a16="http://schemas.microsoft.com/office/drawing/2014/main" id="{528F491F-4A6D-D70F-5EF4-3A7845642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63" y="1542142"/>
            <a:ext cx="5131718" cy="1983483"/>
          </a:xfrm>
          <a:prstGeom prst="rect">
            <a:avLst/>
          </a:prstGeom>
        </p:spPr>
        <p:txBody>
          <a:bodyPr/>
          <a:lstStyle/>
          <a:p>
            <a:r>
              <a:rPr kumimoji="1" lang="en" altLang="ja-JP" sz="2000"/>
              <a:t>L3Harris’s new 18-band VIS/IR imager based on the same concept with its GeoXO Imager (GXI) </a:t>
            </a:r>
          </a:p>
          <a:p>
            <a:r>
              <a:rPr kumimoji="1" lang="en" altLang="ja-JP" sz="2000"/>
              <a:t>Observing sequence &amp; band configuration </a:t>
            </a:r>
            <a:r>
              <a:rPr kumimoji="1" lang="en" altLang="ja-JP" sz="2000">
                <a:solidFill>
                  <a:srgbClr val="FF0000"/>
                </a:solidFill>
              </a:rPr>
              <a:t>improved/changed for Himawari-10</a:t>
            </a:r>
          </a:p>
        </p:txBody>
      </p:sp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4D07AE41-7B7E-DF5F-3E05-6D0DD132F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053242"/>
              </p:ext>
            </p:extLst>
          </p:nvPr>
        </p:nvGraphicFramePr>
        <p:xfrm>
          <a:off x="552155" y="4003040"/>
          <a:ext cx="4917882" cy="2188330"/>
        </p:xfrm>
        <a:graphic>
          <a:graphicData uri="http://schemas.openxmlformats.org/drawingml/2006/table">
            <a:tbl>
              <a:tblPr firstRow="1" firstCol="1" bandRow="1"/>
              <a:tblGrid>
                <a:gridCol w="1584701">
                  <a:extLst>
                    <a:ext uri="{9D8B030D-6E8A-4147-A177-3AD203B41FA5}">
                      <a16:colId xmlns:a16="http://schemas.microsoft.com/office/drawing/2014/main" val="2007210220"/>
                    </a:ext>
                  </a:extLst>
                </a:gridCol>
                <a:gridCol w="2338466">
                  <a:extLst>
                    <a:ext uri="{9D8B030D-6E8A-4147-A177-3AD203B41FA5}">
                      <a16:colId xmlns:a16="http://schemas.microsoft.com/office/drawing/2014/main" val="3730672266"/>
                    </a:ext>
                  </a:extLst>
                </a:gridCol>
                <a:gridCol w="994715">
                  <a:extLst>
                    <a:ext uri="{9D8B030D-6E8A-4147-A177-3AD203B41FA5}">
                      <a16:colId xmlns:a16="http://schemas.microsoft.com/office/drawing/2014/main" val="4293477922"/>
                    </a:ext>
                  </a:extLst>
                </a:gridCol>
              </a:tblGrid>
              <a:tr h="1526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メイリオ"/>
                          <a:cs typeface="Arial" panose="020B0604020202020204" pitchFamily="34" charset="0"/>
                        </a:rPr>
                        <a:t>Observing</a:t>
                      </a:r>
                      <a:r>
                        <a:rPr lang="en-US" altLang="ja-JP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メイリオ"/>
                          <a:cs typeface="Arial" panose="020B0604020202020204" pitchFamily="34" charset="0"/>
                        </a:rPr>
                        <a:t> Area</a:t>
                      </a:r>
                      <a:endParaRPr lang="ja-JP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メイリオ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メイリオ"/>
                          <a:cs typeface="Arial" panose="020B0604020202020204" pitchFamily="34" charset="0"/>
                        </a:rPr>
                        <a:t>Minimum Coverage</a:t>
                      </a:r>
                      <a:endParaRPr lang="ja-JP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メイリオ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Interval</a:t>
                      </a:r>
                      <a:endParaRPr lang="ja-JP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844077"/>
                  </a:ext>
                </a:extLst>
              </a:tr>
              <a:tr h="1526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Full Disk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10 min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52403"/>
                  </a:ext>
                </a:extLst>
              </a:tr>
              <a:tr h="276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Japan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EW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400" b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2500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km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x 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NS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2000 km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2.5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min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258965"/>
                  </a:ext>
                </a:extLst>
              </a:tr>
              <a:tr h="276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en-US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Area1</a:t>
                      </a:r>
                      <a:endParaRPr lang="ja-JP" alt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EW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1000 km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x 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NS 1000 km</a:t>
                      </a:r>
                      <a:endParaRPr lang="ja-JP" alt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2.5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min</a:t>
                      </a:r>
                      <a:endParaRPr lang="ja-JP" alt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200418"/>
                  </a:ext>
                </a:extLst>
              </a:tr>
              <a:tr h="276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en-US" altLang="ja-JP" sz="1400" b="0" baseline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Area2</a:t>
                      </a:r>
                      <a:endParaRPr lang="ja-JP" altLang="ja-JP" sz="1400" b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altLang="ja-JP" sz="1400" b="0">
                        <a:solidFill>
                          <a:schemeClr val="tx1"/>
                        </a:solidFill>
                        <a:effectLst/>
                        <a:latin typeface="+mn-lt"/>
                        <a:ea typeface="メイリオ" panose="020B0604030504040204" pitchFamily="50" charset="-128"/>
                        <a:cs typeface="ＭＳ 明朝" panose="02020609040205080304" pitchFamily="17" charset="-128"/>
                      </a:endParaRPr>
                    </a:p>
                  </a:txBody>
                  <a:tcPr marL="26993" marR="26993" marT="26999" marB="26999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2.5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min</a:t>
                      </a:r>
                      <a:endParaRPr lang="ja-JP" alt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73486"/>
                  </a:ext>
                </a:extLst>
              </a:tr>
              <a:tr h="276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en-US" altLang="ja-JP" sz="1400" b="0" baseline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Area3</a:t>
                      </a:r>
                      <a:endParaRPr lang="ja-JP" altLang="ja-JP" sz="1400" b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altLang="ja-JP" sz="1400" b="0">
                        <a:solidFill>
                          <a:schemeClr val="tx1"/>
                        </a:solidFill>
                        <a:effectLst/>
                        <a:latin typeface="+mn-lt"/>
                        <a:ea typeface="メイリオ" panose="020B0604030504040204" pitchFamily="50" charset="-128"/>
                        <a:cs typeface="ＭＳ 明朝" panose="02020609040205080304" pitchFamily="17" charset="-128"/>
                      </a:endParaRPr>
                    </a:p>
                  </a:txBody>
                  <a:tcPr marL="26993" marR="26993" marT="26999" marB="26999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2.5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min</a:t>
                      </a:r>
                      <a:endParaRPr lang="ja-JP" alt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512221"/>
                  </a:ext>
                </a:extLst>
              </a:tr>
              <a:tr h="276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en-US" altLang="ja-JP" sz="1400" b="0" baseline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Area4</a:t>
                      </a:r>
                      <a:endParaRPr lang="ja-JP" altLang="ja-JP" sz="1400" b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altLang="ja-JP" sz="1400" b="0">
                        <a:solidFill>
                          <a:schemeClr val="tx1"/>
                        </a:solidFill>
                        <a:effectLst/>
                        <a:latin typeface="+mn-lt"/>
                        <a:ea typeface="メイリオ" panose="020B0604030504040204" pitchFamily="50" charset="-128"/>
                        <a:cs typeface="ＭＳ 明朝" panose="02020609040205080304" pitchFamily="17" charset="-128"/>
                      </a:endParaRPr>
                    </a:p>
                  </a:txBody>
                  <a:tcPr marL="26993" marR="26993" marT="26999" marB="26999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2.5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min</a:t>
                      </a:r>
                      <a:endParaRPr lang="ja-JP" alt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029380"/>
                  </a:ext>
                </a:extLst>
              </a:tr>
              <a:tr h="276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Area5 (*)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EW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1000 km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 x 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NS 500 km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30 sec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6993" marR="26993" marT="26999" marB="2699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166991"/>
                  </a:ext>
                </a:extLst>
              </a:tr>
            </a:tbl>
          </a:graphicData>
        </a:graphic>
      </p:graphicFrame>
      <p:sp>
        <p:nvSpPr>
          <p:cNvPr id="19" name="正方形/長方形 8">
            <a:extLst>
              <a:ext uri="{FF2B5EF4-FFF2-40B4-BE49-F238E27FC236}">
                <a16:creationId xmlns:a16="http://schemas.microsoft.com/office/drawing/2014/main" id="{DF072A00-853C-82FA-2824-0D2E56E05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998" y="3663099"/>
            <a:ext cx="4272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ja-JP" sz="1600">
                <a:solidFill>
                  <a:prstClr val="black"/>
                </a:solidFill>
                <a:latin typeface="Arial"/>
              </a:rPr>
              <a:t>Observing Area &amp; Interval</a:t>
            </a:r>
            <a:endParaRPr lang="ja-JP" altLang="en-US" sz="1600">
              <a:solidFill>
                <a:prstClr val="black"/>
              </a:solidFill>
              <a:latin typeface="Arial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E171B5D-2B20-F3FA-1411-B545FA67AA67}"/>
              </a:ext>
            </a:extLst>
          </p:cNvPr>
          <p:cNvSpPr/>
          <p:nvPr/>
        </p:nvSpPr>
        <p:spPr>
          <a:xfrm>
            <a:off x="3011096" y="6227943"/>
            <a:ext cx="25736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>
                <a:solidFill>
                  <a:prstClr val="black"/>
                </a:solidFill>
                <a:latin typeface="Arial"/>
                <a:ea typeface="メイリオ" panose="020B0604030504040204" pitchFamily="50" charset="-128"/>
              </a:rPr>
              <a:t>*Mainly used for CAL/VAL activities</a:t>
            </a:r>
            <a:endParaRPr lang="ja-JP" altLang="en-US" sz="1200">
              <a:solidFill>
                <a:prstClr val="black"/>
              </a:solidFill>
              <a:latin typeface="Arial"/>
            </a:endParaRPr>
          </a:p>
        </p:txBody>
      </p:sp>
      <p:graphicFrame>
        <p:nvGraphicFramePr>
          <p:cNvPr id="23" name="表 22">
            <a:extLst>
              <a:ext uri="{FF2B5EF4-FFF2-40B4-BE49-F238E27FC236}">
                <a16:creationId xmlns:a16="http://schemas.microsoft.com/office/drawing/2014/main" id="{F08212B1-E7D2-66C0-9A4B-73668820C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570410"/>
              </p:ext>
            </p:extLst>
          </p:nvPr>
        </p:nvGraphicFramePr>
        <p:xfrm>
          <a:off x="5844615" y="1191069"/>
          <a:ext cx="5765302" cy="5203700"/>
        </p:xfrm>
        <a:graphic>
          <a:graphicData uri="http://schemas.openxmlformats.org/drawingml/2006/table">
            <a:tbl>
              <a:tblPr firstRow="1" firstCol="1" bandRow="1"/>
              <a:tblGrid>
                <a:gridCol w="490194">
                  <a:extLst>
                    <a:ext uri="{9D8B030D-6E8A-4147-A177-3AD203B41FA5}">
                      <a16:colId xmlns:a16="http://schemas.microsoft.com/office/drawing/2014/main" val="835287021"/>
                    </a:ext>
                  </a:extLst>
                </a:gridCol>
                <a:gridCol w="1485533">
                  <a:extLst>
                    <a:ext uri="{9D8B030D-6E8A-4147-A177-3AD203B41FA5}">
                      <a16:colId xmlns:a16="http://schemas.microsoft.com/office/drawing/2014/main" val="1883946640"/>
                    </a:ext>
                  </a:extLst>
                </a:gridCol>
                <a:gridCol w="876693">
                  <a:extLst>
                    <a:ext uri="{9D8B030D-6E8A-4147-A177-3AD203B41FA5}">
                      <a16:colId xmlns:a16="http://schemas.microsoft.com/office/drawing/2014/main" val="3749769508"/>
                    </a:ext>
                  </a:extLst>
                </a:gridCol>
                <a:gridCol w="1024933">
                  <a:extLst>
                    <a:ext uri="{9D8B030D-6E8A-4147-A177-3AD203B41FA5}">
                      <a16:colId xmlns:a16="http://schemas.microsoft.com/office/drawing/2014/main" val="3195369830"/>
                    </a:ext>
                  </a:extLst>
                </a:gridCol>
                <a:gridCol w="1190366">
                  <a:extLst>
                    <a:ext uri="{9D8B030D-6E8A-4147-A177-3AD203B41FA5}">
                      <a16:colId xmlns:a16="http://schemas.microsoft.com/office/drawing/2014/main" val="2618552691"/>
                    </a:ext>
                  </a:extLst>
                </a:gridCol>
                <a:gridCol w="697583">
                  <a:extLst>
                    <a:ext uri="{9D8B030D-6E8A-4147-A177-3AD203B41FA5}">
                      <a16:colId xmlns:a16="http://schemas.microsoft.com/office/drawing/2014/main" val="1322145802"/>
                    </a:ext>
                  </a:extLst>
                </a:gridCol>
              </a:tblGrid>
              <a:tr h="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altLang="en-US" sz="1200">
                        <a:effectLst/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Center Wavelength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[µm]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Bandwidth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[µm]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Horizontal</a:t>
                      </a:r>
                      <a:r>
                        <a:rPr lang="en-US" altLang="ja-JP" sz="1200" b="1" baseline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 Resolution at Nadir </a:t>
                      </a: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[km]</a:t>
                      </a:r>
                      <a:endParaRPr lang="ja-JP" sz="1200" b="1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200">
                        <a:effectLst/>
                        <a:latin typeface="+mn-lt"/>
                        <a:ea typeface="ＭＳ 明朝"/>
                        <a:cs typeface="ＭＳ 明朝" panose="02020609040205080304" pitchFamily="17" charset="-128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ja-JP" sz="120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ＭＳ 明朝" panose="02020609040205080304" pitchFamily="17" charset="-128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925522"/>
                  </a:ext>
                </a:extLst>
              </a:tr>
              <a:tr h="2486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200">
                        <a:effectLst/>
                        <a:latin typeface="+mn-lt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200">
                        <a:effectLst/>
                        <a:latin typeface="+mn-lt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Requirement</a:t>
                      </a:r>
                      <a:endParaRPr lang="ja-JP" sz="12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Design at CDR</a:t>
                      </a:r>
                      <a:endParaRPr lang="ja-JP" sz="12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ja-JP" sz="12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AHI</a:t>
                      </a:r>
                      <a:endParaRPr lang="ja-JP" sz="12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168389"/>
                  </a:ext>
                </a:extLst>
              </a:tr>
              <a:tr h="246318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VIS</a:t>
                      </a: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0.46 - 0.48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0.07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125363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0.54 - 0.56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0.05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073736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0.63 - 0.65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0.12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0.5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0.25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162388"/>
                  </a:ext>
                </a:extLst>
              </a:tr>
              <a:tr h="246318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NIR</a:t>
                      </a: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0.85 - 0.87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0.06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メイリオ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メイリオ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453406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1.375 - 1.385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0.04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1317307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1.60 - 1.62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0.08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613326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2.24 - 2.27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0.06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615626"/>
                  </a:ext>
                </a:extLst>
              </a:tr>
              <a:tr h="246318">
                <a:tc rowSpan="1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IR</a:t>
                      </a: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3.75 - 3.95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0.50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219482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5.10 - 5.20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0.20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602491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6.05 - 6.45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1.20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980939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6.90 - 7.00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0.50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577602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7.27 - 7.43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0.60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630552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8.44 - 8.76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0.50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770213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9.55 - 9.70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0.50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586902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10.3 - 10.5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0.90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ja-JP" sz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939209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11.1 - 11.3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1.00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559147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12.25 - 12.55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1.20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732984"/>
                  </a:ext>
                </a:extLst>
              </a:tr>
              <a:tr h="246318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ja-JP" sz="1400" b="1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ＭＳ 明朝" panose="02020609040205080304" pitchFamily="17" charset="-128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13.2 - 13.4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0.70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ja-JP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27002" marR="2700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198094"/>
                  </a:ext>
                </a:extLst>
              </a:tr>
            </a:tbl>
          </a:graphicData>
        </a:graphic>
      </p:graphicFrame>
      <p:sp>
        <p:nvSpPr>
          <p:cNvPr id="24" name="正方形/長方形 6">
            <a:extLst>
              <a:ext uri="{FF2B5EF4-FFF2-40B4-BE49-F238E27FC236}">
                <a16:creationId xmlns:a16="http://schemas.microsoft.com/office/drawing/2014/main" id="{ABB2198E-3D63-EC0A-642E-D30AB9FC4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1024" y="923436"/>
            <a:ext cx="40973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Spectral Band C</a:t>
            </a:r>
            <a:r>
              <a:rPr kumimoji="0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haracteristics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17E50D-8E96-4338-3D6F-DD5348AF91A3}"/>
              </a:ext>
            </a:extLst>
          </p:cNvPr>
          <p:cNvSpPr txBox="1">
            <a:spLocks/>
          </p:cNvSpPr>
          <p:nvPr/>
        </p:nvSpPr>
        <p:spPr>
          <a:xfrm>
            <a:off x="1392116" y="567203"/>
            <a:ext cx="8671784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/>
              <a:t>Geostationary HiMawari Imager (GHMI)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4184902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7C608-1155-431D-D7AA-E04BC560B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0D677-041B-F892-8C98-285E64E4FC23}"/>
              </a:ext>
            </a:extLst>
          </p:cNvPr>
          <p:cNvSpPr txBox="1">
            <a:spLocks/>
          </p:cNvSpPr>
          <p:nvPr/>
        </p:nvSpPr>
        <p:spPr>
          <a:xfrm>
            <a:off x="1392116" y="567203"/>
            <a:ext cx="8671784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/>
              <a:t>Geostationary HiMawari Sounder (GHMS)</a:t>
            </a:r>
            <a:endParaRPr lang="en-GB" sz="2400"/>
          </a:p>
        </p:txBody>
      </p:sp>
      <p:sp>
        <p:nvSpPr>
          <p:cNvPr id="21" name="正方形/長方形 4">
            <a:extLst>
              <a:ext uri="{FF2B5EF4-FFF2-40B4-BE49-F238E27FC236}">
                <a16:creationId xmlns:a16="http://schemas.microsoft.com/office/drawing/2014/main" id="{1B1F20BA-E848-ECAC-5948-876946D952F9}"/>
              </a:ext>
            </a:extLst>
          </p:cNvPr>
          <p:cNvSpPr/>
          <p:nvPr/>
        </p:nvSpPr>
        <p:spPr>
          <a:xfrm>
            <a:off x="6956980" y="1223211"/>
            <a:ext cx="40528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16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Spatial &amp; Spectral C</a:t>
            </a:r>
            <a:r>
              <a:rPr lang="ja-JP" altLang="en-US" sz="1600">
                <a:solidFill>
                  <a:prstClr val="black"/>
                </a:solidFill>
                <a:latin typeface="Arial" panose="020B0604020202020204" pitchFamily="34" charset="0"/>
                <a:ea typeface="Meiryo UI"/>
                <a:cs typeface="Arial" panose="020B0604020202020204" pitchFamily="34" charset="0"/>
              </a:rPr>
              <a:t>haracteristics </a:t>
            </a:r>
          </a:p>
        </p:txBody>
      </p:sp>
      <p:sp>
        <p:nvSpPr>
          <p:cNvPr id="22" name="正方形/長方形 6">
            <a:extLst>
              <a:ext uri="{FF2B5EF4-FFF2-40B4-BE49-F238E27FC236}">
                <a16:creationId xmlns:a16="http://schemas.microsoft.com/office/drawing/2014/main" id="{C0ECD08E-D5D4-9DDF-B394-5B233FD3B921}"/>
              </a:ext>
            </a:extLst>
          </p:cNvPr>
          <p:cNvSpPr/>
          <p:nvPr/>
        </p:nvSpPr>
        <p:spPr>
          <a:xfrm>
            <a:off x="7117235" y="3828577"/>
            <a:ext cx="36111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16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Observing Area &amp; Interval</a:t>
            </a:r>
            <a:endParaRPr lang="ja-JP" altLang="en-US" sz="1600">
              <a:solidFill>
                <a:prstClr val="black"/>
              </a:solidFill>
              <a:latin typeface="Arial" panose="020B0604020202020204" pitchFamily="34" charset="0"/>
              <a:ea typeface="Meiryo UI"/>
              <a:cs typeface="Arial" panose="020B0604020202020204" pitchFamily="34" charset="0"/>
            </a:endParaRPr>
          </a:p>
        </p:txBody>
      </p:sp>
      <p:graphicFrame>
        <p:nvGraphicFramePr>
          <p:cNvPr id="23" name="表 7">
            <a:extLst>
              <a:ext uri="{FF2B5EF4-FFF2-40B4-BE49-F238E27FC236}">
                <a16:creationId xmlns:a16="http://schemas.microsoft.com/office/drawing/2014/main" id="{ED9A1D98-B6D2-7585-925C-F7DDC5D98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55788"/>
              </p:ext>
            </p:extLst>
          </p:nvPr>
        </p:nvGraphicFramePr>
        <p:xfrm>
          <a:off x="6740161" y="4179318"/>
          <a:ext cx="4366140" cy="1788070"/>
        </p:xfrm>
        <a:graphic>
          <a:graphicData uri="http://schemas.openxmlformats.org/drawingml/2006/table">
            <a:tbl>
              <a:tblPr firstRow="1" firstCol="1" bandRow="1"/>
              <a:tblGrid>
                <a:gridCol w="3144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1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i="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/>
                          <a:ea typeface="Calibri"/>
                          <a:cs typeface="Arial"/>
                        </a:rPr>
                        <a:t>Observing Area (</a:t>
                      </a:r>
                      <a:r>
                        <a:rPr lang="en-US" altLang="ja-JP" sz="1400" b="1" i="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/>
                          <a:ea typeface="Calibri"/>
                          <a:cs typeface="Arial"/>
                        </a:rPr>
                        <a:t>min. coverage</a:t>
                      </a:r>
                      <a:r>
                        <a:rPr kumimoji="1" lang="en-US" altLang="ja-JP" sz="1400" b="1" i="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/>
                          <a:ea typeface="Calibri"/>
                          <a:cs typeface="Arial"/>
                        </a:rPr>
                        <a:t>)</a:t>
                      </a:r>
                      <a:endParaRPr kumimoji="1" lang="ja-JP" altLang="en-US" sz="1400" b="1" i="0" u="none" strike="noStrike" kern="120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latin typeface="Arial"/>
                        <a:ea typeface="メイリオ"/>
                        <a:cs typeface="Arial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1" lang="en-US" altLang="ja-JP" sz="14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Interval</a:t>
                      </a:r>
                      <a:endParaRPr kumimoji="1" lang="ja-JP" sz="1400" b="1" i="0" u="none" strike="noStrike" kern="1200" cap="none" spc="0" normalizeH="0" baseline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9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Sounding Disk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/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zenith angle </a:t>
                      </a:r>
                      <a:r>
                        <a:rPr lang="en-US" altLang="ja-JP" sz="1400" b="0" kern="120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≤ 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  <a:r>
                        <a:rPr lang="ja-JP" altLang="en-US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deg</a:t>
                      </a:r>
                      <a:r>
                        <a:rPr lang="ja-JP" altLang="en-US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/>
                          <a:cs typeface="Arial" panose="020B0604020202020204" pitchFamily="34" charset="0"/>
                        </a:rPr>
                        <a:t>）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 min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9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Japan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EW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2500 km x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NS 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2000 km</a:t>
                      </a:r>
                      <a:r>
                        <a:rPr lang="ja-JP" altLang="en-US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）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 min*</a:t>
                      </a:r>
                      <a:endParaRPr lang="ja-JP" sz="1400" b="0" baseline="30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9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en-US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Area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EW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1000 km</a:t>
                      </a: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x NS 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1000 km</a:t>
                      </a:r>
                      <a:r>
                        <a:rPr lang="ja-JP" altLang="en-US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メイリオ" panose="020B0604030504040204" pitchFamily="50" charset="-128"/>
                          <a:cs typeface="Arial" panose="020B0604020202020204" pitchFamily="34" charset="0"/>
                        </a:rPr>
                        <a:t>）</a:t>
                      </a:r>
                      <a:endParaRPr lang="ja-JP" alt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 min</a:t>
                      </a:r>
                      <a:endParaRPr 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メイリオ" panose="020B0604030504040204" pitchFamily="50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4" name="表 6">
            <a:extLst>
              <a:ext uri="{FF2B5EF4-FFF2-40B4-BE49-F238E27FC236}">
                <a16:creationId xmlns:a16="http://schemas.microsoft.com/office/drawing/2014/main" id="{A289200A-D55E-EA70-A75D-DF23440082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226734"/>
              </p:ext>
            </p:extLst>
          </p:nvPr>
        </p:nvGraphicFramePr>
        <p:xfrm>
          <a:off x="6721310" y="1605975"/>
          <a:ext cx="4371673" cy="1976880"/>
        </p:xfrm>
        <a:graphic>
          <a:graphicData uri="http://schemas.openxmlformats.org/drawingml/2006/table">
            <a:tbl>
              <a:tblPr bandRow="1"/>
              <a:tblGrid>
                <a:gridCol w="1574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44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04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ja-JP" sz="1400" b="1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Arial"/>
                        </a:rPr>
                        <a:t>Horizontal</a:t>
                      </a:r>
                      <a:r>
                        <a:rPr kumimoji="1" lang="en-US" altLang="ja-JP" sz="1400" b="1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r>
                        <a:rPr lang="en-US" altLang="ja-JP" sz="1400" b="1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Arial"/>
                        </a:rPr>
                        <a:t>Resolution</a:t>
                      </a:r>
                      <a:endParaRPr kumimoji="1" lang="ja-JP" altLang="en-US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ja-JP" sz="1400" b="0" kern="120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≤ </a:t>
                      </a:r>
                      <a:r>
                        <a:rPr kumimoji="1" lang="en-US" altLang="ja-JP" sz="1400" b="0" kern="120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4.2 km (req.)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1" lang="en-US" altLang="ja-JP" sz="1400" b="0" kern="1200" baseline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4.1</a:t>
                      </a:r>
                      <a:r>
                        <a:rPr kumimoji="1" lang="en-US" altLang="ja-JP" sz="1400" b="0" kern="120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km (design)</a:t>
                      </a:r>
                      <a:endParaRPr kumimoji="1" lang="ja-JP" altLang="ja-JP" sz="1400" b="0" kern="1200" baseline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48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Spectral</a:t>
                      </a:r>
                      <a:r>
                        <a:rPr kumimoji="1" lang="en-US" altLang="ja-JP" sz="1400" b="1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Coverage</a:t>
                      </a:r>
                      <a:endParaRPr kumimoji="1" lang="ja-JP" alt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LWIR</a:t>
                      </a:r>
                      <a:endParaRPr kumimoji="1" lang="ja-JP" alt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680 - 1095 cm</a:t>
                      </a:r>
                      <a:r>
                        <a:rPr lang="en-US" altLang="ja-JP" sz="1400" b="0" baseline="30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ja-JP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14.7 - 9.13 µm)</a:t>
                      </a:r>
                      <a:endParaRPr lang="ja-JP" altLang="ja-JP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4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MWIR</a:t>
                      </a:r>
                      <a:endParaRPr kumimoji="1" lang="ja-JP" alt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1689 - 2250 cm</a:t>
                      </a:r>
                      <a:r>
                        <a:rPr lang="en-US" altLang="ja-JP" sz="1400" baseline="30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(5.92 - 4.44 µm)</a:t>
                      </a:r>
                      <a:endParaRPr lang="ja-JP" altLang="ja-JP" sz="1400">
                        <a:effectLst/>
                        <a:latin typeface="Arial" panose="020B0604020202020204" pitchFamily="34" charset="0"/>
                        <a:ea typeface="ＭＳ 明朝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74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400" b="1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Arial"/>
                        </a:rPr>
                        <a:t>Spectral</a:t>
                      </a:r>
                      <a:r>
                        <a:rPr kumimoji="1" lang="en-US" altLang="ja-JP" sz="1400" b="1" baseline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r>
                        <a:rPr lang="en-US" altLang="ja-JP" sz="1400" b="1" baseline="0">
                          <a:solidFill>
                            <a:schemeClr val="bg1"/>
                          </a:solidFill>
                          <a:latin typeface="Arial"/>
                          <a:ea typeface="Calibri"/>
                          <a:cs typeface="Arial"/>
                        </a:rPr>
                        <a:t>Resolution</a:t>
                      </a:r>
                      <a:endParaRPr kumimoji="1" lang="ja-JP" altLang="en-US" sz="14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altLang="ja-JP" sz="1400" b="0" kern="120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≤ </a:t>
                      </a:r>
                      <a:r>
                        <a:rPr kumimoji="1" lang="en-US" altLang="ja-JP" sz="1400"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0.754 cm</a:t>
                      </a:r>
                      <a:r>
                        <a:rPr kumimoji="1" lang="en-US" altLang="ja-JP" sz="1400" baseline="30000"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74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Spectral</a:t>
                      </a:r>
                      <a:r>
                        <a:rPr kumimoji="1" lang="en-US" altLang="ja-JP" sz="1400" b="1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Sampling Distance</a:t>
                      </a:r>
                      <a:endParaRPr kumimoji="1" lang="ja-JP" alt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400" b="1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altLang="ja-JP" sz="1400" b="0" kern="120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≤ </a:t>
                      </a:r>
                      <a:r>
                        <a:rPr kumimoji="1" lang="en-US" altLang="ja-JP" sz="1400"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0.625 cm</a:t>
                      </a:r>
                      <a:r>
                        <a:rPr kumimoji="1" lang="en-US" altLang="ja-JP" sz="1400" baseline="30000"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kumimoji="1" lang="ja-JP" alt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000" marR="27000" marT="27000" marB="27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TextBox 2">
            <a:extLst>
              <a:ext uri="{FF2B5EF4-FFF2-40B4-BE49-F238E27FC236}">
                <a16:creationId xmlns:a16="http://schemas.microsoft.com/office/drawing/2014/main" id="{BCCDBE48-344E-096C-EAEB-B70440DC76F1}"/>
              </a:ext>
            </a:extLst>
          </p:cNvPr>
          <p:cNvSpPr txBox="1"/>
          <p:nvPr/>
        </p:nvSpPr>
        <p:spPr>
          <a:xfrm>
            <a:off x="6768444" y="6126967"/>
            <a:ext cx="4366140" cy="5770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2075" indent="-92075">
              <a:defRPr/>
            </a:pPr>
            <a:r>
              <a:rPr lang="en-US" sz="11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Sounding Disk observation over Japan area is regarded as one of the "Japan" observations in the 60-min repeat cycle (i.e., three "Japan" observations to be conducted in 60 minutes).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BCCE94C6-70FD-2068-5C16-3392C7784DAE}"/>
              </a:ext>
            </a:extLst>
          </p:cNvPr>
          <p:cNvGrpSpPr>
            <a:grpSpLocks noChangeAspect="1"/>
          </p:cNvGrpSpPr>
          <p:nvPr/>
        </p:nvGrpSpPr>
        <p:grpSpPr>
          <a:xfrm>
            <a:off x="314667" y="2161956"/>
            <a:ext cx="5883306" cy="4075159"/>
            <a:chOff x="609600" y="3153893"/>
            <a:chExt cx="5206993" cy="3606700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2AF78764-EA08-03B4-373D-98C99DED4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" y="3153893"/>
              <a:ext cx="5206993" cy="3606700"/>
            </a:xfrm>
            <a:prstGeom prst="rect">
              <a:avLst/>
            </a:prstGeom>
          </p:spPr>
        </p:pic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F81BC1FB-8886-E071-2084-9CB62673174C}"/>
                </a:ext>
              </a:extLst>
            </p:cNvPr>
            <p:cNvCxnSpPr>
              <a:cxnSpLocks/>
            </p:cNvCxnSpPr>
            <p:nvPr/>
          </p:nvCxnSpPr>
          <p:spPr>
            <a:xfrm>
              <a:off x="1257300" y="3812964"/>
              <a:ext cx="825500" cy="0"/>
            </a:xfrm>
            <a:prstGeom prst="line">
              <a:avLst/>
            </a:prstGeom>
            <a:ln w="603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A132E16F-7574-6657-827B-3D36947DA433}"/>
                </a:ext>
              </a:extLst>
            </p:cNvPr>
            <p:cNvCxnSpPr>
              <a:cxnSpLocks/>
            </p:cNvCxnSpPr>
            <p:nvPr/>
          </p:nvCxnSpPr>
          <p:spPr>
            <a:xfrm>
              <a:off x="3263917" y="3812964"/>
              <a:ext cx="1116000" cy="0"/>
            </a:xfrm>
            <a:prstGeom prst="line">
              <a:avLst/>
            </a:prstGeom>
            <a:ln w="603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正方形/長方形 3">
            <a:extLst>
              <a:ext uri="{FF2B5EF4-FFF2-40B4-BE49-F238E27FC236}">
                <a16:creationId xmlns:a16="http://schemas.microsoft.com/office/drawing/2014/main" id="{3C004D6C-F49E-1506-0F48-CFBE303CB344}"/>
              </a:ext>
            </a:extLst>
          </p:cNvPr>
          <p:cNvSpPr/>
          <p:nvPr/>
        </p:nvSpPr>
        <p:spPr>
          <a:xfrm>
            <a:off x="2758645" y="6180631"/>
            <a:ext cx="33965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GHMS is added to Heidinger </a:t>
            </a:r>
            <a:r>
              <a:rPr kumimoji="0" lang="en-US" altLang="ja-JP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kumimoji="0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., ITSC-24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33D38B5-01DC-3DFA-16CF-EA5202E0EB8B}"/>
              </a:ext>
            </a:extLst>
          </p:cNvPr>
          <p:cNvSpPr txBox="1"/>
          <p:nvPr/>
        </p:nvSpPr>
        <p:spPr>
          <a:xfrm>
            <a:off x="5309891" y="2728899"/>
            <a:ext cx="8108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GHMS</a:t>
            </a: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Meiryo UI"/>
              <a:cs typeface="Calibri" panose="020F0502020204030204" pitchFamily="34" charset="0"/>
            </a:endParaRPr>
          </a:p>
        </p:txBody>
      </p:sp>
      <p:sp>
        <p:nvSpPr>
          <p:cNvPr id="34" name="テキスト ボックス 20">
            <a:extLst>
              <a:ext uri="{FF2B5EF4-FFF2-40B4-BE49-F238E27FC236}">
                <a16:creationId xmlns:a16="http://schemas.microsoft.com/office/drawing/2014/main" id="{A16E76F8-7245-1F98-1488-0D1259C7536B}"/>
              </a:ext>
            </a:extLst>
          </p:cNvPr>
          <p:cNvSpPr txBox="1"/>
          <p:nvPr/>
        </p:nvSpPr>
        <p:spPr>
          <a:xfrm>
            <a:off x="5309891" y="2916058"/>
            <a:ext cx="810820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GXS</a:t>
            </a:r>
            <a:endParaRPr kumimoji="0" lang="en-US" altLang="ja-JP" sz="16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テキスト ボックス 20">
            <a:extLst>
              <a:ext uri="{FF2B5EF4-FFF2-40B4-BE49-F238E27FC236}">
                <a16:creationId xmlns:a16="http://schemas.microsoft.com/office/drawing/2014/main" id="{9C55FE85-F343-97B4-6CD0-D1680A0D365E}"/>
              </a:ext>
            </a:extLst>
          </p:cNvPr>
          <p:cNvSpPr txBox="1"/>
          <p:nvPr/>
        </p:nvSpPr>
        <p:spPr>
          <a:xfrm>
            <a:off x="5321042" y="3128896"/>
            <a:ext cx="810820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IRS</a:t>
            </a:r>
            <a:endParaRPr kumimoji="0" lang="en-US" altLang="ja-JP" sz="16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四角形 235">
            <a:extLst>
              <a:ext uri="{FF2B5EF4-FFF2-40B4-BE49-F238E27FC236}">
                <a16:creationId xmlns:a16="http://schemas.microsoft.com/office/drawing/2014/main" id="{23DD002C-D39B-7D63-7351-56D89AD4E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63" y="1566901"/>
            <a:ext cx="4175528" cy="3425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kumimoji="1" lang="en-US" altLang="ja-JP" sz="2000"/>
              <a:t>L3Harris’s infrared FTS sounder</a:t>
            </a:r>
          </a:p>
        </p:txBody>
      </p:sp>
      <p:sp>
        <p:nvSpPr>
          <p:cNvPr id="37" name="テキスト ボックス 20">
            <a:extLst>
              <a:ext uri="{FF2B5EF4-FFF2-40B4-BE49-F238E27FC236}">
                <a16:creationId xmlns:a16="http://schemas.microsoft.com/office/drawing/2014/main" id="{1986251E-EBC5-1B2E-A8D6-E879F441524C}"/>
              </a:ext>
            </a:extLst>
          </p:cNvPr>
          <p:cNvSpPr txBox="1"/>
          <p:nvPr/>
        </p:nvSpPr>
        <p:spPr>
          <a:xfrm>
            <a:off x="5321171" y="3364058"/>
            <a:ext cx="810820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err="1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</a:t>
            </a:r>
            <a:endParaRPr kumimoji="0" lang="en-US" altLang="ja-JP" sz="1600" b="1" i="0" u="none" strike="noStrike" kern="1200" cap="none" spc="0" normalizeH="0" baseline="0" noProof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26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D1897-F8A3-EB19-290D-42EC37071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四角形 235">
            <a:extLst>
              <a:ext uri="{FF2B5EF4-FFF2-40B4-BE49-F238E27FC236}">
                <a16:creationId xmlns:a16="http://schemas.microsoft.com/office/drawing/2014/main" id="{C17F578E-EBEA-FE46-988E-5CB3E91D9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996" y="1450966"/>
            <a:ext cx="10873641" cy="132247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1" lang="en" altLang="ja-JP" sz="1800">
                <a:latin typeface="Arial"/>
                <a:ea typeface="游ゴシック"/>
                <a:cs typeface="Arial"/>
              </a:rPr>
              <a:t>Himawari-10/GHMS Level-1 product will be compressed by Principal Component Analysis (PCA) to reduce its data volume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kumimoji="1" lang="en" altLang="ja-JP" sz="1800">
                <a:solidFill>
                  <a:srgbClr val="FF0000"/>
                </a:solidFill>
                <a:latin typeface="Arial"/>
                <a:ea typeface="游ゴシック"/>
                <a:cs typeface="Arial"/>
              </a:rPr>
              <a:t>Hybrid (global + local) PC approach</a:t>
            </a:r>
            <a:r>
              <a:rPr kumimoji="1" lang="en" altLang="ja-JP" sz="1800">
                <a:latin typeface="Arial"/>
                <a:ea typeface="游ゴシック"/>
                <a:cs typeface="Arial"/>
              </a:rPr>
              <a:t> based on EUMETSAT algorithm </a:t>
            </a:r>
            <a:r>
              <a:rPr kumimoji="1" lang="en-US" altLang="ja-JP" sz="1800">
                <a:latin typeface="Arial"/>
                <a:ea typeface="游ゴシック"/>
                <a:cs typeface="Arial"/>
              </a:rPr>
              <a:t>is under development using LEO hyperspectral IR sounder (e.g., </a:t>
            </a:r>
            <a:r>
              <a:rPr kumimoji="1" lang="en-US" altLang="ja-JP" sz="1800" err="1">
                <a:latin typeface="Arial"/>
                <a:ea typeface="游ゴシック"/>
                <a:cs typeface="Arial"/>
              </a:rPr>
              <a:t>CrIS</a:t>
            </a:r>
            <a:r>
              <a:rPr kumimoji="1" lang="en-US" altLang="ja-JP" sz="1800">
                <a:latin typeface="Arial"/>
                <a:ea typeface="游ゴシック"/>
                <a:cs typeface="Arial"/>
              </a:rPr>
              <a:t>, IASI) data</a:t>
            </a:r>
            <a:endParaRPr kumimoji="1" lang="en" altLang="ja-JP" sz="1800">
              <a:latin typeface="Arial"/>
              <a:ea typeface="游ゴシック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503C02-BF1A-E019-3D7B-ECBC6E7A119E}"/>
              </a:ext>
            </a:extLst>
          </p:cNvPr>
          <p:cNvSpPr txBox="1">
            <a:spLocks/>
          </p:cNvSpPr>
          <p:nvPr/>
        </p:nvSpPr>
        <p:spPr>
          <a:xfrm>
            <a:off x="1392116" y="567203"/>
            <a:ext cx="8671784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/>
              <a:t>PCA Product for Himawari-10/GHMS</a:t>
            </a:r>
            <a:endParaRPr lang="en-GB" sz="2400"/>
          </a:p>
        </p:txBody>
      </p:sp>
      <p:cxnSp>
        <p:nvCxnSpPr>
          <p:cNvPr id="16" name="Straight Connector 95">
            <a:extLst>
              <a:ext uri="{FF2B5EF4-FFF2-40B4-BE49-F238E27FC236}">
                <a16:creationId xmlns:a16="http://schemas.microsoft.com/office/drawing/2014/main" id="{2B6A109D-5E25-66C4-2644-08DC69D0857F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5679770" y="6463431"/>
            <a:ext cx="228600" cy="150812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pic>
        <p:nvPicPr>
          <p:cNvPr id="3" name="図 2" descr="グラフ, ダイアグラム, 等高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E62B9045-2C91-B282-4F3A-97E95FCE1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813" y="3419913"/>
            <a:ext cx="2708667" cy="2972718"/>
          </a:xfrm>
          <a:prstGeom prst="rect">
            <a:avLst/>
          </a:prstGeom>
        </p:spPr>
      </p:pic>
      <p:pic>
        <p:nvPicPr>
          <p:cNvPr id="4" name="図 3" descr="グラフ, ダイアグラム, 設計図, 等高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1FC664C9-04CE-582C-3A12-10ABBE3B2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1775" y="3419913"/>
            <a:ext cx="2708667" cy="297271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9B05EFB-D55E-3E9B-A9FC-1F4722BDF055}"/>
              </a:ext>
            </a:extLst>
          </p:cNvPr>
          <p:cNvSpPr txBox="1"/>
          <p:nvPr/>
        </p:nvSpPr>
        <p:spPr>
          <a:xfrm>
            <a:off x="8675004" y="2953603"/>
            <a:ext cx="2998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Reconstruction Score</a:t>
            </a:r>
          </a:p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with Local PCs (up</a:t>
            </a:r>
            <a:r>
              <a:rPr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ja-JP" sz="1200" baseline="3000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component)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3A5D77B-F0EF-7F1D-D5C5-44C10E662F2B}"/>
              </a:ext>
            </a:extLst>
          </p:cNvPr>
          <p:cNvSpPr txBox="1"/>
          <p:nvPr/>
        </p:nvSpPr>
        <p:spPr>
          <a:xfrm>
            <a:off x="8066047" y="6392631"/>
            <a:ext cx="132705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000" err="1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en-US" altLang="ja-JP" sz="1000">
                <a:latin typeface="Arial" panose="020B0604020202020204" pitchFamily="34" charset="0"/>
                <a:cs typeface="Arial" panose="020B0604020202020204" pitchFamily="34" charset="0"/>
              </a:rPr>
              <a:t>/m</a:t>
            </a:r>
            <a:r>
              <a:rPr lang="en-US" altLang="ja-JP" sz="1000" baseline="30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10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ja-JP" sz="1000" err="1">
                <a:latin typeface="Arial" panose="020B0604020202020204" pitchFamily="34" charset="0"/>
                <a:cs typeface="Arial" panose="020B0604020202020204" pitchFamily="34" charset="0"/>
              </a:rPr>
              <a:t>sr</a:t>
            </a:r>
            <a:r>
              <a:rPr lang="en-US" altLang="ja-JP" sz="1000">
                <a:latin typeface="Arial" panose="020B0604020202020204" pitchFamily="34" charset="0"/>
                <a:cs typeface="Arial" panose="020B0604020202020204" pitchFamily="34" charset="0"/>
              </a:rPr>
              <a:t>/cm</a:t>
            </a:r>
            <a:r>
              <a:rPr lang="en-US" altLang="ja-JP" sz="1000" baseline="3000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ja-JP" sz="1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図 7" descr="マップ&#10;&#10;AI 生成コンテンツは誤りを含む可能性があります。">
            <a:extLst>
              <a:ext uri="{FF2B5EF4-FFF2-40B4-BE49-F238E27FC236}">
                <a16:creationId xmlns:a16="http://schemas.microsoft.com/office/drawing/2014/main" id="{CFEA089C-A212-2A68-819E-66903A75B7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" t="4885" r="12080"/>
          <a:stretch>
            <a:fillRect/>
          </a:stretch>
        </p:blipFill>
        <p:spPr>
          <a:xfrm>
            <a:off x="3112851" y="3414321"/>
            <a:ext cx="2691795" cy="2664413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496EFC9-B64A-327F-E273-6CA2E1C026F9}"/>
              </a:ext>
            </a:extLst>
          </p:cNvPr>
          <p:cNvSpPr txBox="1"/>
          <p:nvPr/>
        </p:nvSpPr>
        <p:spPr>
          <a:xfrm>
            <a:off x="3288009" y="2957756"/>
            <a:ext cx="24069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Himawari-9/AHI</a:t>
            </a:r>
            <a:r>
              <a:rPr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Dust</a:t>
            </a:r>
            <a:r>
              <a:rPr lang="ja-JP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RGB</a:t>
            </a:r>
          </a:p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(2025-04-01)</a:t>
            </a:r>
            <a:endParaRPr lang="ja-JP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FFB88A9-1E44-4DF7-ED9B-BB28F7A7FEB1}"/>
              </a:ext>
            </a:extLst>
          </p:cNvPr>
          <p:cNvSpPr txBox="1"/>
          <p:nvPr/>
        </p:nvSpPr>
        <p:spPr>
          <a:xfrm>
            <a:off x="6021389" y="2957735"/>
            <a:ext cx="2586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Reconstruction Score</a:t>
            </a:r>
          </a:p>
          <a:p>
            <a:pPr algn="ctr"/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w/o Local PCs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C4AC897-0847-02C7-778C-840B198ADB03}"/>
                  </a:ext>
                </a:extLst>
              </p:cNvPr>
              <p:cNvSpPr txBox="1"/>
              <p:nvPr/>
            </p:nvSpPr>
            <p:spPr>
              <a:xfrm>
                <a:off x="333933" y="3152247"/>
                <a:ext cx="2586051" cy="3150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ja-JP" sz="1400">
                    <a:latin typeface="Arial" panose="020B0604020202020204" pitchFamily="34" charset="0"/>
                    <a:cs typeface="Arial" panose="020B0604020202020204" pitchFamily="34" charset="0"/>
                  </a:rPr>
                  <a:t>Case study for dust scene using NOAA-20/</a:t>
                </a:r>
                <a:r>
                  <a:rPr lang="en-US" altLang="ja-JP" sz="1400" err="1">
                    <a:latin typeface="Arial" panose="020B0604020202020204" pitchFamily="34" charset="0"/>
                    <a:cs typeface="Arial" panose="020B0604020202020204" pitchFamily="34" charset="0"/>
                  </a:rPr>
                  <a:t>CrIS</a:t>
                </a:r>
                <a:r>
                  <a:rPr lang="en-US" altLang="ja-JP" sz="1400">
                    <a:latin typeface="Arial" panose="020B0604020202020204" pitchFamily="34" charset="0"/>
                    <a:cs typeface="Arial" panose="020B0604020202020204" pitchFamily="34" charset="0"/>
                  </a:rPr>
                  <a:t> SDR</a:t>
                </a:r>
              </a:p>
              <a:p>
                <a:pPr marL="171450" indent="-1714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altLang="ja-JP" sz="1400"/>
                  <a:t>Reconstruction score (L2 norm of the residual)</a:t>
                </a:r>
              </a:p>
              <a:p>
                <a:pPr lvl="1" indent="-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ja-JP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ja-JP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1200" b="1">
                                      <a:latin typeface="Cambria Math" panose="02040503050406030204" pitchFamily="18" charset="0"/>
                                    </a:rPr>
                                    <m:t>𝐍</m:t>
                                  </m:r>
                                </m:e>
                                <m:sup>
                                  <m:r>
                                    <a:rPr lang="en-US" altLang="ja-JP" sz="120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altLang="ja-JP" sz="1200" b="1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</m:d>
                        </m:e>
                        <m:sub>
                          <m:r>
                            <a:rPr lang="en-US" altLang="ja-JP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ja-JP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ja-JP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ja-JP" altLang="en-US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Sup>
                                <m:sSubSupPr>
                                  <m:ctrlPr>
                                    <a:rPr lang="en-US" altLang="ja-JP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sSup>
                                    <m:sSupPr>
                                      <m:ctrlPr>
                                        <a:rPr lang="en-US" altLang="ja-JP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ja-JP" sz="12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altLang="ja-JP" sz="12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b>
                                  <m:r>
                                    <a:rPr lang="en-US" altLang="ja-JP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altLang="ja-JP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  <m:r>
                            <m:rPr>
                              <m:nor/>
                            </m:rPr>
                            <a:rPr lang="ja-JP" altLang="en-US" sz="1200" dirty="0"/>
                            <m:t> </m:t>
                          </m:r>
                        </m:e>
                      </m:rad>
                    </m:oMath>
                  </m:oMathPara>
                </a14:m>
                <a:endParaRPr lang="en-US" altLang="ja-JP" sz="1100"/>
              </a:p>
              <a:p>
                <a:pPr marL="273050"/>
                <a14:m>
                  <m:oMath xmlns:m="http://schemas.openxmlformats.org/officeDocument/2006/math">
                    <m:r>
                      <a:rPr lang="en-US" altLang="ja-JP" sz="1100" b="1" i="1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altLang="ja-JP" sz="1100"/>
                  <a:t>: reconstructed radiance</a:t>
                </a:r>
                <a:endParaRPr lang="en-US" altLang="ja-JP" sz="1100" b="1">
                  <a:latin typeface="Cambria Math" panose="02040503050406030204" pitchFamily="18" charset="0"/>
                </a:endParaRPr>
              </a:p>
              <a:p>
                <a:pPr marL="273050"/>
                <a14:m>
                  <m:oMath xmlns:m="http://schemas.openxmlformats.org/officeDocument/2006/math">
                    <m:r>
                      <a:rPr lang="en-US" altLang="ja-JP" sz="1100" b="1">
                        <a:latin typeface="Cambria Math" panose="02040503050406030204" pitchFamily="18" charset="0"/>
                      </a:rPr>
                      <m:t>𝐍</m:t>
                    </m:r>
                  </m:oMath>
                </a14:m>
                <a:r>
                  <a:rPr lang="en-US" altLang="ja-JP" sz="1100"/>
                  <a:t>: noise covariance matrix</a:t>
                </a:r>
                <a:endParaRPr lang="en-US" altLang="ja-JP" sz="1100" i="1">
                  <a:latin typeface="Cambria Math" panose="02040503050406030204" pitchFamily="18" charset="0"/>
                </a:endParaRPr>
              </a:p>
              <a:p>
                <a:pPr marL="273050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sz="1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ja-JP" sz="11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ja-JP" sz="11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altLang="ja-JP" sz="11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ja-JP" sz="1100"/>
                  <a:t>: noise-normalized residual (</a:t>
                </a:r>
                <a:r>
                  <a:rPr lang="en-US" altLang="ja-JP" sz="1100" err="1"/>
                  <a:t>ch</a:t>
                </a:r>
                <a:r>
                  <a:rPr lang="en-US" altLang="ja-JP" sz="1100"/>
                  <a:t>-</a:t>
                </a:r>
                <a14:m>
                  <m:oMath xmlns:m="http://schemas.openxmlformats.org/officeDocument/2006/math">
                    <m:r>
                      <a:rPr lang="en-US" altLang="ja-JP" sz="11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ja-JP" sz="1100"/>
                  <a:t>)</a:t>
                </a:r>
              </a:p>
              <a:p>
                <a:pPr marL="201613" indent="-201613">
                  <a:lnSpc>
                    <a:spcPct val="12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altLang="ja-JP" sz="1400">
                    <a:latin typeface="Arial" panose="020B0604020202020204" pitchFamily="34" charset="0"/>
                    <a:cs typeface="Arial" panose="020B0604020202020204" pitchFamily="34" charset="0"/>
                  </a:rPr>
                  <a:t>Global PCs: derived from two-week (2025-01-01 to 01-14) data</a:t>
                </a: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C4AC897-0847-02C7-778C-840B198AD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933" y="3152247"/>
                <a:ext cx="2586051" cy="3150350"/>
              </a:xfrm>
              <a:prstGeom prst="rect">
                <a:avLst/>
              </a:prstGeom>
              <a:blipFill>
                <a:blip r:embed="rId6"/>
                <a:stretch>
                  <a:fillRect l="-472" r="-11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97AA5E5-0C74-2254-5640-96EE4A84B3D6}"/>
              </a:ext>
            </a:extLst>
          </p:cNvPr>
          <p:cNvSpPr txBox="1"/>
          <p:nvPr/>
        </p:nvSpPr>
        <p:spPr>
          <a:xfrm>
            <a:off x="2940086" y="6117476"/>
            <a:ext cx="3038075" cy="276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ja-JP" sz="1100" err="1">
                <a:latin typeface="Arial" panose="020B0604020202020204" pitchFamily="34" charset="0"/>
                <a:cs typeface="Arial" panose="020B0604020202020204" pitchFamily="34" charset="0"/>
              </a:rPr>
              <a:t>Koyamatsu</a:t>
            </a:r>
            <a:r>
              <a:rPr lang="en-US" altLang="ja-JP" sz="1100">
                <a:latin typeface="Arial" panose="020B0604020202020204" pitchFamily="34" charset="0"/>
                <a:cs typeface="Arial" panose="020B0604020202020204" pitchFamily="34" charset="0"/>
              </a:rPr>
              <a:t> (2026) @ AMS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1532312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4BC7-CD68-D67D-F455-77D77EDE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429" y="2857500"/>
            <a:ext cx="10147301" cy="1143000"/>
          </a:xfrm>
        </p:spPr>
        <p:txBody>
          <a:bodyPr/>
          <a:lstStyle/>
          <a:p>
            <a:r>
              <a:rPr lang="en-US" sz="3600" i="1"/>
              <a:t>Thanks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988078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83D60-E58C-CEF7-2C85-B84EFA98A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90" y="1576835"/>
            <a:ext cx="9551537" cy="4547272"/>
          </a:xfrm>
        </p:spPr>
        <p:txBody>
          <a:bodyPr rIns="0"/>
          <a:lstStyle/>
          <a:p>
            <a:pPr lvl="0">
              <a:lnSpc>
                <a:spcPct val="100000"/>
              </a:lnSpc>
            </a:pPr>
            <a:r>
              <a:rPr lang="en-GB" sz="2400"/>
              <a:t>EP</a:t>
            </a:r>
            <a:endParaRPr sz="3600"/>
          </a:p>
          <a:p>
            <a:pPr marL="809625" lvl="1" indent="-352425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2000"/>
              <a:t>OMORI Shiro</a:t>
            </a:r>
          </a:p>
          <a:p>
            <a:pPr lvl="0">
              <a:lnSpc>
                <a:spcPct val="100000"/>
              </a:lnSpc>
            </a:pPr>
            <a:r>
              <a:rPr lang="en-GB" sz="2400"/>
              <a:t>GRWG</a:t>
            </a:r>
          </a:p>
          <a:p>
            <a:pPr marL="809625" lvl="1" indent="-352425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ja-JP" sz="2000"/>
              <a:t>TAKAHASHI Masaya</a:t>
            </a:r>
            <a:r>
              <a:rPr lang="ja-JP" altLang="en-US" sz="2000"/>
              <a:t> </a:t>
            </a:r>
            <a:endParaRPr lang="en-GB" altLang="ja-JP" sz="2000"/>
          </a:p>
          <a:p>
            <a:pPr marL="1254125" lvl="2" indent="-339725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GB" altLang="ja-JP" sz="1600"/>
              <a:t>VNIR Ray-matching, Lunar, IR, GEO-GEO</a:t>
            </a:r>
            <a:endParaRPr sz="1600"/>
          </a:p>
          <a:p>
            <a:pPr marL="809625" lvl="1" indent="-352425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altLang="ja-JP" sz="2000"/>
              <a:t>KOYAMATSU Shin</a:t>
            </a:r>
          </a:p>
          <a:p>
            <a:pPr marL="1254125" lvl="2" indent="-339725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GB" altLang="ja-JP" sz="1600"/>
              <a:t>IR</a:t>
            </a:r>
            <a:endParaRPr sz="1600"/>
          </a:p>
          <a:p>
            <a:pPr marL="809625" lvl="1" indent="-352425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altLang="ja-JP" sz="2000">
                <a:sym typeface="Wingdings" panose="05000000000000000000" pitchFamily="2" charset="2"/>
              </a:rPr>
              <a:t>TOMA </a:t>
            </a:r>
            <a:r>
              <a:rPr lang="en-GB" altLang="ja-JP" sz="2000" err="1">
                <a:sym typeface="Wingdings" panose="05000000000000000000" pitchFamily="2" charset="2"/>
              </a:rPr>
              <a:t>Tsuguyoshi</a:t>
            </a:r>
            <a:r>
              <a:rPr lang="en-GB" altLang="ja-JP" sz="2000">
                <a:sym typeface="Wingdings" panose="05000000000000000000" pitchFamily="2" charset="2"/>
              </a:rPr>
              <a:t> (new)</a:t>
            </a:r>
            <a:endParaRPr lang="en-GB" altLang="ja-JP" sz="2000"/>
          </a:p>
          <a:p>
            <a:pPr marL="1254125" lvl="2" indent="-339725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GB" altLang="ja-JP" sz="1600"/>
              <a:t>VNIR Ray-</a:t>
            </a:r>
            <a:r>
              <a:rPr lang="en-US" altLang="ja-JP" sz="1600"/>
              <a:t>matching &amp; vicarious</a:t>
            </a:r>
            <a:r>
              <a:rPr lang="en-GB" altLang="ja-JP" sz="1600"/>
              <a:t> calibration </a:t>
            </a:r>
            <a:r>
              <a:rPr lang="en-US" altLang="ja-JP" sz="1600"/>
              <a:t>(</a:t>
            </a:r>
            <a:r>
              <a:rPr lang="en-GB" altLang="ja-JP" sz="1600"/>
              <a:t>RTM </a:t>
            </a:r>
            <a:r>
              <a:rPr lang="en-US" altLang="ja-JP" sz="1600"/>
              <a:t>approach</a:t>
            </a:r>
            <a:r>
              <a:rPr lang="ja-JP" altLang="en-US" sz="1600"/>
              <a:t> </a:t>
            </a:r>
            <a:r>
              <a:rPr lang="en-US" altLang="ja-JP" sz="1600"/>
              <a:t>using</a:t>
            </a:r>
            <a:r>
              <a:rPr lang="ja-JP" altLang="en-US" sz="1600"/>
              <a:t> </a:t>
            </a:r>
            <a:r>
              <a:rPr lang="en-GB" altLang="ja-JP" sz="1600"/>
              <a:t>LEO</a:t>
            </a:r>
            <a:r>
              <a:rPr lang="en-US" altLang="ja-JP" sz="1600"/>
              <a:t>)</a:t>
            </a:r>
            <a:endParaRPr sz="1600"/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GB" sz="2400"/>
              <a:t>GDWG</a:t>
            </a:r>
          </a:p>
          <a:p>
            <a:pPr marL="809625" lvl="1" indent="-352425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ja-JP" sz="2000"/>
              <a:t>TAKAHASHI Masaya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CB66268-6422-1B11-D206-4460011AD430}"/>
              </a:ext>
            </a:extLst>
          </p:cNvPr>
          <p:cNvSpPr txBox="1">
            <a:spLocks/>
          </p:cNvSpPr>
          <p:nvPr/>
        </p:nvSpPr>
        <p:spPr>
          <a:xfrm>
            <a:off x="1392116" y="567203"/>
            <a:ext cx="8671784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/>
              <a:t>JMA’s Personnel Supporting GSICS Activities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429898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92a3b380-abf6-46f2-87bb-c2c114de1c9e" ContentTypeId="0x01" PreviousValue="false"/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872a7c1-ed7f-4c06-9e7d-9181e1c04fc6">
      <Terms xmlns="http://schemas.microsoft.com/office/infopath/2007/PartnerControls"/>
    </lcf76f155ced4ddcb4097134ff3c332f>
    <TaxCatchAll xmlns="cfab5f87-ed30-4dbb-a820-4234a14babf6" xsi:nil="true"/>
    <WMOWFApprovalStatus xmlns="715fcdb6-58ff-4d84-993c-bb26a5b54815">Not Submitted</WMOWFApprovalStatus>
    <_dlc_DocId xmlns="cfab5f87-ed30-4dbb-a820-4234a14babf6">X6PPVAVDZMSZ-613157859-13484</_dlc_DocId>
    <_dlc_DocIdUrl xmlns="cfab5f87-ed30-4dbb-a820-4234a14babf6">
      <Url>https://wmoomm.sharepoint.com/sites/Collaboration/_layouts/15/DocIdRedir.aspx?ID=X6PPVAVDZMSZ-613157859-13484</Url>
      <Description>X6PPVAVDZMSZ-613157859-13484</Description>
    </_dlc_DocIdUrl>
  </documentManagement>
</p:properties>
</file>

<file path=customXml/itemProps1.xml><?xml version="1.0" encoding="utf-8"?>
<ds:datastoreItem xmlns:ds="http://schemas.openxmlformats.org/officeDocument/2006/customXml" ds:itemID="{417DD67A-A042-4289-932A-DDE417097B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F03B0A-FB5B-4B26-BB1F-75CDE5E27CF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AE35A19-5407-4A57-AE99-E0FDEF524B1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3C424B9-077A-4604-BA6F-8FCF9C38BFAA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3696F249-F63F-45AA-BD43-76D2CB725076}">
  <ds:schemaRefs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09c7a15a-9279-4c82-a98c-9972235fc531"/>
    <ds:schemaRef ds:uri="541c27c8-371c-4b68-a48d-e5cbedf0b152"/>
    <ds:schemaRef ds:uri="http://purl.org/dc/elements/1.1/"/>
    <ds:schemaRef ds:uri="7fd193e2-71b5-4752-95ed-6c94afa7a1f7"/>
    <ds:schemaRef ds:uri="dbb60acb-092a-478c-a5ff-d539c936bd91"/>
    <ds:schemaRef ds:uri="b872a7c1-ed7f-4c06-9e7d-9181e1c04fc6"/>
    <ds:schemaRef ds:uri="cfab5f87-ed30-4dbb-a820-4234a14babf6"/>
    <ds:schemaRef ds:uri="715fcdb6-58ff-4d84-993c-bb26a5b54815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16</TotalTime>
  <Words>1273</Words>
  <Application>Microsoft Office PowerPoint</Application>
  <PresentationFormat>Widescreen</PresentationFormat>
  <Paragraphs>288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GSICS 2026 Agency Report  JMA</vt:lpstr>
      <vt:lpstr>JMA GSICS Activities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 for your attention!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lastModifiedBy>高橋 昌也(TAKAHASHI Masaya)</cp:lastModifiedBy>
  <cp:revision>25</cp:revision>
  <dcterms:created xsi:type="dcterms:W3CDTF">2026-03-11T15:03:46Z</dcterms:created>
  <dcterms:modified xsi:type="dcterms:W3CDTF">2026-04-02T14:00:37Z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MediaServiceImageTags">
    <vt:lpwstr/>
  </property>
  <property fmtid="{D5CDD505-2E9C-101B-9397-08002B2CF9AE}" pid="4" name="_dlc_DocIdItemGuid">
    <vt:lpwstr>0dbe6225-eed6-4180-80f6-d722d40a0dbd</vt:lpwstr>
  </property>
</Properties>
</file>