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6"/>
    <p:sldMasterId id="2147483655" r:id="rId7"/>
    <p:sldMasterId id="2147483669" r:id="rId8"/>
  </p:sldMasterIdLst>
  <p:notesMasterIdLst>
    <p:notesMasterId r:id="rId35"/>
  </p:notesMasterIdLst>
  <p:sldIdLst>
    <p:sldId id="256" r:id="rId9"/>
    <p:sldId id="922" r:id="rId10"/>
    <p:sldId id="3216" r:id="rId11"/>
    <p:sldId id="3227" r:id="rId12"/>
    <p:sldId id="3213" r:id="rId13"/>
    <p:sldId id="3214" r:id="rId14"/>
    <p:sldId id="918" r:id="rId15"/>
    <p:sldId id="849" r:id="rId16"/>
    <p:sldId id="259" r:id="rId17"/>
    <p:sldId id="3220" r:id="rId18"/>
    <p:sldId id="3221" r:id="rId19"/>
    <p:sldId id="3222" r:id="rId20"/>
    <p:sldId id="3223" r:id="rId21"/>
    <p:sldId id="3215" r:id="rId22"/>
    <p:sldId id="3217" r:id="rId23"/>
    <p:sldId id="3224" r:id="rId24"/>
    <p:sldId id="3225" r:id="rId25"/>
    <p:sldId id="3226" r:id="rId26"/>
    <p:sldId id="260" r:id="rId27"/>
    <p:sldId id="1291" r:id="rId28"/>
    <p:sldId id="1285" r:id="rId29"/>
    <p:sldId id="843" r:id="rId30"/>
    <p:sldId id="3229" r:id="rId31"/>
    <p:sldId id="3228" r:id="rId32"/>
    <p:sldId id="842" r:id="rId33"/>
    <p:sldId id="1288" r:id="rId34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C556FB-7C16-416E-AF32-471BF448957B}" v="37" dt="2026-03-26T12:37:31.1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tableStyles" Target="tableStyle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customXml" Target="../customXml/item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26/03/2026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4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11"/>
          <a:stretch/>
        </p:blipFill>
        <p:spPr>
          <a:xfrm>
            <a:off x="2747039" y="1268341"/>
            <a:ext cx="9306388" cy="531014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/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sp>
        <p:nvSpPr>
          <p:cNvPr id="264" name="Rectangle 263"/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Picture 26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/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494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slide - corpora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7700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ection slide - applicatio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10572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- operatio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80266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slide - programm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22874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Section slide - coopera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30637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mber States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10"/>
          <a:stretch/>
        </p:blipFill>
        <p:spPr>
          <a:xfrm>
            <a:off x="6066720" y="1251796"/>
            <a:ext cx="5961157" cy="53159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37" b="3544"/>
          <a:stretch/>
        </p:blipFill>
        <p:spPr>
          <a:xfrm flipH="1">
            <a:off x="-2" y="839164"/>
            <a:ext cx="12192001" cy="5775767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4" y="1237673"/>
            <a:ext cx="5463956" cy="516443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9059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slid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/>
            </a:lvl1pPr>
            <a:lvl2pPr marL="562722" indent="0">
              <a:buNone/>
              <a:defRPr sz="2800"/>
            </a:lvl2pPr>
            <a:lvl3pPr marL="1125443" indent="0">
              <a:buNone/>
              <a:defRPr sz="2400"/>
            </a:lvl3pPr>
            <a:lvl4pPr marL="1688165" indent="0">
              <a:buNone/>
              <a:defRPr sz="2000"/>
            </a:lvl4pPr>
            <a:lvl5pPr marL="2250887" indent="0">
              <a:buNone/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pic>
        <p:nvPicPr>
          <p:cNvPr id="11" name="Picture 10" hidden="1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/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63810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rporate - dark BG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www.eumetsat.int</a:t>
            </a:r>
          </a:p>
        </p:txBody>
      </p:sp>
    </p:spTree>
    <p:extLst>
      <p:ext uri="{BB962C8B-B14F-4D97-AF65-F5344CB8AC3E}">
        <p14:creationId xmlns:p14="http://schemas.microsoft.com/office/powerpoint/2010/main" val="399820184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- corpora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4129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72169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spcBef>
                <a:spcPts val="1200"/>
              </a:spcBef>
              <a:defRPr sz="3200"/>
            </a:lvl1pPr>
            <a:lvl2pPr>
              <a:spcBef>
                <a:spcPts val="1200"/>
              </a:spcBef>
              <a:defRPr sz="2800"/>
            </a:lvl2pPr>
            <a:lvl3pPr>
              <a:spcBef>
                <a:spcPts val="1200"/>
              </a:spcBef>
              <a:defRPr sz="2400"/>
            </a:lvl3pPr>
            <a:lvl4pPr>
              <a:spcBef>
                <a:spcPts val="1200"/>
              </a:spcBef>
              <a:defRPr sz="2000"/>
            </a:lvl4pPr>
            <a:lvl5pPr>
              <a:spcBef>
                <a:spcPts val="1200"/>
              </a:spcBef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5446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997338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 - corpora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83302" y="0"/>
            <a:ext cx="11263644" cy="63870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0"/>
            <a:ext cx="638249" cy="63870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5082"/>
            <a:ext cx="10239697" cy="633623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712034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 - corporat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783302" y="0"/>
            <a:ext cx="11263644" cy="63870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3" y="0"/>
            <a:ext cx="638249" cy="63870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5082"/>
            <a:ext cx="10239697" cy="633623"/>
          </a:xfrm>
        </p:spPr>
        <p:txBody>
          <a:bodyPr/>
          <a:lstStyle>
            <a:lvl1pPr marL="221544">
              <a:defRPr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  <p:sp>
        <p:nvSpPr>
          <p:cNvPr id="7" name="TextBox 15">
            <a:extLst>
              <a:ext uri="{FF2B5EF4-FFF2-40B4-BE49-F238E27FC236}">
                <a16:creationId xmlns:a16="http://schemas.microsoft.com/office/drawing/2014/main" id="{B41CD8D1-0933-B354-26DB-2DFD63A83D5B}"/>
              </a:ext>
            </a:extLst>
          </p:cNvPr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err="1">
                <a:solidFill>
                  <a:schemeClr val="tx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www.eumetsat.int</a:t>
            </a:r>
            <a:endParaRPr lang="en-GB" sz="1000" b="0" baseline="0">
              <a:solidFill>
                <a:schemeClr val="tx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378121"/>
      </p:ext>
    </p:extLst>
  </p:cSld>
  <p:clrMapOvr>
    <a:masterClrMapping/>
  </p:clrMapOvr>
  <p:transition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91"/>
          <a:stretch/>
        </p:blipFill>
        <p:spPr>
          <a:xfrm>
            <a:off x="207400" y="83805"/>
            <a:ext cx="485747" cy="4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764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3"/>
            <a:ext cx="11399521" cy="635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www.eumetsat.int</a:t>
            </a:r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>
              <a:solidFill>
                <a:srgbClr val="00B5E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648056"/>
            <a:ext cx="462861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de-DE" sz="1000" b="0" baseline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EUM/SCIR/VWG/18/992176, v5D </a:t>
            </a:r>
            <a:r>
              <a:rPr lang="de-DE" sz="1000" b="0" baseline="0" err="1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Draft</a:t>
            </a:r>
            <a:r>
              <a:rPr lang="de-DE" sz="1000" b="0" baseline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9 September 2024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5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166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 err="1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  <a:endParaRPr lang="en-GB" sz="1000" b="0" baseline="0">
              <a:solidFill>
                <a:schemeClr val="bg1"/>
              </a:solidFill>
              <a:latin typeface="Bahnschrift SemiLight" panose="020B0502040204020203" pitchFamily="34" charset="0"/>
              <a:ea typeface="Roboto" panose="02000000000000000000" pitchFamily="2" charset="0"/>
            </a:endParaRPr>
          </a:p>
        </p:txBody>
      </p:sp>
      <p:sp>
        <p:nvSpPr>
          <p:cNvPr id="12" name="Rectangle 61" title="[DM_E_CONFID]"/>
          <p:cNvSpPr>
            <a:spLocks noChangeArrowheads="1"/>
          </p:cNvSpPr>
          <p:nvPr userDrawn="1"/>
        </p:nvSpPr>
        <p:spPr bwMode="auto">
          <a:xfrm>
            <a:off x="4576120" y="6649210"/>
            <a:ext cx="3113648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eaLnBrk="0" hangingPunct="0">
              <a:defRPr/>
            </a:pPr>
            <a:endParaRPr lang="de-DE" sz="1000" b="0" baseline="0">
              <a:solidFill>
                <a:srgbClr val="00B5E2"/>
              </a:solidFill>
              <a:latin typeface="Roboto" panose="02000000000000000000" pitchFamily="2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3" name="Rectangle 61" title="[DM_E_DOC_NO], v[DM_E_VER_NO], [DM_E_ISS_DATE]"/>
          <p:cNvSpPr>
            <a:spLocks noChangeArrowheads="1"/>
          </p:cNvSpPr>
          <p:nvPr userDrawn="1"/>
        </p:nvSpPr>
        <p:spPr bwMode="auto">
          <a:xfrm>
            <a:off x="161047" y="6648056"/>
            <a:ext cx="4628617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hangingPunct="0">
              <a:defRPr/>
            </a:pPr>
            <a:r>
              <a:rPr lang="en-IE" sz="1000" b="0" baseline="0">
                <a:solidFill>
                  <a:srgbClr val="00B5E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t>, v, </a:t>
            </a:r>
            <a:endParaRPr lang="de-DE" sz="1000" b="0" baseline="0">
              <a:solidFill>
                <a:srgbClr val="00B5E2"/>
              </a:solidFill>
              <a:latin typeface="Bahnschrift Light" panose="020B0502040204020203" pitchFamily="34" charset="0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2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50" b="0" smtClean="0">
                <a:solidFill>
                  <a:srgbClr val="00B5E2"/>
                </a:solidFill>
                <a:latin typeface="Bahnschrift Light" panose="020B0502040204020203" pitchFamily="34" charset="0"/>
                <a:ea typeface="Roboto" panose="02000000000000000000" pitchFamily="2" charset="0"/>
                <a:cs typeface="Arial" pitchFamily="34" charset="0"/>
              </a:rPr>
              <a:pPr algn="r"/>
              <a:t>‹#›</a:t>
            </a:fld>
            <a:endParaRPr lang="en-GB" sz="1050"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2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itchFamily="34" charset="0"/>
          <a:cs typeface="Arial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umetsat.int/science-studies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GSICS 2026 Agency Report</a:t>
            </a:r>
            <a:br>
              <a:rPr lang="en-GB"/>
            </a:br>
            <a:br>
              <a:rPr lang="en-GB"/>
            </a:br>
            <a:r>
              <a:rPr lang="en-GB"/>
              <a:t>EUMETSAT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/>
              <a:t>Mounir Lekouara and the EUMETSAT team</a:t>
            </a:r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F7F1959-CDC6-892A-D044-6289222C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Current EUMETSAT satellites</a:t>
            </a:r>
            <a:endParaRPr lang="en-IE"/>
          </a:p>
        </p:txBody>
      </p:sp>
      <p:pic>
        <p:nvPicPr>
          <p:cNvPr id="5" name="Imagem 7">
            <a:extLst>
              <a:ext uri="{FF2B5EF4-FFF2-40B4-BE49-F238E27FC236}">
                <a16:creationId xmlns:a16="http://schemas.microsoft.com/office/drawing/2014/main" id="{5329F452-75A5-6B17-DC6B-60FDA877745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2720" y="893088"/>
            <a:ext cx="9819710" cy="5523587"/>
          </a:xfrm>
          <a:prstGeom prst="rect">
            <a:avLst/>
          </a:prstGeom>
        </p:spPr>
      </p:pic>
      <p:sp>
        <p:nvSpPr>
          <p:cNvPr id="6" name="Retângulo 6">
            <a:extLst>
              <a:ext uri="{FF2B5EF4-FFF2-40B4-BE49-F238E27FC236}">
                <a16:creationId xmlns:a16="http://schemas.microsoft.com/office/drawing/2014/main" id="{77877FDF-FB92-D6EF-D2C2-E9FFB7328180}"/>
              </a:ext>
            </a:extLst>
          </p:cNvPr>
          <p:cNvSpPr/>
          <p:nvPr/>
        </p:nvSpPr>
        <p:spPr bwMode="auto">
          <a:xfrm>
            <a:off x="1576754" y="3512762"/>
            <a:ext cx="1336432" cy="829260"/>
          </a:xfrm>
          <a:prstGeom prst="rect">
            <a:avLst/>
          </a:prstGeom>
          <a:gradFill>
            <a:gsLst>
              <a:gs pos="100000">
                <a:srgbClr val="263846">
                  <a:alpha val="0"/>
                </a:srgbClr>
              </a:gs>
              <a:gs pos="71000">
                <a:srgbClr val="263846"/>
              </a:gs>
            </a:gsLst>
            <a:lin ang="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7" name="Retângulo 67">
            <a:extLst>
              <a:ext uri="{FF2B5EF4-FFF2-40B4-BE49-F238E27FC236}">
                <a16:creationId xmlns:a16="http://schemas.microsoft.com/office/drawing/2014/main" id="{969D38E4-F8D8-2B2D-B2E7-676DFBC3048A}"/>
              </a:ext>
            </a:extLst>
          </p:cNvPr>
          <p:cNvSpPr/>
          <p:nvPr/>
        </p:nvSpPr>
        <p:spPr bwMode="auto">
          <a:xfrm>
            <a:off x="9861630" y="1016000"/>
            <a:ext cx="2330369" cy="3600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8" name="Retângulo 8">
            <a:extLst>
              <a:ext uri="{FF2B5EF4-FFF2-40B4-BE49-F238E27FC236}">
                <a16:creationId xmlns:a16="http://schemas.microsoft.com/office/drawing/2014/main" id="{4ADFC549-F2AC-8040-4EE5-5421F0ECCF21}"/>
              </a:ext>
            </a:extLst>
          </p:cNvPr>
          <p:cNvSpPr/>
          <p:nvPr/>
        </p:nvSpPr>
        <p:spPr bwMode="auto">
          <a:xfrm>
            <a:off x="9654631" y="3474263"/>
            <a:ext cx="1513441" cy="829261"/>
          </a:xfrm>
          <a:prstGeom prst="rect">
            <a:avLst/>
          </a:prstGeom>
          <a:gradFill flip="none" rotWithShape="1">
            <a:gsLst>
              <a:gs pos="100000">
                <a:srgbClr val="263846">
                  <a:alpha val="0"/>
                </a:srgbClr>
              </a:gs>
              <a:gs pos="84000">
                <a:srgbClr val="263846"/>
              </a:gs>
            </a:gsLst>
            <a:lin ang="108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32ED0919-D786-1D4C-D6DC-4355D9A7FBF0}"/>
              </a:ext>
            </a:extLst>
          </p:cNvPr>
          <p:cNvSpPr txBox="1"/>
          <p:nvPr/>
        </p:nvSpPr>
        <p:spPr>
          <a:xfrm>
            <a:off x="10058171" y="1105241"/>
            <a:ext cx="197825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series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Geostationary orbit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Imagery for weather forecasting and climate monitoring.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</a:t>
            </a:r>
            <a:r>
              <a:rPr kumimoji="0" lang="en-GB" sz="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Second Generation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Meteosat-9 (45.8° 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Imagery over Indian Ocean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(every 15 min).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7C7F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Meteosat-10 (0°)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Imagery over Europe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(every 5 min).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7C7F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Meteosat-11 (9.5° E)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Imagery over Europe and</a:t>
            </a:r>
            <a:b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 Africa (every 5 min).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</a:t>
            </a:r>
            <a:r>
              <a:rPr kumimoji="0" lang="en-GB" sz="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Third Generation</a:t>
            </a:r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Meteosat-12 (0°)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Full-disc imagery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(every 10 min).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7C7FA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MTG-S1 (3.4° W)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Air quality monitoring </a:t>
            </a:r>
            <a:b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instruments, including </a:t>
            </a:r>
            <a:b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Sentinel-4.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14C87F48-79C4-CCD0-6431-9BC1B08DE1C6}"/>
              </a:ext>
            </a:extLst>
          </p:cNvPr>
          <p:cNvSpPr txBox="1"/>
          <p:nvPr/>
        </p:nvSpPr>
        <p:spPr>
          <a:xfrm>
            <a:off x="4049799" y="1487356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Metop-SGA1</a:t>
            </a:r>
          </a:p>
        </p:txBody>
      </p:sp>
      <p:sp>
        <p:nvSpPr>
          <p:cNvPr id="11" name="TextBox 19">
            <a:extLst>
              <a:ext uri="{FF2B5EF4-FFF2-40B4-BE49-F238E27FC236}">
                <a16:creationId xmlns:a16="http://schemas.microsoft.com/office/drawing/2014/main" id="{0F14AF28-353F-28F5-2C11-5DAFA8895723}"/>
              </a:ext>
            </a:extLst>
          </p:cNvPr>
          <p:cNvSpPr txBox="1"/>
          <p:nvPr/>
        </p:nvSpPr>
        <p:spPr>
          <a:xfrm>
            <a:off x="3808336" y="1950159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Sentinel-3A</a:t>
            </a: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A1D1FE5D-526B-F34E-3C4D-B95F7CB9E765}"/>
              </a:ext>
            </a:extLst>
          </p:cNvPr>
          <p:cNvSpPr txBox="1"/>
          <p:nvPr/>
        </p:nvSpPr>
        <p:spPr>
          <a:xfrm>
            <a:off x="3802074" y="2835964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MTG-S1</a:t>
            </a:r>
          </a:p>
        </p:txBody>
      </p:sp>
      <p:sp>
        <p:nvSpPr>
          <p:cNvPr id="13" name="TextBox 19">
            <a:extLst>
              <a:ext uri="{FF2B5EF4-FFF2-40B4-BE49-F238E27FC236}">
                <a16:creationId xmlns:a16="http://schemas.microsoft.com/office/drawing/2014/main" id="{6296F1BD-D26D-583B-91C8-D82AD9277AC9}"/>
              </a:ext>
            </a:extLst>
          </p:cNvPr>
          <p:cNvSpPr txBox="1"/>
          <p:nvPr/>
        </p:nvSpPr>
        <p:spPr>
          <a:xfrm>
            <a:off x="3781348" y="3747952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Meteosat-12</a:t>
            </a:r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id="{CD52F44A-79F1-90CB-1CD4-6F2AE1A5E7BD}"/>
              </a:ext>
            </a:extLst>
          </p:cNvPr>
          <p:cNvSpPr txBox="1"/>
          <p:nvPr/>
        </p:nvSpPr>
        <p:spPr>
          <a:xfrm>
            <a:off x="3868835" y="5776578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Meteosat-10</a:t>
            </a:r>
          </a:p>
        </p:txBody>
      </p:sp>
      <p:sp>
        <p:nvSpPr>
          <p:cNvPr id="15" name="TextBox 19">
            <a:extLst>
              <a:ext uri="{FF2B5EF4-FFF2-40B4-BE49-F238E27FC236}">
                <a16:creationId xmlns:a16="http://schemas.microsoft.com/office/drawing/2014/main" id="{0C5E6967-A1C9-EC72-BFC7-22B2676B6C06}"/>
              </a:ext>
            </a:extLst>
          </p:cNvPr>
          <p:cNvSpPr txBox="1"/>
          <p:nvPr/>
        </p:nvSpPr>
        <p:spPr>
          <a:xfrm>
            <a:off x="7502732" y="5769649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Meteosat-11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406F5245-496F-E949-4618-184A6B95B5EE}"/>
              </a:ext>
            </a:extLst>
          </p:cNvPr>
          <p:cNvSpPr txBox="1"/>
          <p:nvPr/>
        </p:nvSpPr>
        <p:spPr>
          <a:xfrm>
            <a:off x="7383492" y="5087237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err="1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-C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058D169B-ACB0-ED86-AD2F-16AB8C25CA0F}"/>
              </a:ext>
            </a:extLst>
          </p:cNvPr>
          <p:cNvSpPr txBox="1"/>
          <p:nvPr/>
        </p:nvSpPr>
        <p:spPr>
          <a:xfrm>
            <a:off x="7569388" y="4564988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B5E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Meteosat-9</a:t>
            </a:r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80C9DBF4-D449-9364-8BE7-C8AB25639360}"/>
              </a:ext>
            </a:extLst>
          </p:cNvPr>
          <p:cNvSpPr txBox="1"/>
          <p:nvPr/>
        </p:nvSpPr>
        <p:spPr>
          <a:xfrm>
            <a:off x="7341067" y="3536207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 err="1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99E10240-309F-242F-2BB1-0E9502B50491}"/>
              </a:ext>
            </a:extLst>
          </p:cNvPr>
          <p:cNvSpPr txBox="1"/>
          <p:nvPr/>
        </p:nvSpPr>
        <p:spPr>
          <a:xfrm>
            <a:off x="7456521" y="2638172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Sentinel-3B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80B15A-ACD7-8B74-46E2-0B6FAB7838C1}"/>
              </a:ext>
            </a:extLst>
          </p:cNvPr>
          <p:cNvSpPr txBox="1"/>
          <p:nvPr/>
        </p:nvSpPr>
        <p:spPr>
          <a:xfrm>
            <a:off x="7377631" y="2015589"/>
            <a:ext cx="1275093" cy="40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Sentinel-6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Michael Freilich</a:t>
            </a: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676ED1DC-03C2-6605-6E69-638214BC3174}"/>
              </a:ext>
            </a:extLst>
          </p:cNvPr>
          <p:cNvSpPr txBox="1"/>
          <p:nvPr/>
        </p:nvSpPr>
        <p:spPr>
          <a:xfrm>
            <a:off x="7892838" y="1724928"/>
            <a:ext cx="7057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Jason-3</a:t>
            </a: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id="{3C466E64-AC4D-E2CC-32FE-56D1A41E5203}"/>
              </a:ext>
            </a:extLst>
          </p:cNvPr>
          <p:cNvSpPr txBox="1"/>
          <p:nvPr/>
        </p:nvSpPr>
        <p:spPr>
          <a:xfrm>
            <a:off x="6320851" y="1371940"/>
            <a:ext cx="12750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Sentinel-6B</a:t>
            </a:r>
          </a:p>
        </p:txBody>
      </p:sp>
      <p:sp>
        <p:nvSpPr>
          <p:cNvPr id="23" name="Retângulo 61">
            <a:extLst>
              <a:ext uri="{FF2B5EF4-FFF2-40B4-BE49-F238E27FC236}">
                <a16:creationId xmlns:a16="http://schemas.microsoft.com/office/drawing/2014/main" id="{02AADD77-BAF1-121D-49C5-8F29C548C6F9}"/>
              </a:ext>
            </a:extLst>
          </p:cNvPr>
          <p:cNvSpPr/>
          <p:nvPr/>
        </p:nvSpPr>
        <p:spPr bwMode="auto">
          <a:xfrm>
            <a:off x="0" y="1013898"/>
            <a:ext cx="2448000" cy="36000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A2E50DE9-E40F-B55E-BBF4-AF116F9C5D66}"/>
              </a:ext>
            </a:extLst>
          </p:cNvPr>
          <p:cNvSpPr txBox="1"/>
          <p:nvPr/>
        </p:nvSpPr>
        <p:spPr>
          <a:xfrm>
            <a:off x="185231" y="1105241"/>
            <a:ext cx="2651423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 series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 Earth orbit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Marine and atmospheric composition missions for Copernicus.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00B5E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Sentinel-3A and -3B (98.7° incl.)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Sun-synchronous orbit.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EAAA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Sentinel-6 Michael Freilich and its replacement, Sentinel-6B (66° incl.)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Non-synchronous orbit.</a:t>
            </a:r>
          </a:p>
        </p:txBody>
      </p:sp>
      <p:sp>
        <p:nvSpPr>
          <p:cNvPr id="25" name="Retângulo 62">
            <a:extLst>
              <a:ext uri="{FF2B5EF4-FFF2-40B4-BE49-F238E27FC236}">
                <a16:creationId xmlns:a16="http://schemas.microsoft.com/office/drawing/2014/main" id="{4FB7C285-B4C3-B3C0-638B-04FDDA33BCAD}"/>
              </a:ext>
            </a:extLst>
          </p:cNvPr>
          <p:cNvSpPr/>
          <p:nvPr/>
        </p:nvSpPr>
        <p:spPr bwMode="auto">
          <a:xfrm>
            <a:off x="0" y="3289836"/>
            <a:ext cx="2448000" cy="360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5CE29A0F-E20A-7DA2-C90E-B70A8A94C59D}"/>
              </a:ext>
            </a:extLst>
          </p:cNvPr>
          <p:cNvSpPr txBox="1"/>
          <p:nvPr/>
        </p:nvSpPr>
        <p:spPr>
          <a:xfrm>
            <a:off x="209575" y="3416507"/>
            <a:ext cx="20754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Jason-3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(66° incl.)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 Earth, non-synchronous orbit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sea surface height observations.</a:t>
            </a:r>
          </a:p>
        </p:txBody>
      </p:sp>
      <p:sp>
        <p:nvSpPr>
          <p:cNvPr id="27" name="Retângulo 65">
            <a:extLst>
              <a:ext uri="{FF2B5EF4-FFF2-40B4-BE49-F238E27FC236}">
                <a16:creationId xmlns:a16="http://schemas.microsoft.com/office/drawing/2014/main" id="{FC9D5326-842F-385E-CDA4-4C42930D3A8A}"/>
              </a:ext>
            </a:extLst>
          </p:cNvPr>
          <p:cNvSpPr/>
          <p:nvPr/>
        </p:nvSpPr>
        <p:spPr bwMode="auto">
          <a:xfrm>
            <a:off x="0" y="4523885"/>
            <a:ext cx="2448000" cy="36000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8" name="TextBox 19">
            <a:extLst>
              <a:ext uri="{FF2B5EF4-FFF2-40B4-BE49-F238E27FC236}">
                <a16:creationId xmlns:a16="http://schemas.microsoft.com/office/drawing/2014/main" id="{8DC27C0E-2F75-3321-482F-BF9C50CA6F08}"/>
              </a:ext>
            </a:extLst>
          </p:cNvPr>
          <p:cNvSpPr txBox="1"/>
          <p:nvPr/>
        </p:nvSpPr>
        <p:spPr>
          <a:xfrm>
            <a:off x="209575" y="4622213"/>
            <a:ext cx="276483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err="1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</a:t>
            </a: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series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Low Earth, sun-synchronous orbit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Global observations for weather </a:t>
            </a:r>
            <a:b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forecasting and climate monitoring.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</a:t>
            </a:r>
            <a:r>
              <a:rPr kumimoji="0" lang="en-GB" sz="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First Generation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-B and -C (98.7° incl.)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000" b="1" i="0" u="none" strike="noStrike" kern="1200" cap="none" spc="0" normalizeH="0" baseline="0" noProof="0">
              <a:ln>
                <a:noFill/>
              </a:ln>
              <a:solidFill>
                <a:srgbClr val="FE5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</a:t>
            </a:r>
            <a:r>
              <a:rPr kumimoji="0" lang="en-GB" sz="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Second Generation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E5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Metop-SGA1 (98.7° incl.)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Carries six instruments, including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Sentinel-5.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1566846-925E-637F-D685-45B6B5E06A72}"/>
              </a:ext>
            </a:extLst>
          </p:cNvPr>
          <p:cNvSpPr/>
          <p:nvPr/>
        </p:nvSpPr>
        <p:spPr bwMode="auto">
          <a:xfrm>
            <a:off x="3167743" y="1230086"/>
            <a:ext cx="1976185" cy="72007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BC7B74-6D63-756E-EE31-EA02EB4BB2D8}"/>
              </a:ext>
            </a:extLst>
          </p:cNvPr>
          <p:cNvSpPr/>
          <p:nvPr/>
        </p:nvSpPr>
        <p:spPr bwMode="auto">
          <a:xfrm>
            <a:off x="2859493" y="2720154"/>
            <a:ext cx="1976185" cy="72007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0F40A37-1A13-1467-29B6-9A865D16E1DD}"/>
              </a:ext>
            </a:extLst>
          </p:cNvPr>
          <p:cNvSpPr/>
          <p:nvPr/>
        </p:nvSpPr>
        <p:spPr bwMode="auto">
          <a:xfrm>
            <a:off x="5475017" y="1230086"/>
            <a:ext cx="1976185" cy="720072"/>
          </a:xfrm>
          <a:prstGeom prst="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AB3E7A9-48E4-89C5-2460-0270911DE9D2}"/>
              </a:ext>
            </a:extLst>
          </p:cNvPr>
          <p:cNvSpPr txBox="1"/>
          <p:nvPr/>
        </p:nvSpPr>
        <p:spPr>
          <a:xfrm>
            <a:off x="4155835" y="658676"/>
            <a:ext cx="23903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kern="100" spc="-100">
                <a:latin typeface="Bahnschrift Light" panose="020B0502040204020203" pitchFamily="34" charset="0"/>
                <a:ea typeface="Roboto" panose="02000000000000000000" pitchFamily="2" charset="0"/>
              </a:rPr>
              <a:t>Launched in 2025</a:t>
            </a:r>
            <a:endParaRPr lang="en-IE" sz="2400" b="0" kern="100" spc="-100" err="1">
              <a:latin typeface="Bahnschrift Light" panose="020B0502040204020203" pitchFamily="34" charset="0"/>
              <a:ea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325419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039FB-8BDD-9C93-105E-CFBC6EC3F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Images in 2025</a:t>
            </a:r>
            <a:endParaRPr lang="en-IE"/>
          </a:p>
        </p:txBody>
      </p:sp>
      <p:pic>
        <p:nvPicPr>
          <p:cNvPr id="3" name="Picture 2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8E219C38-A610-3107-3D1F-1094E2117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126"/>
          <a:stretch>
            <a:fillRect/>
          </a:stretch>
        </p:blipFill>
        <p:spPr>
          <a:xfrm>
            <a:off x="3772030" y="4108842"/>
            <a:ext cx="4029916" cy="2348723"/>
          </a:xfrm>
          <a:prstGeom prst="rect">
            <a:avLst/>
          </a:prstGeom>
        </p:spPr>
      </p:pic>
      <p:pic>
        <p:nvPicPr>
          <p:cNvPr id="4" name="Picture 3" descr="A graph of a curve&#10;&#10;AI-generated content may be incorrect.">
            <a:extLst>
              <a:ext uri="{FF2B5EF4-FFF2-40B4-BE49-F238E27FC236}">
                <a16:creationId xmlns:a16="http://schemas.microsoft.com/office/drawing/2014/main" id="{C9ACC39D-8CAD-74F8-C530-E9378F9919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47" y="2027115"/>
            <a:ext cx="2242461" cy="1534684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B69AFB-C3FC-369D-56DD-8540F397048D}"/>
              </a:ext>
            </a:extLst>
          </p:cNvPr>
          <p:cNvSpPr txBox="1"/>
          <p:nvPr/>
        </p:nvSpPr>
        <p:spPr bwMode="auto">
          <a:xfrm>
            <a:off x="914173" y="1640804"/>
            <a:ext cx="781794" cy="4798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RO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6AB0E5-F30B-A0B8-4DA4-2BD9D41A26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870" y="1640804"/>
            <a:ext cx="2753946" cy="2322492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444EA57A-18A5-A06C-5DD1-0B5336A1C8EF}"/>
              </a:ext>
            </a:extLst>
          </p:cNvPr>
          <p:cNvSpPr txBox="1"/>
          <p:nvPr/>
        </p:nvSpPr>
        <p:spPr bwMode="auto">
          <a:xfrm>
            <a:off x="4138258" y="1213577"/>
            <a:ext cx="1047170" cy="47982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MWS</a:t>
            </a:r>
            <a:endParaRPr kumimoji="0" lang="en-GB" sz="2000" b="1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CF0BDFB1-17B4-40B3-D5FE-88C42797083C}"/>
              </a:ext>
            </a:extLst>
          </p:cNvPr>
          <p:cNvSpPr txBox="1"/>
          <p:nvPr/>
        </p:nvSpPr>
        <p:spPr bwMode="auto">
          <a:xfrm>
            <a:off x="286557" y="6164696"/>
            <a:ext cx="3143632" cy="478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RMU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00EF7B-5ADD-7C06-C6E5-1663DE1B80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742" y="855788"/>
            <a:ext cx="4794085" cy="3101778"/>
          </a:xfrm>
          <a:prstGeom prst="rect">
            <a:avLst/>
          </a:prstGeom>
        </p:spPr>
      </p:pic>
      <p:pic>
        <p:nvPicPr>
          <p:cNvPr id="15" name="Picture 14" descr="A map of the world&#10;&#10;AI-generated content may be incorrect.">
            <a:extLst>
              <a:ext uri="{FF2B5EF4-FFF2-40B4-BE49-F238E27FC236}">
                <a16:creationId xmlns:a16="http://schemas.microsoft.com/office/drawing/2014/main" id="{D5A0BCCD-1618-5E8E-E9A7-9677D47F4B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522" y="4563436"/>
            <a:ext cx="2899181" cy="1534685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A17A9CDD-E557-CDA3-C69B-493097FBC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05273" y="3869488"/>
            <a:ext cx="2911140" cy="262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12B0B183-9A77-1195-01FB-09EF51058994}"/>
              </a:ext>
            </a:extLst>
          </p:cNvPr>
          <p:cNvSpPr txBox="1"/>
          <p:nvPr/>
        </p:nvSpPr>
        <p:spPr bwMode="auto">
          <a:xfrm>
            <a:off x="7293559" y="456615"/>
            <a:ext cx="3143632" cy="478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3MI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58D24C4F-965C-7560-93A8-81AA5C99B4A0}"/>
              </a:ext>
            </a:extLst>
          </p:cNvPr>
          <p:cNvSpPr txBox="1"/>
          <p:nvPr/>
        </p:nvSpPr>
        <p:spPr bwMode="auto">
          <a:xfrm>
            <a:off x="4219221" y="6218350"/>
            <a:ext cx="3143632" cy="478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IASI-NG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9940459-5FEF-8D74-6C1B-5DC184D8FC04}"/>
              </a:ext>
            </a:extLst>
          </p:cNvPr>
          <p:cNvSpPr txBox="1"/>
          <p:nvPr/>
        </p:nvSpPr>
        <p:spPr bwMode="auto">
          <a:xfrm>
            <a:off x="8233060" y="6522207"/>
            <a:ext cx="3143632" cy="478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Sentinel-5 UVNS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305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EBC00-AC8A-E143-0896-D5F49D07C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images in 2025</a:t>
            </a:r>
            <a:endParaRPr lang="en-IE"/>
          </a:p>
        </p:txBody>
      </p:sp>
      <p:pic>
        <p:nvPicPr>
          <p:cNvPr id="19" name="Picture 18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ABFFB603-B993-96E4-2F83-DD57BD4595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4265"/>
          <a:stretch>
            <a:fillRect/>
          </a:stretch>
        </p:blipFill>
        <p:spPr>
          <a:xfrm>
            <a:off x="1393592" y="-735169"/>
            <a:ext cx="6983472" cy="4972456"/>
          </a:xfrm>
          <a:prstGeom prst="rect">
            <a:avLst/>
          </a:prstGeom>
        </p:spPr>
      </p:pic>
      <p:pic>
        <p:nvPicPr>
          <p:cNvPr id="12" name="Picture 11" descr="A satellite view of the earth&#10;&#10;AI-generated content may be incorrect.">
            <a:extLst>
              <a:ext uri="{FF2B5EF4-FFF2-40B4-BE49-F238E27FC236}">
                <a16:creationId xmlns:a16="http://schemas.microsoft.com/office/drawing/2014/main" id="{66F68FAD-BA08-7F91-1051-C2166DABA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2385" y="128811"/>
            <a:ext cx="4278596" cy="5547202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CA44311-B45A-2674-3437-01136B5FDCFA}"/>
              </a:ext>
            </a:extLst>
          </p:cNvPr>
          <p:cNvSpPr txBox="1"/>
          <p:nvPr/>
        </p:nvSpPr>
        <p:spPr bwMode="auto">
          <a:xfrm>
            <a:off x="7902385" y="5517011"/>
            <a:ext cx="3143632" cy="478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err="1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METimage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87D4B4-3B7C-8E15-9712-966AC95BEA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019" y="3768329"/>
            <a:ext cx="5584238" cy="2875816"/>
          </a:xfrm>
          <a:prstGeom prst="rect">
            <a:avLst/>
          </a:prstGeom>
        </p:spPr>
      </p:pic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AD5C3732-DC49-0D5D-9E38-F056BFF7ED1A}"/>
              </a:ext>
            </a:extLst>
          </p:cNvPr>
          <p:cNvSpPr txBox="1"/>
          <p:nvPr/>
        </p:nvSpPr>
        <p:spPr bwMode="auto">
          <a:xfrm>
            <a:off x="5420442" y="6061563"/>
            <a:ext cx="3143632" cy="4784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UVN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54E2ACE-18E1-5660-652F-5EECD052B196}"/>
              </a:ext>
            </a:extLst>
          </p:cNvPr>
          <p:cNvSpPr txBox="1"/>
          <p:nvPr/>
        </p:nvSpPr>
        <p:spPr bwMode="auto">
          <a:xfrm>
            <a:off x="3758561" y="172695"/>
            <a:ext cx="1778856" cy="3848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spc="-100" baseline="0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>
                <a:ln>
                  <a:noFill/>
                </a:ln>
                <a:solidFill>
                  <a:srgbClr val="38484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IRS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rgbClr val="38484E"/>
              </a:solidFill>
              <a:effectLst/>
              <a:uLnTx/>
              <a:uFillTx/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665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D16CA-68A5-7182-EFFD-80F5EDEE0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286" y="243228"/>
            <a:ext cx="10371688" cy="834283"/>
          </a:xfrm>
        </p:spPr>
        <p:txBody>
          <a:bodyPr/>
          <a:lstStyle/>
          <a:p>
            <a:r>
              <a:rPr lang="en-GB" err="1"/>
              <a:t>Meteosat</a:t>
            </a:r>
            <a:r>
              <a:rPr lang="en-GB"/>
              <a:t> Third Generation (MTG) – status update</a:t>
            </a:r>
            <a:endParaRPr lang="en-IE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8367C9A-B41E-C6D5-620D-7F1F5B7E610E}"/>
              </a:ext>
            </a:extLst>
          </p:cNvPr>
          <p:cNvGrpSpPr/>
          <p:nvPr/>
        </p:nvGrpSpPr>
        <p:grpSpPr>
          <a:xfrm>
            <a:off x="426720" y="1080403"/>
            <a:ext cx="5456282" cy="5207208"/>
            <a:chOff x="414866" y="1450468"/>
            <a:chExt cx="5456282" cy="520720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120E3C-5ED2-2649-AECE-D53A9F848F6E}"/>
                </a:ext>
              </a:extLst>
            </p:cNvPr>
            <p:cNvSpPr txBox="1"/>
            <p:nvPr/>
          </p:nvSpPr>
          <p:spPr>
            <a:xfrm>
              <a:off x="414867" y="1856362"/>
              <a:ext cx="5456281" cy="4801314"/>
            </a:xfrm>
            <a:prstGeom prst="rect">
              <a:avLst/>
            </a:prstGeom>
            <a:solidFill>
              <a:srgbClr val="00B5E2">
                <a:lumMod val="20000"/>
                <a:lumOff val="80000"/>
              </a:srgbClr>
            </a:solidFill>
            <a:ln>
              <a:solidFill>
                <a:srgbClr val="002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MTG-I1 (now Meteosat-12)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Was launched on 13 Dec 2022 and was declared operational on 4 Dec 2024. 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Currently it provides the 0</a:t>
              </a:r>
              <a:r>
                <a:rPr kumimoji="0" lang="en-IE" sz="1800" b="0" i="0" u="none" strike="noStrike" kern="0" cap="none" spc="0" normalizeH="0" baseline="3000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o</a:t>
              </a: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 Full Disk service in parallel with Meteosat-10 (from Meteosat 2</a:t>
              </a:r>
              <a:r>
                <a:rPr kumimoji="0" lang="en-IE" sz="1800" b="0" i="0" u="none" strike="noStrike" kern="0" cap="none" spc="0" normalizeH="0" baseline="3000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nd</a:t>
              </a: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 Gen).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Light"/>
                <a:cs typeface="Arial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MTG-I2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Launch expected not earlier than end-July 2026, commissioning at 3.5</a:t>
              </a:r>
              <a:r>
                <a:rPr kumimoji="0" lang="en-IE" sz="1800" b="0" i="0" u="none" strike="noStrike" kern="0" cap="none" spc="0" normalizeH="0" baseline="3000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o</a:t>
              </a: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E.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After LEOP, satellite commissioning to take place until end-2026, with system commissioning continuing up to Launch+9 months.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To be relocated to the 9.5</a:t>
              </a:r>
              <a:r>
                <a:rPr kumimoji="0" lang="en-IE" sz="1800" b="0" i="0" u="none" strike="noStrike" kern="0" cap="none" spc="0" normalizeH="0" baseline="3000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o</a:t>
              </a:r>
              <a:r>
                <a:rPr kumimoji="0" lang="en-IE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E position to provide the Rapid Scanning Service (Meteosat-11 as RSS backup).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68B5F8-2F8F-64CC-4FAC-A6FD04519D8C}"/>
                </a:ext>
              </a:extLst>
            </p:cNvPr>
            <p:cNvSpPr txBox="1"/>
            <p:nvPr/>
          </p:nvSpPr>
          <p:spPr>
            <a:xfrm>
              <a:off x="414866" y="1450468"/>
              <a:ext cx="5456281" cy="400110"/>
            </a:xfrm>
            <a:prstGeom prst="rect">
              <a:avLst/>
            </a:prstGeom>
            <a:solidFill>
              <a:srgbClr val="00B5E2">
                <a:lumMod val="20000"/>
                <a:lumOff val="80000"/>
              </a:srgbClr>
            </a:solidFill>
            <a:ln>
              <a:solidFill>
                <a:srgbClr val="002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MTG-I (Imager)</a:t>
              </a:r>
              <a:endParaRPr kumimoji="0" lang="en-IE" sz="2000" b="0" i="0" u="none" strike="noStrike" kern="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SemiBold"/>
                <a:cs typeface="Arial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1FBA246-F29C-387E-55D3-F8BE15B11CFE}"/>
              </a:ext>
            </a:extLst>
          </p:cNvPr>
          <p:cNvGrpSpPr/>
          <p:nvPr/>
        </p:nvGrpSpPr>
        <p:grpSpPr>
          <a:xfrm>
            <a:off x="5942259" y="1080403"/>
            <a:ext cx="5846717" cy="4647427"/>
            <a:chOff x="5930415" y="1450468"/>
            <a:chExt cx="5846717" cy="46474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B65D2C-36BD-5836-B5D4-C39F92D6E7F6}"/>
                </a:ext>
              </a:extLst>
            </p:cNvPr>
            <p:cNvSpPr txBox="1"/>
            <p:nvPr/>
          </p:nvSpPr>
          <p:spPr>
            <a:xfrm>
              <a:off x="5930415" y="1850578"/>
              <a:ext cx="5846717" cy="4247317"/>
            </a:xfrm>
            <a:prstGeom prst="rect">
              <a:avLst/>
            </a:prstGeom>
            <a:solidFill>
              <a:srgbClr val="EAAA00">
                <a:lumMod val="20000"/>
                <a:lumOff val="80000"/>
              </a:srgbClr>
            </a:solidFill>
            <a:ln>
              <a:solidFill>
                <a:srgbClr val="002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MTG-S1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Launch 1 July 2025, commissioning at 3.5</a:t>
              </a:r>
              <a:r>
                <a:rPr kumimoji="0" lang="en-GB" sz="1800" b="0" i="0" u="none" strike="noStrike" kern="0" cap="none" spc="0" normalizeH="0" baseline="3000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o</a:t>
              </a: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W.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Satellite &amp; system commissioning with nominal progress ongoing.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To be relocated to 0</a:t>
              </a:r>
              <a:r>
                <a:rPr kumimoji="0" lang="en-GB" sz="1800" b="0" i="0" u="none" strike="noStrike" kern="0" cap="none" spc="0" normalizeH="0" baseline="3000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o</a:t>
              </a: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 before being declared operational. 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IRS: </a:t>
              </a:r>
            </a:p>
            <a:p>
              <a:pPr marL="1085850" marR="0" lvl="2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First data for Cal/Val users released in Dec 2025. Pre-operational release of L1 data for all users expected in July 2026. </a:t>
              </a:r>
            </a:p>
            <a:p>
              <a:pPr marL="628650" marR="0" lvl="1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Sentinel-4/UVN: </a:t>
              </a:r>
            </a:p>
            <a:p>
              <a:pPr marL="1085850" marR="0" lvl="2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First for Cal/Val users expected by mid-2026. </a:t>
              </a:r>
            </a:p>
            <a:p>
              <a:pPr marL="1085850" marR="0" lvl="2" indent="-17145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Light"/>
                  <a:cs typeface="Arial"/>
                </a:rPr>
                <a:t>Handover of Sentinel-4 mission from ESA to EUMETSAT expected in July 2026. 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9CF776C-4680-D24B-97E5-873B00DCACCA}"/>
                </a:ext>
              </a:extLst>
            </p:cNvPr>
            <p:cNvSpPr txBox="1"/>
            <p:nvPr/>
          </p:nvSpPr>
          <p:spPr>
            <a:xfrm>
              <a:off x="5930415" y="1450468"/>
              <a:ext cx="5846715" cy="400110"/>
            </a:xfrm>
            <a:prstGeom prst="rect">
              <a:avLst/>
            </a:prstGeom>
            <a:solidFill>
              <a:srgbClr val="EAAA00">
                <a:lumMod val="20000"/>
                <a:lumOff val="80000"/>
              </a:srgbClr>
            </a:solidFill>
            <a:ln>
              <a:solidFill>
                <a:srgbClr val="00205B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0" u="none" strike="noStrike" kern="0" cap="none" spc="0" normalizeH="0" baseline="0" noProof="0">
                  <a:ln>
                    <a:noFill/>
                  </a:ln>
                  <a:solidFill>
                    <a:srgbClr val="00205B"/>
                  </a:solidFill>
                  <a:effectLst/>
                  <a:uLnTx/>
                  <a:uFillTx/>
                  <a:latin typeface="Bahnschrift SemiBold"/>
                  <a:cs typeface="Arial"/>
                </a:rPr>
                <a:t>MTG-S (Sounder)</a:t>
              </a:r>
              <a:endParaRPr kumimoji="0" lang="en-IE" sz="2000" b="0" i="0" u="none" strike="noStrike" kern="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SemiBold"/>
                <a:cs typeface="Arial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2EC74B0-D257-ABB2-CE37-88BA139BF057}"/>
              </a:ext>
            </a:extLst>
          </p:cNvPr>
          <p:cNvSpPr txBox="1"/>
          <p:nvPr/>
        </p:nvSpPr>
        <p:spPr>
          <a:xfrm>
            <a:off x="5942261" y="5825946"/>
            <a:ext cx="5846713" cy="923330"/>
          </a:xfrm>
          <a:prstGeom prst="rect">
            <a:avLst/>
          </a:prstGeom>
          <a:solidFill>
            <a:srgbClr val="FE5000">
              <a:lumMod val="20000"/>
              <a:lumOff val="80000"/>
            </a:srgbClr>
          </a:solidFill>
          <a:ln>
            <a:solidFill>
              <a:srgbClr val="00205B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SemiBold"/>
                <a:cs typeface="Arial"/>
              </a:rPr>
              <a:t>Full Operational Capability (FOC)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rgbClr val="00205B"/>
                </a:solidFill>
                <a:effectLst/>
                <a:uLnTx/>
                <a:uFillTx/>
                <a:latin typeface="Bahnschrift Light"/>
                <a:cs typeface="Arial"/>
              </a:rPr>
              <a:t> is reached when MTG-I1, MTG-I2 and MTG-S1 are all providing an operational service</a:t>
            </a:r>
            <a:endParaRPr kumimoji="0" lang="en-IE" sz="1800" b="0" i="0" u="none" strike="noStrike" kern="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Bahnschrift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0682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327AB-A850-4F23-26FD-2870D01E7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EPS-SG Status Update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A58C0-3BA6-24F0-E642-2C5D73F23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310244"/>
            <a:ext cx="11338560" cy="4643516"/>
          </a:xfrm>
        </p:spPr>
        <p:txBody>
          <a:bodyPr/>
          <a:lstStyle/>
          <a:p>
            <a:pPr lvl="1"/>
            <a:r>
              <a:rPr lang="en-GB" sz="2000"/>
              <a:t>EPS-SG A1 was launched on 13 August 2025</a:t>
            </a:r>
            <a:br>
              <a:rPr lang="en-GB" sz="2000"/>
            </a:br>
            <a:endParaRPr lang="en-GB" sz="2000"/>
          </a:p>
          <a:p>
            <a:pPr lvl="1"/>
            <a:r>
              <a:rPr lang="en-GB" sz="2000"/>
              <a:t>During Cal/Val, products will be made available to SAFs, expert teams, and key Cal/Val users for early feedback on product quality when “demonstrational status” is reached;</a:t>
            </a:r>
          </a:p>
          <a:p>
            <a:endParaRPr lang="en-IE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5A6E6F9-572E-0842-390B-5768F9193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8456753"/>
              </p:ext>
            </p:extLst>
          </p:nvPr>
        </p:nvGraphicFramePr>
        <p:xfrm>
          <a:off x="1022124" y="2838224"/>
          <a:ext cx="10380662" cy="3448050"/>
        </p:xfrm>
        <a:graphic>
          <a:graphicData uri="http://schemas.openxmlformats.org/drawingml/2006/table">
            <a:tbl>
              <a:tblPr/>
              <a:tblGrid>
                <a:gridCol w="2000062">
                  <a:extLst>
                    <a:ext uri="{9D8B030D-6E8A-4147-A177-3AD203B41FA5}">
                      <a16:colId xmlns:a16="http://schemas.microsoft.com/office/drawing/2014/main" val="1957393492"/>
                    </a:ext>
                  </a:extLst>
                </a:gridCol>
                <a:gridCol w="2243658">
                  <a:extLst>
                    <a:ext uri="{9D8B030D-6E8A-4147-A177-3AD203B41FA5}">
                      <a16:colId xmlns:a16="http://schemas.microsoft.com/office/drawing/2014/main" val="2300359503"/>
                    </a:ext>
                  </a:extLst>
                </a:gridCol>
                <a:gridCol w="3145397">
                  <a:extLst>
                    <a:ext uri="{9D8B030D-6E8A-4147-A177-3AD203B41FA5}">
                      <a16:colId xmlns:a16="http://schemas.microsoft.com/office/drawing/2014/main" val="1042737151"/>
                    </a:ext>
                  </a:extLst>
                </a:gridCol>
                <a:gridCol w="2991545">
                  <a:extLst>
                    <a:ext uri="{9D8B030D-6E8A-4147-A177-3AD203B41FA5}">
                      <a16:colId xmlns:a16="http://schemas.microsoft.com/office/drawing/2014/main" val="3715704657"/>
                    </a:ext>
                  </a:extLst>
                </a:gridCol>
              </a:tblGrid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1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Product</a:t>
                      </a:r>
                      <a:endParaRPr lang="en-US" sz="2000" b="1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1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Cal/Val Start</a:t>
                      </a:r>
                      <a:endParaRPr lang="en-US" sz="2000" b="1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1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Demonstrational Status</a:t>
                      </a:r>
                      <a:endParaRPr lang="en-US" sz="2000" b="1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1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Pre-operational Status</a:t>
                      </a:r>
                      <a:endParaRPr lang="en-US" sz="2000" b="1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249213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RO L1b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EB9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30 October 2025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EB9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6 November 2025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EB9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27 November 2025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EEB9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267793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MWS L1b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30 October 2025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11 December 2025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March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110581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METimage L1b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26 January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March 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July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624543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3MI L1b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2 February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0" i="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TBC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July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678711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IASI-NG L1c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17 November 2025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 April 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August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4883693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3MI L1c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April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0" i="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TBC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August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0713479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METimage L2CM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February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May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August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8078107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Sentinel-5 L1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February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0" i="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TBC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November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0864235"/>
                  </a:ext>
                </a:extLst>
              </a:tr>
              <a:tr h="1905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l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Sentinel-5 L2 (Priority A)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April 2026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b="0" i="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TBC</a:t>
                      </a: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Bahnschrift Light"/>
                          <a:ea typeface="Bahnschrift Light"/>
                          <a:cs typeface="Arial"/>
                        </a:defRPr>
                      </a:lvl9pPr>
                    </a:lstStyle>
                    <a:p>
                      <a:pPr marL="108000" algn="ctr" fontAlgn="b"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2000" u="none" strike="noStrike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  <a:effectLst/>
                        </a:rPr>
                        <a:t>April 2027</a:t>
                      </a:r>
                      <a:endParaRPr lang="en-US" sz="2000" b="0" i="0" u="none" strike="noStrike">
                        <a:solidFill>
                          <a:schemeClr val="tx2">
                            <a:lumMod val="90000"/>
                            <a:lumOff val="10000"/>
                          </a:schemeClr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b">
                    <a:lnL w="12700" cmpd="sng">
                      <a:solidFill>
                        <a:srgbClr val="00205B"/>
                      </a:solidFill>
                    </a:lnL>
                    <a:lnR w="12700" cmpd="sng">
                      <a:solidFill>
                        <a:srgbClr val="00205B"/>
                      </a:solidFill>
                    </a:lnR>
                    <a:lnT w="12700" cmpd="sng">
                      <a:solidFill>
                        <a:srgbClr val="00205B"/>
                      </a:solidFill>
                    </a:lnT>
                    <a:lnB w="12700" cmpd="sng">
                      <a:solidFill>
                        <a:srgbClr val="00205B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5E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610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063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384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A2FADC-E351-9CF5-7035-5A5BA519A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3">
            <a:extLst>
              <a:ext uri="{FF2B5EF4-FFF2-40B4-BE49-F238E27FC236}">
                <a16:creationId xmlns:a16="http://schemas.microsoft.com/office/drawing/2014/main" id="{7BAA506D-CAFE-6EA8-1E25-BB8877DFD9AC}"/>
              </a:ext>
            </a:extLst>
          </p:cNvPr>
          <p:cNvSpPr txBox="1">
            <a:spLocks/>
          </p:cNvSpPr>
          <p:nvPr/>
        </p:nvSpPr>
        <p:spPr bwMode="auto">
          <a:xfrm>
            <a:off x="782198" y="-4678"/>
            <a:ext cx="11254227" cy="639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>
            <a:lvl1pPr marL="221544" algn="l" rtl="0" eaLnBrk="1" fontAlgn="base" hangingPunct="1">
              <a:spcBef>
                <a:spcPct val="0"/>
              </a:spcBef>
              <a:spcAft>
                <a:spcPct val="0"/>
              </a:spcAft>
              <a:defRPr sz="3200" b="0" spc="-100" baseline="0">
                <a:solidFill>
                  <a:schemeClr val="tx1"/>
                </a:solidFill>
                <a:latin typeface="Bahnschrift SemiLight" panose="020B0502040204020203" pitchFamily="34" charset="0"/>
                <a:ea typeface="+mj-ea"/>
                <a:cs typeface="Arial" pitchFamily="34" charset="0"/>
              </a:defRPr>
            </a:lvl1pPr>
            <a:lvl2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20791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562722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6pPr>
            <a:lvl7pPr marL="1125444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7pPr>
            <a:lvl8pPr marL="1688165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8pPr>
            <a:lvl9pPr marL="2250887" algn="l" rtl="0" eaLnBrk="1" fontAlgn="base" hangingPunct="1">
              <a:spcBef>
                <a:spcPct val="0"/>
              </a:spcBef>
              <a:spcAft>
                <a:spcPct val="0"/>
              </a:spcAft>
              <a:defRPr sz="3446" b="1">
                <a:solidFill>
                  <a:schemeClr val="bg1"/>
                </a:solidFill>
                <a:latin typeface="Century Gothic" pitchFamily="34" charset="0"/>
              </a:defRPr>
            </a:lvl9pPr>
          </a:lstStyle>
          <a:p>
            <a:pPr marL="221544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itchFamily="34" charset="0"/>
              </a:rPr>
              <a:t>EUMET</a:t>
            </a:r>
            <a:endParaRPr kumimoji="0" lang="en-GB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57A18993-0F17-88E5-BD56-9144A4B1E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480" y="5082"/>
            <a:ext cx="11254227" cy="633623"/>
          </a:xfrm>
        </p:spPr>
        <p:txBody>
          <a:bodyPr/>
          <a:lstStyle/>
          <a:p>
            <a:r>
              <a:rPr lang="en-GB" noProof="0"/>
              <a:t>EUMETSAT mission planning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E3D1CBC3-F526-D891-09D8-CC5F38F81A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3" r="1723"/>
          <a:stretch/>
        </p:blipFill>
        <p:spPr>
          <a:xfrm>
            <a:off x="0" y="1009547"/>
            <a:ext cx="12192000" cy="57282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E40DE7B-787F-7602-3DA7-D72D1B6465CE}"/>
              </a:ext>
            </a:extLst>
          </p:cNvPr>
          <p:cNvSpPr txBox="1"/>
          <p:nvPr/>
        </p:nvSpPr>
        <p:spPr>
          <a:xfrm rot="504161">
            <a:off x="9469438" y="1266861"/>
            <a:ext cx="357818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00" cap="none" spc="-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Upcoming launches in 2026!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1" i="0" u="none" strike="noStrike" kern="100" cap="none" spc="-1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00" cap="none" spc="-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MTG-I2 : July 2026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IE" b="1" kern="100" spc="-100">
                <a:solidFill>
                  <a:srgbClr val="FFFFFF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Sentinel-3C : Q4 2026</a:t>
            </a:r>
            <a:endParaRPr kumimoji="0" lang="en-IE" sz="1800" b="1" i="0" u="none" strike="noStrike" kern="100" cap="none" spc="-1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ahnschrift Light" panose="020B0502040204020203" pitchFamily="34" charset="0"/>
              <a:ea typeface="Roboto" panose="02000000000000000000" pitchFamily="2" charset="0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00" cap="none" spc="-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ahnschrift Light" panose="020B0502040204020203" pitchFamily="34" charset="0"/>
                <a:ea typeface="Roboto" panose="02000000000000000000" pitchFamily="2" charset="0"/>
                <a:cs typeface="+mn-cs"/>
              </a:rPr>
              <a:t>Metop-SGB1: October 2026</a:t>
            </a:r>
          </a:p>
        </p:txBody>
      </p:sp>
    </p:spTree>
    <p:extLst>
      <p:ext uri="{BB962C8B-B14F-4D97-AF65-F5344CB8AC3E}">
        <p14:creationId xmlns:p14="http://schemas.microsoft.com/office/powerpoint/2010/main" val="152360898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738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EPS-Sterna constellation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16589F-487F-5864-6390-920B4E86971F}"/>
              </a:ext>
            </a:extLst>
          </p:cNvPr>
          <p:cNvSpPr txBox="1"/>
          <p:nvPr/>
        </p:nvSpPr>
        <p:spPr>
          <a:xfrm>
            <a:off x="80221" y="929697"/>
            <a:ext cx="37844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EPS-Sterna orbits will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 complementary to the US’ JPSS and China’s FY-3 satellite orbits</a:t>
            </a:r>
            <a:endParaRPr kumimoji="0" lang="en-GB" sz="2000" b="0" i="0" u="none" strike="noStrike" kern="100" cap="none" spc="-1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274" y="416568"/>
            <a:ext cx="6835467" cy="62266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2806CD2-0EA5-5CAD-A3C3-3036168E5E6B}"/>
              </a:ext>
            </a:extLst>
          </p:cNvPr>
          <p:cNvSpPr txBox="1"/>
          <p:nvPr/>
        </p:nvSpPr>
        <p:spPr>
          <a:xfrm>
            <a:off x="80221" y="2551473"/>
            <a:ext cx="378449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mission was approved in 2025 and is planned to be launched in 2029</a:t>
            </a:r>
            <a:endParaRPr kumimoji="0" lang="en-GB" sz="2000" b="0" i="0" u="none" strike="noStrike" kern="100" cap="none" spc="-1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46388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1F0C6-5C82-468F-BB87-92FF84229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</p:spPr>
        <p:txBody>
          <a:bodyPr anchor="ctr">
            <a:normAutofit/>
          </a:bodyPr>
          <a:lstStyle/>
          <a:p>
            <a:r>
              <a:rPr lang="en-US"/>
              <a:t>GSICS activities: new website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A2169-3675-E41A-B14F-76BEDAA54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4831080" cy="4621480"/>
          </a:xfrm>
        </p:spPr>
        <p:txBody>
          <a:bodyPr>
            <a:normAutofit lnSpcReduction="10000"/>
          </a:bodyPr>
          <a:lstStyle/>
          <a:p>
            <a:r>
              <a:rPr lang="en-US" sz="2200"/>
              <a:t>Developed the new gsicsweb.eumetsat.int website in replacement of the GSICS wiki decommissioned mid-2025.</a:t>
            </a:r>
          </a:p>
          <a:p>
            <a:r>
              <a:rPr lang="en-US" sz="2200"/>
              <a:t>On-going:</a:t>
            </a:r>
          </a:p>
          <a:p>
            <a:pPr lvl="1"/>
            <a:r>
              <a:rPr lang="en-US" sz="2200"/>
              <a:t>Consolidation of the three websites (WMO, GCC and the new website)</a:t>
            </a:r>
          </a:p>
          <a:p>
            <a:pPr lvl="1"/>
            <a:r>
              <a:rPr lang="en-US" sz="2200"/>
              <a:t>Definition of new cooperative tools (forums, mailing lists, </a:t>
            </a:r>
            <a:r>
              <a:rPr lang="en-US" sz="2200" err="1"/>
              <a:t>gitlab</a:t>
            </a:r>
            <a:r>
              <a:rPr lang="en-US" sz="2200"/>
              <a:t>)</a:t>
            </a:r>
          </a:p>
          <a:p>
            <a:pPr lvl="1"/>
            <a:r>
              <a:rPr lang="en-US" sz="2200"/>
              <a:t>Import of the relevant old content of the wiki</a:t>
            </a:r>
          </a:p>
          <a:p>
            <a:pPr lvl="1"/>
            <a:r>
              <a:rPr lang="en-US" sz="2200"/>
              <a:t>Assignment of the contributors for the various sections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F3714-96C7-0EDD-EF46-45E63FE50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1389" y="1959428"/>
            <a:ext cx="6493891" cy="3766457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9ECBB2-8F5A-52D2-6B32-B938B4ACEEB7}"/>
              </a:ext>
            </a:extLst>
          </p:cNvPr>
          <p:cNvSpPr txBox="1"/>
          <p:nvPr/>
        </p:nvSpPr>
        <p:spPr>
          <a:xfrm>
            <a:off x="6716486" y="6123543"/>
            <a:ext cx="3243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https://gsicsweb.eumetsat.int</a:t>
            </a:r>
          </a:p>
        </p:txBody>
      </p:sp>
    </p:spTree>
    <p:extLst>
      <p:ext uri="{BB962C8B-B14F-4D97-AF65-F5344CB8AC3E}">
        <p14:creationId xmlns:p14="http://schemas.microsoft.com/office/powerpoint/2010/main" val="2332887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9D2AE-F6A1-C3B5-FF1C-CC7BDC763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159FD-E855-D9CD-95D7-3B2F32EBE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GSICS activities : mockup GSICS dashboard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A7EE8-758D-1DB2-B0D0-804CBDC3F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3981994" cy="4643516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GSICS-centralized plotting tool for GSICS products generated by the agencies.</a:t>
            </a:r>
          </a:p>
          <a:p>
            <a:r>
              <a:rPr lang="en-US"/>
              <a:t>Purpose:</a:t>
            </a:r>
          </a:p>
          <a:p>
            <a:pPr lvl="1"/>
            <a:r>
              <a:rPr lang="en-US"/>
              <a:t>Mockup to support the definition of the requirements</a:t>
            </a:r>
          </a:p>
          <a:p>
            <a:pPr lvl="1"/>
            <a:r>
              <a:rPr lang="en-US"/>
              <a:t>Support the State of Observing System reporting to CGMS</a:t>
            </a:r>
          </a:p>
          <a:p>
            <a:pPr lvl="1"/>
            <a:r>
              <a:rPr lang="en-US"/>
              <a:t>Increase visibility for the GSICS achievements</a:t>
            </a:r>
          </a:p>
          <a:p>
            <a:r>
              <a:rPr lang="en-US"/>
              <a:t>On-going:</a:t>
            </a:r>
          </a:p>
          <a:p>
            <a:pPr lvl="1"/>
            <a:r>
              <a:rPr lang="en-US"/>
              <a:t>Discussion with the sub-groups to define the further products to be included</a:t>
            </a:r>
          </a:p>
          <a:p>
            <a:pPr lvl="1"/>
            <a:endParaRPr lang="en-US"/>
          </a:p>
          <a:p>
            <a:pPr lvl="1"/>
            <a:endParaRPr lang="en-I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190DBC-C1AD-1BB3-8820-DDFD06109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2088" y="1805181"/>
            <a:ext cx="7383192" cy="42632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D48B26-F95C-E563-7BB6-D34A08DB40C7}"/>
              </a:ext>
            </a:extLst>
          </p:cNvPr>
          <p:cNvSpPr txBox="1"/>
          <p:nvPr/>
        </p:nvSpPr>
        <p:spPr>
          <a:xfrm>
            <a:off x="6727372" y="6304864"/>
            <a:ext cx="456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/>
              <a:t>https://gsicsweb.eumetsat.int/gsics-plotter/</a:t>
            </a:r>
          </a:p>
        </p:txBody>
      </p:sp>
    </p:spTree>
    <p:extLst>
      <p:ext uri="{BB962C8B-B14F-4D97-AF65-F5344CB8AC3E}">
        <p14:creationId xmlns:p14="http://schemas.microsoft.com/office/powerpoint/2010/main" val="1349943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AF4C4-2B0A-8A56-A2E5-4517D106F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A9B85-890B-8489-67FA-286BFF799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GSICS activities : MATRICS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BE2BE-C9C4-14E3-E9D5-5139B66F20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3492137" cy="4643516"/>
          </a:xfrm>
        </p:spPr>
        <p:txBody>
          <a:bodyPr>
            <a:normAutofit/>
          </a:bodyPr>
          <a:lstStyle/>
          <a:p>
            <a:r>
              <a:rPr lang="en-US" sz="2000"/>
              <a:t>MATRICS is the EUMETSAT platform for public reporting on the L1 products quality</a:t>
            </a:r>
            <a:br>
              <a:rPr lang="en-US" sz="2000"/>
            </a:br>
            <a:endParaRPr lang="en-US" sz="2000"/>
          </a:p>
          <a:p>
            <a:r>
              <a:rPr lang="en-US" sz="2000"/>
              <a:t>Features Met-12 FCI/LI as well as Sentinel-3A/B SLSTR/OLCI</a:t>
            </a:r>
            <a:br>
              <a:rPr lang="en-US" sz="2000"/>
            </a:br>
            <a:endParaRPr lang="en-US" sz="2000"/>
          </a:p>
          <a:p>
            <a:r>
              <a:rPr lang="en-US" sz="2000"/>
              <a:t>Further missions monitoring will be deployed in the next months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79212-D2A9-2515-93E5-D5C698961C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968"/>
          <a:stretch>
            <a:fillRect/>
          </a:stretch>
        </p:blipFill>
        <p:spPr>
          <a:xfrm>
            <a:off x="4304570" y="1401070"/>
            <a:ext cx="7724144" cy="45558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0CC742-5828-BD26-D664-195C26FB922F}"/>
              </a:ext>
            </a:extLst>
          </p:cNvPr>
          <p:cNvSpPr txBox="1"/>
          <p:nvPr/>
        </p:nvSpPr>
        <p:spPr>
          <a:xfrm>
            <a:off x="5932714" y="62585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E"/>
              <a:t>https://matrics.eumetsat.int</a:t>
            </a:r>
          </a:p>
        </p:txBody>
      </p:sp>
    </p:spTree>
    <p:extLst>
      <p:ext uri="{BB962C8B-B14F-4D97-AF65-F5344CB8AC3E}">
        <p14:creationId xmlns:p14="http://schemas.microsoft.com/office/powerpoint/2010/main" val="1603831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7A970-2C32-069D-360A-AE39F9B14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00A9-2F70-4597-3AD2-05E05D0D8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GSICS activities : meetings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4E8FC-0B10-3353-AB97-663A2FF7C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4439194" cy="4643516"/>
          </a:xfrm>
        </p:spPr>
        <p:txBody>
          <a:bodyPr>
            <a:normAutofit/>
          </a:bodyPr>
          <a:lstStyle/>
          <a:p>
            <a:r>
              <a:rPr lang="en-US" sz="2400"/>
              <a:t>EUMETSAT and NRC co-</a:t>
            </a:r>
            <a:r>
              <a:rPr lang="en-US" sz="2400" err="1"/>
              <a:t>organised</a:t>
            </a:r>
            <a:r>
              <a:rPr lang="en-US" sz="2400"/>
              <a:t> the 2026 annual meeting in Ottawa.</a:t>
            </a:r>
          </a:p>
          <a:p>
            <a:endParaRPr lang="en-US" sz="2400"/>
          </a:p>
          <a:p>
            <a:r>
              <a:rPr lang="en-US" sz="2400"/>
              <a:t>EUMETSAT is </a:t>
            </a:r>
            <a:r>
              <a:rPr lang="en-US" sz="2400" err="1"/>
              <a:t>organising</a:t>
            </a:r>
            <a:r>
              <a:rPr lang="en-US" sz="2400"/>
              <a:t>/hosting the 5</a:t>
            </a:r>
            <a:r>
              <a:rPr lang="en-US" sz="2400" baseline="30000"/>
              <a:t>th</a:t>
            </a:r>
            <a:r>
              <a:rPr lang="en-US" sz="2400"/>
              <a:t> Joint CGMS GSICS / CEOS WGCV Lunar Calibration Workshop on 16-20 November 2026 in Darmstadt.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4D784A-8434-CA0F-F6DF-E465EAA98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384" y="1343225"/>
            <a:ext cx="6564896" cy="4915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72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0B940-9AD1-63B0-2866-813698FDF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196D-E68A-C308-E479-442516442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GSICS activities : decommissioning of the EUMETSAT GSICS products and server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7F78F-3A89-4529-2DBC-FF074726A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For security reasons, EUMETSAT will decommission the EUMETSAT GSICS server.</a:t>
            </a:r>
          </a:p>
          <a:p>
            <a:r>
              <a:rPr lang="en-US"/>
              <a:t>Server functions:</a:t>
            </a:r>
            <a:endParaRPr lang="en-IE"/>
          </a:p>
          <a:p>
            <a:pPr lvl="1"/>
            <a:r>
              <a:rPr lang="en-IE"/>
              <a:t>Sharing of IASI L1c data in GSICS format with CMA : transitioned to the Data Store</a:t>
            </a:r>
          </a:p>
          <a:p>
            <a:pPr lvl="1"/>
            <a:r>
              <a:rPr lang="en-IE"/>
              <a:t>GSICS Plotting Tool: replaced by MATRICS and the GSICS Dashboard</a:t>
            </a:r>
          </a:p>
          <a:p>
            <a:pPr lvl="1"/>
            <a:r>
              <a:rPr lang="en-IE"/>
              <a:t>EUM GSICS products repository: discontinued (as per discussions at 2025 annual meeting)</a:t>
            </a:r>
          </a:p>
          <a:p>
            <a:pPr lvl="1"/>
            <a:r>
              <a:rPr lang="en-IE"/>
              <a:t>Mirror repository of JMA GSICS products: discontinued</a:t>
            </a:r>
          </a:p>
          <a:p>
            <a:pPr lvl="1"/>
            <a:r>
              <a:rPr lang="en-IE"/>
              <a:t>Intermediate colocation files: discontinued</a:t>
            </a:r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2537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B017D-1735-B45B-D2A0-78B70FB49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GSICS activities: Microwave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CF9CA-F3FE-3ACD-6008-AB5142C31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498295"/>
            <a:ext cx="11338560" cy="4994580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en-IE" b="1"/>
              <a:t>Sterna Inter-Calibration </a:t>
            </a:r>
            <a:r>
              <a:rPr lang="en-US"/>
              <a:t>​</a:t>
            </a:r>
          </a:p>
          <a:p>
            <a:pPr lvl="1" fontAlgn="base"/>
            <a:r>
              <a:rPr lang="en-IE" b="1"/>
              <a:t>Spectral Band Adjustment Functions &amp; Cloud Detection algorithm</a:t>
            </a:r>
            <a:r>
              <a:rPr lang="en-US"/>
              <a:t>​</a:t>
            </a:r>
          </a:p>
          <a:p>
            <a:pPr lvl="1" fontAlgn="base"/>
            <a:r>
              <a:rPr lang="en-IE" b="1"/>
              <a:t>OCTM (“Warm SNO”) inter-calibration algorithm</a:t>
            </a:r>
            <a:r>
              <a:rPr lang="en-US"/>
              <a:t>​</a:t>
            </a:r>
          </a:p>
          <a:p>
            <a:pPr lvl="1" fontAlgn="base"/>
            <a:r>
              <a:rPr lang="en-IE" b="1"/>
              <a:t>Vicarious Inter-Calibration algorithm</a:t>
            </a:r>
            <a:r>
              <a:rPr lang="en-US"/>
              <a:t>​</a:t>
            </a:r>
          </a:p>
          <a:p>
            <a:pPr lvl="1" fontAlgn="base"/>
            <a:r>
              <a:rPr lang="en-IE" b="1"/>
              <a:t>Uncertainty Analysis – potential application to other GSICS Sub-Groups</a:t>
            </a:r>
            <a:r>
              <a:rPr lang="en-US"/>
              <a:t>​</a:t>
            </a:r>
          </a:p>
          <a:p>
            <a:pPr lvl="1" fontAlgn="base"/>
            <a:r>
              <a:rPr lang="en-IE" b="1"/>
              <a:t>Study Report and ATBDs to be published at </a:t>
            </a:r>
            <a:r>
              <a:rPr lang="en-IE" b="1" u="sng">
                <a:hlinkClick r:id="rId2"/>
              </a:rPr>
              <a:t>https://www.eumetsat.int/science-studies</a:t>
            </a:r>
            <a:r>
              <a:rPr lang="en-IE" b="1"/>
              <a:t> </a:t>
            </a:r>
            <a:r>
              <a:rPr lang="en-US"/>
              <a:t>​</a:t>
            </a:r>
          </a:p>
          <a:p>
            <a:pPr lvl="1" fontAlgn="base"/>
            <a:r>
              <a:rPr lang="en-IE" b="1"/>
              <a:t>Implementation Plan: derive corrections to Calibration Coefficient </a:t>
            </a:r>
            <a:r>
              <a:rPr lang="en-IE" b="1" err="1"/>
              <a:t>DataBase</a:t>
            </a:r>
            <a:r>
              <a:rPr lang="en-IE" b="1"/>
              <a:t> (CCDB), </a:t>
            </a:r>
            <a:r>
              <a:rPr lang="en-IE"/>
              <a:t>​</a:t>
            </a:r>
            <a:r>
              <a:rPr lang="en-IE" b="1"/>
              <a:t>based on biases found in inter-calibration algorithms</a:t>
            </a:r>
            <a:r>
              <a:rPr lang="en-IE"/>
              <a:t>​</a:t>
            </a:r>
            <a:br>
              <a:rPr lang="en-IE"/>
            </a:br>
            <a:endParaRPr lang="en-IE"/>
          </a:p>
          <a:p>
            <a:pPr fontAlgn="base"/>
            <a:r>
              <a:rPr lang="en-IE"/>
              <a:t>Leading SNO/Vicarious Inter-Calibration Focus Group​</a:t>
            </a:r>
          </a:p>
          <a:p>
            <a:pPr lvl="1" fontAlgn="base"/>
            <a:r>
              <a:rPr lang="en-IE"/>
              <a:t>3 meetings</a:t>
            </a:r>
            <a:r>
              <a:rPr lang="en-US"/>
              <a:t>​</a:t>
            </a:r>
            <a:br>
              <a:rPr lang="en-US"/>
            </a:br>
            <a:endParaRPr lang="en-US"/>
          </a:p>
          <a:p>
            <a:pPr fontAlgn="base"/>
            <a:r>
              <a:rPr lang="en-IE"/>
              <a:t>Contribution to Microwave Moon Focus Group</a:t>
            </a:r>
            <a:r>
              <a:rPr lang="en-US"/>
              <a:t>​</a:t>
            </a:r>
          </a:p>
          <a:p>
            <a:pPr lvl="1" fontAlgn="base"/>
            <a:r>
              <a:rPr lang="en-IE"/>
              <a:t>Analysis of AWS lunar intrusions for pointing and FOV validation</a:t>
            </a:r>
            <a:r>
              <a:rPr lang="en-US"/>
              <a:t>​</a:t>
            </a:r>
            <a:br>
              <a:rPr lang="en-US"/>
            </a:br>
            <a:endParaRPr lang="en-US"/>
          </a:p>
          <a:p>
            <a:pPr fontAlgn="base"/>
            <a:r>
              <a:rPr lang="en-IE"/>
              <a:t>Contribution to Technology &amp; Testing Focus Group</a:t>
            </a:r>
            <a:r>
              <a:rPr lang="en-US"/>
              <a:t>​</a:t>
            </a:r>
          </a:p>
          <a:p>
            <a:pPr lvl="1" fontAlgn="base"/>
            <a:r>
              <a:rPr lang="en-IE"/>
              <a:t>Recommendations for on-ground tests, SRF format</a:t>
            </a:r>
            <a:r>
              <a:rPr lang="en-US"/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3877122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609F2-2362-FD44-7CEB-54634C06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Lunar calibration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EAC3E-E6BD-AC87-2E32-05996F8E9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>
            <a:normAutofit/>
          </a:bodyPr>
          <a:lstStyle/>
          <a:p>
            <a:r>
              <a:rPr lang="en-US" sz="2400"/>
              <a:t>Realignment of the GIRO with ROLO ==&gt; GIRO v2.0</a:t>
            </a:r>
          </a:p>
          <a:p>
            <a:r>
              <a:rPr lang="en-US" sz="2400"/>
              <a:t>After a check on the IPR, distribution of the GIRO v2.0 to the licensees</a:t>
            </a:r>
          </a:p>
          <a:p>
            <a:r>
              <a:rPr lang="en-US" sz="2400"/>
              <a:t>Continued the LSICS development initiated by NOAA</a:t>
            </a:r>
          </a:p>
          <a:p>
            <a:r>
              <a:rPr lang="en-US" sz="2400"/>
              <a:t>Contribution to the discussions on LSICS and implemented LESSR v2.0 and GIRO v2.0</a:t>
            </a:r>
          </a:p>
          <a:p>
            <a:r>
              <a:rPr lang="en-US" sz="2400"/>
              <a:t>Creation of a lunar calibration mailing list to ease the communication within the lunar calibration community</a:t>
            </a:r>
          </a:p>
          <a:p>
            <a:r>
              <a:rPr lang="en-US" sz="2400"/>
              <a:t>Resolved (still to be confirmed with the next acquisition in August) the pointing issue with GOME2 C ==&gt; will allow the use of GOME2 C lunar observations to expend the range of the LESSR model</a:t>
            </a:r>
          </a:p>
          <a:p>
            <a:r>
              <a:rPr lang="en-US" sz="2400"/>
              <a:t>Initial results with lunar calibration applied to SLSTR-A and SLSTR-B</a:t>
            </a:r>
          </a:p>
        </p:txBody>
      </p:sp>
    </p:spTree>
    <p:extLst>
      <p:ext uri="{BB962C8B-B14F-4D97-AF65-F5344CB8AC3E}">
        <p14:creationId xmlns:p14="http://schemas.microsoft.com/office/powerpoint/2010/main" val="3373053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F3301-85B5-C83B-20BD-68A281D14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EBED9-321A-5F31-ADC0-6AF9FEBD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Lunar calibration : reaching high absolute accuracy with LESSR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D0B6D7-A0BD-289B-FC3C-EAA587DC3F56}"/>
              </a:ext>
            </a:extLst>
          </p:cNvPr>
          <p:cNvSpPr txBox="1"/>
          <p:nvPr/>
        </p:nvSpPr>
        <p:spPr>
          <a:xfrm>
            <a:off x="7772620" y="5529943"/>
            <a:ext cx="3859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2">
                    <a:lumMod val="75000"/>
                  </a:schemeClr>
                </a:solidFill>
              </a:rPr>
              <a:t>MICMICS vicarious desert calibration</a:t>
            </a:r>
          </a:p>
          <a:p>
            <a:r>
              <a:rPr lang="en-US">
                <a:solidFill>
                  <a:srgbClr val="0070C0"/>
                </a:solidFill>
              </a:rPr>
              <a:t>MICMICS LESSR lunar calibration</a:t>
            </a:r>
            <a:endParaRPr lang="en-IE">
              <a:solidFill>
                <a:srgbClr val="0070C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3A1B41C-C777-1FAD-BCD1-6F8F5C7A6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12192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87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FD7E3-2B77-8A73-2EB8-910B42BD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Lunar calibration: deployed for Sentinel-3 SLSTR</a:t>
            </a:r>
            <a:endParaRPr lang="en-IE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6A1383-306D-ED24-CC31-4CF43C452D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28" y="1415142"/>
            <a:ext cx="9797143" cy="489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020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55B2A-4344-5A05-0A71-F672F9F9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GSICS activities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F9CF2-9E9A-CE99-6A16-2AD93DEE9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3"/>
            <a:ext cx="11338560" cy="4877831"/>
          </a:xfrm>
        </p:spPr>
        <p:txBody>
          <a:bodyPr>
            <a:normAutofit fontScale="70000" lnSpcReduction="20000"/>
          </a:bodyPr>
          <a:lstStyle/>
          <a:p>
            <a:r>
              <a:rPr lang="en-US"/>
              <a:t>Ray-Matching for Calibration Monitoring of MTG-I1 FCI VNIR Channels: An Initial Assessment</a:t>
            </a:r>
          </a:p>
          <a:p>
            <a:pPr lvl="1"/>
            <a:r>
              <a:rPr lang="en-US"/>
              <a:t>Improved filtering, uncertainty handling, and </a:t>
            </a:r>
            <a:r>
              <a:rPr lang="en-US" err="1"/>
              <a:t>parametrisation</a:t>
            </a:r>
            <a:r>
              <a:rPr lang="en-US"/>
              <a:t> have enhanced calibration results.</a:t>
            </a:r>
          </a:p>
          <a:p>
            <a:pPr lvl="1"/>
            <a:r>
              <a:rPr lang="en-US"/>
              <a:t>Additional instruments increased robustness, with ongoing refinements to further improve accuracy.</a:t>
            </a:r>
            <a:br>
              <a:rPr lang="en-US"/>
            </a:br>
            <a:endParaRPr lang="en-US"/>
          </a:p>
          <a:p>
            <a:r>
              <a:rPr lang="en-US"/>
              <a:t>Desert Calibration and Intercalibration: State-of-the-Art Methods and Challenges</a:t>
            </a:r>
          </a:p>
          <a:p>
            <a:pPr lvl="1"/>
            <a:r>
              <a:rPr lang="en-US"/>
              <a:t>State-of-the-art desert calibration methods were assessed, including sensitivity analyses of key parameters.</a:t>
            </a:r>
          </a:p>
          <a:p>
            <a:pPr lvl="1"/>
            <a:r>
              <a:rPr lang="en-US"/>
              <a:t>Challenges were identified, and future improvements were outlined.</a:t>
            </a:r>
            <a:br>
              <a:rPr lang="en-US"/>
            </a:br>
            <a:endParaRPr lang="en-US"/>
          </a:p>
          <a:p>
            <a:r>
              <a:rPr lang="en-US"/>
              <a:t>Intercomparison of the GSICS Engine and MICMICS for IR GEO–LEO Intercalibration</a:t>
            </a:r>
          </a:p>
          <a:p>
            <a:pPr lvl="1"/>
            <a:r>
              <a:rPr lang="en-US"/>
              <a:t>Three intercalibration implementations show good agreement, with MICMICS offering lower uncertainty and variability.</a:t>
            </a:r>
          </a:p>
          <a:p>
            <a:pPr lvl="1"/>
            <a:r>
              <a:rPr lang="en-US"/>
              <a:t>Transition from GSICS to MICMICS is planned by year-end.</a:t>
            </a:r>
            <a:br>
              <a:rPr lang="en-US"/>
            </a:br>
            <a:endParaRPr lang="en-US"/>
          </a:p>
          <a:p>
            <a:r>
              <a:rPr lang="en-US"/>
              <a:t>Support of ESA FDR4ATMOS project for generation of </a:t>
            </a:r>
            <a:r>
              <a:rPr lang="en-US" err="1"/>
              <a:t>harmonised</a:t>
            </a:r>
            <a:r>
              <a:rPr lang="en-US"/>
              <a:t> FDR covering GOME-1, SCIAMACHY and GOME-2	</a:t>
            </a:r>
            <a:br>
              <a:rPr lang="en-US"/>
            </a:br>
            <a:endParaRPr lang="en-US"/>
          </a:p>
          <a:p>
            <a:r>
              <a:rPr lang="en-US"/>
              <a:t>Calibration analyses for the SIOV and Cal/Val of MTG-S IRS/UVN and EPS-SG </a:t>
            </a:r>
            <a:r>
              <a:rPr lang="en-US" err="1"/>
              <a:t>METimage</a:t>
            </a:r>
            <a:r>
              <a:rPr lang="en-US"/>
              <a:t>/3MI/UVNS/IASI-NG/MWS</a:t>
            </a:r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2439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D3EE-82E6-B2D7-CC9F-7C5C6CF00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Calibration updates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212E5-5220-C356-31A5-4F3EF90A7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Met-12 FCI</a:t>
            </a:r>
          </a:p>
          <a:p>
            <a:pPr lvl="1"/>
            <a:r>
              <a:rPr lang="en-US"/>
              <a:t>IR are still calibrated by the MICMICS implementation of GEO-LEO</a:t>
            </a:r>
          </a:p>
          <a:p>
            <a:pPr lvl="1"/>
            <a:r>
              <a:rPr lang="en-US"/>
              <a:t>IR gain ingestion frequency improved from daily to hourly</a:t>
            </a:r>
          </a:p>
          <a:p>
            <a:pPr lvl="1"/>
            <a:r>
              <a:rPr lang="en-US"/>
              <a:t>VIS-NIR gains will be calibrated by MICMICS in a few months</a:t>
            </a:r>
            <a:br>
              <a:rPr lang="en-US"/>
            </a:br>
            <a:endParaRPr lang="en-US"/>
          </a:p>
          <a:p>
            <a:r>
              <a:rPr lang="en-US"/>
              <a:t>Met-9-10-11 SEVIRI</a:t>
            </a:r>
          </a:p>
          <a:p>
            <a:pPr lvl="1"/>
            <a:r>
              <a:rPr lang="en-US"/>
              <a:t>VIS-NIR gains (bias and drift) calibrated by MICMICS as of March 2026</a:t>
            </a:r>
            <a:br>
              <a:rPr lang="en-US"/>
            </a:br>
            <a:endParaRPr lang="en-US"/>
          </a:p>
          <a:p>
            <a:r>
              <a:rPr lang="en-US"/>
              <a:t>Sentinel-3 A-B SLSTR</a:t>
            </a:r>
          </a:p>
          <a:p>
            <a:pPr lvl="1"/>
            <a:r>
              <a:rPr lang="en-US"/>
              <a:t>VIS-NIR gains (bias and drift) calibrated by MICMICS as of April 2026</a:t>
            </a:r>
            <a:br>
              <a:rPr lang="en-US"/>
            </a:br>
            <a:endParaRPr lang="en-US"/>
          </a:p>
          <a:p>
            <a:r>
              <a:rPr lang="en-US" err="1"/>
              <a:t>Metop</a:t>
            </a:r>
            <a:r>
              <a:rPr lang="en-US"/>
              <a:t>-B-C AVHRR </a:t>
            </a:r>
          </a:p>
          <a:p>
            <a:pPr lvl="1"/>
            <a:r>
              <a:rPr lang="en-US"/>
              <a:t>VIS-NIR gains calibrated by MICMICS as of April 2026</a:t>
            </a:r>
          </a:p>
        </p:txBody>
      </p:sp>
    </p:spTree>
    <p:extLst>
      <p:ext uri="{BB962C8B-B14F-4D97-AF65-F5344CB8AC3E}">
        <p14:creationId xmlns:p14="http://schemas.microsoft.com/office/powerpoint/2010/main" val="40372428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69D60-0209-C4DE-484C-4C9BB8C05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Climate Data Records production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55E963-C220-1626-DC9D-90E6C33CA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/>
            <a:r>
              <a:rPr lang="en-GB"/>
              <a:t>Completed several data records in 2025, some pending final delivery reviews:</a:t>
            </a:r>
            <a:r>
              <a:rPr lang="en-US"/>
              <a:t>​</a:t>
            </a:r>
            <a:br>
              <a:rPr lang="en-US"/>
            </a:br>
            <a:endParaRPr lang="en-US"/>
          </a:p>
          <a:p>
            <a:pPr fontAlgn="base"/>
            <a:r>
              <a:rPr lang="en-IE"/>
              <a:t>5 IR sounding/imaging radiance records (IASI L1c R2, SSH R1, AVHRR GAC R1.1, MVIRI R2.1, and SEVIRI R1) </a:t>
            </a:r>
            <a:r>
              <a:rPr lang="en-US"/>
              <a:t>​</a:t>
            </a:r>
            <a:br>
              <a:rPr lang="en-US"/>
            </a:br>
            <a:endParaRPr lang="en-US"/>
          </a:p>
          <a:p>
            <a:pPr fontAlgn="base"/>
            <a:r>
              <a:rPr lang="en-IE"/>
              <a:t>3 Microwave sounding radiance records (SSMIS R1, MSU R1, and Harmonised Multi-Humidity Sounder R1)</a:t>
            </a:r>
            <a:r>
              <a:rPr lang="en-US"/>
              <a:t>​</a:t>
            </a:r>
            <a:br>
              <a:rPr lang="en-US"/>
            </a:br>
            <a:endParaRPr lang="en-US"/>
          </a:p>
          <a:p>
            <a:pPr fontAlgn="base"/>
            <a:r>
              <a:rPr lang="en-IE"/>
              <a:t>Radio occultation: GRAS Fundamental Data Record, Release 4</a:t>
            </a:r>
            <a:r>
              <a:rPr lang="en-US"/>
              <a:t>​</a:t>
            </a:r>
            <a:br>
              <a:rPr lang="en-US"/>
            </a:br>
            <a:endParaRPr lang="en-US"/>
          </a:p>
          <a:p>
            <a:pPr fontAlgn="base"/>
            <a:r>
              <a:rPr lang="en-IE"/>
              <a:t>Radar scatterometry: ASCAT Fundamental Data Record, Release 3</a:t>
            </a:r>
            <a:endParaRPr lang="en-US"/>
          </a:p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8119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4185" y="2117"/>
            <a:ext cx="9009645" cy="724622"/>
          </a:xfrm>
        </p:spPr>
        <p:txBody>
          <a:bodyPr>
            <a:normAutofit fontScale="90000"/>
          </a:bodyPr>
          <a:lstStyle/>
          <a:p>
            <a:r>
              <a:rPr lang="en-GB" sz="3400" u="sng">
                <a:solidFill>
                  <a:srgbClr val="0070C0"/>
                </a:solidFill>
                <a:latin typeface="+mj-lt"/>
                <a:cs typeface="Arial"/>
              </a:rPr>
              <a:t>No change</a:t>
            </a:r>
            <a:r>
              <a:rPr lang="en-GB" sz="3400">
                <a:solidFill>
                  <a:srgbClr val="0070C0"/>
                </a:solidFill>
                <a:latin typeface="+mj-lt"/>
                <a:cs typeface="Arial"/>
              </a:rPr>
              <a:t> of IASI status onboard Metop-B and -C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>
          <a:xfrm>
            <a:off x="9759142" y="6400800"/>
            <a:ext cx="1823258" cy="23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21</a:t>
            </a:fld>
            <a:endParaRPr lang="en-US">
              <a:latin typeface="+mj-lt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C9F94EC-547B-341B-411A-A490FCC821D0}"/>
              </a:ext>
            </a:extLst>
          </p:cNvPr>
          <p:cNvSpPr txBox="1">
            <a:spLocks/>
          </p:cNvSpPr>
          <p:nvPr/>
        </p:nvSpPr>
        <p:spPr bwMode="auto">
          <a:xfrm>
            <a:off x="164173" y="961437"/>
            <a:ext cx="5494506" cy="51963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sz="3200" b="1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IASI/</a:t>
            </a:r>
            <a:r>
              <a:rPr kumimoji="0" lang="en-GB" sz="3200" b="1" i="0" u="sng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Metop</a:t>
            </a:r>
            <a:r>
              <a:rPr kumimoji="0" lang="en-GB" sz="3200" b="1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-B:</a:t>
            </a:r>
          </a:p>
          <a:p>
            <a:pPr marL="0" indent="0">
              <a:buNone/>
              <a:defRPr/>
            </a:pPr>
            <a:r>
              <a:rPr kumimoji="0" lang="en-IE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The IASI PFM-R instrument is fully operational and its performance is still nominal. No degradation has been observed.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2AD832-557D-9EC7-CAA7-207D635B7187}"/>
              </a:ext>
            </a:extLst>
          </p:cNvPr>
          <p:cNvSpPr/>
          <p:nvPr/>
        </p:nvSpPr>
        <p:spPr bwMode="auto">
          <a:xfrm>
            <a:off x="1372143" y="2683793"/>
            <a:ext cx="95070" cy="347403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pic>
        <p:nvPicPr>
          <p:cNvPr id="6" name="Picture 5" descr="A graph showing a sound wave&#10;&#10;Description automatically generated">
            <a:extLst>
              <a:ext uri="{FF2B5EF4-FFF2-40B4-BE49-F238E27FC236}">
                <a16:creationId xmlns:a16="http://schemas.microsoft.com/office/drawing/2014/main" id="{B09A6F8A-49FD-5DBF-A495-769681A5A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5701" y="2148495"/>
            <a:ext cx="3194920" cy="1592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1B2EB6-B5DF-77F4-F9F8-4FC8FBE8AB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00" y="4047032"/>
            <a:ext cx="4418117" cy="2029432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390E054-DBAF-17A2-59CE-F64FC125BBE2}"/>
              </a:ext>
            </a:extLst>
          </p:cNvPr>
          <p:cNvSpPr txBox="1">
            <a:spLocks/>
          </p:cNvSpPr>
          <p:nvPr/>
        </p:nvSpPr>
        <p:spPr bwMode="auto">
          <a:xfrm>
            <a:off x="5949467" y="961437"/>
            <a:ext cx="5494506" cy="51963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sz="3200" b="1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IASI/</a:t>
            </a:r>
            <a:r>
              <a:rPr kumimoji="0" lang="en-GB" sz="3200" b="1" i="0" u="sng" strike="noStrike" kern="0" cap="none" spc="0" normalizeH="0" baseline="0" noProof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Metop</a:t>
            </a:r>
            <a:r>
              <a:rPr kumimoji="0" lang="en-GB" sz="3200" b="1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-C:</a:t>
            </a:r>
          </a:p>
          <a:p>
            <a:pPr marL="0" indent="0">
              <a:buNone/>
              <a:defRPr/>
            </a:pPr>
            <a:r>
              <a:rPr kumimoji="0" lang="en-IE" sz="2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The IASI FM3 instrument is fully operational and its performance is still nominal. No degradation has been observed.</a:t>
            </a: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Arial" pitchFamily="34" charset="0"/>
            </a:endParaRPr>
          </a:p>
        </p:txBody>
      </p:sp>
      <p:pic>
        <p:nvPicPr>
          <p:cNvPr id="9" name="Picture 8" descr="A close-up of a graph&#10;&#10;Description automatically generated">
            <a:extLst>
              <a:ext uri="{FF2B5EF4-FFF2-40B4-BE49-F238E27FC236}">
                <a16:creationId xmlns:a16="http://schemas.microsoft.com/office/drawing/2014/main" id="{51EAB9C0-7D3A-36A9-D224-5EBA73E729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6712" y="4095632"/>
            <a:ext cx="3993087" cy="20294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412469-33E6-5B52-CDF1-B138CBD2C0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7941" y="2357026"/>
            <a:ext cx="3129939" cy="1513275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83260F4-39C4-24A2-72B2-62EAB4E48DE4}"/>
              </a:ext>
            </a:extLst>
          </p:cNvPr>
          <p:cNvCxnSpPr>
            <a:cxnSpLocks/>
          </p:cNvCxnSpPr>
          <p:nvPr/>
        </p:nvCxnSpPr>
        <p:spPr>
          <a:xfrm>
            <a:off x="5363471" y="2683793"/>
            <a:ext cx="0" cy="50898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3D447E-5B27-99EB-745A-C6186C48E440}"/>
              </a:ext>
            </a:extLst>
          </p:cNvPr>
          <p:cNvCxnSpPr>
            <a:cxnSpLocks/>
          </p:cNvCxnSpPr>
          <p:nvPr/>
        </p:nvCxnSpPr>
        <p:spPr>
          <a:xfrm>
            <a:off x="7973321" y="2456209"/>
            <a:ext cx="0" cy="122859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2AFBB07-2192-DF42-EE2B-95ED929C74C4}"/>
              </a:ext>
            </a:extLst>
          </p:cNvPr>
          <p:cNvSpPr txBox="1"/>
          <p:nvPr/>
        </p:nvSpPr>
        <p:spPr>
          <a:xfrm>
            <a:off x="7788794" y="2268670"/>
            <a:ext cx="37819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600" b="1">
                <a:latin typeface="+mj-lt"/>
              </a:rPr>
              <a:t>+0.15</a:t>
            </a:r>
            <a:endParaRPr lang="en-IE" sz="600" b="1"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9136E1-33C4-841B-78A2-F4A9001C33B8}"/>
              </a:ext>
            </a:extLst>
          </p:cNvPr>
          <p:cNvSpPr txBox="1"/>
          <p:nvPr/>
        </p:nvSpPr>
        <p:spPr>
          <a:xfrm>
            <a:off x="7788794" y="3763512"/>
            <a:ext cx="37819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600" b="1">
                <a:latin typeface="+mj-lt"/>
              </a:rPr>
              <a:t>-0.15</a:t>
            </a:r>
            <a:endParaRPr lang="en-IE" sz="600" b="1"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6BC911-693D-D544-1866-61E9E117EE78}"/>
              </a:ext>
            </a:extLst>
          </p:cNvPr>
          <p:cNvSpPr txBox="1"/>
          <p:nvPr/>
        </p:nvSpPr>
        <p:spPr>
          <a:xfrm>
            <a:off x="5180753" y="3192780"/>
            <a:ext cx="37819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600" b="1">
                <a:latin typeface="+mj-lt"/>
              </a:rPr>
              <a:t>-0.15</a:t>
            </a:r>
            <a:endParaRPr lang="en-IE" sz="600" b="1"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87684E3-4A71-947A-35B1-C7DEDE21B389}"/>
              </a:ext>
            </a:extLst>
          </p:cNvPr>
          <p:cNvSpPr txBox="1"/>
          <p:nvPr/>
        </p:nvSpPr>
        <p:spPr>
          <a:xfrm>
            <a:off x="5164504" y="2476033"/>
            <a:ext cx="378197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600" b="1">
                <a:latin typeface="+mj-lt"/>
              </a:rPr>
              <a:t>+0.15</a:t>
            </a:r>
            <a:endParaRPr lang="en-IE" sz="600" b="1">
              <a:latin typeface="+mj-lt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7EC3411-3795-C03C-85CA-23F3527749AD}"/>
              </a:ext>
            </a:extLst>
          </p:cNvPr>
          <p:cNvCxnSpPr>
            <a:cxnSpLocks/>
          </p:cNvCxnSpPr>
          <p:nvPr/>
        </p:nvCxnSpPr>
        <p:spPr>
          <a:xfrm flipV="1">
            <a:off x="5516573" y="2494353"/>
            <a:ext cx="2317601" cy="18944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BF05F56-8E55-BB34-04CF-9FCD3F2D61E4}"/>
              </a:ext>
            </a:extLst>
          </p:cNvPr>
          <p:cNvCxnSpPr>
            <a:cxnSpLocks/>
          </p:cNvCxnSpPr>
          <p:nvPr/>
        </p:nvCxnSpPr>
        <p:spPr>
          <a:xfrm>
            <a:off x="5502619" y="3351233"/>
            <a:ext cx="2286175" cy="33356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2BAB969-511F-47B0-E9F0-7BD98C8DC149}"/>
              </a:ext>
            </a:extLst>
          </p:cNvPr>
          <p:cNvSpPr txBox="1"/>
          <p:nvPr/>
        </p:nvSpPr>
        <p:spPr>
          <a:xfrm>
            <a:off x="5502619" y="2724810"/>
            <a:ext cx="187881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latin typeface="+mj-lt"/>
              </a:rPr>
              <a:t>Inter-pixels consistency</a:t>
            </a:r>
            <a:endParaRPr lang="en-IE" sz="1600"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D8A6013-7EE4-FB47-CECA-08032D454DB6}"/>
              </a:ext>
            </a:extLst>
          </p:cNvPr>
          <p:cNvSpPr txBox="1"/>
          <p:nvPr/>
        </p:nvSpPr>
        <p:spPr>
          <a:xfrm>
            <a:off x="4685850" y="4648036"/>
            <a:ext cx="2045708" cy="830997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latin typeface="+mj-lt"/>
              </a:rPr>
              <a:t>Radiances anomaly </a:t>
            </a:r>
          </a:p>
          <a:p>
            <a:pPr algn="ctr"/>
            <a:r>
              <a:rPr lang="en-GB" sz="1600">
                <a:latin typeface="+mj-lt"/>
              </a:rPr>
              <a:t>over the last annual</a:t>
            </a:r>
          </a:p>
          <a:p>
            <a:pPr algn="ctr"/>
            <a:r>
              <a:rPr lang="en-GB" sz="1600">
                <a:latin typeface="+mj-lt"/>
              </a:rPr>
              <a:t>period report</a:t>
            </a:r>
            <a:endParaRPr lang="en-IE" sz="16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40781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5EBA9-1964-C4E3-641C-35F2FCCB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b="1">
                <a:solidFill>
                  <a:srgbClr val="0070C0"/>
                </a:solidFill>
              </a:rPr>
              <a:t>EUMETSAT GSICS team</a:t>
            </a:r>
            <a:endParaRPr lang="en-IE" sz="3200" b="1">
              <a:solidFill>
                <a:srgbClr val="0070C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1101F0-6016-0B48-AE65-74D7B2CB11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759142" y="6400800"/>
            <a:ext cx="1823258" cy="23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AC5873D-F9F3-068E-E80F-37788D0958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0071089"/>
              </p:ext>
            </p:extLst>
          </p:nvPr>
        </p:nvGraphicFramePr>
        <p:xfrm>
          <a:off x="2785383" y="1075946"/>
          <a:ext cx="8797018" cy="5782054"/>
        </p:xfrm>
        <a:graphic>
          <a:graphicData uri="http://schemas.openxmlformats.org/drawingml/2006/table">
            <a:tbl>
              <a:tblPr firstRow="1" bandRow="1"/>
              <a:tblGrid>
                <a:gridCol w="2646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50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1538">
                <a:tc gridSpan="2">
                  <a:txBody>
                    <a:bodyPr/>
                    <a:lstStyle>
                      <a:lvl1pPr marL="0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b="1" kern="1200">
                          <a:solidFill>
                            <a:schemeClr val="lt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Executive Panel</a:t>
                      </a:r>
                    </a:p>
                  </a:txBody>
                  <a:tcPr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GB" sz="1600" b="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Bojan</a:t>
                      </a:r>
                      <a:r>
                        <a:rPr lang="en-GB" sz="1600" b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 </a:t>
                      </a:r>
                      <a:r>
                        <a:rPr lang="en-GB" sz="1600" b="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Bojkov</a:t>
                      </a:r>
                      <a:endParaRPr lang="en-GB" sz="1600" b="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EUMETSAT representative</a:t>
                      </a:r>
                      <a:endParaRPr lang="en-GB" sz="1600" b="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 marL="0" marR="0"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941">
                <a:tc gridSpan="2"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Data Working Group</a:t>
                      </a:r>
                      <a:endParaRPr lang="en-GB" sz="2000" b="1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7200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Simon Elliott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buFontTx/>
                        <a:buNone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Global Data Exchange Expert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1538">
                <a:tc gridSpan="2"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Research Working Group </a:t>
                      </a:r>
                      <a:endParaRPr lang="en-GB" sz="2000" b="1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59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Mounir Lekouara</a:t>
                      </a: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incoming vice-chair</a:t>
                      </a:r>
                      <a:r>
                        <a:rPr lang="en-GB" sz="1600" b="0" kern="1200" baseline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of GRWG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586470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Tim Hewison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MW Sub-Group PoC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S</a:t>
                      </a:r>
                      <a:r>
                        <a:rPr lang="en-GB" sz="1600" b="0" kern="120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é</a:t>
                      </a:r>
                      <a:r>
                        <a:rPr lang="en-GB" sz="1600" b="0" kern="120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bastien</a:t>
                      </a: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 Wagner 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VIS/NIR + Lunar calibration </a:t>
                      </a:r>
                      <a:r>
                        <a:rPr lang="en-GB" sz="1600" b="0" kern="120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PoC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Ali Mousivand</a:t>
                      </a: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buFontTx/>
                        <a:buNone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MICMICS + Radiative Transfer Modelling + Desert Calibration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Rasmus Lindstrot</a:t>
                      </a: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buFontTx/>
                        <a:buNone/>
                      </a:pPr>
                      <a:r>
                        <a:rPr lang="en-US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UVN spectrometers expert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Dorothée</a:t>
                      </a: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Coppens</a:t>
                      </a: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buFontTx/>
                        <a:buNone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Hyperspectral IR expert</a:t>
                      </a: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Christophe</a:t>
                      </a:r>
                      <a:r>
                        <a:rPr lang="en-GB" sz="1600" b="0" kern="1200" baseline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Accadia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Vinia Mattioli</a:t>
                      </a:r>
                    </a:p>
                  </a:txBody>
                  <a:tcPr marL="84406" marR="84406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914400" rtl="0" eaLnBrk="1" latinLnBrk="0" hangingPunct="1">
                        <a:buFontTx/>
                        <a:buNone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Microwave </a:t>
                      </a:r>
                      <a:r>
                        <a:rPr lang="en-GB" sz="1600" b="0" kern="1200" baseline="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experts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600" kern="1200" err="1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Rüdiger</a:t>
                      </a:r>
                      <a:r>
                        <a:rPr lang="en-US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Lang</a:t>
                      </a:r>
                      <a:endParaRPr lang="en-GB" sz="160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UVN spectrometers and VIS-NIR for CO2M</a:t>
                      </a:r>
                      <a:endParaRPr lang="en-GB" sz="160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7741950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None/>
                      </a:pPr>
                      <a:r>
                        <a:rPr lang="en-US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Viju John</a:t>
                      </a:r>
                      <a:endParaRPr lang="en-GB" sz="160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FCDR, IR, MW</a:t>
                      </a:r>
                      <a:endParaRPr lang="en-GB" sz="160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596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Bertrand Fougnie</a:t>
                      </a:r>
                    </a:p>
                    <a:p>
                      <a:pPr>
                        <a:buFont typeface="Arial" pitchFamily="34" charset="0"/>
                        <a:buNone/>
                      </a:pPr>
                      <a:r>
                        <a:rPr lang="en-GB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Thomas Honig</a:t>
                      </a:r>
                    </a:p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Rob Roebeling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  <a:p>
                      <a:pPr>
                        <a:buFont typeface="Arial" pitchFamily="34" charset="0"/>
                        <a:buNone/>
                      </a:pPr>
                      <a:endParaRPr lang="en-GB" sz="160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0" marB="0">
                    <a:lnL w="12700" cmpd="sng">
                      <a:solidFill>
                        <a:srgbClr val="FFFFFF"/>
                      </a:solidFill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VIS/NIR polarimetry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MICMICS + GSICS dashboard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Event logging</a:t>
                      </a:r>
                      <a:endParaRPr lang="en-GB" sz="1600" b="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rgbClr val="FFFFFF"/>
                      </a:solidFill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21538">
                <a:tc gridSpan="2"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</a:rPr>
                        <a:t>Point of Contact for Operational Matters</a:t>
                      </a:r>
                      <a:endParaRPr lang="en-GB" sz="2000" b="1" kern="12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31014"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600" b="0" kern="1200">
                          <a:solidFill>
                            <a:schemeClr val="accent6">
                              <a:lumMod val="10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Simon Elliott</a:t>
                      </a:r>
                    </a:p>
                  </a:txBody>
                  <a:tcPr marT="0" marB="0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56272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112544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688165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2250887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813609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3376331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939052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4501774" algn="l" defTabSz="1125444" rtl="0" eaLnBrk="1" latinLnBrk="0" hangingPunct="1">
                        <a:defRPr sz="2215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endParaRPr lang="en-GB" sz="1600">
                        <a:solidFill>
                          <a:schemeClr val="accent6">
                            <a:lumMod val="10000"/>
                          </a:schemeClr>
                        </a:solidFill>
                        <a:latin typeface="+mn-lt"/>
                      </a:endParaRP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4451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D738-701F-08B2-A022-E6EF611AE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163" y="3011858"/>
            <a:ext cx="10371688" cy="834283"/>
          </a:xfrm>
        </p:spPr>
        <p:txBody>
          <a:bodyPr/>
          <a:lstStyle/>
          <a:p>
            <a:r>
              <a:rPr lang="en-US"/>
              <a:t>Thank you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29731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AD80D-556F-4B95-DB6A-07637DD11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BACKUP SLIDES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81E2B-0279-2334-7361-AF952A5F62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597307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F7734-4638-926D-3777-4E99BD0B3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3280" y="132628"/>
            <a:ext cx="10078720" cy="667472"/>
          </a:xfrm>
        </p:spPr>
        <p:txBody>
          <a:bodyPr/>
          <a:lstStyle/>
          <a:p>
            <a:r>
              <a:rPr lang="en-GB" sz="2400" b="1">
                <a:solidFill>
                  <a:srgbClr val="0070C0"/>
                </a:solidFill>
                <a:latin typeface="+mj-lt"/>
              </a:rPr>
              <a:t>EUMETSAT instruments update: many new sensors to calibrate</a:t>
            </a:r>
            <a:endParaRPr lang="en-IE" sz="2400" b="1">
              <a:solidFill>
                <a:srgbClr val="0070C0"/>
              </a:solidFill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D91FFF-0AD2-986A-6E89-C8BED13463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759142" y="6400800"/>
            <a:ext cx="1823258" cy="23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70D201D-D329-10D3-C117-17CD0A354FE8}"/>
              </a:ext>
            </a:extLst>
          </p:cNvPr>
          <p:cNvGraphicFramePr>
            <a:graphicFrameLocks noGrp="1"/>
          </p:cNvGraphicFramePr>
          <p:nvPr/>
        </p:nvGraphicFramePr>
        <p:xfrm>
          <a:off x="1872166" y="1261702"/>
          <a:ext cx="8186233" cy="4714875"/>
        </p:xfrm>
        <a:graphic>
          <a:graphicData uri="http://schemas.openxmlformats.org/drawingml/2006/table">
            <a:tbl>
              <a:tblPr/>
              <a:tblGrid>
                <a:gridCol w="1654979">
                  <a:extLst>
                    <a:ext uri="{9D8B030D-6E8A-4147-A177-3AD203B41FA5}">
                      <a16:colId xmlns:a16="http://schemas.microsoft.com/office/drawing/2014/main" val="2181616993"/>
                    </a:ext>
                  </a:extLst>
                </a:gridCol>
                <a:gridCol w="1418553">
                  <a:extLst>
                    <a:ext uri="{9D8B030D-6E8A-4147-A177-3AD203B41FA5}">
                      <a16:colId xmlns:a16="http://schemas.microsoft.com/office/drawing/2014/main" val="2701366407"/>
                    </a:ext>
                  </a:extLst>
                </a:gridCol>
                <a:gridCol w="2216489">
                  <a:extLst>
                    <a:ext uri="{9D8B030D-6E8A-4147-A177-3AD203B41FA5}">
                      <a16:colId xmlns:a16="http://schemas.microsoft.com/office/drawing/2014/main" val="1644310449"/>
                    </a:ext>
                  </a:extLst>
                </a:gridCol>
                <a:gridCol w="2896212">
                  <a:extLst>
                    <a:ext uri="{9D8B030D-6E8A-4147-A177-3AD203B41FA5}">
                      <a16:colId xmlns:a16="http://schemas.microsoft.com/office/drawing/2014/main" val="253808188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mission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launch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instruments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GSICS sub-groups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5309953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MTG-I1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VIS-NIR and 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349844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VIS-NIR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366355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MTG-S1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92646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UVN spectrometers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695364"/>
                  </a:ext>
                </a:extLst>
              </a:tr>
              <a:tr h="190500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EPS-SG A1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METimage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VIS-NIR and 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668022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3MI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VIS-NIR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769262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IASI-NG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023091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UVNS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UVN spectrometers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701058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647498"/>
                  </a:ext>
                </a:extLst>
              </a:tr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EPS-SG B1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1409563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MW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4375740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CO2M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CO2I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UVN spectrometers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31826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VIS-NIR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2257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CLIM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VIS-NIR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61528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48070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57BE8-A782-9110-BCA6-088708185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E8383D-358E-8DD8-D8D7-E6F9554B78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auto">
          <a:xfrm>
            <a:off x="9759142" y="6400800"/>
            <a:ext cx="1823258" cy="23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26</a:t>
            </a:fld>
            <a:endParaRPr lang="en-US">
              <a:latin typeface="+mj-lt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7D728DD-05D1-8358-FCEC-C6C06C3AFDD7}"/>
              </a:ext>
            </a:extLst>
          </p:cNvPr>
          <p:cNvSpPr txBox="1">
            <a:spLocks/>
          </p:cNvSpPr>
          <p:nvPr/>
        </p:nvSpPr>
        <p:spPr bwMode="auto">
          <a:xfrm>
            <a:off x="164172" y="961438"/>
            <a:ext cx="11627339" cy="1863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sz="2000" b="1" i="0" u="sng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Motivation:</a:t>
            </a:r>
          </a:p>
          <a:p>
            <a:pPr algn="just">
              <a:defRPr/>
            </a:pP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The on-board non-linearity (NL) </a:t>
            </a:r>
            <a:r>
              <a:rPr lang="en-GB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correction 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has been </a:t>
            </a:r>
            <a:r>
              <a:rPr lang="en-GB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improved 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for both IASI-A (in 2019) and IASI-B (in 2017) 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But no reprocessing was possible until now;</a:t>
            </a:r>
          </a:p>
          <a:p>
            <a:pPr algn="just">
              <a:defRPr/>
            </a:pPr>
            <a:r>
              <a:rPr lang="en-GB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EUMETSAT has developed a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NL post-processing to be applied on the IASI L1c products 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  <a:sym typeface="Wingdings" panose="05000000000000000000" pitchFamily="2" charset="2"/>
              </a:rPr>
              <a:t> To 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restore the time consistency of the IASI radiance archive in the CO</a:t>
            </a:r>
            <a:r>
              <a:rPr kumimoji="0" lang="en-GB" sz="1800" b="0" i="0" u="none" strike="noStrike" kern="0" cap="none" spc="0" normalizeH="0" baseline="-25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2</a:t>
            </a:r>
            <a:r>
              <a:rPr kumimoji="0" lang="en-GB" sz="18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cs typeface="Calibri" panose="020F0502020204030204" pitchFamily="34" charset="0"/>
              </a:rPr>
              <a:t> band at 15 mm, as well as the consistency between the instruments.</a:t>
            </a:r>
          </a:p>
          <a:p>
            <a:pPr marL="328254" marR="0" lvl="0" indent="-328254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cs typeface="Calibri" panose="020F0502020204030204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Arial" pitchFamily="34" charset="0"/>
            </a:endParaRPr>
          </a:p>
          <a:p>
            <a:pPr marL="914423" marR="0" lvl="1" indent="-35170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E92CDD-6F9C-5D32-4F6F-C2E99962AE6A}"/>
              </a:ext>
            </a:extLst>
          </p:cNvPr>
          <p:cNvSpPr/>
          <p:nvPr/>
        </p:nvSpPr>
        <p:spPr bwMode="auto">
          <a:xfrm>
            <a:off x="1372143" y="2683793"/>
            <a:ext cx="95070" cy="347403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900" b="1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B3D2C7A-BD89-B18B-DDFB-E748FCF86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714" y="309805"/>
            <a:ext cx="7257045" cy="667472"/>
          </a:xfrm>
        </p:spPr>
        <p:txBody>
          <a:bodyPr>
            <a:normAutofit fontScale="90000"/>
          </a:bodyPr>
          <a:lstStyle/>
          <a:p>
            <a:r>
              <a:rPr lang="en-GB" sz="3400">
                <a:solidFill>
                  <a:srgbClr val="0070C0"/>
                </a:solidFill>
                <a:latin typeface="+mj-lt"/>
                <a:cs typeface="Arial"/>
              </a:rPr>
              <a:t>Recall of the last IASI FCDR release 2.0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03E9E6-083E-B2B2-997C-FFFE862E8B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9248" y="2824590"/>
            <a:ext cx="3629522" cy="290652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583926E-6F9E-33FA-C129-06234032273C}"/>
              </a:ext>
            </a:extLst>
          </p:cNvPr>
          <p:cNvSpPr txBox="1"/>
          <p:nvPr/>
        </p:nvSpPr>
        <p:spPr>
          <a:xfrm>
            <a:off x="2281710" y="2641958"/>
            <a:ext cx="1509131" cy="27699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+mj-lt"/>
              </a:rPr>
              <a:t>Example of Pixel 3</a:t>
            </a:r>
            <a:endParaRPr lang="en-IE" sz="1200"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31A2A-5EF7-3EB3-18CA-B094DD225B3F}"/>
              </a:ext>
            </a:extLst>
          </p:cNvPr>
          <p:cNvSpPr txBox="1"/>
          <p:nvPr/>
        </p:nvSpPr>
        <p:spPr>
          <a:xfrm>
            <a:off x="3464094" y="3825093"/>
            <a:ext cx="150913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+mj-lt"/>
              </a:rPr>
              <a:t>IASI-</a:t>
            </a:r>
            <a:r>
              <a:rPr lang="en-GB" sz="1200" err="1">
                <a:latin typeface="+mj-lt"/>
              </a:rPr>
              <a:t>A</a:t>
            </a:r>
            <a:r>
              <a:rPr lang="en-GB" sz="1200" baseline="-25000" err="1">
                <a:latin typeface="+mj-lt"/>
              </a:rPr>
              <a:t>rep</a:t>
            </a:r>
            <a:r>
              <a:rPr lang="en-GB" sz="1200">
                <a:latin typeface="+mj-lt"/>
              </a:rPr>
              <a:t> – IASI-B</a:t>
            </a:r>
            <a:endParaRPr lang="en-IE" sz="120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BC4A03-3AED-2E7D-2987-2226CDC0C6F4}"/>
              </a:ext>
            </a:extLst>
          </p:cNvPr>
          <p:cNvSpPr txBox="1"/>
          <p:nvPr/>
        </p:nvSpPr>
        <p:spPr>
          <a:xfrm>
            <a:off x="1836123" y="3238066"/>
            <a:ext cx="1312691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+mj-lt"/>
              </a:rPr>
              <a:t>IASI-A – IASI-B</a:t>
            </a:r>
            <a:endParaRPr lang="en-IE" sz="1200"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E4E445-A3F2-9CAC-8719-173FF5740E01}"/>
              </a:ext>
            </a:extLst>
          </p:cNvPr>
          <p:cNvSpPr txBox="1"/>
          <p:nvPr/>
        </p:nvSpPr>
        <p:spPr>
          <a:xfrm>
            <a:off x="1372143" y="4420809"/>
            <a:ext cx="1819134" cy="276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200">
                <a:latin typeface="+mj-lt"/>
              </a:rPr>
              <a:t>IASI-</a:t>
            </a:r>
            <a:r>
              <a:rPr lang="en-GB" sz="1200" err="1">
                <a:latin typeface="+mj-lt"/>
              </a:rPr>
              <a:t>A</a:t>
            </a:r>
            <a:r>
              <a:rPr lang="en-GB" sz="1200" baseline="-25000" err="1">
                <a:latin typeface="+mj-lt"/>
              </a:rPr>
              <a:t>rep</a:t>
            </a:r>
            <a:r>
              <a:rPr lang="en-GB" sz="1200">
                <a:latin typeface="+mj-lt"/>
              </a:rPr>
              <a:t> – IASI-B=</a:t>
            </a:r>
            <a:r>
              <a:rPr lang="en-GB" sz="1200" err="1">
                <a:latin typeface="+mj-lt"/>
              </a:rPr>
              <a:t>A</a:t>
            </a:r>
            <a:r>
              <a:rPr lang="en-GB" sz="1200" baseline="-25000" err="1">
                <a:latin typeface="+mj-lt"/>
              </a:rPr>
              <a:t>rep</a:t>
            </a:r>
            <a:endParaRPr lang="en-IE" sz="1200">
              <a:latin typeface="+mj-lt"/>
            </a:endParaRPr>
          </a:p>
        </p:txBody>
      </p:sp>
      <p:sp>
        <p:nvSpPr>
          <p:cNvPr id="10" name="Text Box 99">
            <a:extLst>
              <a:ext uri="{FF2B5EF4-FFF2-40B4-BE49-F238E27FC236}">
                <a16:creationId xmlns:a16="http://schemas.microsoft.com/office/drawing/2014/main" id="{EF0649C5-3E2B-B16C-CF7A-150868DC7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9802" y="4778571"/>
            <a:ext cx="434340" cy="28765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/>
          <a:lstStyle/>
          <a:p>
            <a:pPr algn="ctr"/>
            <a:r>
              <a:rPr lang="en-GB" sz="600">
                <a:effectLst/>
                <a:latin typeface="+mj-lt"/>
                <a:ea typeface="Times New Roman" panose="02020603050405020304" pitchFamily="18" charset="0"/>
              </a:rPr>
              <a:t>IASI-B update</a:t>
            </a:r>
            <a:endParaRPr lang="en-IE" sz="120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1" name="Text Box 99">
            <a:extLst>
              <a:ext uri="{FF2B5EF4-FFF2-40B4-BE49-F238E27FC236}">
                <a16:creationId xmlns:a16="http://schemas.microsoft.com/office/drawing/2014/main" id="{952BDBAD-9831-28B2-06D3-DEF95FB67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1871" y="4914987"/>
            <a:ext cx="434340" cy="28765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 upright="1"/>
          <a:lstStyle/>
          <a:p>
            <a:pPr algn="ctr"/>
            <a:r>
              <a:rPr lang="en-GB" sz="600">
                <a:effectLst/>
                <a:latin typeface="+mj-lt"/>
                <a:ea typeface="Times New Roman" panose="02020603050405020304" pitchFamily="18" charset="0"/>
              </a:rPr>
              <a:t>IASI-A update</a:t>
            </a:r>
            <a:endParaRPr lang="en-IE" sz="1200">
              <a:effectLst/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C159066-1F25-71E1-1667-2092E0D15D5A}"/>
              </a:ext>
            </a:extLst>
          </p:cNvPr>
          <p:cNvSpPr txBox="1">
            <a:spLocks/>
          </p:cNvSpPr>
          <p:nvPr/>
        </p:nvSpPr>
        <p:spPr bwMode="auto">
          <a:xfrm>
            <a:off x="5491417" y="2960556"/>
            <a:ext cx="6595376" cy="363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28254" indent="-328254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1pPr>
            <a:lvl2pPr marL="914423" indent="-35170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2pPr>
            <a:lvl3pPr marL="1406804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3pPr>
            <a:lvl4pPr marL="1969526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4pPr>
            <a:lvl5pPr marL="2532248" indent="-281361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Arial" pitchFamily="34" charset="0"/>
              </a:defRPr>
            </a:lvl5pPr>
            <a:lvl6pPr marL="3094970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6pPr>
            <a:lvl7pPr marL="3657691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7pPr>
            <a:lvl8pPr marL="4220413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8pPr>
            <a:lvl9pPr marL="4783135" indent="-281361" algn="l" rtl="0" eaLnBrk="1" fontAlgn="base" hangingPunct="1">
              <a:spcBef>
                <a:spcPct val="20000"/>
              </a:spcBef>
              <a:spcAft>
                <a:spcPct val="0"/>
              </a:spcAft>
              <a:defRPr sz="2954">
                <a:solidFill>
                  <a:schemeClr val="tx2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IE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The reprocessing has proven that:</a:t>
            </a:r>
          </a:p>
          <a:p>
            <a:pPr algn="just">
              <a:defRPr/>
            </a:pPr>
            <a:r>
              <a:rPr lang="en-IE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The residual error of the on-board non-linearity correction has been corrected with the right order of magnitude;	</a:t>
            </a:r>
          </a:p>
          <a:p>
            <a:pPr algn="just">
              <a:defRPr/>
            </a:pPr>
            <a:r>
              <a:rPr lang="en-IE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The temporal consistency of the data record has been reinstated and the inter instrument difference between IASI-A and IASI-B has been corrected, removing the effects of the non-linearity correction update of the instruments in August 2017 and September 2019;</a:t>
            </a:r>
          </a:p>
          <a:p>
            <a:pPr algn="just">
              <a:defRPr/>
            </a:pPr>
            <a:r>
              <a:rPr lang="en-IE" sz="1800" kern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New IASI FCDR version 2 is available.</a:t>
            </a:r>
          </a:p>
          <a:p>
            <a:pPr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Arial" pitchFamily="34" charset="0"/>
            </a:endParaRPr>
          </a:p>
          <a:p>
            <a:pPr marL="914423" marR="0" lvl="1" indent="-35170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Roboto" panose="02000000000000000000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47472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Corporate Template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Corporate)" id="{700658B4-1887-4E74-8C09-D39B3D14ACA5}" vid="{7AB13581-7F32-47D6-B0F7-E1217CBC87BF}"/>
    </a:ext>
  </a:extLst>
</a:theme>
</file>

<file path=ppt/theme/theme3.xml><?xml version="1.0" encoding="utf-8"?>
<a:theme xmlns:a="http://schemas.openxmlformats.org/drawingml/2006/main" name="1_Corporate Template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"/>
        <a:cs typeface=""/>
      </a:majorFont>
      <a:minorFont>
        <a:latin typeface="Bahnschrif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Corporate)" id="{700658B4-1887-4E74-8C09-D39B3D14ACA5}" vid="{7AB13581-7F32-47D6-B0F7-E1217CBC87B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X6PPVAVDZMSZ-613157859-13643</_dlc_DocId>
    <_dlc_DocIdUrl xmlns="cfab5f87-ed30-4dbb-a820-4234a14babf6">
      <Url>https://wmoomm.sharepoint.com/sites/Collaboration/_layouts/15/DocIdRedir.aspx?ID=X6PPVAVDZMSZ-613157859-13643</Url>
      <Description>X6PPVAVDZMSZ-613157859-13643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9C7B7E-DDC6-46D3-98B1-EA0C6A2A011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72401CB-31B3-4074-8C74-36B8A6793227}">
  <ds:schemaRefs>
    <ds:schemaRef ds:uri="715fcdb6-58ff-4d84-993c-bb26a5b54815"/>
    <ds:schemaRef ds:uri="b872a7c1-ed7f-4c06-9e7d-9181e1c04fc6"/>
    <ds:schemaRef ds:uri="cfab5f87-ed30-4dbb-a820-4234a14babf6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1F99411-0767-4B5A-9C4E-7B43B8BB9FB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93AA5C60-FA04-43FC-8C93-1B492217A7C4}">
  <ds:schemaRefs>
    <ds:schemaRef ds:uri="715fcdb6-58ff-4d84-993c-bb26a5b54815"/>
    <ds:schemaRef ds:uri="b872a7c1-ed7f-4c06-9e7d-9181e1c04fc6"/>
    <ds:schemaRef ds:uri="cfab5f87-ed30-4dbb-a820-4234a14bab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6071A74C-4C65-498F-A7FA-9601A1413EB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e962d134-526b-49fe-8fc7-dd80537250d0}" enabled="1" method="Standard" siteId="{eaa6be54-4687-40c4-9827-c044bd8e8d3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Application>Microsoft Office PowerPoint</Application>
  <PresentationFormat>Widescreen</PresentationFormat>
  <Slides>26</Slides>
  <Notes>1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Office Theme</vt:lpstr>
      <vt:lpstr>Corporate Template</vt:lpstr>
      <vt:lpstr>1_Corporate Template</vt:lpstr>
      <vt:lpstr>GSICS 2026 Agency Report  EUMETSAT</vt:lpstr>
      <vt:lpstr>Current EUMETSAT satellites</vt:lpstr>
      <vt:lpstr>First Images in 2025</vt:lpstr>
      <vt:lpstr>First images in 2025</vt:lpstr>
      <vt:lpstr>Meteosat Third Generation (MTG) – status update</vt:lpstr>
      <vt:lpstr>EPS-SG Status Update</vt:lpstr>
      <vt:lpstr>EUMETSAT mission planning</vt:lpstr>
      <vt:lpstr>EPS-Sterna constellation</vt:lpstr>
      <vt:lpstr>GSICS activities: new website</vt:lpstr>
      <vt:lpstr>GSICS activities : mockup GSICS dashboard</vt:lpstr>
      <vt:lpstr>GSICS activities : MATRICS</vt:lpstr>
      <vt:lpstr>GSICS activities : meetings</vt:lpstr>
      <vt:lpstr>GSICS activities : decommissioning of the EUMETSAT GSICS products and server</vt:lpstr>
      <vt:lpstr>GSICS activities: Microwave</vt:lpstr>
      <vt:lpstr>Lunar calibration</vt:lpstr>
      <vt:lpstr>Lunar calibration : reaching high absolute accuracy with LESSR</vt:lpstr>
      <vt:lpstr>Lunar calibration: deployed for Sentinel-3 SLSTR</vt:lpstr>
      <vt:lpstr>GSICS activities</vt:lpstr>
      <vt:lpstr>Calibration updates</vt:lpstr>
      <vt:lpstr>Climate Data Records production</vt:lpstr>
      <vt:lpstr>No change of IASI status onboard Metop-B and -C </vt:lpstr>
      <vt:lpstr>EUMETSAT GSICS team</vt:lpstr>
      <vt:lpstr>Thank you</vt:lpstr>
      <vt:lpstr>BACKUP SLIDES</vt:lpstr>
      <vt:lpstr>EUMETSAT instruments update: many new sensors to calibrate</vt:lpstr>
      <vt:lpstr>Recall of the last IASI FCDR release 2.0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revision>1</cp:revision>
  <dcterms:created xsi:type="dcterms:W3CDTF">2026-03-11T15:03:46Z</dcterms:created>
  <dcterms:modified xsi:type="dcterms:W3CDTF">2026-03-26T20:14:50Z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4ed54b84-8af2-40ac-958f-d2047696592a</vt:lpwstr>
  </property>
  <property fmtid="{D5CDD505-2E9C-101B-9397-08002B2CF9AE}" pid="4" name="MediaServiceImageTags">
    <vt:lpwstr/>
  </property>
</Properties>
</file>