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m4a" ContentType="audi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customXml/itemProps4.xml" ContentType="application/vnd.openxmlformats-officedocument.customXmlProperties+xml"/>
  <Override PartName="/customXml/itemProps5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6" Type="http://schemas.microsoft.com/office/2020/02/relationships/classificationlabels" Target="docMetadata/LabelInfo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6"/>
  </p:sldMasterIdLst>
  <p:notesMasterIdLst>
    <p:notesMasterId r:id="rId19"/>
  </p:notesMasterIdLst>
  <p:handoutMasterIdLst>
    <p:handoutMasterId r:id="rId20"/>
  </p:handoutMasterIdLst>
  <p:sldIdLst>
    <p:sldId id="733" r:id="rId7"/>
    <p:sldId id="845" r:id="rId8"/>
    <p:sldId id="834" r:id="rId9"/>
    <p:sldId id="835" r:id="rId10"/>
    <p:sldId id="836" r:id="rId11"/>
    <p:sldId id="858" r:id="rId12"/>
    <p:sldId id="859" r:id="rId13"/>
    <p:sldId id="861" r:id="rId14"/>
    <p:sldId id="862" r:id="rId15"/>
    <p:sldId id="860" r:id="rId16"/>
    <p:sldId id="854" r:id="rId17"/>
    <p:sldId id="842" r:id="rId18"/>
  </p:sldIdLst>
  <p:sldSz cx="12192000" cy="6858000"/>
  <p:notesSz cx="6797675" cy="9926638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126">
          <p15:clr>
            <a:srgbClr val="A4A3A4"/>
          </p15:clr>
        </p15:guide>
        <p15:guide id="2" pos="2142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browse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FF"/>
    <a:srgbClr val="FF3300"/>
    <a:srgbClr val="333399"/>
    <a:srgbClr val="000000"/>
    <a:srgbClr val="0C45E4"/>
    <a:srgbClr val="008000"/>
    <a:srgbClr val="5F5F5F"/>
    <a:srgbClr val="333333"/>
    <a:srgbClr val="CC3300"/>
    <a:srgbClr val="80008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129" autoAdjust="0"/>
    <p:restoredTop sz="92023" autoAdjust="0"/>
  </p:normalViewPr>
  <p:slideViewPr>
    <p:cSldViewPr snapToGrid="0">
      <p:cViewPr varScale="1">
        <p:scale>
          <a:sx n="58" d="100"/>
          <a:sy n="58" d="100"/>
        </p:scale>
        <p:origin x="1024" y="48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 snapToGrid="0">
      <p:cViewPr varScale="1">
        <p:scale>
          <a:sx n="85" d="100"/>
          <a:sy n="85" d="100"/>
        </p:scale>
        <p:origin x="4277" y="48"/>
      </p:cViewPr>
      <p:guideLst>
        <p:guide orient="horz" pos="3126"/>
        <p:guide pos="2142"/>
      </p:guideLst>
    </p:cSldViewPr>
  </p:notesViewPr>
  <p:gridSpacing cx="114300" cy="1143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2.xml"/><Relationship Id="rId13" Type="http://schemas.openxmlformats.org/officeDocument/2006/relationships/slide" Target="slides/slide7.xml"/><Relationship Id="rId18" Type="http://schemas.openxmlformats.org/officeDocument/2006/relationships/slide" Target="slides/slide12.xml"/><Relationship Id="rId3" Type="http://schemas.openxmlformats.org/officeDocument/2006/relationships/customXml" Target="../customXml/item3.xml"/><Relationship Id="rId21" Type="http://schemas.openxmlformats.org/officeDocument/2006/relationships/presProps" Target="presProps.xml"/><Relationship Id="rId7" Type="http://schemas.openxmlformats.org/officeDocument/2006/relationships/slide" Target="slides/slide1.xml"/><Relationship Id="rId12" Type="http://schemas.openxmlformats.org/officeDocument/2006/relationships/slide" Target="slides/slide6.xml"/><Relationship Id="rId17" Type="http://schemas.openxmlformats.org/officeDocument/2006/relationships/slide" Target="slides/slide11.xml"/><Relationship Id="rId2" Type="http://schemas.openxmlformats.org/officeDocument/2006/relationships/customXml" Target="../customXml/item2.xml"/><Relationship Id="rId16" Type="http://schemas.openxmlformats.org/officeDocument/2006/relationships/slide" Target="slides/slide10.xml"/><Relationship Id="rId20" Type="http://schemas.openxmlformats.org/officeDocument/2006/relationships/handoutMaster" Target="handoutMasters/handoutMaster1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1.xml"/><Relationship Id="rId11" Type="http://schemas.openxmlformats.org/officeDocument/2006/relationships/slide" Target="slides/slide5.xml"/><Relationship Id="rId24" Type="http://schemas.openxmlformats.org/officeDocument/2006/relationships/tableStyles" Target="tableStyles.xml"/><Relationship Id="rId5" Type="http://schemas.openxmlformats.org/officeDocument/2006/relationships/customXml" Target="../customXml/item5.xml"/><Relationship Id="rId15" Type="http://schemas.openxmlformats.org/officeDocument/2006/relationships/slide" Target="slides/slide9.xml"/><Relationship Id="rId23" Type="http://schemas.openxmlformats.org/officeDocument/2006/relationships/theme" Target="theme/theme1.xml"/><Relationship Id="rId10" Type="http://schemas.openxmlformats.org/officeDocument/2006/relationships/slide" Target="slides/slide4.xml"/><Relationship Id="rId19" Type="http://schemas.openxmlformats.org/officeDocument/2006/relationships/notesMaster" Target="notesMasters/notesMaster1.xml"/><Relationship Id="rId4" Type="http://schemas.openxmlformats.org/officeDocument/2006/relationships/customXml" Target="../customXml/item4.xml"/><Relationship Id="rId9" Type="http://schemas.openxmlformats.org/officeDocument/2006/relationships/slide" Target="slides/slide3.xml"/><Relationship Id="rId14" Type="http://schemas.openxmlformats.org/officeDocument/2006/relationships/slide" Target="slides/slide8.xml"/><Relationship Id="rId22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033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46400" cy="495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309" tIns="46154" rIns="92309" bIns="46154" numCol="1" anchor="t" anchorCtr="0" compatLnSpc="1">
            <a:prstTxWarp prst="textNoShape">
              <a:avLst/>
            </a:prstTxWarp>
          </a:bodyPr>
          <a:lstStyle>
            <a:lvl1pPr defTabSz="922338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70339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49688" y="0"/>
            <a:ext cx="2946400" cy="495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309" tIns="46154" rIns="92309" bIns="46154" numCol="1" anchor="t" anchorCtr="0" compatLnSpc="1">
            <a:prstTxWarp prst="textNoShape">
              <a:avLst/>
            </a:prstTxWarp>
          </a:bodyPr>
          <a:lstStyle>
            <a:lvl1pPr algn="r" defTabSz="922338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70340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429750"/>
            <a:ext cx="2946400" cy="495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309" tIns="46154" rIns="92309" bIns="46154" numCol="1" anchor="b" anchorCtr="0" compatLnSpc="1">
            <a:prstTxWarp prst="textNoShape">
              <a:avLst/>
            </a:prstTxWarp>
          </a:bodyPr>
          <a:lstStyle>
            <a:lvl1pPr defTabSz="922338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70341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49688" y="9429750"/>
            <a:ext cx="2946400" cy="495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309" tIns="46154" rIns="92309" bIns="46154" numCol="1" anchor="b" anchorCtr="0" compatLnSpc="1">
            <a:prstTxWarp prst="textNoShape">
              <a:avLst/>
            </a:prstTxWarp>
          </a:bodyPr>
          <a:lstStyle>
            <a:lvl1pPr algn="r" defTabSz="922338">
              <a:defRPr sz="1200"/>
            </a:lvl1pPr>
          </a:lstStyle>
          <a:p>
            <a:pPr>
              <a:defRPr/>
            </a:pPr>
            <a:fld id="{5D828D66-AEB5-4DE2-AE3C-788B6F5E35E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3572715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46400" cy="495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309" tIns="46154" rIns="92309" bIns="46154" numCol="1" anchor="t" anchorCtr="0" compatLnSpc="1">
            <a:prstTxWarp prst="textNoShape">
              <a:avLst/>
            </a:prstTxWarp>
          </a:bodyPr>
          <a:lstStyle>
            <a:lvl1pPr defTabSz="922338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9939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49688" y="0"/>
            <a:ext cx="2946400" cy="495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309" tIns="46154" rIns="92309" bIns="46154" numCol="1" anchor="t" anchorCtr="0" compatLnSpc="1">
            <a:prstTxWarp prst="textNoShape">
              <a:avLst/>
            </a:prstTxWarp>
          </a:bodyPr>
          <a:lstStyle>
            <a:lvl1pPr algn="r" defTabSz="922338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172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0488" y="746125"/>
            <a:ext cx="6616700" cy="3722688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9941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79450" y="4716463"/>
            <a:ext cx="5438775" cy="4464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309" tIns="46154" rIns="92309" bIns="46154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39942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429750"/>
            <a:ext cx="2946400" cy="495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309" tIns="46154" rIns="92309" bIns="46154" numCol="1" anchor="b" anchorCtr="0" compatLnSpc="1">
            <a:prstTxWarp prst="textNoShape">
              <a:avLst/>
            </a:prstTxWarp>
          </a:bodyPr>
          <a:lstStyle>
            <a:lvl1pPr defTabSz="922338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9943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49688" y="9429750"/>
            <a:ext cx="2946400" cy="495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309" tIns="46154" rIns="92309" bIns="46154" numCol="1" anchor="b" anchorCtr="0" compatLnSpc="1">
            <a:prstTxWarp prst="textNoShape">
              <a:avLst/>
            </a:prstTxWarp>
          </a:bodyPr>
          <a:lstStyle>
            <a:lvl1pPr algn="r" defTabSz="922338">
              <a:defRPr sz="1200"/>
            </a:lvl1pPr>
          </a:lstStyle>
          <a:p>
            <a:pPr>
              <a:defRPr/>
            </a:pPr>
            <a:fld id="{D2E840EC-3661-47EA-B292-7ED791E1B58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05914086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79AD4F94-4851-4065-BA9C-947A644B85B9}" type="slidenum">
              <a:rPr lang="en-US" smtClean="0"/>
              <a:pPr/>
              <a:t>1</a:t>
            </a:fld>
            <a:endParaRPr lang="en-US"/>
          </a:p>
        </p:txBody>
      </p:sp>
      <p:sp>
        <p:nvSpPr>
          <p:cNvPr id="81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0488" y="746125"/>
            <a:ext cx="6616700" cy="3722688"/>
          </a:xfrm>
          <a:ln/>
        </p:spPr>
      </p:sp>
      <p:sp>
        <p:nvSpPr>
          <p:cNvPr id="819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11872587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D2E840EC-3661-47EA-B292-7ED791E1B58E}" type="slidenum">
              <a:rPr lang="en-US" smtClean="0"/>
              <a:pPr>
                <a:defRPr/>
              </a:pPr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2478741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D2E840EC-3661-47EA-B292-7ED791E1B58E}" type="slidenum">
              <a:rPr lang="en-US" smtClean="0"/>
              <a:pPr>
                <a:defRPr/>
              </a:pPr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3483011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D2E840EC-3661-47EA-B292-7ED791E1B58E}" type="slidenum">
              <a:rPr lang="en-US" smtClean="0"/>
              <a:pPr>
                <a:defRPr/>
              </a:pPr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6847130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D2E840EC-3661-47EA-B292-7ED791E1B58E}" type="slidenum">
              <a:rPr lang="en-US" smtClean="0"/>
              <a:pPr>
                <a:defRPr/>
              </a:pPr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174100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  <a:p>
            <a:endParaRPr lang="en-US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D2E840EC-3661-47EA-B292-7ED791E1B58E}" type="slidenum">
              <a:rPr lang="en-US" smtClean="0"/>
              <a:pPr>
                <a:defRPr/>
              </a:pPr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9457466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sz="2000" baseline="0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D2E840EC-3661-47EA-B292-7ED791E1B58E}" type="slidenum">
              <a:rPr lang="en-US" smtClean="0"/>
              <a:pPr>
                <a:defRPr/>
              </a:pPr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9737525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D2E840EC-3661-47EA-B292-7ED791E1B58E}" type="slidenum">
              <a:rPr lang="en-US" smtClean="0"/>
              <a:pPr>
                <a:defRPr/>
              </a:pPr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4558688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D2E840EC-3661-47EA-B292-7ED791E1B58E}" type="slidenum">
              <a:rPr lang="en-US" smtClean="0"/>
              <a:pPr>
                <a:defRPr/>
              </a:pPr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9237084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D2E840EC-3661-47EA-B292-7ED791E1B58E}" type="slidenum">
              <a:rPr lang="en-US" smtClean="0"/>
              <a:pPr>
                <a:defRPr/>
              </a:pPr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15809959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D2E840EC-3661-47EA-B292-7ED791E1B58E}" type="slidenum">
              <a:rPr lang="en-US" smtClean="0"/>
              <a:pPr>
                <a:defRPr/>
              </a:pPr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45263526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D2E840EC-3661-47EA-B292-7ED791E1B58E}" type="slidenum">
              <a:rPr lang="en-US" smtClean="0"/>
              <a:pPr>
                <a:defRPr/>
              </a:pPr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6184556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80654" y="2130426"/>
            <a:ext cx="10041775" cy="1470025"/>
          </a:xfrm>
          <a:prstGeom prst="rect">
            <a:avLst/>
          </a:prstGeom>
        </p:spPr>
        <p:txBody>
          <a:bodyPr/>
          <a:lstStyle>
            <a:lvl1pPr>
              <a:defRPr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989513" y="3886200"/>
            <a:ext cx="8224058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dirty="0"/>
              <a:t>Click to edit Master subtitle style</a:t>
            </a:r>
            <a:endParaRPr lang="en-GB" dirty="0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AF0C06C-A120-4CEF-A9AD-F4118C12BC7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352800" y="132628"/>
            <a:ext cx="7772400" cy="667472"/>
          </a:xfrm>
          <a:prstGeom prst="rect">
            <a:avLst/>
          </a:prstGeom>
        </p:spPr>
        <p:txBody>
          <a:bodyPr/>
          <a:lstStyle>
            <a:lvl1pPr>
              <a:defRPr sz="4000"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A28AC38-E0E8-49D7-B2FE-71FD7C42C09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2C94469-C24B-4485-9554-864CA5BFE27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4866AD1-022E-4E0E-AE7E-C7A6C4DD8D0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D0EA962-5ACB-4E0A-B99B-F2A901C1578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24831DE-8CB6-4B98-B2F1-D4EBA8FF180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4" name="Title 1"/>
          <p:cNvSpPr txBox="1">
            <a:spLocks/>
          </p:cNvSpPr>
          <p:nvPr userDrawn="1"/>
        </p:nvSpPr>
        <p:spPr>
          <a:xfrm>
            <a:off x="3352800" y="132628"/>
            <a:ext cx="7772400" cy="667472"/>
          </a:xfrm>
          <a:prstGeom prst="rect">
            <a:avLst/>
          </a:prstGeom>
        </p:spPr>
        <p:txBody>
          <a:bodyPr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9pPr>
          </a:lstStyle>
          <a:p>
            <a:r>
              <a:rPr lang="en-US" kern="0" dirty="0"/>
              <a:t>Click to edit Master title style</a:t>
            </a:r>
            <a:endParaRPr lang="en-GB" kern="0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09600" y="914400"/>
            <a:ext cx="10972800" cy="52577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9759142" y="6400800"/>
            <a:ext cx="1823258" cy="23275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000"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>
              <a:defRPr/>
            </a:pPr>
            <a:fld id="{47E33C82-C2A6-478E-8FB2-E20C8DB41475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1031" name="Rectangle 7"/>
          <p:cNvSpPr>
            <a:spLocks noChangeArrowheads="1"/>
          </p:cNvSpPr>
          <p:nvPr/>
        </p:nvSpPr>
        <p:spPr bwMode="auto">
          <a:xfrm>
            <a:off x="609600" y="1147156"/>
            <a:ext cx="10972800" cy="51774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342900" indent="-342900">
              <a:spcBef>
                <a:spcPct val="20000"/>
              </a:spcBef>
              <a:buClr>
                <a:srgbClr val="FF0000"/>
              </a:buClr>
              <a:buFont typeface="Wingdings" pitchFamily="2" charset="2"/>
              <a:buChar char="v"/>
              <a:defRPr/>
            </a:pPr>
            <a:endParaRPr lang="en-GB" sz="3200"/>
          </a:p>
        </p:txBody>
      </p:sp>
      <p:sp>
        <p:nvSpPr>
          <p:cNvPr id="1032" name="Rectangle 8"/>
          <p:cNvSpPr>
            <a:spLocks noChangeArrowheads="1"/>
          </p:cNvSpPr>
          <p:nvPr/>
        </p:nvSpPr>
        <p:spPr bwMode="auto">
          <a:xfrm>
            <a:off x="3347049" y="6408718"/>
            <a:ext cx="5497902" cy="2327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algn="ctr">
              <a:defRPr/>
            </a:pPr>
            <a:r>
              <a:rPr lang="en-US" sz="1000" b="0" dirty="0"/>
              <a:t>23 – 27 March 2026</a:t>
            </a:r>
            <a:r>
              <a:rPr lang="it-IT" sz="1000" b="0" dirty="0"/>
              <a:t>, GSICS Annual Meeting (Hybrid),</a:t>
            </a:r>
            <a:r>
              <a:rPr lang="en-US" sz="1000" b="0" i="0" dirty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 Ottawa, Canda</a:t>
            </a:r>
            <a:r>
              <a:rPr lang="it-IT" sz="1000" b="0" i="0" dirty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.</a:t>
            </a:r>
            <a:endParaRPr lang="en-US" sz="1000" b="0" dirty="0"/>
          </a:p>
        </p:txBody>
      </p:sp>
      <p:sp>
        <p:nvSpPr>
          <p:cNvPr id="1035" name="Line 11"/>
          <p:cNvSpPr>
            <a:spLocks noChangeShapeType="1"/>
          </p:cNvSpPr>
          <p:nvPr/>
        </p:nvSpPr>
        <p:spPr bwMode="auto">
          <a:xfrm flipV="1">
            <a:off x="609600" y="6324600"/>
            <a:ext cx="10972800" cy="0"/>
          </a:xfrm>
          <a:prstGeom prst="line">
            <a:avLst/>
          </a:prstGeom>
          <a:noFill/>
          <a:ln w="38100">
            <a:solidFill>
              <a:srgbClr val="0000FF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GB"/>
          </a:p>
        </p:txBody>
      </p:sp>
      <p:sp>
        <p:nvSpPr>
          <p:cNvPr id="1037" name="Rectangle 13"/>
          <p:cNvSpPr>
            <a:spLocks noChangeArrowheads="1"/>
          </p:cNvSpPr>
          <p:nvPr/>
        </p:nvSpPr>
        <p:spPr bwMode="auto">
          <a:xfrm>
            <a:off x="8737600" y="6477001"/>
            <a:ext cx="2844800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algn="r">
              <a:defRPr/>
            </a:pPr>
            <a:endParaRPr lang="en-GB" sz="1400"/>
          </a:p>
        </p:txBody>
      </p:sp>
      <p:sp>
        <p:nvSpPr>
          <p:cNvPr id="10" name="Rectangle 8"/>
          <p:cNvSpPr>
            <a:spLocks noChangeArrowheads="1"/>
          </p:cNvSpPr>
          <p:nvPr userDrawn="1"/>
        </p:nvSpPr>
        <p:spPr bwMode="auto">
          <a:xfrm>
            <a:off x="609600" y="6400801"/>
            <a:ext cx="2748951" cy="2327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>
              <a:defRPr/>
            </a:pPr>
            <a:r>
              <a:rPr lang="en-US" sz="1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GSICS Agency Report </a:t>
            </a:r>
          </a:p>
        </p:txBody>
      </p:sp>
      <p:pic>
        <p:nvPicPr>
          <p:cNvPr id="11" name="Picture 4" descr="http://gsics.atmos.umd.edu/pub/Development/Logos/GSICS180px.png">
            <a:extLst>
              <a:ext uri="{FF2B5EF4-FFF2-40B4-BE49-F238E27FC236}">
                <a16:creationId xmlns:a16="http://schemas.microsoft.com/office/drawing/2014/main" id="{016C2398-F037-4637-B010-5FD37A6C6176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233" y="102700"/>
            <a:ext cx="1714500" cy="6953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</p:sldLayoutIdLst>
  <p:hf hdr="0" ftr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rgbClr val="FF0000"/>
        </a:buClr>
        <a:buFont typeface="Wingdings" pitchFamily="2" charset="2"/>
        <a:buChar char="v"/>
        <a:defRPr sz="3200">
          <a:solidFill>
            <a:schemeClr val="tx1"/>
          </a:solidFill>
          <a:latin typeface="Times New Roman" panose="02020603050405020304" pitchFamily="18" charset="0"/>
          <a:ea typeface="+mn-ea"/>
          <a:cs typeface="Times New Roman" panose="02020603050405020304" pitchFamily="18" charset="0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rgbClr val="006600"/>
        </a:buClr>
        <a:buFont typeface="Wingdings" pitchFamily="2" charset="2"/>
        <a:buChar char="§"/>
        <a:defRPr sz="2800">
          <a:solidFill>
            <a:schemeClr val="tx1"/>
          </a:solidFill>
          <a:latin typeface="Times New Roman" panose="02020603050405020304" pitchFamily="18" charset="0"/>
          <a:cs typeface="Times New Roman" panose="02020603050405020304" pitchFamily="18" charset="0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Times New Roman" panose="02020603050405020304" pitchFamily="18" charset="0"/>
          <a:cs typeface="Times New Roman" panose="02020603050405020304" pitchFamily="18" charset="0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Times New Roman" panose="02020603050405020304" pitchFamily="18" charset="0"/>
          <a:cs typeface="Times New Roman" panose="02020603050405020304" pitchFamily="18" charset="0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Times New Roman" panose="02020603050405020304" pitchFamily="18" charset="0"/>
          <a:cs typeface="Times New Roman" panose="02020603050405020304" pitchFamily="18" charset="0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.m4a"/><Relationship Id="rId1" Type="http://schemas.microsoft.com/office/2007/relationships/media" Target="../media/media1.m4a"/><Relationship Id="rId5" Type="http://schemas.openxmlformats.org/officeDocument/2006/relationships/image" Target="../media/image2.png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2.m4a"/><Relationship Id="rId1" Type="http://schemas.microsoft.com/office/2007/relationships/media" Target="../media/media2.m4a"/><Relationship Id="rId5" Type="http://schemas.openxmlformats.org/officeDocument/2006/relationships/image" Target="../media/image2.png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3.m4a"/><Relationship Id="rId1" Type="http://schemas.microsoft.com/office/2007/relationships/media" Target="../media/media3.m4a"/><Relationship Id="rId5" Type="http://schemas.openxmlformats.org/officeDocument/2006/relationships/image" Target="../media/image2.png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emf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5.emf"/><Relationship Id="rId2" Type="http://schemas.openxmlformats.org/officeDocument/2006/relationships/audio" Target="../media/media4.m4a"/><Relationship Id="rId1" Type="http://schemas.microsoft.com/office/2007/relationships/media" Target="../media/media4.m4a"/><Relationship Id="rId6" Type="http://schemas.openxmlformats.org/officeDocument/2006/relationships/image" Target="../media/image4.emf"/><Relationship Id="rId5" Type="http://schemas.openxmlformats.org/officeDocument/2006/relationships/image" Target="../media/image3.emf"/><Relationship Id="rId4" Type="http://schemas.openxmlformats.org/officeDocument/2006/relationships/notesSlide" Target="../notesSlides/notesSlide4.xml"/><Relationship Id="rId9" Type="http://schemas.openxmlformats.org/officeDocument/2006/relationships/image" Target="../media/image2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5.m4a"/><Relationship Id="rId1" Type="http://schemas.microsoft.com/office/2007/relationships/media" Target="../media/media5.m4a"/><Relationship Id="rId5" Type="http://schemas.openxmlformats.org/officeDocument/2006/relationships/image" Target="../media/image2.png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2.png"/><Relationship Id="rId2" Type="http://schemas.openxmlformats.org/officeDocument/2006/relationships/audio" Target="../media/media6.m4a"/><Relationship Id="rId1" Type="http://schemas.microsoft.com/office/2007/relationships/media" Target="../media/media6.m4a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7.m4a"/><Relationship Id="rId1" Type="http://schemas.microsoft.com/office/2007/relationships/media" Target="../media/media7.m4a"/><Relationship Id="rId5" Type="http://schemas.openxmlformats.org/officeDocument/2006/relationships/image" Target="../media/image2.png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11.png"/><Relationship Id="rId2" Type="http://schemas.openxmlformats.org/officeDocument/2006/relationships/audio" Target="../media/media8.m4a"/><Relationship Id="rId1" Type="http://schemas.microsoft.com/office/2007/relationships/media" Target="../media/media8.m4a"/><Relationship Id="rId6" Type="http://schemas.openxmlformats.org/officeDocument/2006/relationships/image" Target="../media/image10.jpeg"/><Relationship Id="rId5" Type="http://schemas.openxmlformats.org/officeDocument/2006/relationships/image" Target="../media/image9.png"/><Relationship Id="rId4" Type="http://schemas.openxmlformats.org/officeDocument/2006/relationships/notesSlide" Target="../notesSlides/notesSlide8.xml"/><Relationship Id="rId9" Type="http://schemas.openxmlformats.org/officeDocument/2006/relationships/image" Target="../media/image2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15.png"/><Relationship Id="rId2" Type="http://schemas.openxmlformats.org/officeDocument/2006/relationships/audio" Target="../media/media9.m4a"/><Relationship Id="rId1" Type="http://schemas.microsoft.com/office/2007/relationships/media" Target="../media/media9.m4a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png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18.png"/><Relationship Id="rId2" Type="http://schemas.openxmlformats.org/officeDocument/2006/relationships/audio" Target="../media/media10.m4a"/><Relationship Id="rId1" Type="http://schemas.microsoft.com/office/2007/relationships/media" Target="../media/media10.m4a"/><Relationship Id="rId6" Type="http://schemas.openxmlformats.org/officeDocument/2006/relationships/image" Target="../media/image17.png"/><Relationship Id="rId11" Type="http://schemas.openxmlformats.org/officeDocument/2006/relationships/image" Target="../media/image2.png"/><Relationship Id="rId5" Type="http://schemas.openxmlformats.org/officeDocument/2006/relationships/image" Target="../media/image16.png"/><Relationship Id="rId10" Type="http://schemas.openxmlformats.org/officeDocument/2006/relationships/image" Target="../media/image21.png"/><Relationship Id="rId4" Type="http://schemas.openxmlformats.org/officeDocument/2006/relationships/notesSlide" Target="../notesSlides/notesSlide10.xml"/><Relationship Id="rId9" Type="http://schemas.openxmlformats.org/officeDocument/2006/relationships/image" Target="../media/image20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2.png"/><Relationship Id="rId2" Type="http://schemas.openxmlformats.org/officeDocument/2006/relationships/audio" Target="../media/media11.m4a"/><Relationship Id="rId1" Type="http://schemas.microsoft.com/office/2007/relationships/media" Target="../media/media11.m4a"/><Relationship Id="rId6" Type="http://schemas.openxmlformats.org/officeDocument/2006/relationships/image" Target="../media/image23.png"/><Relationship Id="rId5" Type="http://schemas.openxmlformats.org/officeDocument/2006/relationships/image" Target="../media/image22.png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2.m4a"/><Relationship Id="rId1" Type="http://schemas.microsoft.com/office/2007/relationships/media" Target="../media/media12.m4a"/><Relationship Id="rId5" Type="http://schemas.openxmlformats.org/officeDocument/2006/relationships/image" Target="../media/image2.png"/><Relationship Id="rId4" Type="http://schemas.openxmlformats.org/officeDocument/2006/relationships/notesSlide" Target="../notesSlides/notesSlide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1" name="Rectangle 2"/>
          <p:cNvSpPr>
            <a:spLocks noGrp="1" noChangeArrowheads="1"/>
          </p:cNvSpPr>
          <p:nvPr>
            <p:ph type="ctrTitle"/>
          </p:nvPr>
        </p:nvSpPr>
        <p:spPr bwMode="auto">
          <a:xfrm>
            <a:off x="1716390" y="1335577"/>
            <a:ext cx="8759219" cy="1439380"/>
          </a:xfr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n-IE" sz="4000" b="1" dirty="0"/>
              <a:t>GSICS Agency Report</a:t>
            </a:r>
            <a:br>
              <a:rPr lang="en-IE" sz="4000" b="1" dirty="0"/>
            </a:br>
            <a:r>
              <a:rPr lang="en-IE" sz="4000" b="1" dirty="0"/>
              <a:t>2026</a:t>
            </a:r>
            <a:br>
              <a:rPr lang="en-IE" sz="4000" dirty="0">
                <a:solidFill>
                  <a:srgbClr val="0000FF"/>
                </a:solidFill>
              </a:rPr>
            </a:br>
            <a:endParaRPr lang="en-US" sz="4000" i="1" dirty="0">
              <a:solidFill>
                <a:srgbClr val="0C45E4"/>
              </a:solidFill>
            </a:endParaRPr>
          </a:p>
        </p:txBody>
      </p:sp>
      <p:sp>
        <p:nvSpPr>
          <p:cNvPr id="2052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402300" y="3064296"/>
            <a:ext cx="9387400" cy="1684985"/>
          </a:xfrm>
        </p:spPr>
        <p:txBody>
          <a:bodyPr/>
          <a:lstStyle/>
          <a:p>
            <a:pPr eaLnBrk="1" hangingPunct="1">
              <a:lnSpc>
                <a:spcPct val="80000"/>
              </a:lnSpc>
            </a:pPr>
            <a:endParaRPr lang="en-US" altLang="zh-CN" sz="2000" b="1" dirty="0">
              <a:ea typeface="宋体" pitchFamily="2" charset="-122"/>
            </a:endParaRPr>
          </a:p>
          <a:p>
            <a:pPr eaLnBrk="1" hangingPunct="1">
              <a:lnSpc>
                <a:spcPct val="80000"/>
              </a:lnSpc>
            </a:pPr>
            <a:r>
              <a:rPr lang="en-US" altLang="zh-CN" sz="2000" b="1" dirty="0">
                <a:ea typeface="宋体" pitchFamily="2" charset="-122"/>
              </a:rPr>
              <a:t>Dimitrios Kilymis</a:t>
            </a:r>
          </a:p>
          <a:p>
            <a:pPr eaLnBrk="1" hangingPunct="1">
              <a:lnSpc>
                <a:spcPct val="80000"/>
              </a:lnSpc>
            </a:pPr>
            <a:r>
              <a:rPr lang="en-US" altLang="zh-CN" sz="2000" dirty="0">
                <a:ea typeface="宋体" pitchFamily="2" charset="-122"/>
              </a:rPr>
              <a:t>Contributions from CNES colleagues: Thierry Amiot, François Bermudo, Caroline </a:t>
            </a:r>
            <a:r>
              <a:rPr lang="en-US" altLang="zh-CN" sz="2000" dirty="0" err="1">
                <a:ea typeface="宋体" pitchFamily="2" charset="-122"/>
              </a:rPr>
              <a:t>Bès</a:t>
            </a:r>
            <a:r>
              <a:rPr lang="en-US" altLang="zh-CN" sz="2000" dirty="0">
                <a:ea typeface="宋体" pitchFamily="2" charset="-122"/>
              </a:rPr>
              <a:t>, Isabelle Clermont, Gilles Codou, Camille Desjardins, Christel Guy, Elsa Jacquette, Denis Jouglet, Sébastien Marcq, Aimé </a:t>
            </a:r>
            <a:r>
              <a:rPr lang="en-US" altLang="zh-CN" sz="2000" dirty="0" err="1">
                <a:ea typeface="宋体" pitchFamily="2" charset="-122"/>
              </a:rPr>
              <a:t>Meygret</a:t>
            </a:r>
            <a:r>
              <a:rPr lang="en-US" altLang="zh-CN" sz="2000" dirty="0">
                <a:ea typeface="宋体" pitchFamily="2" charset="-122"/>
              </a:rPr>
              <a:t>, Didier Pradines, Adrien Deschamps, Carole Deniel, Murielle Lafaye</a:t>
            </a:r>
            <a:endParaRPr lang="en-US" altLang="en-US" sz="1200" dirty="0">
              <a:latin typeface="Arial" panose="020B0604020202020204" pitchFamily="34" charset="0"/>
            </a:endParaRPr>
          </a:p>
          <a:p>
            <a:pPr eaLnBrk="1" hangingPunct="1">
              <a:lnSpc>
                <a:spcPct val="80000"/>
              </a:lnSpc>
            </a:pPr>
            <a:endParaRPr lang="en-US" altLang="zh-CN" sz="2000" dirty="0">
              <a:ea typeface="宋体" pitchFamily="2" charset="-122"/>
            </a:endParaRPr>
          </a:p>
          <a:p>
            <a:pPr eaLnBrk="1" hangingPunct="1">
              <a:lnSpc>
                <a:spcPct val="80000"/>
              </a:lnSpc>
            </a:pPr>
            <a:endParaRPr lang="en-US" altLang="zh-CN" sz="2000" dirty="0">
              <a:ea typeface="宋体" pitchFamily="2" charset="-122"/>
            </a:endParaRPr>
          </a:p>
          <a:p>
            <a:pPr eaLnBrk="1" hangingPunct="1">
              <a:lnSpc>
                <a:spcPct val="80000"/>
              </a:lnSpc>
            </a:pPr>
            <a:endParaRPr lang="en-US" altLang="en-US" sz="1200" dirty="0">
              <a:latin typeface="Arial" panose="020B0604020202020204" pitchFamily="34" charset="0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F26D605D-C31B-4A74-9F82-60E6B61F524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13136" y="4397105"/>
            <a:ext cx="9387400" cy="11253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indent="0" algn="ctr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0000"/>
              </a:buClr>
              <a:buFont typeface="Wingdings" pitchFamily="2" charset="2"/>
              <a:buNone/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1pPr>
            <a:lvl2pPr marL="457200" indent="0" algn="ctr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00"/>
              </a:buClr>
              <a:buFont typeface="Wingdings" pitchFamily="2" charset="2"/>
              <a:buNone/>
              <a:defRPr sz="28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2pPr>
            <a:lvl3pPr marL="914400" indent="0" algn="ctr" rtl="0" eaLnBrk="0" fontAlgn="base" hangingPunct="0">
              <a:spcBef>
                <a:spcPct val="20000"/>
              </a:spcBef>
              <a:spcAft>
                <a:spcPct val="0"/>
              </a:spcAft>
              <a:buNone/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3pPr>
            <a:lvl4pPr marL="1371600" indent="0" algn="ctr" rtl="0" eaLnBrk="0" fontAlgn="base" hangingPunct="0">
              <a:spcBef>
                <a:spcPct val="20000"/>
              </a:spcBef>
              <a:spcAft>
                <a:spcPct val="0"/>
              </a:spcAft>
              <a:buNone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4pPr>
            <a:lvl5pPr marL="1828800" indent="0" algn="ctr" rtl="0" eaLnBrk="0" fontAlgn="base" hangingPunct="0">
              <a:spcBef>
                <a:spcPct val="20000"/>
              </a:spcBef>
              <a:spcAft>
                <a:spcPct val="0"/>
              </a:spcAft>
              <a:buNone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5pPr>
            <a:lvl6pPr marL="22860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000">
                <a:solidFill>
                  <a:schemeClr val="tx1"/>
                </a:solidFill>
                <a:latin typeface="+mn-lt"/>
              </a:defRPr>
            </a:lvl6pPr>
            <a:lvl7pPr marL="27432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000">
                <a:solidFill>
                  <a:schemeClr val="tx1"/>
                </a:solidFill>
                <a:latin typeface="+mn-lt"/>
              </a:defRPr>
            </a:lvl7pPr>
            <a:lvl8pPr marL="32004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000">
                <a:solidFill>
                  <a:schemeClr val="tx1"/>
                </a:solidFill>
                <a:latin typeface="+mn-lt"/>
              </a:defRPr>
            </a:lvl8pPr>
            <a:lvl9pPr marL="36576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eaLnBrk="1" hangingPunct="1">
              <a:lnSpc>
                <a:spcPct val="80000"/>
              </a:lnSpc>
            </a:pPr>
            <a:endParaRPr lang="en-US" altLang="zh-CN" sz="2000" b="1" kern="0" dirty="0">
              <a:ea typeface="宋体" pitchFamily="2" charset="-122"/>
            </a:endParaRPr>
          </a:p>
          <a:p>
            <a:pPr eaLnBrk="1" hangingPunct="1">
              <a:lnSpc>
                <a:spcPct val="80000"/>
              </a:lnSpc>
            </a:pPr>
            <a:r>
              <a:rPr lang="en-US" altLang="zh-CN" sz="2000" b="1" kern="0" dirty="0">
                <a:ea typeface="宋体" pitchFamily="2" charset="-122"/>
              </a:rPr>
              <a:t>CNES</a:t>
            </a:r>
          </a:p>
          <a:p>
            <a:pPr eaLnBrk="1" hangingPunct="1">
              <a:lnSpc>
                <a:spcPct val="80000"/>
              </a:lnSpc>
            </a:pPr>
            <a:endParaRPr lang="en-US" altLang="en-US" sz="1200" kern="0" dirty="0">
              <a:latin typeface="Arial" panose="020B0604020202020204" pitchFamily="34" charset="0"/>
            </a:endParaRPr>
          </a:p>
        </p:txBody>
      </p:sp>
      <p:pic>
        <p:nvPicPr>
          <p:cNvPr id="11" name="Audio 10">
            <a:hlinkClick r:id="" action="ppaction://media"/>
            <a:extLst>
              <a:ext uri="{FF2B5EF4-FFF2-40B4-BE49-F238E27FC236}">
                <a16:creationId xmlns:a16="http://schemas.microsoft.com/office/drawing/2014/main" id="{5FE42D28-ECB3-193C-3305-A5875D79392E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rcRect l="-203125" t="-203125" r="-203125" b="-203125"/>
          <a:stretch>
            <a:fillRect/>
          </a:stretch>
        </p:blipFill>
        <p:spPr>
          <a:xfrm>
            <a:off x="10052304" y="4718304"/>
            <a:ext cx="2057400" cy="2057400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2384560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0388"/>
    </mc:Choice>
    <mc:Fallback xmlns="">
      <p:transition spd="slow" advTm="20388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1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Presentation Overview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651518"/>
            <a:ext cx="10972800" cy="3590334"/>
          </a:xfrm>
        </p:spPr>
        <p:txBody>
          <a:bodyPr>
            <a:normAutofit/>
          </a:bodyPr>
          <a:lstStyle/>
          <a:p>
            <a:pPr lvl="0">
              <a:buClrTx/>
            </a:pPr>
            <a:r>
              <a:rPr lang="en-GB" sz="3600" dirty="0"/>
              <a:t> IASI status and on-going studies</a:t>
            </a:r>
          </a:p>
          <a:p>
            <a:pPr lvl="0">
              <a:buClrTx/>
            </a:pPr>
            <a:r>
              <a:rPr lang="en-GB" sz="3600" dirty="0"/>
              <a:t> IASI-NG program and Cal/Val status</a:t>
            </a:r>
          </a:p>
          <a:p>
            <a:pPr lvl="0">
              <a:buClrTx/>
            </a:pPr>
            <a:r>
              <a:rPr lang="fr-FR" sz="3600" dirty="0"/>
              <a:t> </a:t>
            </a:r>
            <a:r>
              <a:rPr lang="fr-FR" sz="3600" dirty="0" err="1"/>
              <a:t>MicroCarb</a:t>
            </a:r>
            <a:r>
              <a:rPr lang="fr-FR" sz="3600" dirty="0"/>
              <a:t> </a:t>
            </a:r>
            <a:r>
              <a:rPr lang="en-GB" sz="3600" dirty="0"/>
              <a:t>development status </a:t>
            </a:r>
            <a:r>
              <a:rPr lang="fr-FR" sz="3600" dirty="0"/>
              <a:t>and Cal/Val </a:t>
            </a:r>
          </a:p>
          <a:p>
            <a:pPr lvl="0">
              <a:buClrTx/>
            </a:pPr>
            <a:r>
              <a:rPr lang="fr-FR" sz="3600" dirty="0"/>
              <a:t> C</a:t>
            </a:r>
            <a:r>
              <a:rPr lang="fr-FR" sz="3600" baseline="30000" dirty="0"/>
              <a:t>2</a:t>
            </a:r>
            <a:r>
              <a:rPr lang="fr-FR" sz="3600" dirty="0"/>
              <a:t>OMODO</a:t>
            </a:r>
            <a:r>
              <a:rPr lang="en-US" altLang="fr-FR" sz="3600" dirty="0"/>
              <a:t> French </a:t>
            </a:r>
            <a:r>
              <a:rPr lang="fr-FR" sz="3600" dirty="0"/>
              <a:t>contribution to AOS</a:t>
            </a:r>
          </a:p>
          <a:p>
            <a:pPr lvl="0">
              <a:buClrTx/>
            </a:pPr>
            <a:r>
              <a:rPr lang="fr-FR" sz="3600" dirty="0"/>
              <a:t> MUSCLE-NEO Multi </a:t>
            </a:r>
            <a:r>
              <a:rPr lang="fr-FR" sz="3600" dirty="0" err="1"/>
              <a:t>Sensor</a:t>
            </a:r>
            <a:r>
              <a:rPr lang="fr-FR" sz="3600" dirty="0"/>
              <a:t> Calibration </a:t>
            </a:r>
            <a:r>
              <a:rPr lang="fr-FR" sz="3600" dirty="0" err="1"/>
              <a:t>Environment</a:t>
            </a:r>
            <a:endParaRPr lang="fr-FR" sz="36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DA28AC38-E0E8-49D7-B2FE-71FD7C42C09E}" type="slidenum">
              <a:rPr lang="en-US" smtClean="0"/>
              <a:pPr>
                <a:defRPr/>
              </a:pPr>
              <a:t>2</a:t>
            </a:fld>
            <a:endParaRPr lang="en-US"/>
          </a:p>
        </p:txBody>
      </p:sp>
      <p:pic>
        <p:nvPicPr>
          <p:cNvPr id="54" name="Audio 53">
            <a:hlinkClick r:id="" action="ppaction://media"/>
            <a:extLst>
              <a:ext uri="{FF2B5EF4-FFF2-40B4-BE49-F238E27FC236}">
                <a16:creationId xmlns:a16="http://schemas.microsoft.com/office/drawing/2014/main" id="{A1B9557A-8713-0440-CD04-AC447DA711DF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rcRect l="-203125" t="-203125" r="-203125" b="-203125"/>
          <a:stretch>
            <a:fillRect/>
          </a:stretch>
        </p:blipFill>
        <p:spPr>
          <a:xfrm>
            <a:off x="10052304" y="4718304"/>
            <a:ext cx="2057400" cy="2057400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10600069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8404"/>
    </mc:Choice>
    <mc:Fallback xmlns="">
      <p:transition spd="slow" advTm="38404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4"/>
                </p:tgtEl>
              </p:cMediaNode>
            </p:audio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79487" y="988160"/>
            <a:ext cx="11302913" cy="5412640"/>
          </a:xfrm>
        </p:spPr>
        <p:txBody>
          <a:bodyPr>
            <a:normAutofit/>
          </a:bodyPr>
          <a:lstStyle/>
          <a:p>
            <a:pPr>
              <a:buClrTx/>
              <a:buFont typeface="Wingdings" panose="05000000000000000000" pitchFamily="2" charset="2"/>
              <a:buChar char="Ø"/>
            </a:pPr>
            <a:r>
              <a:rPr lang="en-US" sz="2200" dirty="0"/>
              <a:t>IASI-B and IASI-C instruments are currently operational and stable.</a:t>
            </a:r>
          </a:p>
          <a:p>
            <a:pPr>
              <a:buClrTx/>
              <a:buFont typeface="Wingdings" panose="05000000000000000000" pitchFamily="2" charset="2"/>
              <a:buChar char="Ø"/>
            </a:pPr>
            <a:r>
              <a:rPr lang="en-US" sz="2200" dirty="0"/>
              <a:t>IASI Global Radiometric Uncertainty budget published (</a:t>
            </a:r>
            <a:r>
              <a:rPr lang="en-US" sz="1800" dirty="0"/>
              <a:t>Kilymis et al AMT, 18, 6513–6525, 2025</a:t>
            </a:r>
            <a:r>
              <a:rPr lang="en-US" sz="2200" dirty="0"/>
              <a:t>).</a:t>
            </a:r>
          </a:p>
          <a:p>
            <a:pPr lvl="1">
              <a:buClrTx/>
            </a:pPr>
            <a:r>
              <a:rPr lang="en-US" sz="1800" dirty="0"/>
              <a:t>Global budget &lt; 0.2 K for all types of scene taken into account and fully correlated uncertainties.</a:t>
            </a:r>
          </a:p>
          <a:p>
            <a:pPr lvl="1">
              <a:buClrTx/>
            </a:pPr>
            <a:r>
              <a:rPr lang="en-US" sz="1800" dirty="0"/>
              <a:t>Calculated using IASI-B data but globally transferable to the other two IASI instruments.</a:t>
            </a:r>
          </a:p>
          <a:p>
            <a:pPr lvl="1">
              <a:buClrTx/>
            </a:pPr>
            <a:r>
              <a:rPr lang="en-US" sz="1800" dirty="0"/>
              <a:t>Negligible evolution over time, primarily due to an excellent thermal stability.</a:t>
            </a:r>
            <a:endParaRPr lang="en-US" sz="2000" dirty="0"/>
          </a:p>
          <a:p>
            <a:pPr>
              <a:buClrTx/>
              <a:buFont typeface="Wingdings" panose="05000000000000000000" pitchFamily="2" charset="2"/>
              <a:buChar char="Ø"/>
            </a:pPr>
            <a:r>
              <a:rPr lang="en-US" sz="2200" dirty="0"/>
              <a:t>Radiometric inter-comparisons routinely performed at CNES between IASI-B, IASI-C and with </a:t>
            </a:r>
            <a:r>
              <a:rPr lang="en-US" sz="2200" dirty="0" err="1"/>
              <a:t>CrIS</a:t>
            </a:r>
            <a:r>
              <a:rPr lang="en-US" sz="2200" dirty="0"/>
              <a:t>/NOAA-20 and </a:t>
            </a:r>
            <a:r>
              <a:rPr lang="en-US" sz="2200" dirty="0" err="1"/>
              <a:t>CrIS</a:t>
            </a:r>
            <a:r>
              <a:rPr lang="en-US" sz="2200" dirty="0"/>
              <a:t>/NOAA-21.</a:t>
            </a:r>
          </a:p>
          <a:p>
            <a:pPr>
              <a:buClrTx/>
              <a:buFont typeface="Wingdings" panose="05000000000000000000" pitchFamily="2" charset="2"/>
              <a:buChar char="Ø"/>
            </a:pPr>
            <a:r>
              <a:rPr lang="en-US" sz="2200" dirty="0"/>
              <a:t>IASI-B / IASI-C inter-comparison </a:t>
            </a:r>
          </a:p>
          <a:p>
            <a:pPr lvl="1">
              <a:buClrTx/>
              <a:buFont typeface="Wingdings" panose="05000000000000000000" pitchFamily="2" charset="2"/>
              <a:buChar char="Ø"/>
            </a:pPr>
            <a:r>
              <a:rPr lang="en-US" sz="1800" dirty="0" err="1"/>
              <a:t>MetOp</a:t>
            </a:r>
            <a:r>
              <a:rPr lang="en-US" sz="1800" dirty="0"/>
              <a:t>-B in a drifting orbit since the end of 2022. A series of </a:t>
            </a:r>
            <a:r>
              <a:rPr lang="en-US" sz="1800" dirty="0" err="1"/>
              <a:t>OoP</a:t>
            </a:r>
            <a:r>
              <a:rPr lang="en-US" sz="1800" dirty="0"/>
              <a:t> maneuvers were performed in September 2025 to decrease the drift rate and extend the mission.</a:t>
            </a:r>
          </a:p>
          <a:p>
            <a:pPr lvl="1">
              <a:buClrTx/>
              <a:buFont typeface="Wingdings" panose="05000000000000000000" pitchFamily="2" charset="2"/>
              <a:buChar char="Ø"/>
            </a:pPr>
            <a:r>
              <a:rPr lang="en-US" sz="1800" dirty="0"/>
              <a:t>The routine inter-comparison tool yields a higher than usual bias due to the drift of the </a:t>
            </a:r>
            <a:r>
              <a:rPr lang="en-US" sz="1800" dirty="0" err="1"/>
              <a:t>MetOp</a:t>
            </a:r>
            <a:r>
              <a:rPr lang="en-US" sz="1800" dirty="0"/>
              <a:t>-B orbit plane. </a:t>
            </a:r>
          </a:p>
          <a:p>
            <a:pPr lvl="1">
              <a:buClrTx/>
              <a:buFont typeface="Wingdings" panose="05000000000000000000" pitchFamily="2" charset="2"/>
              <a:buChar char="Ø"/>
            </a:pPr>
            <a:r>
              <a:rPr lang="en-US" sz="1800" dirty="0"/>
              <a:t>In this context, inter-comparisons using </a:t>
            </a:r>
            <a:r>
              <a:rPr lang="en-US" sz="1800" dirty="0" err="1"/>
              <a:t>CrIS</a:t>
            </a:r>
            <a:r>
              <a:rPr lang="en-US" sz="1800" dirty="0"/>
              <a:t> as a proxy are used to assess stability.</a:t>
            </a:r>
          </a:p>
          <a:p>
            <a:pPr lvl="1">
              <a:buClrTx/>
              <a:buFont typeface="Wingdings" panose="05000000000000000000" pitchFamily="2" charset="2"/>
              <a:buChar char="Ø"/>
            </a:pPr>
            <a:r>
              <a:rPr lang="en-US" sz="1800" dirty="0"/>
              <a:t>The inter-comparisons with both instruments remain particularly stable, therefore the ± 0.1 K bias between IASI-B and IASI-C is conserved.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DA28AC38-E0E8-49D7-B2FE-71FD7C42C09E}" type="slidenum">
              <a:rPr lang="en-US" smtClean="0"/>
              <a:pPr>
                <a:defRPr/>
              </a:pPr>
              <a:t>3</a:t>
            </a:fld>
            <a:endParaRPr lang="en-US"/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4F456221-69A1-495B-AAAC-BA864D8770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52800" y="132628"/>
            <a:ext cx="7772400" cy="667472"/>
          </a:xfrm>
        </p:spPr>
        <p:txBody>
          <a:bodyPr/>
          <a:lstStyle/>
          <a:p>
            <a:pPr lvl="0"/>
            <a:r>
              <a:rPr lang="en-GB" dirty="0"/>
              <a:t>IASI status and on-going studies</a:t>
            </a:r>
          </a:p>
        </p:txBody>
      </p:sp>
      <p:pic>
        <p:nvPicPr>
          <p:cNvPr id="61" name="Audio 60">
            <a:hlinkClick r:id="" action="ppaction://media"/>
            <a:extLst>
              <a:ext uri="{FF2B5EF4-FFF2-40B4-BE49-F238E27FC236}">
                <a16:creationId xmlns:a16="http://schemas.microsoft.com/office/drawing/2014/main" id="{24A0763C-30C7-AC28-CE53-CD8DC38789CE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rcRect l="-203125" t="-203125" r="-203125" b="-203125"/>
          <a:stretch>
            <a:fillRect/>
          </a:stretch>
        </p:blipFill>
        <p:spPr>
          <a:xfrm>
            <a:off x="10052304" y="4718304"/>
            <a:ext cx="2057400" cy="2057400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23051546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25378"/>
    </mc:Choice>
    <mc:Fallback xmlns="">
      <p:transition spd="slow" advTm="125378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6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1"/>
                </p:tgtEl>
              </p:cMediaNode>
            </p:audio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8276" y="875595"/>
            <a:ext cx="11369718" cy="5224580"/>
          </a:xfrm>
        </p:spPr>
        <p:txBody>
          <a:bodyPr>
            <a:normAutofit/>
          </a:bodyPr>
          <a:lstStyle/>
          <a:p>
            <a:pPr>
              <a:buClrTx/>
              <a:buFont typeface="Wingdings" panose="05000000000000000000" pitchFamily="2" charset="2"/>
              <a:buChar char="Ø"/>
            </a:pPr>
            <a:r>
              <a:rPr lang="en-US" sz="2000" dirty="0"/>
              <a:t>Inter-comparisons between IASI and </a:t>
            </a:r>
            <a:r>
              <a:rPr lang="en-US" sz="2000" dirty="0" err="1"/>
              <a:t>CrIS</a:t>
            </a:r>
            <a:endParaRPr lang="en-US" sz="2000" dirty="0"/>
          </a:p>
          <a:p>
            <a:pPr lvl="1">
              <a:buClrTx/>
              <a:buFont typeface="Wingdings" panose="05000000000000000000" pitchFamily="2" charset="2"/>
              <a:buChar char="Ø"/>
            </a:pPr>
            <a:r>
              <a:rPr lang="en-US" sz="1800" dirty="0"/>
              <a:t>Bias between IASI-B and C and </a:t>
            </a:r>
            <a:r>
              <a:rPr lang="en-US" sz="1800" dirty="0" err="1"/>
              <a:t>CrIS</a:t>
            </a:r>
            <a:r>
              <a:rPr lang="en-US" sz="1800" dirty="0"/>
              <a:t>/NOAA-20 very consistent and stable  ≤ ± 0.15 K</a:t>
            </a:r>
          </a:p>
          <a:p>
            <a:pPr lvl="1">
              <a:buFont typeface="Wingdings" panose="05000000000000000000" pitchFamily="2" charset="2"/>
              <a:buChar char="Ø"/>
            </a:pPr>
            <a:endParaRPr lang="en-US" sz="1800" dirty="0"/>
          </a:p>
          <a:p>
            <a:pPr lvl="1">
              <a:buFont typeface="Wingdings" panose="05000000000000000000" pitchFamily="2" charset="2"/>
              <a:buChar char="Ø"/>
            </a:pPr>
            <a:endParaRPr lang="en-US" sz="1800" dirty="0"/>
          </a:p>
          <a:p>
            <a:pPr lvl="1">
              <a:buFont typeface="Wingdings" panose="05000000000000000000" pitchFamily="2" charset="2"/>
              <a:buChar char="Ø"/>
            </a:pPr>
            <a:endParaRPr lang="en-US" sz="1800" dirty="0"/>
          </a:p>
          <a:p>
            <a:pPr lvl="1">
              <a:buFont typeface="Wingdings" panose="05000000000000000000" pitchFamily="2" charset="2"/>
              <a:buChar char="Ø"/>
            </a:pPr>
            <a:endParaRPr lang="en-US" sz="1800" dirty="0"/>
          </a:p>
          <a:p>
            <a:pPr lvl="1">
              <a:buFont typeface="Wingdings" panose="05000000000000000000" pitchFamily="2" charset="2"/>
              <a:buChar char="Ø"/>
            </a:pPr>
            <a:endParaRPr lang="en-US" sz="1800" dirty="0"/>
          </a:p>
          <a:p>
            <a:pPr lvl="1">
              <a:buFont typeface="Wingdings" panose="05000000000000000000" pitchFamily="2" charset="2"/>
              <a:buChar char="Ø"/>
            </a:pPr>
            <a:endParaRPr lang="en-US" sz="1800" dirty="0"/>
          </a:p>
          <a:p>
            <a:pPr lvl="1">
              <a:buFont typeface="Wingdings" panose="05000000000000000000" pitchFamily="2" charset="2"/>
              <a:buChar char="Ø"/>
            </a:pPr>
            <a:endParaRPr lang="en-US" sz="1800" dirty="0"/>
          </a:p>
          <a:p>
            <a:pPr lvl="1">
              <a:buClrTx/>
              <a:buFont typeface="Wingdings" panose="05000000000000000000" pitchFamily="2" charset="2"/>
              <a:buChar char="Ø"/>
            </a:pPr>
            <a:r>
              <a:rPr lang="en-US" sz="1600" dirty="0"/>
              <a:t>Bias between IASI-B and C and </a:t>
            </a:r>
            <a:r>
              <a:rPr lang="en-US" sz="1600" dirty="0" err="1"/>
              <a:t>CrIS</a:t>
            </a:r>
            <a:r>
              <a:rPr lang="en-US" sz="1600" dirty="0"/>
              <a:t>/NOAA-21 very consistent and stable  ≤ ± 0.15 K</a:t>
            </a:r>
          </a:p>
          <a:p>
            <a:pPr lvl="1"/>
            <a:endParaRPr lang="en-US" sz="16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DA28AC38-E0E8-49D7-B2FE-71FD7C42C09E}" type="slidenum">
              <a:rPr lang="en-US" smtClean="0"/>
              <a:pPr>
                <a:defRPr/>
              </a:pPr>
              <a:t>4</a:t>
            </a:fld>
            <a:endParaRPr lang="en-US"/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4F456221-69A1-495B-AAAC-BA864D8770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52800" y="132628"/>
            <a:ext cx="7772400" cy="667472"/>
          </a:xfrm>
        </p:spPr>
        <p:txBody>
          <a:bodyPr/>
          <a:lstStyle/>
          <a:p>
            <a:pPr lvl="0"/>
            <a:r>
              <a:rPr lang="en-GB" dirty="0"/>
              <a:t>IASI status and on-going studies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D10FAD34-BAB4-53C7-665C-45146BF1F3F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260925" y="1615059"/>
            <a:ext cx="4183749" cy="2091875"/>
          </a:xfrm>
          <a:prstGeom prst="rect">
            <a:avLst/>
          </a:prstGeom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76E23E81-C809-FEF7-ADB7-36FDC8D3ABEA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260925" y="4158118"/>
            <a:ext cx="4183749" cy="2091875"/>
          </a:xfrm>
          <a:prstGeom prst="rect">
            <a:avLst/>
          </a:prstGeom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019AC33B-3256-2E0D-D781-579F61D734AA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667735" y="1615059"/>
            <a:ext cx="4183749" cy="2091875"/>
          </a:xfrm>
          <a:prstGeom prst="rect">
            <a:avLst/>
          </a:prstGeom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62941312-8941-8704-4057-A382FBEB3402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667735" y="4158117"/>
            <a:ext cx="4183749" cy="2091875"/>
          </a:xfrm>
          <a:prstGeom prst="rect">
            <a:avLst/>
          </a:prstGeom>
        </p:spPr>
      </p:pic>
      <p:pic>
        <p:nvPicPr>
          <p:cNvPr id="66" name="Audio 65">
            <a:hlinkClick r:id="" action="ppaction://media"/>
            <a:extLst>
              <a:ext uri="{FF2B5EF4-FFF2-40B4-BE49-F238E27FC236}">
                <a16:creationId xmlns:a16="http://schemas.microsoft.com/office/drawing/2014/main" id="{27309E7D-F5A0-281A-935C-DA0A78938FB8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rcRect l="-203125" t="-203125" r="-203125" b="-203125"/>
          <a:stretch>
            <a:fillRect/>
          </a:stretch>
        </p:blipFill>
        <p:spPr>
          <a:xfrm>
            <a:off x="10052304" y="4718304"/>
            <a:ext cx="2057400" cy="2057400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23808766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46880"/>
    </mc:Choice>
    <mc:Fallback xmlns="">
      <p:transition spd="slow" advTm="4688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6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6"/>
                </p:tgtEl>
              </p:cMediaNode>
            </p:audio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>
            <a:extLst>
              <a:ext uri="{FF2B5EF4-FFF2-40B4-BE49-F238E27FC236}">
                <a16:creationId xmlns:a16="http://schemas.microsoft.com/office/drawing/2014/main" id="{4F456221-69A1-495B-AAAC-BA864D8770B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/>
            <a:r>
              <a:rPr lang="en-GB" dirty="0"/>
              <a:t>IASI : planned activities in 2026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B7D9154-54BA-435D-B9C2-473619343AA3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A28AC38-E0E8-49D7-B2FE-71FD7C42C09E}" type="slidenum">
              <a:rPr lang="en-US" smtClean="0"/>
              <a:pPr/>
              <a:t>5</a:t>
            </a:fld>
            <a:endParaRPr lang="en-US" dirty="0"/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B55A7587-977E-38F1-D81E-D4D1F989829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" y="914400"/>
            <a:ext cx="10972800" cy="5257799"/>
          </a:xfrm>
        </p:spPr>
        <p:txBody>
          <a:bodyPr/>
          <a:lstStyle/>
          <a:p>
            <a:pPr>
              <a:buClrTx/>
            </a:pPr>
            <a:r>
              <a:rPr lang="en-US" sz="2000" dirty="0"/>
              <a:t>September 2025: EUMETSAT decision to extend </a:t>
            </a:r>
            <a:r>
              <a:rPr lang="en-US" sz="2000" dirty="0" err="1"/>
              <a:t>MetOp</a:t>
            </a:r>
            <a:r>
              <a:rPr lang="en-US" sz="2000" dirty="0"/>
              <a:t>-B mission until 2030 instead of 2028 </a:t>
            </a:r>
          </a:p>
          <a:p>
            <a:pPr marL="0" indent="0">
              <a:buNone/>
            </a:pPr>
            <a:r>
              <a:rPr lang="en-US" sz="2000" dirty="0">
                <a:sym typeface="Wingdings" panose="05000000000000000000" pitchFamily="2" charset="2"/>
              </a:rPr>
              <a:t>	 </a:t>
            </a:r>
            <a:r>
              <a:rPr lang="en-US" sz="2000" dirty="0"/>
              <a:t>Shift in the planning of list of experiments for IASI-B End Of Life.</a:t>
            </a:r>
          </a:p>
          <a:p>
            <a:pPr>
              <a:buClrTx/>
            </a:pPr>
            <a:endParaRPr lang="en-US" sz="2000" dirty="0"/>
          </a:p>
          <a:p>
            <a:pPr>
              <a:buClrTx/>
            </a:pPr>
            <a:r>
              <a:rPr lang="en-US" sz="2000" dirty="0"/>
              <a:t>Inter-comparisons: </a:t>
            </a:r>
            <a:r>
              <a:rPr lang="en-US" sz="1800" dirty="0"/>
              <a:t>integration of IASI-NG products in CNES software </a:t>
            </a:r>
          </a:p>
          <a:p>
            <a:pPr lvl="1">
              <a:buClrTx/>
              <a:buFont typeface="Wingdings" panose="05000000000000000000" pitchFamily="2" charset="2"/>
              <a:buChar char="Ø"/>
            </a:pPr>
            <a:r>
              <a:rPr lang="en-US" sz="1800" dirty="0"/>
              <a:t>IASI-NG Vs IASI-B/C → delivered, validation is ongoing</a:t>
            </a:r>
          </a:p>
          <a:p>
            <a:pPr lvl="1">
              <a:buClrTx/>
              <a:buFont typeface="Wingdings" panose="05000000000000000000" pitchFamily="2" charset="2"/>
              <a:buChar char="Ø"/>
            </a:pPr>
            <a:r>
              <a:rPr lang="en-US" sz="1800" dirty="0"/>
              <a:t>IASI-NG Vs </a:t>
            </a:r>
            <a:r>
              <a:rPr lang="en-US" sz="1800" dirty="0" err="1"/>
              <a:t>CrIS</a:t>
            </a:r>
            <a:r>
              <a:rPr lang="en-US" sz="1800" dirty="0"/>
              <a:t>/NOAA-20 and </a:t>
            </a:r>
            <a:r>
              <a:rPr lang="en-US" sz="1800" dirty="0" err="1"/>
              <a:t>CrIS</a:t>
            </a:r>
            <a:r>
              <a:rPr lang="en-US" sz="1800" dirty="0"/>
              <a:t>/NOAA-21 → to be delivered in Q2 2026</a:t>
            </a:r>
          </a:p>
          <a:p>
            <a:pPr marL="0" indent="0">
              <a:buNone/>
            </a:pPr>
            <a:endParaRPr lang="en-GB" sz="2000" dirty="0">
              <a:solidFill>
                <a:srgbClr val="FF0000"/>
              </a:solidFill>
            </a:endParaRPr>
          </a:p>
          <a:p>
            <a:pPr>
              <a:buClrTx/>
            </a:pPr>
            <a:r>
              <a:rPr lang="en-GB" sz="2000" dirty="0"/>
              <a:t>IASI in support to IASI-NG commissioning:</a:t>
            </a:r>
          </a:p>
          <a:p>
            <a:pPr lvl="1">
              <a:buClrTx/>
              <a:buFont typeface="Wingdings" panose="05000000000000000000" pitchFamily="2" charset="2"/>
              <a:buChar char="Ø"/>
            </a:pPr>
            <a:r>
              <a:rPr lang="en-GB" sz="2000" dirty="0">
                <a:ea typeface="+mn-ea"/>
              </a:rPr>
              <a:t>Moon acquisitions IASI-C / IASI-NG (January to May 2026)</a:t>
            </a:r>
            <a:endParaRPr lang="en-GB" sz="1800" dirty="0">
              <a:ea typeface="+mn-ea"/>
            </a:endParaRPr>
          </a:p>
          <a:p>
            <a:pPr lvl="1">
              <a:buClrTx/>
              <a:buFont typeface="Wingdings" panose="05000000000000000000" pitchFamily="2" charset="2"/>
              <a:buChar char="Ø"/>
            </a:pPr>
            <a:r>
              <a:rPr lang="en-GB" sz="2000" b="1" dirty="0">
                <a:ea typeface="+mn-ea"/>
              </a:rPr>
              <a:t>Tandem flight between </a:t>
            </a:r>
            <a:r>
              <a:rPr lang="en-GB" sz="2000" b="1" dirty="0" err="1">
                <a:ea typeface="+mn-ea"/>
              </a:rPr>
              <a:t>MetOp</a:t>
            </a:r>
            <a:r>
              <a:rPr lang="en-GB" sz="2000" b="1" dirty="0">
                <a:ea typeface="+mn-ea"/>
              </a:rPr>
              <a:t>-C (IASI-C) and MetOp-SG-A1 (IASI-NG) from mid-April to mid-June 2026</a:t>
            </a:r>
            <a:endParaRPr lang="en-US" sz="2000" b="1" dirty="0">
              <a:ea typeface="+mn-ea"/>
            </a:endParaRPr>
          </a:p>
        </p:txBody>
      </p:sp>
      <p:pic>
        <p:nvPicPr>
          <p:cNvPr id="66" name="Audio 65">
            <a:hlinkClick r:id="" action="ppaction://media"/>
            <a:extLst>
              <a:ext uri="{FF2B5EF4-FFF2-40B4-BE49-F238E27FC236}">
                <a16:creationId xmlns:a16="http://schemas.microsoft.com/office/drawing/2014/main" id="{3AE66BA6-A80A-231B-2221-82558B4DA3CA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rcRect l="-203125" t="-203125" r="-203125" b="-203125"/>
          <a:stretch>
            <a:fillRect/>
          </a:stretch>
        </p:blipFill>
        <p:spPr>
          <a:xfrm>
            <a:off x="10052304" y="4718304"/>
            <a:ext cx="2057400" cy="2057400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41569009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98338"/>
    </mc:Choice>
    <mc:Fallback xmlns="">
      <p:transition spd="slow" advTm="98338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6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6"/>
                </p:tgtEl>
              </p:cMediaNode>
            </p:audio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E3DD0AA-35B8-412B-953D-43E64E20ADC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6426" y="961731"/>
            <a:ext cx="7625673" cy="5300663"/>
          </a:xfrm>
        </p:spPr>
        <p:txBody>
          <a:bodyPr/>
          <a:lstStyle/>
          <a:p>
            <a:pPr>
              <a:buClrTx/>
            </a:pPr>
            <a:r>
              <a:rPr lang="en-US" sz="2000" dirty="0"/>
              <a:t>Launch with Ariane 6 V3 successfully held on 12 August 2025  </a:t>
            </a:r>
          </a:p>
          <a:p>
            <a:pPr>
              <a:buClrTx/>
            </a:pPr>
            <a:r>
              <a:rPr lang="en-US" sz="2000" dirty="0"/>
              <a:t>The IASI-NG FM2 on-board the Metop-SGA1 successfully concluded all System In-Orbit Verification activities</a:t>
            </a:r>
          </a:p>
          <a:p>
            <a:pPr>
              <a:buClrTx/>
            </a:pPr>
            <a:r>
              <a:rPr lang="en-GB" sz="2000" dirty="0"/>
              <a:t>First spectrum from the IASI-NG instrument released in October 2025 as the satellite was flying over Toulouse, France.</a:t>
            </a:r>
            <a:endParaRPr lang="fr-FR" sz="2000" dirty="0"/>
          </a:p>
          <a:p>
            <a:pPr>
              <a:buClrTx/>
            </a:pPr>
            <a:r>
              <a:rPr lang="en-US" sz="2000" dirty="0"/>
              <a:t>IASI-NG entered the Calibration and Validation phase end of 2025 : the performances analyzed so far are excellent and largely in line with the expectations </a:t>
            </a:r>
          </a:p>
          <a:p>
            <a:pPr>
              <a:buClrTx/>
            </a:pPr>
            <a:r>
              <a:rPr lang="en-US" altLang="fr-FR" sz="2000" dirty="0"/>
              <a:t>L1C Processor V3 Version for Commissioning phase running nominally in the </a:t>
            </a:r>
            <a:r>
              <a:rPr lang="en-US" sz="2000" dirty="0"/>
              <a:t>EUMETSAT </a:t>
            </a:r>
            <a:r>
              <a:rPr lang="en-US" altLang="fr-FR" sz="2000" dirty="0"/>
              <a:t>Temporary Ground Segment developed to perform the Cal/Val </a:t>
            </a:r>
          </a:p>
          <a:p>
            <a:pPr>
              <a:buClrTx/>
            </a:pPr>
            <a:r>
              <a:rPr lang="en-US" sz="2000" dirty="0"/>
              <a:t>IASTEC (IASI-NG Technical Expertise Center) operated by CNES team supporting nominally the Cal/Val </a:t>
            </a:r>
          </a:p>
          <a:p>
            <a:pPr>
              <a:buClrTx/>
            </a:pPr>
            <a:r>
              <a:rPr lang="en-US" sz="2000" b="1" dirty="0"/>
              <a:t>IASI-NG/IASI FM3 (</a:t>
            </a:r>
            <a:r>
              <a:rPr lang="en-US" sz="2000" b="1" dirty="0" err="1"/>
              <a:t>Metop</a:t>
            </a:r>
            <a:r>
              <a:rPr lang="en-US" sz="2000" b="1" dirty="0"/>
              <a:t> C) tandem flight in April/May 2026 </a:t>
            </a:r>
          </a:p>
          <a:p>
            <a:pPr>
              <a:buClrTx/>
            </a:pPr>
            <a:r>
              <a:rPr lang="en-US" sz="2000" b="1" dirty="0"/>
              <a:t>Products will be released to the user community in summer 2026 after validation milestone is achieved</a:t>
            </a:r>
          </a:p>
          <a:p>
            <a:endParaRPr lang="en-US" sz="2000" dirty="0"/>
          </a:p>
          <a:p>
            <a:pPr lvl="1">
              <a:buFont typeface="Wingdings" panose="05000000000000000000" pitchFamily="2" charset="2"/>
              <a:buChar char="Ø"/>
            </a:pPr>
            <a:endParaRPr lang="en-US" sz="2000" dirty="0"/>
          </a:p>
          <a:p>
            <a:endParaRPr lang="en-US" sz="2400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B7D9154-54BA-435D-B9C2-473619343AA3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DA28AC38-E0E8-49D7-B2FE-71FD7C42C09E}" type="slidenum">
              <a:rPr lang="en-US" smtClean="0"/>
              <a:pPr>
                <a:defRPr/>
              </a:pPr>
              <a:t>6</a:t>
            </a:fld>
            <a:endParaRPr lang="en-US" dirty="0"/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4F456221-69A1-495B-AAAC-BA864D8770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90700" y="208828"/>
            <a:ext cx="10248900" cy="596035"/>
          </a:xfrm>
        </p:spPr>
        <p:txBody>
          <a:bodyPr/>
          <a:lstStyle/>
          <a:p>
            <a:pPr lvl="0"/>
            <a:r>
              <a:rPr lang="en-US" altLang="fr-FR" dirty="0"/>
              <a:t>IASI-NG Program Status </a:t>
            </a:r>
            <a:endParaRPr lang="en-GB" dirty="0"/>
          </a:p>
        </p:txBody>
      </p:sp>
      <p:pic>
        <p:nvPicPr>
          <p:cNvPr id="8" name="Image 7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67824" y="961731"/>
            <a:ext cx="3820142" cy="2149194"/>
          </a:xfrm>
          <a:prstGeom prst="rect">
            <a:avLst/>
          </a:prstGeom>
        </p:spPr>
      </p:pic>
      <p:pic>
        <p:nvPicPr>
          <p:cNvPr id="7" name="Image 6"/>
          <p:cNvPicPr>
            <a:picLocks noChangeAspect="1"/>
          </p:cNvPicPr>
          <p:nvPr/>
        </p:nvPicPr>
        <p:blipFill rotWithShape="1">
          <a:blip r:embed="rId6"/>
          <a:srcRect l="4241"/>
          <a:stretch/>
        </p:blipFill>
        <p:spPr>
          <a:xfrm>
            <a:off x="7967824" y="3410079"/>
            <a:ext cx="4162425" cy="2419221"/>
          </a:xfrm>
          <a:prstGeom prst="rect">
            <a:avLst/>
          </a:prstGeom>
        </p:spPr>
      </p:pic>
      <p:pic>
        <p:nvPicPr>
          <p:cNvPr id="54" name="Audio 53">
            <a:hlinkClick r:id="" action="ppaction://media"/>
            <a:extLst>
              <a:ext uri="{FF2B5EF4-FFF2-40B4-BE49-F238E27FC236}">
                <a16:creationId xmlns:a16="http://schemas.microsoft.com/office/drawing/2014/main" id="{77C408F6-2F21-8387-15E8-59469DA16D5C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rcRect l="-203125" t="-203125" r="-203125" b="-203125"/>
          <a:stretch>
            <a:fillRect/>
          </a:stretch>
        </p:blipFill>
        <p:spPr>
          <a:xfrm>
            <a:off x="10052304" y="4718304"/>
            <a:ext cx="2057400" cy="2057400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36981105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92355"/>
    </mc:Choice>
    <mc:Fallback xmlns="">
      <p:transition spd="slow" advTm="92355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4"/>
                </p:tgtEl>
              </p:cMediaNode>
            </p:audio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F456221-69A1-495B-AAAC-BA864D8770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28800" y="132627"/>
            <a:ext cx="10363200" cy="1477963"/>
          </a:xfrm>
        </p:spPr>
        <p:txBody>
          <a:bodyPr/>
          <a:lstStyle/>
          <a:p>
            <a:pPr lvl="0"/>
            <a:r>
              <a:rPr lang="en-US" altLang="fr-FR" sz="3600" dirty="0"/>
              <a:t>IASI-NG Program Status : </a:t>
            </a:r>
            <a:br>
              <a:rPr lang="en-US" altLang="fr-FR" sz="3600" dirty="0"/>
            </a:br>
            <a:r>
              <a:rPr lang="en-US" altLang="fr-FR" sz="3200" dirty="0" err="1"/>
              <a:t>SIOV</a:t>
            </a:r>
            <a:r>
              <a:rPr lang="en-US" altLang="fr-FR" sz="3200" dirty="0"/>
              <a:t>/</a:t>
            </a:r>
            <a:r>
              <a:rPr lang="en-US" altLang="fr-FR" sz="3200" dirty="0" err="1"/>
              <a:t>CALVAL</a:t>
            </a:r>
            <a:r>
              <a:rPr lang="en-US" altLang="fr-FR" sz="3200" dirty="0"/>
              <a:t> Global Overview</a:t>
            </a:r>
            <a:endParaRPr lang="en-US" altLang="fr-FR" sz="3600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B7D9154-54BA-435D-B9C2-473619343AA3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9759142" y="6776255"/>
            <a:ext cx="1823258" cy="232757"/>
          </a:xfrm>
        </p:spPr>
        <p:txBody>
          <a:bodyPr/>
          <a:lstStyle/>
          <a:p>
            <a:pPr>
              <a:defRPr/>
            </a:pPr>
            <a:fld id="{DA28AC38-E0E8-49D7-B2FE-71FD7C42C09E}" type="slidenum">
              <a:rPr lang="en-US" smtClean="0"/>
              <a:pPr>
                <a:defRPr/>
              </a:pPr>
              <a:t>7</a:t>
            </a:fld>
            <a:endParaRPr lang="en-US"/>
          </a:p>
        </p:txBody>
      </p:sp>
      <p:sp>
        <p:nvSpPr>
          <p:cNvPr id="38" name="Flèche droite 23">
            <a:extLst>
              <a:ext uri="{FF2B5EF4-FFF2-40B4-BE49-F238E27FC236}">
                <a16:creationId xmlns:a16="http://schemas.microsoft.com/office/drawing/2014/main" id="{1C403C79-A1A4-9C3D-925C-6295B3B73FA1}"/>
              </a:ext>
            </a:extLst>
          </p:cNvPr>
          <p:cNvSpPr/>
          <p:nvPr/>
        </p:nvSpPr>
        <p:spPr>
          <a:xfrm>
            <a:off x="725798" y="3043617"/>
            <a:ext cx="11028880" cy="789085"/>
          </a:xfrm>
          <a:prstGeom prst="rightArrow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39" name="Groupe 38">
            <a:extLst>
              <a:ext uri="{FF2B5EF4-FFF2-40B4-BE49-F238E27FC236}">
                <a16:creationId xmlns:a16="http://schemas.microsoft.com/office/drawing/2014/main" id="{EA4727D2-E4AF-4085-573E-120EF0FCECF1}"/>
              </a:ext>
            </a:extLst>
          </p:cNvPr>
          <p:cNvGrpSpPr/>
          <p:nvPr/>
        </p:nvGrpSpPr>
        <p:grpSpPr>
          <a:xfrm>
            <a:off x="496368" y="1296562"/>
            <a:ext cx="1224175" cy="763836"/>
            <a:chOff x="298251" y="1197758"/>
            <a:chExt cx="1224175" cy="763836"/>
          </a:xfrm>
        </p:grpSpPr>
        <p:grpSp>
          <p:nvGrpSpPr>
            <p:cNvPr id="40" name="Grouper 166">
              <a:extLst>
                <a:ext uri="{FF2B5EF4-FFF2-40B4-BE49-F238E27FC236}">
                  <a16:creationId xmlns:a16="http://schemas.microsoft.com/office/drawing/2014/main" id="{C7F2463D-EC6C-D3B2-A21D-42C84B3E250D}"/>
                </a:ext>
              </a:extLst>
            </p:cNvPr>
            <p:cNvGrpSpPr/>
            <p:nvPr/>
          </p:nvGrpSpPr>
          <p:grpSpPr>
            <a:xfrm>
              <a:off x="692114" y="1551666"/>
              <a:ext cx="384915" cy="409928"/>
              <a:chOff x="5416693" y="994784"/>
              <a:chExt cx="439737" cy="468313"/>
            </a:xfrm>
          </p:grpSpPr>
          <p:sp>
            <p:nvSpPr>
              <p:cNvPr id="42" name="Freeform 1">
                <a:extLst>
                  <a:ext uri="{FF2B5EF4-FFF2-40B4-BE49-F238E27FC236}">
                    <a16:creationId xmlns:a16="http://schemas.microsoft.com/office/drawing/2014/main" id="{18AA0905-1BE9-7F1F-66D4-8D0A7916BDC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727843" y="1350384"/>
                <a:ext cx="128587" cy="106363"/>
              </a:xfrm>
              <a:custGeom>
                <a:avLst/>
                <a:gdLst>
                  <a:gd name="T0" fmla="*/ 0 w 359"/>
                  <a:gd name="T1" fmla="*/ 0 h 294"/>
                  <a:gd name="T2" fmla="*/ 124 w 359"/>
                  <a:gd name="T3" fmla="*/ 96 h 294"/>
                  <a:gd name="T4" fmla="*/ 200 w 359"/>
                  <a:gd name="T5" fmla="*/ 76 h 294"/>
                  <a:gd name="T6" fmla="*/ 358 w 359"/>
                  <a:gd name="T7" fmla="*/ 234 h 294"/>
                  <a:gd name="T8" fmla="*/ 347 w 359"/>
                  <a:gd name="T9" fmla="*/ 293 h 29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59" h="294">
                    <a:moveTo>
                      <a:pt x="0" y="0"/>
                    </a:moveTo>
                    <a:cubicBezTo>
                      <a:pt x="59" y="0"/>
                      <a:pt x="110" y="39"/>
                      <a:pt x="124" y="96"/>
                    </a:cubicBezTo>
                    <a:cubicBezTo>
                      <a:pt x="147" y="84"/>
                      <a:pt x="172" y="76"/>
                      <a:pt x="200" y="76"/>
                    </a:cubicBezTo>
                    <a:cubicBezTo>
                      <a:pt x="288" y="76"/>
                      <a:pt x="358" y="146"/>
                      <a:pt x="358" y="234"/>
                    </a:cubicBezTo>
                    <a:cubicBezTo>
                      <a:pt x="358" y="254"/>
                      <a:pt x="355" y="276"/>
                      <a:pt x="347" y="293"/>
                    </a:cubicBezTo>
                  </a:path>
                </a:pathLst>
              </a:custGeom>
              <a:noFill/>
              <a:ln w="12700" cap="flat">
                <a:gradFill>
                  <a:gsLst>
                    <a:gs pos="0">
                      <a:srgbClr val="412FB3"/>
                    </a:gs>
                    <a:gs pos="30000">
                      <a:srgbClr val="00BCFF"/>
                    </a:gs>
                    <a:gs pos="72000">
                      <a:srgbClr val="00B29C"/>
                    </a:gs>
                    <a:gs pos="100000">
                      <a:srgbClr val="B2EF78"/>
                    </a:gs>
                  </a:gsLst>
                  <a:lin ang="5400000" scaled="1"/>
                </a:gra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43" name="Freeform 2">
                <a:extLst>
                  <a:ext uri="{FF2B5EF4-FFF2-40B4-BE49-F238E27FC236}">
                    <a16:creationId xmlns:a16="http://schemas.microsoft.com/office/drawing/2014/main" id="{E29E40A0-3B70-EF48-58EE-A09C2BC9E67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416693" y="1350384"/>
                <a:ext cx="107950" cy="112713"/>
              </a:xfrm>
              <a:custGeom>
                <a:avLst/>
                <a:gdLst>
                  <a:gd name="T0" fmla="*/ 5 w 302"/>
                  <a:gd name="T1" fmla="*/ 310 h 311"/>
                  <a:gd name="T2" fmla="*/ 0 w 302"/>
                  <a:gd name="T3" fmla="*/ 271 h 311"/>
                  <a:gd name="T4" fmla="*/ 172 w 302"/>
                  <a:gd name="T5" fmla="*/ 132 h 311"/>
                  <a:gd name="T6" fmla="*/ 301 w 302"/>
                  <a:gd name="T7" fmla="*/ 0 h 3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02" h="311">
                    <a:moveTo>
                      <a:pt x="5" y="310"/>
                    </a:moveTo>
                    <a:cubicBezTo>
                      <a:pt x="2" y="299"/>
                      <a:pt x="0" y="285"/>
                      <a:pt x="0" y="271"/>
                    </a:cubicBezTo>
                    <a:cubicBezTo>
                      <a:pt x="0" y="180"/>
                      <a:pt x="81" y="113"/>
                      <a:pt x="172" y="132"/>
                    </a:cubicBezTo>
                    <a:cubicBezTo>
                      <a:pt x="172" y="59"/>
                      <a:pt x="231" y="0"/>
                      <a:pt x="301" y="0"/>
                    </a:cubicBezTo>
                  </a:path>
                </a:pathLst>
              </a:custGeom>
              <a:noFill/>
              <a:ln w="12700" cap="flat">
                <a:gradFill>
                  <a:gsLst>
                    <a:gs pos="0">
                      <a:srgbClr val="412FB3"/>
                    </a:gs>
                    <a:gs pos="30000">
                      <a:srgbClr val="00BCFF"/>
                    </a:gs>
                    <a:gs pos="72000">
                      <a:srgbClr val="00B29C"/>
                    </a:gs>
                    <a:gs pos="100000">
                      <a:srgbClr val="B2EF78"/>
                    </a:gs>
                  </a:gsLst>
                  <a:lin ang="5400000" scaled="1"/>
                </a:gra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44" name="Freeform 3">
                <a:extLst>
                  <a:ext uri="{FF2B5EF4-FFF2-40B4-BE49-F238E27FC236}">
                    <a16:creationId xmlns:a16="http://schemas.microsoft.com/office/drawing/2014/main" id="{A0FECA50-BD21-6CAA-791D-3630D47860D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745305" y="1385309"/>
                <a:ext cx="28575" cy="49213"/>
              </a:xfrm>
              <a:custGeom>
                <a:avLst/>
                <a:gdLst>
                  <a:gd name="T0" fmla="*/ 0 w 80"/>
                  <a:gd name="T1" fmla="*/ 135 h 136"/>
                  <a:gd name="T2" fmla="*/ 79 w 80"/>
                  <a:gd name="T3" fmla="*/ 0 h 1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</a:cxnLst>
                <a:rect l="0" t="0" r="r" b="b"/>
                <a:pathLst>
                  <a:path w="80" h="136">
                    <a:moveTo>
                      <a:pt x="0" y="135"/>
                    </a:moveTo>
                    <a:cubicBezTo>
                      <a:pt x="0" y="76"/>
                      <a:pt x="31" y="25"/>
                      <a:pt x="79" y="0"/>
                    </a:cubicBezTo>
                  </a:path>
                </a:pathLst>
              </a:custGeom>
              <a:noFill/>
              <a:ln w="12700" cap="flat">
                <a:gradFill>
                  <a:gsLst>
                    <a:gs pos="0">
                      <a:srgbClr val="412FB3"/>
                    </a:gs>
                    <a:gs pos="30000">
                      <a:srgbClr val="00BCFF"/>
                    </a:gs>
                    <a:gs pos="72000">
                      <a:srgbClr val="00B29C"/>
                    </a:gs>
                    <a:gs pos="100000">
                      <a:srgbClr val="B2EF78"/>
                    </a:gs>
                  </a:gsLst>
                  <a:lin ang="5400000" scaled="1"/>
                </a:gra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45" name="Freeform 4">
                <a:extLst>
                  <a:ext uri="{FF2B5EF4-FFF2-40B4-BE49-F238E27FC236}">
                    <a16:creationId xmlns:a16="http://schemas.microsoft.com/office/drawing/2014/main" id="{A94D989B-1403-AD22-6983-0787F178E2B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618305" y="1421822"/>
                <a:ext cx="58738" cy="41275"/>
              </a:xfrm>
              <a:custGeom>
                <a:avLst/>
                <a:gdLst>
                  <a:gd name="T0" fmla="*/ 0 w 165"/>
                  <a:gd name="T1" fmla="*/ 113 h 114"/>
                  <a:gd name="T2" fmla="*/ 164 w 165"/>
                  <a:gd name="T3" fmla="*/ 0 h 1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</a:cxnLst>
                <a:rect l="0" t="0" r="r" b="b"/>
                <a:pathLst>
                  <a:path w="165" h="114">
                    <a:moveTo>
                      <a:pt x="0" y="113"/>
                    </a:moveTo>
                    <a:cubicBezTo>
                      <a:pt x="23" y="48"/>
                      <a:pt x="88" y="0"/>
                      <a:pt x="164" y="0"/>
                    </a:cubicBezTo>
                  </a:path>
                </a:pathLst>
              </a:custGeom>
              <a:noFill/>
              <a:ln w="12700" cap="flat">
                <a:gradFill>
                  <a:gsLst>
                    <a:gs pos="0">
                      <a:srgbClr val="412FB3"/>
                    </a:gs>
                    <a:gs pos="30000">
                      <a:srgbClr val="00BCFF"/>
                    </a:gs>
                    <a:gs pos="72000">
                      <a:srgbClr val="00B29C"/>
                    </a:gs>
                    <a:gs pos="100000">
                      <a:srgbClr val="B2EF78"/>
                    </a:gs>
                  </a:gsLst>
                  <a:lin ang="5400000" scaled="1"/>
                </a:gra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46" name="Freeform 5">
                <a:extLst>
                  <a:ext uri="{FF2B5EF4-FFF2-40B4-BE49-F238E27FC236}">
                    <a16:creationId xmlns:a16="http://schemas.microsoft.com/office/drawing/2014/main" id="{2458D3AA-D18F-7625-9F34-C2EF570D7CC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586555" y="1410709"/>
                <a:ext cx="47625" cy="26988"/>
              </a:xfrm>
              <a:custGeom>
                <a:avLst/>
                <a:gdLst>
                  <a:gd name="T0" fmla="*/ 130 w 131"/>
                  <a:gd name="T1" fmla="*/ 73 h 74"/>
                  <a:gd name="T2" fmla="*/ 0 w 131"/>
                  <a:gd name="T3" fmla="*/ 0 h 7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</a:cxnLst>
                <a:rect l="0" t="0" r="r" b="b"/>
                <a:pathLst>
                  <a:path w="131" h="74">
                    <a:moveTo>
                      <a:pt x="130" y="73"/>
                    </a:moveTo>
                    <a:cubicBezTo>
                      <a:pt x="101" y="31"/>
                      <a:pt x="53" y="6"/>
                      <a:pt x="0" y="0"/>
                    </a:cubicBezTo>
                  </a:path>
                </a:pathLst>
              </a:custGeom>
              <a:noFill/>
              <a:ln w="12700" cap="flat">
                <a:gradFill>
                  <a:gsLst>
                    <a:gs pos="0">
                      <a:srgbClr val="412FB3"/>
                    </a:gs>
                    <a:gs pos="30000">
                      <a:srgbClr val="00BCFF"/>
                    </a:gs>
                    <a:gs pos="72000">
                      <a:srgbClr val="00B29C"/>
                    </a:gs>
                    <a:gs pos="100000">
                      <a:srgbClr val="B2EF78"/>
                    </a:gs>
                  </a:gsLst>
                  <a:lin ang="5400000" scaled="1"/>
                </a:gra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47" name="Freeform 6">
                <a:extLst>
                  <a:ext uri="{FF2B5EF4-FFF2-40B4-BE49-F238E27FC236}">
                    <a16:creationId xmlns:a16="http://schemas.microsoft.com/office/drawing/2014/main" id="{F66D7514-3E7E-EDB6-6501-3D5204D5E92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467493" y="1396422"/>
                <a:ext cx="42862" cy="23812"/>
              </a:xfrm>
              <a:custGeom>
                <a:avLst/>
                <a:gdLst>
                  <a:gd name="T0" fmla="*/ 119 w 120"/>
                  <a:gd name="T1" fmla="*/ 65 h 66"/>
                  <a:gd name="T2" fmla="*/ 0 w 120"/>
                  <a:gd name="T3" fmla="*/ 0 h 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</a:cxnLst>
                <a:rect l="0" t="0" r="r" b="b"/>
                <a:pathLst>
                  <a:path w="120" h="66">
                    <a:moveTo>
                      <a:pt x="119" y="65"/>
                    </a:moveTo>
                    <a:cubicBezTo>
                      <a:pt x="94" y="26"/>
                      <a:pt x="51" y="0"/>
                      <a:pt x="0" y="0"/>
                    </a:cubicBezTo>
                  </a:path>
                </a:pathLst>
              </a:custGeom>
              <a:noFill/>
              <a:ln w="12700" cap="flat">
                <a:gradFill>
                  <a:gsLst>
                    <a:gs pos="0">
                      <a:srgbClr val="412FB3"/>
                    </a:gs>
                    <a:gs pos="30000">
                      <a:srgbClr val="00BCFF"/>
                    </a:gs>
                    <a:gs pos="72000">
                      <a:srgbClr val="00B29C"/>
                    </a:gs>
                    <a:gs pos="100000">
                      <a:srgbClr val="B2EF78"/>
                    </a:gs>
                  </a:gsLst>
                  <a:lin ang="5400000" scaled="1"/>
                </a:gra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48" name="Freeform 7">
                <a:extLst>
                  <a:ext uri="{FF2B5EF4-FFF2-40B4-BE49-F238E27FC236}">
                    <a16:creationId xmlns:a16="http://schemas.microsoft.com/office/drawing/2014/main" id="{1EE64A7F-C296-E279-BEBC-C7763294F34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494480" y="1075747"/>
                <a:ext cx="61913" cy="244475"/>
              </a:xfrm>
              <a:custGeom>
                <a:avLst/>
                <a:gdLst>
                  <a:gd name="T0" fmla="*/ 169 w 170"/>
                  <a:gd name="T1" fmla="*/ 225 h 678"/>
                  <a:gd name="T2" fmla="*/ 84 w 170"/>
                  <a:gd name="T3" fmla="*/ 0 h 678"/>
                  <a:gd name="T4" fmla="*/ 0 w 170"/>
                  <a:gd name="T5" fmla="*/ 225 h 678"/>
                  <a:gd name="T6" fmla="*/ 0 w 170"/>
                  <a:gd name="T7" fmla="*/ 592 h 678"/>
                  <a:gd name="T8" fmla="*/ 84 w 170"/>
                  <a:gd name="T9" fmla="*/ 677 h 678"/>
                  <a:gd name="T10" fmla="*/ 84 w 170"/>
                  <a:gd name="T11" fmla="*/ 677 h 67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70" h="678">
                    <a:moveTo>
                      <a:pt x="169" y="225"/>
                    </a:moveTo>
                    <a:cubicBezTo>
                      <a:pt x="169" y="132"/>
                      <a:pt x="112" y="0"/>
                      <a:pt x="84" y="0"/>
                    </a:cubicBezTo>
                    <a:cubicBezTo>
                      <a:pt x="55" y="0"/>
                      <a:pt x="0" y="132"/>
                      <a:pt x="0" y="225"/>
                    </a:cubicBezTo>
                    <a:lnTo>
                      <a:pt x="0" y="592"/>
                    </a:lnTo>
                    <a:cubicBezTo>
                      <a:pt x="0" y="640"/>
                      <a:pt x="37" y="677"/>
                      <a:pt x="84" y="677"/>
                    </a:cubicBezTo>
                    <a:lnTo>
                      <a:pt x="84" y="677"/>
                    </a:lnTo>
                  </a:path>
                </a:pathLst>
              </a:custGeom>
              <a:noFill/>
              <a:ln w="12700" cap="flat">
                <a:gradFill>
                  <a:gsLst>
                    <a:gs pos="0">
                      <a:srgbClr val="412FB3"/>
                    </a:gs>
                    <a:gs pos="30000">
                      <a:srgbClr val="00BCFF"/>
                    </a:gs>
                    <a:gs pos="72000">
                      <a:srgbClr val="00B29C"/>
                    </a:gs>
                    <a:gs pos="100000">
                      <a:srgbClr val="B2EF78"/>
                    </a:gs>
                  </a:gsLst>
                  <a:lin ang="5400000" scaled="1"/>
                </a:gra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49" name="Freeform 8">
                <a:extLst>
                  <a:ext uri="{FF2B5EF4-FFF2-40B4-BE49-F238E27FC236}">
                    <a16:creationId xmlns:a16="http://schemas.microsoft.com/office/drawing/2014/main" id="{62E8E3F8-10E7-D0F0-04B4-3FB03E62293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697680" y="1075747"/>
                <a:ext cx="61913" cy="244475"/>
              </a:xfrm>
              <a:custGeom>
                <a:avLst/>
                <a:gdLst>
                  <a:gd name="T0" fmla="*/ 0 w 171"/>
                  <a:gd name="T1" fmla="*/ 225 h 678"/>
                  <a:gd name="T2" fmla="*/ 85 w 171"/>
                  <a:gd name="T3" fmla="*/ 0 h 678"/>
                  <a:gd name="T4" fmla="*/ 170 w 171"/>
                  <a:gd name="T5" fmla="*/ 225 h 678"/>
                  <a:gd name="T6" fmla="*/ 170 w 171"/>
                  <a:gd name="T7" fmla="*/ 592 h 678"/>
                  <a:gd name="T8" fmla="*/ 85 w 171"/>
                  <a:gd name="T9" fmla="*/ 677 h 678"/>
                  <a:gd name="T10" fmla="*/ 85 w 171"/>
                  <a:gd name="T11" fmla="*/ 677 h 67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71" h="678">
                    <a:moveTo>
                      <a:pt x="0" y="225"/>
                    </a:moveTo>
                    <a:cubicBezTo>
                      <a:pt x="0" y="132"/>
                      <a:pt x="57" y="0"/>
                      <a:pt x="85" y="0"/>
                    </a:cubicBezTo>
                    <a:cubicBezTo>
                      <a:pt x="113" y="0"/>
                      <a:pt x="170" y="132"/>
                      <a:pt x="170" y="225"/>
                    </a:cubicBezTo>
                    <a:lnTo>
                      <a:pt x="170" y="592"/>
                    </a:lnTo>
                    <a:cubicBezTo>
                      <a:pt x="170" y="640"/>
                      <a:pt x="133" y="677"/>
                      <a:pt x="85" y="677"/>
                    </a:cubicBezTo>
                    <a:lnTo>
                      <a:pt x="85" y="677"/>
                    </a:lnTo>
                  </a:path>
                </a:pathLst>
              </a:custGeom>
              <a:noFill/>
              <a:ln w="12700" cap="flat">
                <a:gradFill>
                  <a:gsLst>
                    <a:gs pos="0">
                      <a:srgbClr val="412FB3"/>
                    </a:gs>
                    <a:gs pos="30000">
                      <a:srgbClr val="00BCFF"/>
                    </a:gs>
                    <a:gs pos="72000">
                      <a:srgbClr val="00B29C"/>
                    </a:gs>
                    <a:gs pos="100000">
                      <a:srgbClr val="B2EF78"/>
                    </a:gs>
                  </a:gsLst>
                  <a:lin ang="5400000" scaled="1"/>
                </a:gra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50" name="Freeform 9">
                <a:extLst>
                  <a:ext uri="{FF2B5EF4-FFF2-40B4-BE49-F238E27FC236}">
                    <a16:creationId xmlns:a16="http://schemas.microsoft.com/office/drawing/2014/main" id="{04C55B3E-8C6A-FB76-4E8A-12CC66F294E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556393" y="994784"/>
                <a:ext cx="142875" cy="315913"/>
              </a:xfrm>
              <a:custGeom>
                <a:avLst/>
                <a:gdLst>
                  <a:gd name="T0" fmla="*/ 395 w 396"/>
                  <a:gd name="T1" fmla="*/ 875 h 876"/>
                  <a:gd name="T2" fmla="*/ 395 w 396"/>
                  <a:gd name="T3" fmla="*/ 282 h 876"/>
                  <a:gd name="T4" fmla="*/ 198 w 396"/>
                  <a:gd name="T5" fmla="*/ 0 h 876"/>
                  <a:gd name="T6" fmla="*/ 0 w 396"/>
                  <a:gd name="T7" fmla="*/ 282 h 876"/>
                  <a:gd name="T8" fmla="*/ 0 w 396"/>
                  <a:gd name="T9" fmla="*/ 875 h 8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96" h="876">
                    <a:moveTo>
                      <a:pt x="395" y="875"/>
                    </a:moveTo>
                    <a:lnTo>
                      <a:pt x="395" y="282"/>
                    </a:lnTo>
                    <a:cubicBezTo>
                      <a:pt x="395" y="138"/>
                      <a:pt x="305" y="0"/>
                      <a:pt x="198" y="0"/>
                    </a:cubicBezTo>
                    <a:cubicBezTo>
                      <a:pt x="88" y="0"/>
                      <a:pt x="0" y="138"/>
                      <a:pt x="0" y="282"/>
                    </a:cubicBezTo>
                    <a:lnTo>
                      <a:pt x="0" y="875"/>
                    </a:lnTo>
                  </a:path>
                </a:pathLst>
              </a:custGeom>
              <a:noFill/>
              <a:ln w="12700" cap="flat">
                <a:gradFill>
                  <a:gsLst>
                    <a:gs pos="0">
                      <a:srgbClr val="412FB3"/>
                    </a:gs>
                    <a:gs pos="30000">
                      <a:srgbClr val="00BCFF"/>
                    </a:gs>
                    <a:gs pos="72000">
                      <a:srgbClr val="00B29C"/>
                    </a:gs>
                    <a:gs pos="100000">
                      <a:srgbClr val="B2EF78"/>
                    </a:gs>
                  </a:gsLst>
                  <a:lin ang="5400000" scaled="1"/>
                </a:gra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51" name="Freeform 10">
                <a:extLst>
                  <a:ext uri="{FF2B5EF4-FFF2-40B4-BE49-F238E27FC236}">
                    <a16:creationId xmlns:a16="http://schemas.microsoft.com/office/drawing/2014/main" id="{0F0B6343-2AE6-D2FD-76FE-74C1CEDA9E9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545280" y="1105909"/>
                <a:ext cx="163513" cy="265113"/>
              </a:xfrm>
              <a:custGeom>
                <a:avLst/>
                <a:gdLst>
                  <a:gd name="T0" fmla="*/ 310 w 452"/>
                  <a:gd name="T1" fmla="*/ 426 h 737"/>
                  <a:gd name="T2" fmla="*/ 310 w 452"/>
                  <a:gd name="T3" fmla="*/ 228 h 737"/>
                  <a:gd name="T4" fmla="*/ 254 w 452"/>
                  <a:gd name="T5" fmla="*/ 31 h 737"/>
                  <a:gd name="T6" fmla="*/ 197 w 452"/>
                  <a:gd name="T7" fmla="*/ 31 h 737"/>
                  <a:gd name="T8" fmla="*/ 141 w 452"/>
                  <a:gd name="T9" fmla="*/ 228 h 737"/>
                  <a:gd name="T10" fmla="*/ 141 w 452"/>
                  <a:gd name="T11" fmla="*/ 426 h 737"/>
                  <a:gd name="T12" fmla="*/ 0 w 452"/>
                  <a:gd name="T13" fmla="*/ 595 h 737"/>
                  <a:gd name="T14" fmla="*/ 0 w 452"/>
                  <a:gd name="T15" fmla="*/ 680 h 737"/>
                  <a:gd name="T16" fmla="*/ 141 w 452"/>
                  <a:gd name="T17" fmla="*/ 680 h 737"/>
                  <a:gd name="T18" fmla="*/ 197 w 452"/>
                  <a:gd name="T19" fmla="*/ 736 h 737"/>
                  <a:gd name="T20" fmla="*/ 254 w 452"/>
                  <a:gd name="T21" fmla="*/ 736 h 737"/>
                  <a:gd name="T22" fmla="*/ 310 w 452"/>
                  <a:gd name="T23" fmla="*/ 680 h 737"/>
                  <a:gd name="T24" fmla="*/ 451 w 452"/>
                  <a:gd name="T25" fmla="*/ 680 h 737"/>
                  <a:gd name="T26" fmla="*/ 451 w 452"/>
                  <a:gd name="T27" fmla="*/ 595 h 737"/>
                  <a:gd name="T28" fmla="*/ 310 w 452"/>
                  <a:gd name="T29" fmla="*/ 426 h 73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452" h="737">
                    <a:moveTo>
                      <a:pt x="310" y="426"/>
                    </a:moveTo>
                    <a:lnTo>
                      <a:pt x="310" y="228"/>
                    </a:lnTo>
                    <a:cubicBezTo>
                      <a:pt x="310" y="141"/>
                      <a:pt x="276" y="79"/>
                      <a:pt x="254" y="31"/>
                    </a:cubicBezTo>
                    <a:cubicBezTo>
                      <a:pt x="240" y="0"/>
                      <a:pt x="212" y="0"/>
                      <a:pt x="197" y="31"/>
                    </a:cubicBezTo>
                    <a:cubicBezTo>
                      <a:pt x="175" y="79"/>
                      <a:pt x="141" y="141"/>
                      <a:pt x="141" y="228"/>
                    </a:cubicBezTo>
                    <a:lnTo>
                      <a:pt x="141" y="426"/>
                    </a:lnTo>
                    <a:lnTo>
                      <a:pt x="0" y="595"/>
                    </a:lnTo>
                    <a:lnTo>
                      <a:pt x="0" y="680"/>
                    </a:lnTo>
                    <a:lnTo>
                      <a:pt x="141" y="680"/>
                    </a:lnTo>
                    <a:lnTo>
                      <a:pt x="197" y="736"/>
                    </a:lnTo>
                    <a:lnTo>
                      <a:pt x="254" y="736"/>
                    </a:lnTo>
                    <a:lnTo>
                      <a:pt x="310" y="680"/>
                    </a:lnTo>
                    <a:lnTo>
                      <a:pt x="451" y="680"/>
                    </a:lnTo>
                    <a:lnTo>
                      <a:pt x="451" y="595"/>
                    </a:lnTo>
                    <a:lnTo>
                      <a:pt x="310" y="426"/>
                    </a:lnTo>
                  </a:path>
                </a:pathLst>
              </a:custGeom>
              <a:noFill/>
              <a:ln w="12700" cap="flat">
                <a:gradFill>
                  <a:gsLst>
                    <a:gs pos="0">
                      <a:srgbClr val="412FB3"/>
                    </a:gs>
                    <a:gs pos="30000">
                      <a:srgbClr val="00BCFF"/>
                    </a:gs>
                    <a:gs pos="72000">
                      <a:srgbClr val="00B29C"/>
                    </a:gs>
                    <a:gs pos="100000">
                      <a:srgbClr val="B2EF78"/>
                    </a:gs>
                  </a:gsLst>
                  <a:lin ang="5400000" scaled="1"/>
                </a:gra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fr-FR"/>
              </a:p>
            </p:txBody>
          </p:sp>
          <p:sp>
            <p:nvSpPr>
              <p:cNvPr id="52" name="Line 11">
                <a:extLst>
                  <a:ext uri="{FF2B5EF4-FFF2-40B4-BE49-F238E27FC236}">
                    <a16:creationId xmlns:a16="http://schemas.microsoft.com/office/drawing/2014/main" id="{9A5AD86F-8847-5DB0-565A-47FBF69A5C86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5626243" y="1288472"/>
                <a:ext cx="1587" cy="50800"/>
              </a:xfrm>
              <a:prstGeom prst="line">
                <a:avLst/>
              </a:prstGeom>
              <a:noFill/>
              <a:ln w="12700" cap="flat">
                <a:gradFill>
                  <a:gsLst>
                    <a:gs pos="0">
                      <a:srgbClr val="412FB3"/>
                    </a:gs>
                    <a:gs pos="30000">
                      <a:srgbClr val="00BCFF"/>
                    </a:gs>
                    <a:gs pos="72000">
                      <a:srgbClr val="00B29C"/>
                    </a:gs>
                    <a:gs pos="100000">
                      <a:srgbClr val="B2EF78"/>
                    </a:gs>
                  </a:gsLst>
                  <a:lin ang="5400000" scaled="1"/>
                </a:gra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fr-FR"/>
              </a:p>
            </p:txBody>
          </p:sp>
        </p:grpSp>
        <p:sp>
          <p:nvSpPr>
            <p:cNvPr id="41" name="ZoneTexte 40">
              <a:extLst>
                <a:ext uri="{FF2B5EF4-FFF2-40B4-BE49-F238E27FC236}">
                  <a16:creationId xmlns:a16="http://schemas.microsoft.com/office/drawing/2014/main" id="{9E3225A2-733E-B5CF-AEF7-D3F266739D23}"/>
                </a:ext>
              </a:extLst>
            </p:cNvPr>
            <p:cNvSpPr txBox="1"/>
            <p:nvPr/>
          </p:nvSpPr>
          <p:spPr>
            <a:xfrm>
              <a:off x="298251" y="1197758"/>
              <a:ext cx="1224175" cy="292388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kumimoji="0" lang="fr-FR" sz="1300" i="0" u="none" strike="noStrike" kern="1200" cap="none" spc="0" normalizeH="0" baseline="0" noProof="0" dirty="0">
                  <a:ln>
                    <a:noFill/>
                  </a:ln>
                  <a:solidFill>
                    <a:srgbClr val="0E1359"/>
                  </a:solidFill>
                  <a:effectLst/>
                  <a:uLnTx/>
                  <a:uFillTx/>
                  <a:latin typeface="CNES Poster" pitchFamily="2" charset="77"/>
                </a:rPr>
                <a:t>Launch</a:t>
              </a:r>
            </a:p>
          </p:txBody>
        </p:sp>
      </p:grpSp>
      <p:grpSp>
        <p:nvGrpSpPr>
          <p:cNvPr id="53" name="Groupe 52">
            <a:extLst>
              <a:ext uri="{FF2B5EF4-FFF2-40B4-BE49-F238E27FC236}">
                <a16:creationId xmlns:a16="http://schemas.microsoft.com/office/drawing/2014/main" id="{F1423986-E3C1-6D64-DC09-BEB8C3FA46FE}"/>
              </a:ext>
            </a:extLst>
          </p:cNvPr>
          <p:cNvGrpSpPr/>
          <p:nvPr/>
        </p:nvGrpSpPr>
        <p:grpSpPr>
          <a:xfrm>
            <a:off x="2658158" y="1229107"/>
            <a:ext cx="1700643" cy="798132"/>
            <a:chOff x="2348138" y="1163462"/>
            <a:chExt cx="1700643" cy="798132"/>
          </a:xfrm>
        </p:grpSpPr>
        <p:grpSp>
          <p:nvGrpSpPr>
            <p:cNvPr id="54" name="Groupe 53">
              <a:extLst>
                <a:ext uri="{FF2B5EF4-FFF2-40B4-BE49-F238E27FC236}">
                  <a16:creationId xmlns:a16="http://schemas.microsoft.com/office/drawing/2014/main" id="{C8824A53-F939-6254-5ED0-145EE07E7D39}"/>
                </a:ext>
              </a:extLst>
            </p:cNvPr>
            <p:cNvGrpSpPr/>
            <p:nvPr/>
          </p:nvGrpSpPr>
          <p:grpSpPr>
            <a:xfrm>
              <a:off x="2949455" y="1528497"/>
              <a:ext cx="431629" cy="433097"/>
              <a:chOff x="6202363" y="4265613"/>
              <a:chExt cx="466725" cy="468312"/>
            </a:xfrm>
          </p:grpSpPr>
          <p:sp>
            <p:nvSpPr>
              <p:cNvPr id="56" name="Line 84">
                <a:extLst>
                  <a:ext uri="{FF2B5EF4-FFF2-40B4-BE49-F238E27FC236}">
                    <a16:creationId xmlns:a16="http://schemas.microsoft.com/office/drawing/2014/main" id="{DCB7710E-2764-1DBC-EB8B-B185D0C62258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6413500" y="4265613"/>
                <a:ext cx="9525" cy="77787"/>
              </a:xfrm>
              <a:prstGeom prst="line">
                <a:avLst/>
              </a:prstGeom>
              <a:noFill/>
              <a:ln w="12700" cap="flat">
                <a:gradFill>
                  <a:gsLst>
                    <a:gs pos="0">
                      <a:srgbClr val="412FB3"/>
                    </a:gs>
                    <a:gs pos="30000">
                      <a:srgbClr val="00BCFF"/>
                    </a:gs>
                    <a:gs pos="73000">
                      <a:srgbClr val="00B29C"/>
                    </a:gs>
                    <a:gs pos="100000">
                      <a:srgbClr val="B2EF78"/>
                    </a:gs>
                  </a:gsLst>
                  <a:lin ang="5400000" scaled="1"/>
                </a:gra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57" name="Line 85">
                <a:extLst>
                  <a:ext uri="{FF2B5EF4-FFF2-40B4-BE49-F238E27FC236}">
                    <a16:creationId xmlns:a16="http://schemas.microsoft.com/office/drawing/2014/main" id="{21DE6C30-FDF4-5EFC-37CF-95EBF2DBE945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6351588" y="4324350"/>
                <a:ext cx="30162" cy="58738"/>
              </a:xfrm>
              <a:prstGeom prst="line">
                <a:avLst/>
              </a:prstGeom>
              <a:noFill/>
              <a:ln w="12700" cap="flat">
                <a:gradFill>
                  <a:gsLst>
                    <a:gs pos="0">
                      <a:srgbClr val="412FB3"/>
                    </a:gs>
                    <a:gs pos="30000">
                      <a:srgbClr val="00BCFF"/>
                    </a:gs>
                    <a:gs pos="73000">
                      <a:srgbClr val="00B29C"/>
                    </a:gs>
                    <a:gs pos="100000">
                      <a:srgbClr val="B2EF78"/>
                    </a:gs>
                  </a:gsLst>
                  <a:lin ang="5400000" scaled="1"/>
                </a:gra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58" name="Line 86">
                <a:extLst>
                  <a:ext uri="{FF2B5EF4-FFF2-40B4-BE49-F238E27FC236}">
                    <a16:creationId xmlns:a16="http://schemas.microsoft.com/office/drawing/2014/main" id="{F9F5CB64-7FE4-9B23-1712-744091198D8D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6267450" y="4337050"/>
                <a:ext cx="57150" cy="52388"/>
              </a:xfrm>
              <a:prstGeom prst="line">
                <a:avLst/>
              </a:prstGeom>
              <a:noFill/>
              <a:ln w="12700" cap="flat">
                <a:gradFill>
                  <a:gsLst>
                    <a:gs pos="0">
                      <a:srgbClr val="412FB3"/>
                    </a:gs>
                    <a:gs pos="30000">
                      <a:srgbClr val="00BCFF"/>
                    </a:gs>
                    <a:gs pos="73000">
                      <a:srgbClr val="00B29C"/>
                    </a:gs>
                    <a:gs pos="100000">
                      <a:srgbClr val="B2EF78"/>
                    </a:gs>
                  </a:gsLst>
                  <a:lin ang="5400000" scaled="1"/>
                </a:gra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59" name="Line 87">
                <a:extLst>
                  <a:ext uri="{FF2B5EF4-FFF2-40B4-BE49-F238E27FC236}">
                    <a16:creationId xmlns:a16="http://schemas.microsoft.com/office/drawing/2014/main" id="{E60CCA8B-F8C0-9CF2-ECE6-00B9BC21EF84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6256338" y="4422775"/>
                <a:ext cx="60325" cy="25400"/>
              </a:xfrm>
              <a:prstGeom prst="line">
                <a:avLst/>
              </a:prstGeom>
              <a:noFill/>
              <a:ln w="12700" cap="flat">
                <a:gradFill>
                  <a:gsLst>
                    <a:gs pos="0">
                      <a:srgbClr val="412FB3"/>
                    </a:gs>
                    <a:gs pos="30000">
                      <a:srgbClr val="00BCFF"/>
                    </a:gs>
                    <a:gs pos="73000">
                      <a:srgbClr val="00B29C"/>
                    </a:gs>
                    <a:gs pos="100000">
                      <a:srgbClr val="B2EF78"/>
                    </a:gs>
                  </a:gsLst>
                  <a:lin ang="5400000" scaled="1"/>
                </a:gra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60" name="Line 88">
                <a:extLst>
                  <a:ext uri="{FF2B5EF4-FFF2-40B4-BE49-F238E27FC236}">
                    <a16:creationId xmlns:a16="http://schemas.microsoft.com/office/drawing/2014/main" id="{3F218AC0-BE86-667C-2EC3-681C5455BECF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6202363" y="4486275"/>
                <a:ext cx="77787" cy="3175"/>
              </a:xfrm>
              <a:prstGeom prst="line">
                <a:avLst/>
              </a:prstGeom>
              <a:noFill/>
              <a:ln w="12700" cap="flat">
                <a:gradFill>
                  <a:gsLst>
                    <a:gs pos="0">
                      <a:srgbClr val="412FB3"/>
                    </a:gs>
                    <a:gs pos="30000">
                      <a:srgbClr val="00BCFF"/>
                    </a:gs>
                    <a:gs pos="73000">
                      <a:srgbClr val="00B29C"/>
                    </a:gs>
                    <a:gs pos="100000">
                      <a:srgbClr val="B2EF78"/>
                    </a:gs>
                  </a:gsLst>
                  <a:lin ang="5400000" scaled="1"/>
                </a:gra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61" name="Line 89">
                <a:extLst>
                  <a:ext uri="{FF2B5EF4-FFF2-40B4-BE49-F238E27FC236}">
                    <a16:creationId xmlns:a16="http://schemas.microsoft.com/office/drawing/2014/main" id="{9B385D6B-7505-87D4-551B-0E486A28B94B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6248400" y="4538663"/>
                <a:ext cx="61913" cy="22225"/>
              </a:xfrm>
              <a:prstGeom prst="line">
                <a:avLst/>
              </a:prstGeom>
              <a:noFill/>
              <a:ln w="12700" cap="flat">
                <a:gradFill>
                  <a:gsLst>
                    <a:gs pos="0">
                      <a:srgbClr val="412FB3"/>
                    </a:gs>
                    <a:gs pos="30000">
                      <a:srgbClr val="00BCFF"/>
                    </a:gs>
                    <a:gs pos="73000">
                      <a:srgbClr val="00B29C"/>
                    </a:gs>
                    <a:gs pos="100000">
                      <a:srgbClr val="B2EF78"/>
                    </a:gs>
                  </a:gsLst>
                  <a:lin ang="5400000" scaled="1"/>
                </a:gra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62" name="Line 90">
                <a:extLst>
                  <a:ext uri="{FF2B5EF4-FFF2-40B4-BE49-F238E27FC236}">
                    <a16:creationId xmlns:a16="http://schemas.microsoft.com/office/drawing/2014/main" id="{2760B11C-96F9-BF4D-DAC4-520D03F6A27A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6248400" y="4592638"/>
                <a:ext cx="61913" cy="50800"/>
              </a:xfrm>
              <a:prstGeom prst="line">
                <a:avLst/>
              </a:prstGeom>
              <a:noFill/>
              <a:ln w="12700" cap="flat">
                <a:gradFill>
                  <a:gsLst>
                    <a:gs pos="0">
                      <a:srgbClr val="412FB3"/>
                    </a:gs>
                    <a:gs pos="30000">
                      <a:srgbClr val="00BCFF"/>
                    </a:gs>
                    <a:gs pos="73000">
                      <a:srgbClr val="00B29C"/>
                    </a:gs>
                    <a:gs pos="100000">
                      <a:srgbClr val="B2EF78"/>
                    </a:gs>
                  </a:gsLst>
                  <a:lin ang="5400000" scaled="1"/>
                </a:gra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63" name="Line 91">
                <a:extLst>
                  <a:ext uri="{FF2B5EF4-FFF2-40B4-BE49-F238E27FC236}">
                    <a16:creationId xmlns:a16="http://schemas.microsoft.com/office/drawing/2014/main" id="{E25F8F4D-A9AE-9F31-3F07-C6535DA0F61C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6327775" y="4611688"/>
                <a:ext cx="34925" cy="58737"/>
              </a:xfrm>
              <a:prstGeom prst="line">
                <a:avLst/>
              </a:prstGeom>
              <a:noFill/>
              <a:ln w="12700" cap="flat">
                <a:gradFill>
                  <a:gsLst>
                    <a:gs pos="0">
                      <a:srgbClr val="412FB3"/>
                    </a:gs>
                    <a:gs pos="30000">
                      <a:srgbClr val="00BCFF"/>
                    </a:gs>
                    <a:gs pos="73000">
                      <a:srgbClr val="00B29C"/>
                    </a:gs>
                    <a:gs pos="100000">
                      <a:srgbClr val="B2EF78"/>
                    </a:gs>
                  </a:gsLst>
                  <a:lin ang="5400000" scaled="1"/>
                </a:gra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64" name="Line 92">
                <a:extLst>
                  <a:ext uri="{FF2B5EF4-FFF2-40B4-BE49-F238E27FC236}">
                    <a16:creationId xmlns:a16="http://schemas.microsoft.com/office/drawing/2014/main" id="{431366E8-6FA3-3FD2-A9EF-639FD0BB2B54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6383338" y="4654550"/>
                <a:ext cx="17462" cy="79375"/>
              </a:xfrm>
              <a:prstGeom prst="line">
                <a:avLst/>
              </a:prstGeom>
              <a:noFill/>
              <a:ln w="12700" cap="flat">
                <a:gradFill>
                  <a:gsLst>
                    <a:gs pos="0">
                      <a:srgbClr val="412FB3"/>
                    </a:gs>
                    <a:gs pos="30000">
                      <a:srgbClr val="00BCFF"/>
                    </a:gs>
                    <a:gs pos="73000">
                      <a:srgbClr val="00B29C"/>
                    </a:gs>
                    <a:gs pos="100000">
                      <a:srgbClr val="B2EF78"/>
                    </a:gs>
                  </a:gsLst>
                  <a:lin ang="5400000" scaled="1"/>
                </a:gra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65" name="Line 93">
                <a:extLst>
                  <a:ext uri="{FF2B5EF4-FFF2-40B4-BE49-F238E27FC236}">
                    <a16:creationId xmlns:a16="http://schemas.microsoft.com/office/drawing/2014/main" id="{C537E4F3-7975-7C2B-939D-ABDDD1C4AE11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 flipV="1">
                <a:off x="6451600" y="4633913"/>
                <a:ext cx="11113" cy="68262"/>
              </a:xfrm>
              <a:prstGeom prst="line">
                <a:avLst/>
              </a:prstGeom>
              <a:noFill/>
              <a:ln w="12700" cap="flat">
                <a:gradFill>
                  <a:gsLst>
                    <a:gs pos="0">
                      <a:srgbClr val="412FB3"/>
                    </a:gs>
                    <a:gs pos="30000">
                      <a:srgbClr val="00BCFF"/>
                    </a:gs>
                    <a:gs pos="73000">
                      <a:srgbClr val="00B29C"/>
                    </a:gs>
                    <a:gs pos="100000">
                      <a:srgbClr val="B2EF78"/>
                    </a:gs>
                  </a:gsLst>
                  <a:lin ang="5400000" scaled="1"/>
                </a:gra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66" name="Line 94">
                <a:extLst>
                  <a:ext uri="{FF2B5EF4-FFF2-40B4-BE49-F238E27FC236}">
                    <a16:creationId xmlns:a16="http://schemas.microsoft.com/office/drawing/2014/main" id="{423405D0-67EC-A1D5-EE62-39730CE66CCC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 flipV="1">
                <a:off x="6507163" y="4645025"/>
                <a:ext cx="38100" cy="71438"/>
              </a:xfrm>
              <a:prstGeom prst="line">
                <a:avLst/>
              </a:prstGeom>
              <a:noFill/>
              <a:ln w="12700" cap="flat">
                <a:gradFill>
                  <a:gsLst>
                    <a:gs pos="0">
                      <a:srgbClr val="412FB3"/>
                    </a:gs>
                    <a:gs pos="30000">
                      <a:srgbClr val="00BCFF"/>
                    </a:gs>
                    <a:gs pos="73000">
                      <a:srgbClr val="00B29C"/>
                    </a:gs>
                    <a:gs pos="100000">
                      <a:srgbClr val="B2EF78"/>
                    </a:gs>
                  </a:gsLst>
                  <a:lin ang="5400000" scaled="1"/>
                </a:gra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67" name="Line 95">
                <a:extLst>
                  <a:ext uri="{FF2B5EF4-FFF2-40B4-BE49-F238E27FC236}">
                    <a16:creationId xmlns:a16="http://schemas.microsoft.com/office/drawing/2014/main" id="{830A9769-2523-06EA-BFDE-C5DC5FDFD526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 flipV="1">
                <a:off x="6534150" y="4595813"/>
                <a:ext cx="50800" cy="47625"/>
              </a:xfrm>
              <a:prstGeom prst="line">
                <a:avLst/>
              </a:prstGeom>
              <a:noFill/>
              <a:ln w="12700" cap="flat">
                <a:gradFill>
                  <a:gsLst>
                    <a:gs pos="0">
                      <a:srgbClr val="412FB3"/>
                    </a:gs>
                    <a:gs pos="30000">
                      <a:srgbClr val="00BCFF"/>
                    </a:gs>
                    <a:gs pos="73000">
                      <a:srgbClr val="00B29C"/>
                    </a:gs>
                    <a:gs pos="100000">
                      <a:srgbClr val="B2EF78"/>
                    </a:gs>
                  </a:gsLst>
                  <a:lin ang="5400000" scaled="1"/>
                </a:gra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68" name="Line 96">
                <a:extLst>
                  <a:ext uri="{FF2B5EF4-FFF2-40B4-BE49-F238E27FC236}">
                    <a16:creationId xmlns:a16="http://schemas.microsoft.com/office/drawing/2014/main" id="{94D30411-5473-A500-FEE2-08AA74CED117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 flipV="1">
                <a:off x="6583363" y="4565650"/>
                <a:ext cx="74612" cy="33338"/>
              </a:xfrm>
              <a:prstGeom prst="line">
                <a:avLst/>
              </a:prstGeom>
              <a:noFill/>
              <a:ln w="12700" cap="flat">
                <a:gradFill>
                  <a:gsLst>
                    <a:gs pos="0">
                      <a:srgbClr val="412FB3"/>
                    </a:gs>
                    <a:gs pos="30000">
                      <a:srgbClr val="00BCFF"/>
                    </a:gs>
                    <a:gs pos="73000">
                      <a:srgbClr val="00B29C"/>
                    </a:gs>
                    <a:gs pos="100000">
                      <a:srgbClr val="B2EF78"/>
                    </a:gs>
                  </a:gsLst>
                  <a:lin ang="5400000" scaled="1"/>
                </a:gra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69" name="Line 97">
                <a:extLst>
                  <a:ext uri="{FF2B5EF4-FFF2-40B4-BE49-F238E27FC236}">
                    <a16:creationId xmlns:a16="http://schemas.microsoft.com/office/drawing/2014/main" id="{A01D1BD7-140C-E95E-BD87-2488A9AF92D8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 flipV="1">
                <a:off x="6572250" y="4511675"/>
                <a:ext cx="68263" cy="6350"/>
              </a:xfrm>
              <a:prstGeom prst="line">
                <a:avLst/>
              </a:prstGeom>
              <a:noFill/>
              <a:ln w="12700" cap="flat">
                <a:gradFill>
                  <a:gsLst>
                    <a:gs pos="0">
                      <a:srgbClr val="412FB3"/>
                    </a:gs>
                    <a:gs pos="30000">
                      <a:srgbClr val="00BCFF"/>
                    </a:gs>
                    <a:gs pos="73000">
                      <a:srgbClr val="00B29C"/>
                    </a:gs>
                    <a:gs pos="100000">
                      <a:srgbClr val="B2EF78"/>
                    </a:gs>
                  </a:gsLst>
                  <a:lin ang="5400000" scaled="1"/>
                </a:gra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70" name="Line 98">
                <a:extLst>
                  <a:ext uri="{FF2B5EF4-FFF2-40B4-BE49-F238E27FC236}">
                    <a16:creationId xmlns:a16="http://schemas.microsoft.com/office/drawing/2014/main" id="{13E36DF8-FFE6-4C7B-E416-D7A45E50E10E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6592888" y="4435475"/>
                <a:ext cx="76200" cy="23813"/>
              </a:xfrm>
              <a:prstGeom prst="line">
                <a:avLst/>
              </a:prstGeom>
              <a:noFill/>
              <a:ln w="12700" cap="flat">
                <a:gradFill>
                  <a:gsLst>
                    <a:gs pos="0">
                      <a:srgbClr val="412FB3"/>
                    </a:gs>
                    <a:gs pos="30000">
                      <a:srgbClr val="00BCFF"/>
                    </a:gs>
                    <a:gs pos="73000">
                      <a:srgbClr val="00B29C"/>
                    </a:gs>
                    <a:gs pos="100000">
                      <a:srgbClr val="B2EF78"/>
                    </a:gs>
                  </a:gsLst>
                  <a:lin ang="5400000" scaled="1"/>
                </a:gra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71" name="Line 99">
                <a:extLst>
                  <a:ext uri="{FF2B5EF4-FFF2-40B4-BE49-F238E27FC236}">
                    <a16:creationId xmlns:a16="http://schemas.microsoft.com/office/drawing/2014/main" id="{F7A8991B-6044-34B0-C635-E8A9F935D5C3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6546850" y="4384675"/>
                <a:ext cx="55563" cy="39688"/>
              </a:xfrm>
              <a:prstGeom prst="line">
                <a:avLst/>
              </a:prstGeom>
              <a:noFill/>
              <a:ln w="12700" cap="flat">
                <a:gradFill>
                  <a:gsLst>
                    <a:gs pos="0">
                      <a:srgbClr val="412FB3"/>
                    </a:gs>
                    <a:gs pos="30000">
                      <a:srgbClr val="00BCFF"/>
                    </a:gs>
                    <a:gs pos="73000">
                      <a:srgbClr val="00B29C"/>
                    </a:gs>
                    <a:gs pos="100000">
                      <a:srgbClr val="B2EF78"/>
                    </a:gs>
                  </a:gsLst>
                  <a:lin ang="5400000" scaled="1"/>
                </a:gra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72" name="Line 100">
                <a:extLst>
                  <a:ext uri="{FF2B5EF4-FFF2-40B4-BE49-F238E27FC236}">
                    <a16:creationId xmlns:a16="http://schemas.microsoft.com/office/drawing/2014/main" id="{BE4D28D4-D08B-E8AA-0BE0-D8E077D4D24A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6527800" y="4305300"/>
                <a:ext cx="44450" cy="65088"/>
              </a:xfrm>
              <a:prstGeom prst="line">
                <a:avLst/>
              </a:prstGeom>
              <a:noFill/>
              <a:ln w="12700" cap="flat">
                <a:gradFill>
                  <a:gsLst>
                    <a:gs pos="0">
                      <a:srgbClr val="412FB3"/>
                    </a:gs>
                    <a:gs pos="30000">
                      <a:srgbClr val="00BCFF"/>
                    </a:gs>
                    <a:gs pos="73000">
                      <a:srgbClr val="00B29C"/>
                    </a:gs>
                    <a:gs pos="100000">
                      <a:srgbClr val="B2EF78"/>
                    </a:gs>
                  </a:gsLst>
                  <a:lin ang="5400000" scaled="1"/>
                </a:gra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73" name="Line 101">
                <a:extLst>
                  <a:ext uri="{FF2B5EF4-FFF2-40B4-BE49-F238E27FC236}">
                    <a16:creationId xmlns:a16="http://schemas.microsoft.com/office/drawing/2014/main" id="{3231C491-9587-8584-E875-10973E784638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6470650" y="4308475"/>
                <a:ext cx="17463" cy="63500"/>
              </a:xfrm>
              <a:prstGeom prst="line">
                <a:avLst/>
              </a:prstGeom>
              <a:noFill/>
              <a:ln w="12700" cap="flat">
                <a:gradFill>
                  <a:gsLst>
                    <a:gs pos="0">
                      <a:srgbClr val="412FB3"/>
                    </a:gs>
                    <a:gs pos="30000">
                      <a:srgbClr val="00BCFF"/>
                    </a:gs>
                    <a:gs pos="73000">
                      <a:srgbClr val="00B29C"/>
                    </a:gs>
                    <a:gs pos="100000">
                      <a:srgbClr val="B2EF78"/>
                    </a:gs>
                  </a:gsLst>
                  <a:lin ang="5400000" scaled="1"/>
                </a:gra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74" name="Freeform 102">
                <a:extLst>
                  <a:ext uri="{FF2B5EF4-FFF2-40B4-BE49-F238E27FC236}">
                    <a16:creationId xmlns:a16="http://schemas.microsoft.com/office/drawing/2014/main" id="{273B02D3-4507-F2FA-28A0-F38BD17B1DC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353175" y="4437063"/>
                <a:ext cx="163513" cy="131762"/>
              </a:xfrm>
              <a:custGeom>
                <a:avLst/>
                <a:gdLst>
                  <a:gd name="T0" fmla="*/ 367 w 453"/>
                  <a:gd name="T1" fmla="*/ 0 h 368"/>
                  <a:gd name="T2" fmla="*/ 170 w 453"/>
                  <a:gd name="T3" fmla="*/ 198 h 368"/>
                  <a:gd name="T4" fmla="*/ 85 w 453"/>
                  <a:gd name="T5" fmla="*/ 113 h 368"/>
                  <a:gd name="T6" fmla="*/ 0 w 453"/>
                  <a:gd name="T7" fmla="*/ 198 h 368"/>
                  <a:gd name="T8" fmla="*/ 170 w 453"/>
                  <a:gd name="T9" fmla="*/ 367 h 368"/>
                  <a:gd name="T10" fmla="*/ 452 w 453"/>
                  <a:gd name="T11" fmla="*/ 85 h 368"/>
                  <a:gd name="T12" fmla="*/ 367 w 453"/>
                  <a:gd name="T13" fmla="*/ 0 h 36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53" h="368">
                    <a:moveTo>
                      <a:pt x="367" y="0"/>
                    </a:moveTo>
                    <a:lnTo>
                      <a:pt x="170" y="198"/>
                    </a:lnTo>
                    <a:lnTo>
                      <a:pt x="85" y="113"/>
                    </a:lnTo>
                    <a:lnTo>
                      <a:pt x="0" y="198"/>
                    </a:lnTo>
                    <a:lnTo>
                      <a:pt x="170" y="367"/>
                    </a:lnTo>
                    <a:lnTo>
                      <a:pt x="452" y="85"/>
                    </a:lnTo>
                    <a:lnTo>
                      <a:pt x="367" y="0"/>
                    </a:lnTo>
                  </a:path>
                </a:pathLst>
              </a:custGeom>
              <a:noFill/>
              <a:ln w="12700" cap="flat">
                <a:gradFill>
                  <a:gsLst>
                    <a:gs pos="0">
                      <a:srgbClr val="412FB3"/>
                    </a:gs>
                    <a:gs pos="30000">
                      <a:srgbClr val="00BCFF"/>
                    </a:gs>
                    <a:gs pos="73000">
                      <a:srgbClr val="00B29C"/>
                    </a:gs>
                    <a:gs pos="100000">
                      <a:srgbClr val="B2EF78"/>
                    </a:gs>
                  </a:gsLst>
                  <a:lin ang="5400000" scaled="1"/>
                </a:gra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fr-FR"/>
              </a:p>
            </p:txBody>
          </p:sp>
        </p:grpSp>
        <p:sp>
          <p:nvSpPr>
            <p:cNvPr id="55" name="ZoneTexte 54">
              <a:extLst>
                <a:ext uri="{FF2B5EF4-FFF2-40B4-BE49-F238E27FC236}">
                  <a16:creationId xmlns:a16="http://schemas.microsoft.com/office/drawing/2014/main" id="{7EC135AE-930C-4BFA-8D45-0AD22A7B0A34}"/>
                </a:ext>
              </a:extLst>
            </p:cNvPr>
            <p:cNvSpPr txBox="1"/>
            <p:nvPr/>
          </p:nvSpPr>
          <p:spPr>
            <a:xfrm>
              <a:off x="2348138" y="1163462"/>
              <a:ext cx="1700643" cy="492443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fr-FR" sz="1300" dirty="0" err="1">
                  <a:solidFill>
                    <a:srgbClr val="0E1359"/>
                  </a:solidFill>
                  <a:latin typeface="CNES Poster" pitchFamily="2" charset="77"/>
                </a:rPr>
                <a:t>November</a:t>
              </a:r>
              <a:r>
                <a:rPr lang="fr-FR" sz="1300" dirty="0">
                  <a:solidFill>
                    <a:srgbClr val="0E1359"/>
                  </a:solidFill>
                  <a:latin typeface="CNES Poster" pitchFamily="2" charset="77"/>
                </a:rPr>
                <a:t> 2025</a:t>
              </a:r>
              <a:endParaRPr kumimoji="0" lang="fr-FR" sz="1300" i="0" u="none" strike="noStrike" kern="1200" cap="none" spc="0" normalizeH="0" baseline="0" noProof="0" dirty="0">
                <a:ln>
                  <a:noFill/>
                </a:ln>
                <a:solidFill>
                  <a:srgbClr val="0E1359"/>
                </a:solidFill>
                <a:effectLst/>
                <a:uLnTx/>
                <a:uFillTx/>
                <a:latin typeface="CNES Poster" pitchFamily="2" charset="77"/>
              </a:endParaRPr>
            </a:p>
          </p:txBody>
        </p:sp>
      </p:grpSp>
      <p:grpSp>
        <p:nvGrpSpPr>
          <p:cNvPr id="75" name="Groupe 74">
            <a:extLst>
              <a:ext uri="{FF2B5EF4-FFF2-40B4-BE49-F238E27FC236}">
                <a16:creationId xmlns:a16="http://schemas.microsoft.com/office/drawing/2014/main" id="{07765025-9CDA-A049-F06A-0C2EBFFF4EFD}"/>
              </a:ext>
            </a:extLst>
          </p:cNvPr>
          <p:cNvGrpSpPr/>
          <p:nvPr/>
        </p:nvGrpSpPr>
        <p:grpSpPr>
          <a:xfrm>
            <a:off x="5361646" y="1270030"/>
            <a:ext cx="3253201" cy="773184"/>
            <a:chOff x="5361646" y="1207092"/>
            <a:chExt cx="3253201" cy="773184"/>
          </a:xfrm>
        </p:grpSpPr>
        <p:grpSp>
          <p:nvGrpSpPr>
            <p:cNvPr id="76" name="Groupe 75">
              <a:extLst>
                <a:ext uri="{FF2B5EF4-FFF2-40B4-BE49-F238E27FC236}">
                  <a16:creationId xmlns:a16="http://schemas.microsoft.com/office/drawing/2014/main" id="{B2DFFFF1-CBF3-F4AB-E69C-01D678B46E10}"/>
                </a:ext>
              </a:extLst>
            </p:cNvPr>
            <p:cNvGrpSpPr/>
            <p:nvPr/>
          </p:nvGrpSpPr>
          <p:grpSpPr>
            <a:xfrm>
              <a:off x="6784642" y="1547179"/>
              <a:ext cx="431629" cy="433097"/>
              <a:chOff x="6202363" y="4265613"/>
              <a:chExt cx="466725" cy="468312"/>
            </a:xfrm>
          </p:grpSpPr>
          <p:sp>
            <p:nvSpPr>
              <p:cNvPr id="78" name="Line 84">
                <a:extLst>
                  <a:ext uri="{FF2B5EF4-FFF2-40B4-BE49-F238E27FC236}">
                    <a16:creationId xmlns:a16="http://schemas.microsoft.com/office/drawing/2014/main" id="{E8CAAC91-C975-B5E2-7C5C-42B25E3D9001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6413500" y="4265613"/>
                <a:ext cx="9525" cy="77787"/>
              </a:xfrm>
              <a:prstGeom prst="line">
                <a:avLst/>
              </a:prstGeom>
              <a:noFill/>
              <a:ln w="12700" cap="flat">
                <a:gradFill>
                  <a:gsLst>
                    <a:gs pos="0">
                      <a:srgbClr val="412FB3"/>
                    </a:gs>
                    <a:gs pos="30000">
                      <a:srgbClr val="00BCFF"/>
                    </a:gs>
                    <a:gs pos="73000">
                      <a:srgbClr val="00B29C"/>
                    </a:gs>
                    <a:gs pos="100000">
                      <a:srgbClr val="B2EF78"/>
                    </a:gs>
                  </a:gsLst>
                  <a:lin ang="5400000" scaled="1"/>
                </a:gra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79" name="Line 85">
                <a:extLst>
                  <a:ext uri="{FF2B5EF4-FFF2-40B4-BE49-F238E27FC236}">
                    <a16:creationId xmlns:a16="http://schemas.microsoft.com/office/drawing/2014/main" id="{8E99B6E3-3DDD-AB61-2F59-7C2C28B9BA97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6351588" y="4324350"/>
                <a:ext cx="30162" cy="58738"/>
              </a:xfrm>
              <a:prstGeom prst="line">
                <a:avLst/>
              </a:prstGeom>
              <a:noFill/>
              <a:ln w="12700" cap="flat">
                <a:gradFill>
                  <a:gsLst>
                    <a:gs pos="0">
                      <a:srgbClr val="412FB3"/>
                    </a:gs>
                    <a:gs pos="30000">
                      <a:srgbClr val="00BCFF"/>
                    </a:gs>
                    <a:gs pos="73000">
                      <a:srgbClr val="00B29C"/>
                    </a:gs>
                    <a:gs pos="100000">
                      <a:srgbClr val="B2EF78"/>
                    </a:gs>
                  </a:gsLst>
                  <a:lin ang="5400000" scaled="1"/>
                </a:gra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80" name="Line 86">
                <a:extLst>
                  <a:ext uri="{FF2B5EF4-FFF2-40B4-BE49-F238E27FC236}">
                    <a16:creationId xmlns:a16="http://schemas.microsoft.com/office/drawing/2014/main" id="{82FB5A23-2112-12F6-D768-A3882B31ABB5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6267450" y="4337050"/>
                <a:ext cx="57150" cy="52388"/>
              </a:xfrm>
              <a:prstGeom prst="line">
                <a:avLst/>
              </a:prstGeom>
              <a:noFill/>
              <a:ln w="12700" cap="flat">
                <a:gradFill>
                  <a:gsLst>
                    <a:gs pos="0">
                      <a:srgbClr val="412FB3"/>
                    </a:gs>
                    <a:gs pos="30000">
                      <a:srgbClr val="00BCFF"/>
                    </a:gs>
                    <a:gs pos="73000">
                      <a:srgbClr val="00B29C"/>
                    </a:gs>
                    <a:gs pos="100000">
                      <a:srgbClr val="B2EF78"/>
                    </a:gs>
                  </a:gsLst>
                  <a:lin ang="5400000" scaled="1"/>
                </a:gra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81" name="Line 87">
                <a:extLst>
                  <a:ext uri="{FF2B5EF4-FFF2-40B4-BE49-F238E27FC236}">
                    <a16:creationId xmlns:a16="http://schemas.microsoft.com/office/drawing/2014/main" id="{3EEDDECF-E867-25F8-B562-E9F6F01A7ED3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6256338" y="4422775"/>
                <a:ext cx="60325" cy="25400"/>
              </a:xfrm>
              <a:prstGeom prst="line">
                <a:avLst/>
              </a:prstGeom>
              <a:noFill/>
              <a:ln w="12700" cap="flat">
                <a:gradFill>
                  <a:gsLst>
                    <a:gs pos="0">
                      <a:srgbClr val="412FB3"/>
                    </a:gs>
                    <a:gs pos="30000">
                      <a:srgbClr val="00BCFF"/>
                    </a:gs>
                    <a:gs pos="73000">
                      <a:srgbClr val="00B29C"/>
                    </a:gs>
                    <a:gs pos="100000">
                      <a:srgbClr val="B2EF78"/>
                    </a:gs>
                  </a:gsLst>
                  <a:lin ang="5400000" scaled="1"/>
                </a:gra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82" name="Line 88">
                <a:extLst>
                  <a:ext uri="{FF2B5EF4-FFF2-40B4-BE49-F238E27FC236}">
                    <a16:creationId xmlns:a16="http://schemas.microsoft.com/office/drawing/2014/main" id="{56E385FD-7A9F-985D-CA5E-F274CC251A87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6202363" y="4486275"/>
                <a:ext cx="77787" cy="3175"/>
              </a:xfrm>
              <a:prstGeom prst="line">
                <a:avLst/>
              </a:prstGeom>
              <a:noFill/>
              <a:ln w="12700" cap="flat">
                <a:gradFill>
                  <a:gsLst>
                    <a:gs pos="0">
                      <a:srgbClr val="412FB3"/>
                    </a:gs>
                    <a:gs pos="30000">
                      <a:srgbClr val="00BCFF"/>
                    </a:gs>
                    <a:gs pos="73000">
                      <a:srgbClr val="00B29C"/>
                    </a:gs>
                    <a:gs pos="100000">
                      <a:srgbClr val="B2EF78"/>
                    </a:gs>
                  </a:gsLst>
                  <a:lin ang="5400000" scaled="1"/>
                </a:gra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83" name="Line 89">
                <a:extLst>
                  <a:ext uri="{FF2B5EF4-FFF2-40B4-BE49-F238E27FC236}">
                    <a16:creationId xmlns:a16="http://schemas.microsoft.com/office/drawing/2014/main" id="{E86761A6-216C-2CE5-96A3-50CF638BDEA7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6248400" y="4538663"/>
                <a:ext cx="61913" cy="22225"/>
              </a:xfrm>
              <a:prstGeom prst="line">
                <a:avLst/>
              </a:prstGeom>
              <a:noFill/>
              <a:ln w="12700" cap="flat">
                <a:gradFill>
                  <a:gsLst>
                    <a:gs pos="0">
                      <a:srgbClr val="412FB3"/>
                    </a:gs>
                    <a:gs pos="30000">
                      <a:srgbClr val="00BCFF"/>
                    </a:gs>
                    <a:gs pos="73000">
                      <a:srgbClr val="00B29C"/>
                    </a:gs>
                    <a:gs pos="100000">
                      <a:srgbClr val="B2EF78"/>
                    </a:gs>
                  </a:gsLst>
                  <a:lin ang="5400000" scaled="1"/>
                </a:gra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84" name="Line 90">
                <a:extLst>
                  <a:ext uri="{FF2B5EF4-FFF2-40B4-BE49-F238E27FC236}">
                    <a16:creationId xmlns:a16="http://schemas.microsoft.com/office/drawing/2014/main" id="{71688DFD-C924-978C-0A93-D4449EF08501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6248400" y="4592638"/>
                <a:ext cx="61913" cy="50800"/>
              </a:xfrm>
              <a:prstGeom prst="line">
                <a:avLst/>
              </a:prstGeom>
              <a:noFill/>
              <a:ln w="12700" cap="flat">
                <a:gradFill>
                  <a:gsLst>
                    <a:gs pos="0">
                      <a:srgbClr val="412FB3"/>
                    </a:gs>
                    <a:gs pos="30000">
                      <a:srgbClr val="00BCFF"/>
                    </a:gs>
                    <a:gs pos="73000">
                      <a:srgbClr val="00B29C"/>
                    </a:gs>
                    <a:gs pos="100000">
                      <a:srgbClr val="B2EF78"/>
                    </a:gs>
                  </a:gsLst>
                  <a:lin ang="5400000" scaled="1"/>
                </a:gra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85" name="Line 91">
                <a:extLst>
                  <a:ext uri="{FF2B5EF4-FFF2-40B4-BE49-F238E27FC236}">
                    <a16:creationId xmlns:a16="http://schemas.microsoft.com/office/drawing/2014/main" id="{0A6376DD-AB18-6D07-2D9A-D0EDA1894F42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6327775" y="4611688"/>
                <a:ext cx="34925" cy="58737"/>
              </a:xfrm>
              <a:prstGeom prst="line">
                <a:avLst/>
              </a:prstGeom>
              <a:noFill/>
              <a:ln w="12700" cap="flat">
                <a:gradFill>
                  <a:gsLst>
                    <a:gs pos="0">
                      <a:srgbClr val="412FB3"/>
                    </a:gs>
                    <a:gs pos="30000">
                      <a:srgbClr val="00BCFF"/>
                    </a:gs>
                    <a:gs pos="73000">
                      <a:srgbClr val="00B29C"/>
                    </a:gs>
                    <a:gs pos="100000">
                      <a:srgbClr val="B2EF78"/>
                    </a:gs>
                  </a:gsLst>
                  <a:lin ang="5400000" scaled="1"/>
                </a:gra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86" name="Line 92">
                <a:extLst>
                  <a:ext uri="{FF2B5EF4-FFF2-40B4-BE49-F238E27FC236}">
                    <a16:creationId xmlns:a16="http://schemas.microsoft.com/office/drawing/2014/main" id="{7D6D5349-D153-23FD-882C-63105EE474E3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6383338" y="4654550"/>
                <a:ext cx="17462" cy="79375"/>
              </a:xfrm>
              <a:prstGeom prst="line">
                <a:avLst/>
              </a:prstGeom>
              <a:noFill/>
              <a:ln w="12700" cap="flat">
                <a:gradFill>
                  <a:gsLst>
                    <a:gs pos="0">
                      <a:srgbClr val="412FB3"/>
                    </a:gs>
                    <a:gs pos="30000">
                      <a:srgbClr val="00BCFF"/>
                    </a:gs>
                    <a:gs pos="73000">
                      <a:srgbClr val="00B29C"/>
                    </a:gs>
                    <a:gs pos="100000">
                      <a:srgbClr val="B2EF78"/>
                    </a:gs>
                  </a:gsLst>
                  <a:lin ang="5400000" scaled="1"/>
                </a:gra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87" name="Line 93">
                <a:extLst>
                  <a:ext uri="{FF2B5EF4-FFF2-40B4-BE49-F238E27FC236}">
                    <a16:creationId xmlns:a16="http://schemas.microsoft.com/office/drawing/2014/main" id="{F6090D1E-0774-10AC-8AD6-72EA0E7583C4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 flipV="1">
                <a:off x="6451600" y="4633913"/>
                <a:ext cx="11113" cy="68262"/>
              </a:xfrm>
              <a:prstGeom prst="line">
                <a:avLst/>
              </a:prstGeom>
              <a:noFill/>
              <a:ln w="12700" cap="flat">
                <a:gradFill>
                  <a:gsLst>
                    <a:gs pos="0">
                      <a:srgbClr val="412FB3"/>
                    </a:gs>
                    <a:gs pos="30000">
                      <a:srgbClr val="00BCFF"/>
                    </a:gs>
                    <a:gs pos="73000">
                      <a:srgbClr val="00B29C"/>
                    </a:gs>
                    <a:gs pos="100000">
                      <a:srgbClr val="B2EF78"/>
                    </a:gs>
                  </a:gsLst>
                  <a:lin ang="5400000" scaled="1"/>
                </a:gra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88" name="Line 94">
                <a:extLst>
                  <a:ext uri="{FF2B5EF4-FFF2-40B4-BE49-F238E27FC236}">
                    <a16:creationId xmlns:a16="http://schemas.microsoft.com/office/drawing/2014/main" id="{D755EB8C-69A2-0DA4-4977-71B6D2AEC5BC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 flipV="1">
                <a:off x="6507163" y="4645025"/>
                <a:ext cx="38100" cy="71438"/>
              </a:xfrm>
              <a:prstGeom prst="line">
                <a:avLst/>
              </a:prstGeom>
              <a:noFill/>
              <a:ln w="12700" cap="flat">
                <a:gradFill>
                  <a:gsLst>
                    <a:gs pos="0">
                      <a:srgbClr val="412FB3"/>
                    </a:gs>
                    <a:gs pos="30000">
                      <a:srgbClr val="00BCFF"/>
                    </a:gs>
                    <a:gs pos="73000">
                      <a:srgbClr val="00B29C"/>
                    </a:gs>
                    <a:gs pos="100000">
                      <a:srgbClr val="B2EF78"/>
                    </a:gs>
                  </a:gsLst>
                  <a:lin ang="5400000" scaled="1"/>
                </a:gra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89" name="Line 95">
                <a:extLst>
                  <a:ext uri="{FF2B5EF4-FFF2-40B4-BE49-F238E27FC236}">
                    <a16:creationId xmlns:a16="http://schemas.microsoft.com/office/drawing/2014/main" id="{649FF57B-BB66-D874-C2AD-95F4962B0942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 flipV="1">
                <a:off x="6534150" y="4595813"/>
                <a:ext cx="50800" cy="47625"/>
              </a:xfrm>
              <a:prstGeom prst="line">
                <a:avLst/>
              </a:prstGeom>
              <a:noFill/>
              <a:ln w="12700" cap="flat">
                <a:gradFill>
                  <a:gsLst>
                    <a:gs pos="0">
                      <a:srgbClr val="412FB3"/>
                    </a:gs>
                    <a:gs pos="30000">
                      <a:srgbClr val="00BCFF"/>
                    </a:gs>
                    <a:gs pos="73000">
                      <a:srgbClr val="00B29C"/>
                    </a:gs>
                    <a:gs pos="100000">
                      <a:srgbClr val="B2EF78"/>
                    </a:gs>
                  </a:gsLst>
                  <a:lin ang="5400000" scaled="1"/>
                </a:gra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90" name="Line 96">
                <a:extLst>
                  <a:ext uri="{FF2B5EF4-FFF2-40B4-BE49-F238E27FC236}">
                    <a16:creationId xmlns:a16="http://schemas.microsoft.com/office/drawing/2014/main" id="{7E531DC7-ABCC-96E4-2641-6147F91427F0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 flipV="1">
                <a:off x="6583363" y="4565650"/>
                <a:ext cx="74612" cy="33338"/>
              </a:xfrm>
              <a:prstGeom prst="line">
                <a:avLst/>
              </a:prstGeom>
              <a:noFill/>
              <a:ln w="12700" cap="flat">
                <a:gradFill>
                  <a:gsLst>
                    <a:gs pos="0">
                      <a:srgbClr val="412FB3"/>
                    </a:gs>
                    <a:gs pos="30000">
                      <a:srgbClr val="00BCFF"/>
                    </a:gs>
                    <a:gs pos="73000">
                      <a:srgbClr val="00B29C"/>
                    </a:gs>
                    <a:gs pos="100000">
                      <a:srgbClr val="B2EF78"/>
                    </a:gs>
                  </a:gsLst>
                  <a:lin ang="5400000" scaled="1"/>
                </a:gra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91" name="Line 97">
                <a:extLst>
                  <a:ext uri="{FF2B5EF4-FFF2-40B4-BE49-F238E27FC236}">
                    <a16:creationId xmlns:a16="http://schemas.microsoft.com/office/drawing/2014/main" id="{0159684B-8258-0675-8F68-779BE68B075E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 flipV="1">
                <a:off x="6572250" y="4511675"/>
                <a:ext cx="68263" cy="6350"/>
              </a:xfrm>
              <a:prstGeom prst="line">
                <a:avLst/>
              </a:prstGeom>
              <a:noFill/>
              <a:ln w="12700" cap="flat">
                <a:gradFill>
                  <a:gsLst>
                    <a:gs pos="0">
                      <a:srgbClr val="412FB3"/>
                    </a:gs>
                    <a:gs pos="30000">
                      <a:srgbClr val="00BCFF"/>
                    </a:gs>
                    <a:gs pos="73000">
                      <a:srgbClr val="00B29C"/>
                    </a:gs>
                    <a:gs pos="100000">
                      <a:srgbClr val="B2EF78"/>
                    </a:gs>
                  </a:gsLst>
                  <a:lin ang="5400000" scaled="1"/>
                </a:gra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92" name="Line 98">
                <a:extLst>
                  <a:ext uri="{FF2B5EF4-FFF2-40B4-BE49-F238E27FC236}">
                    <a16:creationId xmlns:a16="http://schemas.microsoft.com/office/drawing/2014/main" id="{10F3EB4A-5076-E83C-006F-8DA601F80BB5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6592888" y="4435475"/>
                <a:ext cx="76200" cy="23813"/>
              </a:xfrm>
              <a:prstGeom prst="line">
                <a:avLst/>
              </a:prstGeom>
              <a:noFill/>
              <a:ln w="12700" cap="flat">
                <a:gradFill>
                  <a:gsLst>
                    <a:gs pos="0">
                      <a:srgbClr val="412FB3"/>
                    </a:gs>
                    <a:gs pos="30000">
                      <a:srgbClr val="00BCFF"/>
                    </a:gs>
                    <a:gs pos="73000">
                      <a:srgbClr val="00B29C"/>
                    </a:gs>
                    <a:gs pos="100000">
                      <a:srgbClr val="B2EF78"/>
                    </a:gs>
                  </a:gsLst>
                  <a:lin ang="5400000" scaled="1"/>
                </a:gra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93" name="Line 99">
                <a:extLst>
                  <a:ext uri="{FF2B5EF4-FFF2-40B4-BE49-F238E27FC236}">
                    <a16:creationId xmlns:a16="http://schemas.microsoft.com/office/drawing/2014/main" id="{B65B118E-9F27-8A9B-2F2C-C95660EE3992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6546850" y="4384675"/>
                <a:ext cx="55563" cy="39688"/>
              </a:xfrm>
              <a:prstGeom prst="line">
                <a:avLst/>
              </a:prstGeom>
              <a:noFill/>
              <a:ln w="12700" cap="flat">
                <a:gradFill>
                  <a:gsLst>
                    <a:gs pos="0">
                      <a:srgbClr val="412FB3"/>
                    </a:gs>
                    <a:gs pos="30000">
                      <a:srgbClr val="00BCFF"/>
                    </a:gs>
                    <a:gs pos="73000">
                      <a:srgbClr val="00B29C"/>
                    </a:gs>
                    <a:gs pos="100000">
                      <a:srgbClr val="B2EF78"/>
                    </a:gs>
                  </a:gsLst>
                  <a:lin ang="5400000" scaled="1"/>
                </a:gra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94" name="Line 100">
                <a:extLst>
                  <a:ext uri="{FF2B5EF4-FFF2-40B4-BE49-F238E27FC236}">
                    <a16:creationId xmlns:a16="http://schemas.microsoft.com/office/drawing/2014/main" id="{FB286690-37CD-0480-8252-0DA81AC35046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6527800" y="4305300"/>
                <a:ext cx="44450" cy="65088"/>
              </a:xfrm>
              <a:prstGeom prst="line">
                <a:avLst/>
              </a:prstGeom>
              <a:noFill/>
              <a:ln w="12700" cap="flat">
                <a:gradFill>
                  <a:gsLst>
                    <a:gs pos="0">
                      <a:srgbClr val="412FB3"/>
                    </a:gs>
                    <a:gs pos="30000">
                      <a:srgbClr val="00BCFF"/>
                    </a:gs>
                    <a:gs pos="73000">
                      <a:srgbClr val="00B29C"/>
                    </a:gs>
                    <a:gs pos="100000">
                      <a:srgbClr val="B2EF78"/>
                    </a:gs>
                  </a:gsLst>
                  <a:lin ang="5400000" scaled="1"/>
                </a:gra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95" name="Line 101">
                <a:extLst>
                  <a:ext uri="{FF2B5EF4-FFF2-40B4-BE49-F238E27FC236}">
                    <a16:creationId xmlns:a16="http://schemas.microsoft.com/office/drawing/2014/main" id="{27B0E503-7BF6-F0F5-57F3-C50CBD6EB114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6470650" y="4308475"/>
                <a:ext cx="17463" cy="63500"/>
              </a:xfrm>
              <a:prstGeom prst="line">
                <a:avLst/>
              </a:prstGeom>
              <a:noFill/>
              <a:ln w="12700" cap="flat">
                <a:gradFill>
                  <a:gsLst>
                    <a:gs pos="0">
                      <a:srgbClr val="412FB3"/>
                    </a:gs>
                    <a:gs pos="30000">
                      <a:srgbClr val="00BCFF"/>
                    </a:gs>
                    <a:gs pos="73000">
                      <a:srgbClr val="00B29C"/>
                    </a:gs>
                    <a:gs pos="100000">
                      <a:srgbClr val="B2EF78"/>
                    </a:gs>
                  </a:gsLst>
                  <a:lin ang="5400000" scaled="1"/>
                </a:gra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96" name="Freeform 102">
                <a:extLst>
                  <a:ext uri="{FF2B5EF4-FFF2-40B4-BE49-F238E27FC236}">
                    <a16:creationId xmlns:a16="http://schemas.microsoft.com/office/drawing/2014/main" id="{82E646C2-69CF-7557-6BF0-FD640B4DD9F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353175" y="4437063"/>
                <a:ext cx="163513" cy="131762"/>
              </a:xfrm>
              <a:custGeom>
                <a:avLst/>
                <a:gdLst>
                  <a:gd name="T0" fmla="*/ 367 w 453"/>
                  <a:gd name="T1" fmla="*/ 0 h 368"/>
                  <a:gd name="T2" fmla="*/ 170 w 453"/>
                  <a:gd name="T3" fmla="*/ 198 h 368"/>
                  <a:gd name="T4" fmla="*/ 85 w 453"/>
                  <a:gd name="T5" fmla="*/ 113 h 368"/>
                  <a:gd name="T6" fmla="*/ 0 w 453"/>
                  <a:gd name="T7" fmla="*/ 198 h 368"/>
                  <a:gd name="T8" fmla="*/ 170 w 453"/>
                  <a:gd name="T9" fmla="*/ 367 h 368"/>
                  <a:gd name="T10" fmla="*/ 452 w 453"/>
                  <a:gd name="T11" fmla="*/ 85 h 368"/>
                  <a:gd name="T12" fmla="*/ 367 w 453"/>
                  <a:gd name="T13" fmla="*/ 0 h 36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53" h="368">
                    <a:moveTo>
                      <a:pt x="367" y="0"/>
                    </a:moveTo>
                    <a:lnTo>
                      <a:pt x="170" y="198"/>
                    </a:lnTo>
                    <a:lnTo>
                      <a:pt x="85" y="113"/>
                    </a:lnTo>
                    <a:lnTo>
                      <a:pt x="0" y="198"/>
                    </a:lnTo>
                    <a:lnTo>
                      <a:pt x="170" y="367"/>
                    </a:lnTo>
                    <a:lnTo>
                      <a:pt x="452" y="85"/>
                    </a:lnTo>
                    <a:lnTo>
                      <a:pt x="367" y="0"/>
                    </a:lnTo>
                  </a:path>
                </a:pathLst>
              </a:custGeom>
              <a:noFill/>
              <a:ln w="12700" cap="flat">
                <a:gradFill>
                  <a:gsLst>
                    <a:gs pos="0">
                      <a:srgbClr val="412FB3"/>
                    </a:gs>
                    <a:gs pos="30000">
                      <a:srgbClr val="00BCFF"/>
                    </a:gs>
                    <a:gs pos="73000">
                      <a:srgbClr val="00B29C"/>
                    </a:gs>
                    <a:gs pos="100000">
                      <a:srgbClr val="B2EF78"/>
                    </a:gs>
                  </a:gsLst>
                  <a:lin ang="5400000" scaled="1"/>
                </a:gra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fr-FR"/>
              </a:p>
            </p:txBody>
          </p:sp>
        </p:grpSp>
        <p:sp>
          <p:nvSpPr>
            <p:cNvPr id="77" name="ZoneTexte 76">
              <a:extLst>
                <a:ext uri="{FF2B5EF4-FFF2-40B4-BE49-F238E27FC236}">
                  <a16:creationId xmlns:a16="http://schemas.microsoft.com/office/drawing/2014/main" id="{70D0D714-8A55-56FD-72F6-0E3D60DCF30B}"/>
                </a:ext>
              </a:extLst>
            </p:cNvPr>
            <p:cNvSpPr txBox="1"/>
            <p:nvPr/>
          </p:nvSpPr>
          <p:spPr>
            <a:xfrm>
              <a:off x="5361646" y="1207092"/>
              <a:ext cx="3253201" cy="492443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300" i="0" u="none" strike="noStrike" kern="1200" cap="none" spc="0" normalizeH="0" baseline="0" noProof="0" dirty="0">
                  <a:ln>
                    <a:noFill/>
                  </a:ln>
                  <a:solidFill>
                    <a:srgbClr val="0E1359"/>
                  </a:solidFill>
                  <a:effectLst/>
                  <a:uLnTx/>
                  <a:uFillTx/>
                  <a:latin typeface="CNES Poster" pitchFamily="2" charset="77"/>
                </a:rPr>
                <a:t>Start of L1 </a:t>
              </a:r>
              <a:r>
                <a:rPr kumimoji="0" lang="fr-FR" sz="1300" i="0" u="none" strike="noStrike" kern="1200" cap="none" spc="0" normalizeH="0" baseline="0" noProof="0" dirty="0" err="1">
                  <a:ln>
                    <a:noFill/>
                  </a:ln>
                  <a:solidFill>
                    <a:srgbClr val="0E1359"/>
                  </a:solidFill>
                  <a:effectLst/>
                  <a:uLnTx/>
                  <a:uFillTx/>
                  <a:latin typeface="CNES Poster" pitchFamily="2" charset="77"/>
                </a:rPr>
                <a:t>early</a:t>
              </a:r>
              <a:r>
                <a:rPr kumimoji="0" lang="fr-FR" sz="1300" i="0" u="none" strike="noStrike" kern="1200" cap="none" spc="0" normalizeH="0" baseline="0" noProof="0" dirty="0">
                  <a:ln>
                    <a:noFill/>
                  </a:ln>
                  <a:solidFill>
                    <a:srgbClr val="0E1359"/>
                  </a:solidFill>
                  <a:effectLst/>
                  <a:uLnTx/>
                  <a:uFillTx/>
                  <a:latin typeface="CNES Poster" pitchFamily="2" charset="77"/>
                </a:rPr>
                <a:t> </a:t>
              </a:r>
              <a:r>
                <a:rPr kumimoji="0" lang="fr-FR" sz="1300" i="0" u="none" strike="noStrike" kern="1200" cap="none" spc="0" normalizeH="0" baseline="0" noProof="0" dirty="0" err="1">
                  <a:ln>
                    <a:noFill/>
                  </a:ln>
                  <a:solidFill>
                    <a:srgbClr val="0E1359"/>
                  </a:solidFill>
                  <a:effectLst/>
                  <a:uLnTx/>
                  <a:uFillTx/>
                  <a:latin typeface="CNES Poster" pitchFamily="2" charset="77"/>
                </a:rPr>
                <a:t>dissemination</a:t>
              </a:r>
              <a:endParaRPr kumimoji="0" lang="fr-FR" sz="1300" i="0" u="none" strike="noStrike" kern="1200" cap="none" spc="0" normalizeH="0" baseline="0" noProof="0" dirty="0">
                <a:ln>
                  <a:noFill/>
                </a:ln>
                <a:solidFill>
                  <a:srgbClr val="0E1359"/>
                </a:solidFill>
                <a:effectLst/>
                <a:uLnTx/>
                <a:uFillTx/>
                <a:latin typeface="CNES Poster" pitchFamily="2" charset="77"/>
              </a:endParaRP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fr-FR" sz="1300" dirty="0">
                  <a:solidFill>
                    <a:srgbClr val="0E1359"/>
                  </a:solidFill>
                  <a:latin typeface="CNES Poster" pitchFamily="2" charset="77"/>
                </a:rPr>
                <a:t>March 2026</a:t>
              </a:r>
              <a:endParaRPr kumimoji="0" lang="fr-FR" sz="1300" i="0" u="none" strike="noStrike" kern="1200" cap="none" spc="0" normalizeH="0" baseline="0" noProof="0" dirty="0">
                <a:ln>
                  <a:noFill/>
                </a:ln>
                <a:solidFill>
                  <a:srgbClr val="0E1359"/>
                </a:solidFill>
                <a:effectLst/>
                <a:uLnTx/>
                <a:uFillTx/>
                <a:latin typeface="CNES Poster" pitchFamily="2" charset="77"/>
              </a:endParaRPr>
            </a:p>
          </p:txBody>
        </p:sp>
      </p:grpSp>
      <p:grpSp>
        <p:nvGrpSpPr>
          <p:cNvPr id="97" name="Groupe 96">
            <a:extLst>
              <a:ext uri="{FF2B5EF4-FFF2-40B4-BE49-F238E27FC236}">
                <a16:creationId xmlns:a16="http://schemas.microsoft.com/office/drawing/2014/main" id="{168044B5-496C-22B2-8BF6-7AE15074B4D7}"/>
              </a:ext>
            </a:extLst>
          </p:cNvPr>
          <p:cNvGrpSpPr/>
          <p:nvPr/>
        </p:nvGrpSpPr>
        <p:grpSpPr>
          <a:xfrm>
            <a:off x="555586" y="2180959"/>
            <a:ext cx="2973355" cy="3007603"/>
            <a:chOff x="555586" y="1805504"/>
            <a:chExt cx="2973355" cy="3007603"/>
          </a:xfrm>
        </p:grpSpPr>
        <p:sp>
          <p:nvSpPr>
            <p:cNvPr id="98" name="Rectangle 97">
              <a:extLst>
                <a:ext uri="{FF2B5EF4-FFF2-40B4-BE49-F238E27FC236}">
                  <a16:creationId xmlns:a16="http://schemas.microsoft.com/office/drawing/2014/main" id="{5CBB6E61-2C52-0C17-C6CF-8F7362FAA875}"/>
                </a:ext>
              </a:extLst>
            </p:cNvPr>
            <p:cNvSpPr/>
            <p:nvPr/>
          </p:nvSpPr>
          <p:spPr>
            <a:xfrm>
              <a:off x="765525" y="1805504"/>
              <a:ext cx="2723341" cy="692497"/>
            </a:xfrm>
            <a:prstGeom prst="rect">
              <a:avLst/>
            </a:prstGeom>
            <a:solidFill>
              <a:srgbClr val="0E135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2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NES Sans" pitchFamily="2" charset="77"/>
                </a:rPr>
                <a:t>SIOV</a:t>
              </a:r>
            </a:p>
          </p:txBody>
        </p:sp>
        <p:sp>
          <p:nvSpPr>
            <p:cNvPr id="99" name="Rectangle 98">
              <a:extLst>
                <a:ext uri="{FF2B5EF4-FFF2-40B4-BE49-F238E27FC236}">
                  <a16:creationId xmlns:a16="http://schemas.microsoft.com/office/drawing/2014/main" id="{90472669-CA4F-D8A3-DDF5-99828B317995}"/>
                </a:ext>
              </a:extLst>
            </p:cNvPr>
            <p:cNvSpPr/>
            <p:nvPr/>
          </p:nvSpPr>
          <p:spPr>
            <a:xfrm>
              <a:off x="672217" y="2825575"/>
              <a:ext cx="2856724" cy="453938"/>
            </a:xfrm>
            <a:prstGeom prst="rect">
              <a:avLst/>
            </a:prstGeom>
            <a:no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200" b="1" i="0" u="none" strike="noStrike" kern="1200" cap="none" spc="0" normalizeH="0" baseline="0" noProof="0" dirty="0">
                  <a:ln>
                    <a:noFill/>
                  </a:ln>
                  <a:solidFill>
                    <a:srgbClr val="0E135A"/>
                  </a:solidFill>
                  <a:effectLst/>
                  <a:uLnTx/>
                  <a:uFillTx/>
                  <a:latin typeface="CNES Sans" pitchFamily="2" charset="77"/>
                </a:rPr>
                <a:t>9 </a:t>
              </a:r>
              <a:r>
                <a:rPr lang="fr-FR" sz="1200" b="1" dirty="0">
                  <a:solidFill>
                    <a:srgbClr val="0E135A"/>
                  </a:solidFill>
                  <a:latin typeface="CNES Sans" pitchFamily="2" charset="77"/>
                </a:rPr>
                <a:t>WEEKS</a:t>
              </a:r>
              <a:endParaRPr kumimoji="0" lang="fr-FR" sz="1200" b="1" i="0" u="none" strike="noStrike" kern="1200" cap="none" spc="0" normalizeH="0" baseline="0" noProof="0" dirty="0">
                <a:ln>
                  <a:noFill/>
                </a:ln>
                <a:solidFill>
                  <a:srgbClr val="0E135A"/>
                </a:solidFill>
                <a:effectLst/>
                <a:uLnTx/>
                <a:uFillTx/>
                <a:latin typeface="CNES Sans" pitchFamily="2" charset="77"/>
              </a:endParaRPr>
            </a:p>
          </p:txBody>
        </p:sp>
        <p:sp>
          <p:nvSpPr>
            <p:cNvPr id="100" name="ZoneTexte 99">
              <a:extLst>
                <a:ext uri="{FF2B5EF4-FFF2-40B4-BE49-F238E27FC236}">
                  <a16:creationId xmlns:a16="http://schemas.microsoft.com/office/drawing/2014/main" id="{F1088E98-975D-3712-DD4E-B238929AEE75}"/>
                </a:ext>
              </a:extLst>
            </p:cNvPr>
            <p:cNvSpPr txBox="1"/>
            <p:nvPr/>
          </p:nvSpPr>
          <p:spPr>
            <a:xfrm>
              <a:off x="555586" y="3428112"/>
              <a:ext cx="2910600" cy="138499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 defTabSz="1015990">
                <a:buClr>
                  <a:srgbClr val="002060"/>
                </a:buClr>
              </a:pPr>
              <a:r>
                <a:rPr lang="en-US" sz="1300" b="1" dirty="0">
                  <a:solidFill>
                    <a:srgbClr val="78BB9B"/>
                  </a:solidFill>
                  <a:latin typeface="CNES Sans" pitchFamily="2" charset="77"/>
                  <a:ea typeface="Arial" charset="0"/>
                  <a:cs typeface="Arial" charset="0"/>
                </a:rPr>
                <a:t>SYSTEM IN ORBIT VERIFICATION MAIN OBJECTIVES : </a:t>
              </a:r>
            </a:p>
            <a:p>
              <a:pPr algn="ctr" defTabSz="1015990">
                <a:buClr>
                  <a:srgbClr val="002060"/>
                </a:buClr>
              </a:pPr>
              <a:endParaRPr lang="en-US" sz="1500" dirty="0">
                <a:solidFill>
                  <a:srgbClr val="002060"/>
                </a:solidFill>
                <a:latin typeface="CNES Sans" pitchFamily="2" charset="77"/>
                <a:ea typeface="Arial" charset="0"/>
                <a:cs typeface="Arial" charset="0"/>
              </a:endParaRPr>
            </a:p>
            <a:p>
              <a:pPr algn="ctr" defTabSz="1015990">
                <a:buClr>
                  <a:srgbClr val="002060"/>
                </a:buClr>
              </a:pPr>
              <a:r>
                <a:rPr lang="en-US" sz="1400" dirty="0">
                  <a:solidFill>
                    <a:srgbClr val="002060"/>
                  </a:solidFill>
                  <a:latin typeface="CNES Sans" pitchFamily="2" charset="77"/>
                  <a:ea typeface="Arial" charset="0"/>
                  <a:cs typeface="Arial" charset="0"/>
                </a:rPr>
                <a:t>• </a:t>
              </a:r>
              <a:r>
                <a:rPr lang="en-US" sz="1400" b="1" dirty="0">
                  <a:solidFill>
                    <a:srgbClr val="002060"/>
                  </a:solidFill>
                  <a:latin typeface="CNES Sans" pitchFamily="2" charset="77"/>
                  <a:ea typeface="Arial" charset="0"/>
                  <a:cs typeface="Arial" charset="0"/>
                </a:rPr>
                <a:t>End of the SIOV activities : </a:t>
              </a:r>
              <a:br>
                <a:rPr lang="en-US" sz="1400" b="1" dirty="0">
                  <a:solidFill>
                    <a:srgbClr val="002060"/>
                  </a:solidFill>
                  <a:latin typeface="CNES Sans" pitchFamily="2" charset="77"/>
                  <a:ea typeface="Arial" charset="0"/>
                  <a:cs typeface="Arial" charset="0"/>
                </a:rPr>
              </a:br>
              <a:r>
                <a:rPr lang="en-US" sz="1400" b="1" dirty="0">
                  <a:solidFill>
                    <a:srgbClr val="002060"/>
                  </a:solidFill>
                  <a:latin typeface="CNES Sans" pitchFamily="2" charset="77"/>
                  <a:ea typeface="Arial" charset="0"/>
                  <a:cs typeface="Arial" charset="0"/>
                </a:rPr>
                <a:t>1st IASI-NG spectra</a:t>
              </a:r>
            </a:p>
            <a:p>
              <a:pPr algn="ctr" defTabSz="1015990">
                <a:buClr>
                  <a:srgbClr val="002060"/>
                </a:buClr>
              </a:pPr>
              <a:endParaRPr lang="en-US" sz="1500" dirty="0">
                <a:solidFill>
                  <a:srgbClr val="002060"/>
                </a:solidFill>
                <a:latin typeface="CNES Sans" pitchFamily="2" charset="77"/>
                <a:ea typeface="Arial" charset="0"/>
                <a:cs typeface="Arial" charset="0"/>
              </a:endParaRPr>
            </a:p>
          </p:txBody>
        </p:sp>
      </p:grpSp>
      <p:grpSp>
        <p:nvGrpSpPr>
          <p:cNvPr id="101" name="Groupe 100">
            <a:extLst>
              <a:ext uri="{FF2B5EF4-FFF2-40B4-BE49-F238E27FC236}">
                <a16:creationId xmlns:a16="http://schemas.microsoft.com/office/drawing/2014/main" id="{8C4FBF16-33D8-CFCF-B7CB-8AB35A917C24}"/>
              </a:ext>
            </a:extLst>
          </p:cNvPr>
          <p:cNvGrpSpPr/>
          <p:nvPr/>
        </p:nvGrpSpPr>
        <p:grpSpPr>
          <a:xfrm>
            <a:off x="3508784" y="2151369"/>
            <a:ext cx="3441756" cy="3884764"/>
            <a:chOff x="3528944" y="1805505"/>
            <a:chExt cx="3441756" cy="3884764"/>
          </a:xfrm>
        </p:grpSpPr>
        <p:sp>
          <p:nvSpPr>
            <p:cNvPr id="102" name="Rectangle 101">
              <a:extLst>
                <a:ext uri="{FF2B5EF4-FFF2-40B4-BE49-F238E27FC236}">
                  <a16:creationId xmlns:a16="http://schemas.microsoft.com/office/drawing/2014/main" id="{219AD403-1B8B-835B-63A8-93F16DB4C96B}"/>
                </a:ext>
              </a:extLst>
            </p:cNvPr>
            <p:cNvSpPr/>
            <p:nvPr/>
          </p:nvSpPr>
          <p:spPr>
            <a:xfrm>
              <a:off x="3528944" y="1805505"/>
              <a:ext cx="3419225" cy="692497"/>
            </a:xfrm>
            <a:prstGeom prst="rect">
              <a:avLst/>
            </a:prstGeom>
            <a:solidFill>
              <a:srgbClr val="0E135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36000" rIns="36000"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2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NES Sans" pitchFamily="2" charset="77"/>
                </a:rPr>
                <a:t>CAL/VAL PART A</a:t>
              </a: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200" b="0" i="0" u="none" strike="noStrike" kern="1200" cap="none" spc="0" normalizeH="0" baseline="0" noProof="0" dirty="0" err="1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NES Sans" pitchFamily="2" charset="77"/>
                </a:rPr>
                <a:t>EARLY</a:t>
              </a:r>
              <a:r>
                <a:rPr kumimoji="0" lang="fr-FR" sz="12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NES Sans" pitchFamily="2" charset="77"/>
                </a:rPr>
                <a:t> VALIDATION OF L1 PRODUCTS</a:t>
              </a:r>
            </a:p>
          </p:txBody>
        </p:sp>
        <p:sp>
          <p:nvSpPr>
            <p:cNvPr id="103" name="Rectangle 102">
              <a:extLst>
                <a:ext uri="{FF2B5EF4-FFF2-40B4-BE49-F238E27FC236}">
                  <a16:creationId xmlns:a16="http://schemas.microsoft.com/office/drawing/2014/main" id="{6C8AB582-2734-9771-A6AB-327A0F7F82C7}"/>
                </a:ext>
              </a:extLst>
            </p:cNvPr>
            <p:cNvSpPr/>
            <p:nvPr/>
          </p:nvSpPr>
          <p:spPr>
            <a:xfrm>
              <a:off x="3528945" y="2825575"/>
              <a:ext cx="3441755" cy="453938"/>
            </a:xfrm>
            <a:prstGeom prst="rect">
              <a:avLst/>
            </a:prstGeom>
            <a:no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200" b="1" i="0" u="none" strike="noStrike" kern="1200" cap="none" spc="0" normalizeH="0" baseline="0" noProof="0" dirty="0">
                  <a:ln>
                    <a:noFill/>
                  </a:ln>
                  <a:solidFill>
                    <a:srgbClr val="0E1359"/>
                  </a:solidFill>
                  <a:effectLst/>
                  <a:uLnTx/>
                  <a:uFillTx/>
                  <a:latin typeface="CNES Sans" pitchFamily="2" charset="77"/>
                </a:rPr>
                <a:t>16 WEEKS</a:t>
              </a:r>
            </a:p>
          </p:txBody>
        </p:sp>
        <p:sp>
          <p:nvSpPr>
            <p:cNvPr id="104" name="ZoneTexte 103">
              <a:extLst>
                <a:ext uri="{FF2B5EF4-FFF2-40B4-BE49-F238E27FC236}">
                  <a16:creationId xmlns:a16="http://schemas.microsoft.com/office/drawing/2014/main" id="{4F4E4647-B46F-A87F-E1DC-07DDD98805A1}"/>
                </a:ext>
              </a:extLst>
            </p:cNvPr>
            <p:cNvSpPr txBox="1"/>
            <p:nvPr/>
          </p:nvSpPr>
          <p:spPr>
            <a:xfrm>
              <a:off x="3699154" y="3428111"/>
              <a:ext cx="3227874" cy="2262158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 defTabSz="1015990">
                <a:buClr>
                  <a:srgbClr val="002060"/>
                </a:buClr>
              </a:pPr>
              <a:r>
                <a:rPr lang="en-US" sz="1300" b="1" dirty="0">
                  <a:solidFill>
                    <a:srgbClr val="78BB9B"/>
                  </a:solidFill>
                  <a:latin typeface="CNES Sans" pitchFamily="2" charset="77"/>
                  <a:ea typeface="Arial" charset="0"/>
                  <a:cs typeface="Arial" charset="0"/>
                </a:rPr>
                <a:t>CAL/VAL PHASE A MAIN OBJECTIVES : </a:t>
              </a:r>
            </a:p>
            <a:p>
              <a:pPr algn="ctr" defTabSz="1015990">
                <a:buClr>
                  <a:srgbClr val="002060"/>
                </a:buClr>
              </a:pPr>
              <a:endParaRPr lang="en-US" sz="1500" dirty="0">
                <a:solidFill>
                  <a:srgbClr val="002060"/>
                </a:solidFill>
                <a:latin typeface="CNES Sans" pitchFamily="2" charset="77"/>
                <a:ea typeface="Arial" charset="0"/>
                <a:cs typeface="Arial" charset="0"/>
              </a:endParaRPr>
            </a:p>
            <a:p>
              <a:pPr algn="ctr" defTabSz="1015990">
                <a:buClr>
                  <a:srgbClr val="002060"/>
                </a:buClr>
              </a:pPr>
              <a:endParaRPr lang="en-US" sz="1400" dirty="0">
                <a:solidFill>
                  <a:srgbClr val="002060"/>
                </a:solidFill>
                <a:latin typeface="CNES Sans" pitchFamily="2" charset="77"/>
                <a:ea typeface="Arial" charset="0"/>
                <a:cs typeface="Arial" charset="0"/>
              </a:endParaRPr>
            </a:p>
            <a:p>
              <a:pPr algn="ctr" defTabSz="1015990">
                <a:buClr>
                  <a:srgbClr val="002060"/>
                </a:buClr>
              </a:pPr>
              <a:endParaRPr lang="en-US" sz="1400" dirty="0">
                <a:solidFill>
                  <a:srgbClr val="002060"/>
                </a:solidFill>
                <a:latin typeface="CNES Sans" pitchFamily="2" charset="77"/>
                <a:ea typeface="Arial" charset="0"/>
                <a:cs typeface="Arial" charset="0"/>
              </a:endParaRPr>
            </a:p>
            <a:p>
              <a:pPr algn="ctr" defTabSz="1015990">
                <a:buClr>
                  <a:srgbClr val="002060"/>
                </a:buClr>
              </a:pPr>
              <a:endParaRPr lang="en-US" sz="1400" b="1" dirty="0">
                <a:solidFill>
                  <a:srgbClr val="002060"/>
                </a:solidFill>
                <a:latin typeface="CNES Sans" pitchFamily="2" charset="77"/>
                <a:ea typeface="Arial" charset="0"/>
                <a:cs typeface="Arial" charset="0"/>
              </a:endParaRPr>
            </a:p>
            <a:p>
              <a:pPr algn="ctr" defTabSz="1015990">
                <a:buClr>
                  <a:srgbClr val="002060"/>
                </a:buClr>
              </a:pPr>
              <a:r>
                <a:rPr lang="en-US" sz="1400" b="1" dirty="0">
                  <a:solidFill>
                    <a:srgbClr val="002060"/>
                  </a:solidFill>
                  <a:latin typeface="CNES Sans" pitchFamily="2" charset="77"/>
                  <a:ea typeface="Arial" charset="0"/>
                  <a:cs typeface="Arial" charset="0"/>
                </a:rPr>
                <a:t>• End of phase A : start of early dissemination of L1 products to selected users </a:t>
              </a:r>
            </a:p>
            <a:p>
              <a:pPr algn="ctr" defTabSz="1015990">
                <a:buClr>
                  <a:srgbClr val="002060"/>
                </a:buClr>
              </a:pPr>
              <a:endParaRPr lang="fr-FR" sz="1400" dirty="0">
                <a:solidFill>
                  <a:srgbClr val="002060"/>
                </a:solidFill>
                <a:latin typeface="CNES Sans" pitchFamily="2" charset="77"/>
                <a:ea typeface="Arial" charset="0"/>
                <a:cs typeface="Arial" charset="0"/>
              </a:endParaRPr>
            </a:p>
            <a:p>
              <a:pPr algn="ctr" defTabSz="1015990">
                <a:buClr>
                  <a:srgbClr val="002060"/>
                </a:buClr>
              </a:pPr>
              <a:endParaRPr lang="fr-FR" sz="1500" dirty="0">
                <a:solidFill>
                  <a:srgbClr val="002060"/>
                </a:solidFill>
                <a:latin typeface="CNES Sans" pitchFamily="2" charset="77"/>
                <a:ea typeface="Arial" charset="0"/>
                <a:cs typeface="Arial" charset="0"/>
              </a:endParaRPr>
            </a:p>
          </p:txBody>
        </p:sp>
      </p:grpSp>
      <p:cxnSp>
        <p:nvCxnSpPr>
          <p:cNvPr id="105" name="Connecteur droit 104">
            <a:extLst>
              <a:ext uri="{FF2B5EF4-FFF2-40B4-BE49-F238E27FC236}">
                <a16:creationId xmlns:a16="http://schemas.microsoft.com/office/drawing/2014/main" id="{5F41C648-EB88-CA5C-FD4C-851697A4EFCC}"/>
              </a:ext>
            </a:extLst>
          </p:cNvPr>
          <p:cNvCxnSpPr>
            <a:cxnSpLocks/>
          </p:cNvCxnSpPr>
          <p:nvPr/>
        </p:nvCxnSpPr>
        <p:spPr>
          <a:xfrm>
            <a:off x="3528941" y="3770054"/>
            <a:ext cx="0" cy="2556000"/>
          </a:xfrm>
          <a:prstGeom prst="line">
            <a:avLst/>
          </a:prstGeom>
          <a:ln>
            <a:solidFill>
              <a:schemeClr val="tx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6" name="Connecteur droit 105">
            <a:extLst>
              <a:ext uri="{FF2B5EF4-FFF2-40B4-BE49-F238E27FC236}">
                <a16:creationId xmlns:a16="http://schemas.microsoft.com/office/drawing/2014/main" id="{E81D76E9-5E8E-1852-DA66-2F3F7C71C22F}"/>
              </a:ext>
            </a:extLst>
          </p:cNvPr>
          <p:cNvCxnSpPr>
            <a:cxnSpLocks/>
          </p:cNvCxnSpPr>
          <p:nvPr/>
        </p:nvCxnSpPr>
        <p:spPr>
          <a:xfrm>
            <a:off x="6970701" y="3770054"/>
            <a:ext cx="17545" cy="2556000"/>
          </a:xfrm>
          <a:prstGeom prst="line">
            <a:avLst/>
          </a:prstGeom>
          <a:ln>
            <a:solidFill>
              <a:schemeClr val="tx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07" name="Groupe 106">
            <a:extLst>
              <a:ext uri="{FF2B5EF4-FFF2-40B4-BE49-F238E27FC236}">
                <a16:creationId xmlns:a16="http://schemas.microsoft.com/office/drawing/2014/main" id="{397DEBD5-A472-0225-83CB-428A2603B53E}"/>
              </a:ext>
            </a:extLst>
          </p:cNvPr>
          <p:cNvGrpSpPr/>
          <p:nvPr/>
        </p:nvGrpSpPr>
        <p:grpSpPr>
          <a:xfrm>
            <a:off x="7048905" y="2194834"/>
            <a:ext cx="4433855" cy="2982754"/>
            <a:chOff x="6988246" y="1808645"/>
            <a:chExt cx="4433855" cy="2982754"/>
          </a:xfrm>
        </p:grpSpPr>
        <p:sp>
          <p:nvSpPr>
            <p:cNvPr id="108" name="Rectangle 107">
              <a:extLst>
                <a:ext uri="{FF2B5EF4-FFF2-40B4-BE49-F238E27FC236}">
                  <a16:creationId xmlns:a16="http://schemas.microsoft.com/office/drawing/2014/main" id="{359C0DEB-E628-8A4E-D368-1448F2A83D40}"/>
                </a:ext>
              </a:extLst>
            </p:cNvPr>
            <p:cNvSpPr/>
            <p:nvPr/>
          </p:nvSpPr>
          <p:spPr>
            <a:xfrm>
              <a:off x="6988246" y="1808645"/>
              <a:ext cx="4262346" cy="692497"/>
            </a:xfrm>
            <a:prstGeom prst="rect">
              <a:avLst/>
            </a:prstGeom>
            <a:solidFill>
              <a:srgbClr val="0E135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2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NES Sans" pitchFamily="2" charset="77"/>
                </a:rPr>
                <a:t>CAL/VAL PART B</a:t>
              </a: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2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NES Sans" pitchFamily="2" charset="77"/>
                </a:rPr>
                <a:t>IN DEPTH VALIDATION OF L1 PRODUCTS</a:t>
              </a:r>
            </a:p>
          </p:txBody>
        </p:sp>
        <p:sp>
          <p:nvSpPr>
            <p:cNvPr id="109" name="Rectangle 108">
              <a:extLst>
                <a:ext uri="{FF2B5EF4-FFF2-40B4-BE49-F238E27FC236}">
                  <a16:creationId xmlns:a16="http://schemas.microsoft.com/office/drawing/2014/main" id="{7BB5FA3B-7635-D2A2-BF07-AE5B323A9D55}"/>
                </a:ext>
              </a:extLst>
            </p:cNvPr>
            <p:cNvSpPr/>
            <p:nvPr/>
          </p:nvSpPr>
          <p:spPr>
            <a:xfrm>
              <a:off x="7113756" y="2832110"/>
              <a:ext cx="4264672" cy="453938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200" b="1" i="0" u="none" strike="noStrike" kern="1200" cap="none" spc="0" normalizeH="0" baseline="0" noProof="0" dirty="0">
                  <a:ln>
                    <a:noFill/>
                  </a:ln>
                  <a:solidFill>
                    <a:srgbClr val="0E1359"/>
                  </a:solidFill>
                  <a:effectLst/>
                  <a:uLnTx/>
                  <a:uFillTx/>
                  <a:latin typeface="CNES Sans" pitchFamily="2" charset="77"/>
                </a:rPr>
                <a:t>15 WEEKS.</a:t>
              </a:r>
            </a:p>
          </p:txBody>
        </p:sp>
        <p:sp>
          <p:nvSpPr>
            <p:cNvPr id="110" name="ZoneTexte 109">
              <a:extLst>
                <a:ext uri="{FF2B5EF4-FFF2-40B4-BE49-F238E27FC236}">
                  <a16:creationId xmlns:a16="http://schemas.microsoft.com/office/drawing/2014/main" id="{1D212FE2-6DE1-CEA3-E1C5-F25818086644}"/>
                </a:ext>
              </a:extLst>
            </p:cNvPr>
            <p:cNvSpPr txBox="1"/>
            <p:nvPr/>
          </p:nvSpPr>
          <p:spPr>
            <a:xfrm>
              <a:off x="7031919" y="3391016"/>
              <a:ext cx="4390182" cy="1400383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 defTabSz="1015990">
                <a:buClr>
                  <a:srgbClr val="002060"/>
                </a:buClr>
              </a:pPr>
              <a:r>
                <a:rPr lang="en-US" sz="1300" b="1" dirty="0">
                  <a:solidFill>
                    <a:srgbClr val="78BB9B"/>
                  </a:solidFill>
                  <a:latin typeface="CNES Sans" pitchFamily="2" charset="77"/>
                  <a:ea typeface="Arial" charset="0"/>
                  <a:cs typeface="Arial" charset="0"/>
                </a:rPr>
                <a:t>CAL/VAL PHASE B MAIN OBJECTIVES : </a:t>
              </a:r>
            </a:p>
            <a:p>
              <a:pPr algn="ctr" defTabSz="1015990">
                <a:buClr>
                  <a:srgbClr val="002060"/>
                </a:buClr>
              </a:pPr>
              <a:endParaRPr lang="en-US" sz="1400" dirty="0">
                <a:solidFill>
                  <a:srgbClr val="002060"/>
                </a:solidFill>
                <a:latin typeface="CNES Sans" pitchFamily="2" charset="77"/>
                <a:ea typeface="Arial" charset="0"/>
                <a:cs typeface="Arial" charset="0"/>
              </a:endParaRPr>
            </a:p>
            <a:p>
              <a:pPr algn="ctr" defTabSz="1015990">
                <a:buClr>
                  <a:srgbClr val="002060"/>
                </a:buClr>
              </a:pPr>
              <a:r>
                <a:rPr lang="en-US" sz="1400" b="1" dirty="0">
                  <a:solidFill>
                    <a:srgbClr val="002060"/>
                  </a:solidFill>
                  <a:latin typeface="CNES Sans" pitchFamily="2" charset="77"/>
                  <a:ea typeface="Arial" charset="0"/>
                  <a:cs typeface="Arial" charset="0"/>
                </a:rPr>
                <a:t>• End of phase B :  Conclusion of IASI-NG Cal/Val activities and start of the routine operation </a:t>
              </a:r>
            </a:p>
            <a:p>
              <a:pPr algn="ctr" defTabSz="1015990">
                <a:buClr>
                  <a:srgbClr val="002060"/>
                </a:buClr>
              </a:pPr>
              <a:endParaRPr lang="fr-FR" sz="1500" dirty="0">
                <a:solidFill>
                  <a:srgbClr val="002060"/>
                </a:solidFill>
                <a:latin typeface="CNES Sans" pitchFamily="2" charset="77"/>
                <a:ea typeface="Arial" charset="0"/>
                <a:cs typeface="Arial" charset="0"/>
              </a:endParaRPr>
            </a:p>
            <a:p>
              <a:pPr algn="ctr" defTabSz="1015990">
                <a:buClr>
                  <a:srgbClr val="002060"/>
                </a:buClr>
              </a:pPr>
              <a:endParaRPr lang="fr-FR" sz="1500" dirty="0">
                <a:solidFill>
                  <a:srgbClr val="002060"/>
                </a:solidFill>
                <a:latin typeface="CNES Sans" pitchFamily="2" charset="77"/>
                <a:ea typeface="Arial" charset="0"/>
                <a:cs typeface="Arial" charset="0"/>
              </a:endParaRPr>
            </a:p>
          </p:txBody>
        </p:sp>
      </p:grpSp>
      <p:grpSp>
        <p:nvGrpSpPr>
          <p:cNvPr id="111" name="Groupe 110">
            <a:extLst>
              <a:ext uri="{FF2B5EF4-FFF2-40B4-BE49-F238E27FC236}">
                <a16:creationId xmlns:a16="http://schemas.microsoft.com/office/drawing/2014/main" id="{A3461DF1-7E31-AAD0-51A1-E826DC685F34}"/>
              </a:ext>
            </a:extLst>
          </p:cNvPr>
          <p:cNvGrpSpPr/>
          <p:nvPr/>
        </p:nvGrpSpPr>
        <p:grpSpPr>
          <a:xfrm>
            <a:off x="6959215" y="2915177"/>
            <a:ext cx="1609058" cy="292388"/>
            <a:chOff x="6959215" y="2539722"/>
            <a:chExt cx="1609058" cy="292388"/>
          </a:xfrm>
        </p:grpSpPr>
        <p:sp>
          <p:nvSpPr>
            <p:cNvPr id="112" name="Rectangle 111">
              <a:extLst>
                <a:ext uri="{FF2B5EF4-FFF2-40B4-BE49-F238E27FC236}">
                  <a16:creationId xmlns:a16="http://schemas.microsoft.com/office/drawing/2014/main" id="{461E2203-9208-E9A5-4869-1DF341505934}"/>
                </a:ext>
              </a:extLst>
            </p:cNvPr>
            <p:cNvSpPr/>
            <p:nvPr/>
          </p:nvSpPr>
          <p:spPr>
            <a:xfrm>
              <a:off x="7005789" y="2539722"/>
              <a:ext cx="1515911" cy="292388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113" name="ZoneTexte 112">
              <a:extLst>
                <a:ext uri="{FF2B5EF4-FFF2-40B4-BE49-F238E27FC236}">
                  <a16:creationId xmlns:a16="http://schemas.microsoft.com/office/drawing/2014/main" id="{3B72DD2F-0D8B-609C-7240-17AD8021D0C9}"/>
                </a:ext>
              </a:extLst>
            </p:cNvPr>
            <p:cNvSpPr txBox="1"/>
            <p:nvPr/>
          </p:nvSpPr>
          <p:spPr>
            <a:xfrm>
              <a:off x="6959215" y="2544174"/>
              <a:ext cx="1609058" cy="276999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fr-FR" sz="1200" b="1" dirty="0">
                  <a:solidFill>
                    <a:schemeClr val="bg1"/>
                  </a:solidFill>
                  <a:latin typeface="CNES Sans" pitchFamily="2" charset="77"/>
                </a:rPr>
                <a:t>IASI TANDEM FLIGHT</a:t>
              </a:r>
            </a:p>
          </p:txBody>
        </p:sp>
      </p:grpSp>
      <p:grpSp>
        <p:nvGrpSpPr>
          <p:cNvPr id="114" name="Groupe 113">
            <a:extLst>
              <a:ext uri="{FF2B5EF4-FFF2-40B4-BE49-F238E27FC236}">
                <a16:creationId xmlns:a16="http://schemas.microsoft.com/office/drawing/2014/main" id="{9E921E35-FF84-A3BA-B7BE-A3DA8D983308}"/>
              </a:ext>
            </a:extLst>
          </p:cNvPr>
          <p:cNvGrpSpPr/>
          <p:nvPr/>
        </p:nvGrpSpPr>
        <p:grpSpPr>
          <a:xfrm>
            <a:off x="9173492" y="1230641"/>
            <a:ext cx="3088979" cy="892552"/>
            <a:chOff x="8812155" y="1207092"/>
            <a:chExt cx="3088979" cy="892552"/>
          </a:xfrm>
        </p:grpSpPr>
        <p:grpSp>
          <p:nvGrpSpPr>
            <p:cNvPr id="115" name="Groupe 114">
              <a:extLst>
                <a:ext uri="{FF2B5EF4-FFF2-40B4-BE49-F238E27FC236}">
                  <a16:creationId xmlns:a16="http://schemas.microsoft.com/office/drawing/2014/main" id="{D3B6AB32-F09A-DCA1-D7B4-C9A0136A63BC}"/>
                </a:ext>
              </a:extLst>
            </p:cNvPr>
            <p:cNvGrpSpPr/>
            <p:nvPr/>
          </p:nvGrpSpPr>
          <p:grpSpPr>
            <a:xfrm>
              <a:off x="10521462" y="1528497"/>
              <a:ext cx="431629" cy="433097"/>
              <a:chOff x="6202363" y="4265613"/>
              <a:chExt cx="466725" cy="468312"/>
            </a:xfrm>
          </p:grpSpPr>
          <p:sp>
            <p:nvSpPr>
              <p:cNvPr id="117" name="Line 84">
                <a:extLst>
                  <a:ext uri="{FF2B5EF4-FFF2-40B4-BE49-F238E27FC236}">
                    <a16:creationId xmlns:a16="http://schemas.microsoft.com/office/drawing/2014/main" id="{3A5BB850-DE96-F89F-B0A7-1DB3FDF46B3E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6413500" y="4265613"/>
                <a:ext cx="9525" cy="77787"/>
              </a:xfrm>
              <a:prstGeom prst="line">
                <a:avLst/>
              </a:prstGeom>
              <a:noFill/>
              <a:ln w="12700" cap="flat">
                <a:gradFill>
                  <a:gsLst>
                    <a:gs pos="0">
                      <a:srgbClr val="412FB3"/>
                    </a:gs>
                    <a:gs pos="30000">
                      <a:srgbClr val="00BCFF"/>
                    </a:gs>
                    <a:gs pos="73000">
                      <a:srgbClr val="00B29C"/>
                    </a:gs>
                    <a:gs pos="100000">
                      <a:srgbClr val="B2EF78"/>
                    </a:gs>
                  </a:gsLst>
                  <a:lin ang="5400000" scaled="1"/>
                </a:gra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118" name="Line 85">
                <a:extLst>
                  <a:ext uri="{FF2B5EF4-FFF2-40B4-BE49-F238E27FC236}">
                    <a16:creationId xmlns:a16="http://schemas.microsoft.com/office/drawing/2014/main" id="{0C0BEA78-4978-40EC-DEE0-BA2C4A02DC28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6351588" y="4324350"/>
                <a:ext cx="30162" cy="58738"/>
              </a:xfrm>
              <a:prstGeom prst="line">
                <a:avLst/>
              </a:prstGeom>
              <a:noFill/>
              <a:ln w="12700" cap="flat">
                <a:gradFill>
                  <a:gsLst>
                    <a:gs pos="0">
                      <a:srgbClr val="412FB3"/>
                    </a:gs>
                    <a:gs pos="30000">
                      <a:srgbClr val="00BCFF"/>
                    </a:gs>
                    <a:gs pos="73000">
                      <a:srgbClr val="00B29C"/>
                    </a:gs>
                    <a:gs pos="100000">
                      <a:srgbClr val="B2EF78"/>
                    </a:gs>
                  </a:gsLst>
                  <a:lin ang="5400000" scaled="1"/>
                </a:gra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119" name="Line 86">
                <a:extLst>
                  <a:ext uri="{FF2B5EF4-FFF2-40B4-BE49-F238E27FC236}">
                    <a16:creationId xmlns:a16="http://schemas.microsoft.com/office/drawing/2014/main" id="{C86D60FE-FD93-26F4-5BAB-ED07CA50484E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6267450" y="4337050"/>
                <a:ext cx="57150" cy="52388"/>
              </a:xfrm>
              <a:prstGeom prst="line">
                <a:avLst/>
              </a:prstGeom>
              <a:noFill/>
              <a:ln w="12700" cap="flat">
                <a:gradFill>
                  <a:gsLst>
                    <a:gs pos="0">
                      <a:srgbClr val="412FB3"/>
                    </a:gs>
                    <a:gs pos="30000">
                      <a:srgbClr val="00BCFF"/>
                    </a:gs>
                    <a:gs pos="73000">
                      <a:srgbClr val="00B29C"/>
                    </a:gs>
                    <a:gs pos="100000">
                      <a:srgbClr val="B2EF78"/>
                    </a:gs>
                  </a:gsLst>
                  <a:lin ang="5400000" scaled="1"/>
                </a:gra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120" name="Line 87">
                <a:extLst>
                  <a:ext uri="{FF2B5EF4-FFF2-40B4-BE49-F238E27FC236}">
                    <a16:creationId xmlns:a16="http://schemas.microsoft.com/office/drawing/2014/main" id="{94526147-87AA-0E11-E7AC-9F95698BAC9B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6256338" y="4422775"/>
                <a:ext cx="60325" cy="25400"/>
              </a:xfrm>
              <a:prstGeom prst="line">
                <a:avLst/>
              </a:prstGeom>
              <a:noFill/>
              <a:ln w="12700" cap="flat">
                <a:gradFill>
                  <a:gsLst>
                    <a:gs pos="0">
                      <a:srgbClr val="412FB3"/>
                    </a:gs>
                    <a:gs pos="30000">
                      <a:srgbClr val="00BCFF"/>
                    </a:gs>
                    <a:gs pos="73000">
                      <a:srgbClr val="00B29C"/>
                    </a:gs>
                    <a:gs pos="100000">
                      <a:srgbClr val="B2EF78"/>
                    </a:gs>
                  </a:gsLst>
                  <a:lin ang="5400000" scaled="1"/>
                </a:gra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121" name="Line 88">
                <a:extLst>
                  <a:ext uri="{FF2B5EF4-FFF2-40B4-BE49-F238E27FC236}">
                    <a16:creationId xmlns:a16="http://schemas.microsoft.com/office/drawing/2014/main" id="{CEDA685C-2C67-14ED-19C6-D24EBC2DD2B3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6202363" y="4486275"/>
                <a:ext cx="77787" cy="3175"/>
              </a:xfrm>
              <a:prstGeom prst="line">
                <a:avLst/>
              </a:prstGeom>
              <a:noFill/>
              <a:ln w="12700" cap="flat">
                <a:gradFill>
                  <a:gsLst>
                    <a:gs pos="0">
                      <a:srgbClr val="412FB3"/>
                    </a:gs>
                    <a:gs pos="30000">
                      <a:srgbClr val="00BCFF"/>
                    </a:gs>
                    <a:gs pos="73000">
                      <a:srgbClr val="00B29C"/>
                    </a:gs>
                    <a:gs pos="100000">
                      <a:srgbClr val="B2EF78"/>
                    </a:gs>
                  </a:gsLst>
                  <a:lin ang="5400000" scaled="1"/>
                </a:gra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122" name="Line 89">
                <a:extLst>
                  <a:ext uri="{FF2B5EF4-FFF2-40B4-BE49-F238E27FC236}">
                    <a16:creationId xmlns:a16="http://schemas.microsoft.com/office/drawing/2014/main" id="{602C4807-8FF9-6697-0204-D02D81C382C6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6248400" y="4538663"/>
                <a:ext cx="61913" cy="22225"/>
              </a:xfrm>
              <a:prstGeom prst="line">
                <a:avLst/>
              </a:prstGeom>
              <a:noFill/>
              <a:ln w="12700" cap="flat">
                <a:gradFill>
                  <a:gsLst>
                    <a:gs pos="0">
                      <a:srgbClr val="412FB3"/>
                    </a:gs>
                    <a:gs pos="30000">
                      <a:srgbClr val="00BCFF"/>
                    </a:gs>
                    <a:gs pos="73000">
                      <a:srgbClr val="00B29C"/>
                    </a:gs>
                    <a:gs pos="100000">
                      <a:srgbClr val="B2EF78"/>
                    </a:gs>
                  </a:gsLst>
                  <a:lin ang="5400000" scaled="1"/>
                </a:gra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123" name="Line 90">
                <a:extLst>
                  <a:ext uri="{FF2B5EF4-FFF2-40B4-BE49-F238E27FC236}">
                    <a16:creationId xmlns:a16="http://schemas.microsoft.com/office/drawing/2014/main" id="{D7BCC91C-0F4A-9126-7E24-CAE9AD354D12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6248400" y="4592638"/>
                <a:ext cx="61913" cy="50800"/>
              </a:xfrm>
              <a:prstGeom prst="line">
                <a:avLst/>
              </a:prstGeom>
              <a:noFill/>
              <a:ln w="12700" cap="flat">
                <a:gradFill>
                  <a:gsLst>
                    <a:gs pos="0">
                      <a:srgbClr val="412FB3"/>
                    </a:gs>
                    <a:gs pos="30000">
                      <a:srgbClr val="00BCFF"/>
                    </a:gs>
                    <a:gs pos="73000">
                      <a:srgbClr val="00B29C"/>
                    </a:gs>
                    <a:gs pos="100000">
                      <a:srgbClr val="B2EF78"/>
                    </a:gs>
                  </a:gsLst>
                  <a:lin ang="5400000" scaled="1"/>
                </a:gra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124" name="Line 91">
                <a:extLst>
                  <a:ext uri="{FF2B5EF4-FFF2-40B4-BE49-F238E27FC236}">
                    <a16:creationId xmlns:a16="http://schemas.microsoft.com/office/drawing/2014/main" id="{633556CA-FBB4-6A6B-4BF3-CE580E7B8F56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6327775" y="4611688"/>
                <a:ext cx="34925" cy="58737"/>
              </a:xfrm>
              <a:prstGeom prst="line">
                <a:avLst/>
              </a:prstGeom>
              <a:noFill/>
              <a:ln w="12700" cap="flat">
                <a:gradFill>
                  <a:gsLst>
                    <a:gs pos="0">
                      <a:srgbClr val="412FB3"/>
                    </a:gs>
                    <a:gs pos="30000">
                      <a:srgbClr val="00BCFF"/>
                    </a:gs>
                    <a:gs pos="73000">
                      <a:srgbClr val="00B29C"/>
                    </a:gs>
                    <a:gs pos="100000">
                      <a:srgbClr val="B2EF78"/>
                    </a:gs>
                  </a:gsLst>
                  <a:lin ang="5400000" scaled="1"/>
                </a:gra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125" name="Line 92">
                <a:extLst>
                  <a:ext uri="{FF2B5EF4-FFF2-40B4-BE49-F238E27FC236}">
                    <a16:creationId xmlns:a16="http://schemas.microsoft.com/office/drawing/2014/main" id="{F45FBE3B-3788-002E-B3E3-BB92E6FF3B55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6383338" y="4654550"/>
                <a:ext cx="17462" cy="79375"/>
              </a:xfrm>
              <a:prstGeom prst="line">
                <a:avLst/>
              </a:prstGeom>
              <a:noFill/>
              <a:ln w="12700" cap="flat">
                <a:gradFill>
                  <a:gsLst>
                    <a:gs pos="0">
                      <a:srgbClr val="412FB3"/>
                    </a:gs>
                    <a:gs pos="30000">
                      <a:srgbClr val="00BCFF"/>
                    </a:gs>
                    <a:gs pos="73000">
                      <a:srgbClr val="00B29C"/>
                    </a:gs>
                    <a:gs pos="100000">
                      <a:srgbClr val="B2EF78"/>
                    </a:gs>
                  </a:gsLst>
                  <a:lin ang="5400000" scaled="1"/>
                </a:gra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126" name="Line 93">
                <a:extLst>
                  <a:ext uri="{FF2B5EF4-FFF2-40B4-BE49-F238E27FC236}">
                    <a16:creationId xmlns:a16="http://schemas.microsoft.com/office/drawing/2014/main" id="{4749AA18-F354-6896-1E07-D05A7FA16448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 flipV="1">
                <a:off x="6451600" y="4633913"/>
                <a:ext cx="11113" cy="68262"/>
              </a:xfrm>
              <a:prstGeom prst="line">
                <a:avLst/>
              </a:prstGeom>
              <a:noFill/>
              <a:ln w="12700" cap="flat">
                <a:gradFill>
                  <a:gsLst>
                    <a:gs pos="0">
                      <a:srgbClr val="412FB3"/>
                    </a:gs>
                    <a:gs pos="30000">
                      <a:srgbClr val="00BCFF"/>
                    </a:gs>
                    <a:gs pos="73000">
                      <a:srgbClr val="00B29C"/>
                    </a:gs>
                    <a:gs pos="100000">
                      <a:srgbClr val="B2EF78"/>
                    </a:gs>
                  </a:gsLst>
                  <a:lin ang="5400000" scaled="1"/>
                </a:gra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127" name="Line 94">
                <a:extLst>
                  <a:ext uri="{FF2B5EF4-FFF2-40B4-BE49-F238E27FC236}">
                    <a16:creationId xmlns:a16="http://schemas.microsoft.com/office/drawing/2014/main" id="{E68D9F0D-F20E-E3BC-B61B-FD3C73617DB3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 flipV="1">
                <a:off x="6507163" y="4645025"/>
                <a:ext cx="38100" cy="71438"/>
              </a:xfrm>
              <a:prstGeom prst="line">
                <a:avLst/>
              </a:prstGeom>
              <a:noFill/>
              <a:ln w="12700" cap="flat">
                <a:gradFill>
                  <a:gsLst>
                    <a:gs pos="0">
                      <a:srgbClr val="412FB3"/>
                    </a:gs>
                    <a:gs pos="30000">
                      <a:srgbClr val="00BCFF"/>
                    </a:gs>
                    <a:gs pos="73000">
                      <a:srgbClr val="00B29C"/>
                    </a:gs>
                    <a:gs pos="100000">
                      <a:srgbClr val="B2EF78"/>
                    </a:gs>
                  </a:gsLst>
                  <a:lin ang="5400000" scaled="1"/>
                </a:gra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128" name="Line 95">
                <a:extLst>
                  <a:ext uri="{FF2B5EF4-FFF2-40B4-BE49-F238E27FC236}">
                    <a16:creationId xmlns:a16="http://schemas.microsoft.com/office/drawing/2014/main" id="{DD8B9EFD-5AB7-6B60-C9B7-87E219449823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 flipV="1">
                <a:off x="6534150" y="4595813"/>
                <a:ext cx="50800" cy="47625"/>
              </a:xfrm>
              <a:prstGeom prst="line">
                <a:avLst/>
              </a:prstGeom>
              <a:noFill/>
              <a:ln w="12700" cap="flat">
                <a:gradFill>
                  <a:gsLst>
                    <a:gs pos="0">
                      <a:srgbClr val="412FB3"/>
                    </a:gs>
                    <a:gs pos="30000">
                      <a:srgbClr val="00BCFF"/>
                    </a:gs>
                    <a:gs pos="73000">
                      <a:srgbClr val="00B29C"/>
                    </a:gs>
                    <a:gs pos="100000">
                      <a:srgbClr val="B2EF78"/>
                    </a:gs>
                  </a:gsLst>
                  <a:lin ang="5400000" scaled="1"/>
                </a:gra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129" name="Line 96">
                <a:extLst>
                  <a:ext uri="{FF2B5EF4-FFF2-40B4-BE49-F238E27FC236}">
                    <a16:creationId xmlns:a16="http://schemas.microsoft.com/office/drawing/2014/main" id="{BAD802EA-1165-84CE-0A9C-53457881F7A7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 flipV="1">
                <a:off x="6583363" y="4565650"/>
                <a:ext cx="74612" cy="33338"/>
              </a:xfrm>
              <a:prstGeom prst="line">
                <a:avLst/>
              </a:prstGeom>
              <a:noFill/>
              <a:ln w="12700" cap="flat">
                <a:gradFill>
                  <a:gsLst>
                    <a:gs pos="0">
                      <a:srgbClr val="412FB3"/>
                    </a:gs>
                    <a:gs pos="30000">
                      <a:srgbClr val="00BCFF"/>
                    </a:gs>
                    <a:gs pos="73000">
                      <a:srgbClr val="00B29C"/>
                    </a:gs>
                    <a:gs pos="100000">
                      <a:srgbClr val="B2EF78"/>
                    </a:gs>
                  </a:gsLst>
                  <a:lin ang="5400000" scaled="1"/>
                </a:gra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130" name="Line 97">
                <a:extLst>
                  <a:ext uri="{FF2B5EF4-FFF2-40B4-BE49-F238E27FC236}">
                    <a16:creationId xmlns:a16="http://schemas.microsoft.com/office/drawing/2014/main" id="{69909549-18C4-99D5-3C82-9F5CE898DCBD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 flipV="1">
                <a:off x="6572250" y="4511675"/>
                <a:ext cx="68263" cy="6350"/>
              </a:xfrm>
              <a:prstGeom prst="line">
                <a:avLst/>
              </a:prstGeom>
              <a:noFill/>
              <a:ln w="12700" cap="flat">
                <a:gradFill>
                  <a:gsLst>
                    <a:gs pos="0">
                      <a:srgbClr val="412FB3"/>
                    </a:gs>
                    <a:gs pos="30000">
                      <a:srgbClr val="00BCFF"/>
                    </a:gs>
                    <a:gs pos="73000">
                      <a:srgbClr val="00B29C"/>
                    </a:gs>
                    <a:gs pos="100000">
                      <a:srgbClr val="B2EF78"/>
                    </a:gs>
                  </a:gsLst>
                  <a:lin ang="5400000" scaled="1"/>
                </a:gra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131" name="Line 98">
                <a:extLst>
                  <a:ext uri="{FF2B5EF4-FFF2-40B4-BE49-F238E27FC236}">
                    <a16:creationId xmlns:a16="http://schemas.microsoft.com/office/drawing/2014/main" id="{29440C27-DE6B-4320-0C37-B9BC145AA2BF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6592888" y="4435475"/>
                <a:ext cx="76200" cy="23813"/>
              </a:xfrm>
              <a:prstGeom prst="line">
                <a:avLst/>
              </a:prstGeom>
              <a:noFill/>
              <a:ln w="12700" cap="flat">
                <a:gradFill>
                  <a:gsLst>
                    <a:gs pos="0">
                      <a:srgbClr val="412FB3"/>
                    </a:gs>
                    <a:gs pos="30000">
                      <a:srgbClr val="00BCFF"/>
                    </a:gs>
                    <a:gs pos="73000">
                      <a:srgbClr val="00B29C"/>
                    </a:gs>
                    <a:gs pos="100000">
                      <a:srgbClr val="B2EF78"/>
                    </a:gs>
                  </a:gsLst>
                  <a:lin ang="5400000" scaled="1"/>
                </a:gra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132" name="Line 99">
                <a:extLst>
                  <a:ext uri="{FF2B5EF4-FFF2-40B4-BE49-F238E27FC236}">
                    <a16:creationId xmlns:a16="http://schemas.microsoft.com/office/drawing/2014/main" id="{D4563AF5-3EC6-9321-EA38-6A3EEBDAB82E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6546850" y="4384675"/>
                <a:ext cx="55563" cy="39688"/>
              </a:xfrm>
              <a:prstGeom prst="line">
                <a:avLst/>
              </a:prstGeom>
              <a:noFill/>
              <a:ln w="12700" cap="flat">
                <a:gradFill>
                  <a:gsLst>
                    <a:gs pos="0">
                      <a:srgbClr val="412FB3"/>
                    </a:gs>
                    <a:gs pos="30000">
                      <a:srgbClr val="00BCFF"/>
                    </a:gs>
                    <a:gs pos="73000">
                      <a:srgbClr val="00B29C"/>
                    </a:gs>
                    <a:gs pos="100000">
                      <a:srgbClr val="B2EF78"/>
                    </a:gs>
                  </a:gsLst>
                  <a:lin ang="5400000" scaled="1"/>
                </a:gra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133" name="Line 100">
                <a:extLst>
                  <a:ext uri="{FF2B5EF4-FFF2-40B4-BE49-F238E27FC236}">
                    <a16:creationId xmlns:a16="http://schemas.microsoft.com/office/drawing/2014/main" id="{679ED6E3-383B-B66D-E36A-033DFF424F15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6527800" y="4305300"/>
                <a:ext cx="44450" cy="65088"/>
              </a:xfrm>
              <a:prstGeom prst="line">
                <a:avLst/>
              </a:prstGeom>
              <a:noFill/>
              <a:ln w="12700" cap="flat">
                <a:gradFill>
                  <a:gsLst>
                    <a:gs pos="0">
                      <a:srgbClr val="412FB3"/>
                    </a:gs>
                    <a:gs pos="30000">
                      <a:srgbClr val="00BCFF"/>
                    </a:gs>
                    <a:gs pos="73000">
                      <a:srgbClr val="00B29C"/>
                    </a:gs>
                    <a:gs pos="100000">
                      <a:srgbClr val="B2EF78"/>
                    </a:gs>
                  </a:gsLst>
                  <a:lin ang="5400000" scaled="1"/>
                </a:gra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134" name="Line 101">
                <a:extLst>
                  <a:ext uri="{FF2B5EF4-FFF2-40B4-BE49-F238E27FC236}">
                    <a16:creationId xmlns:a16="http://schemas.microsoft.com/office/drawing/2014/main" id="{77A50C0B-803C-3A92-965C-01AB81701FBF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6470650" y="4308475"/>
                <a:ext cx="17463" cy="63500"/>
              </a:xfrm>
              <a:prstGeom prst="line">
                <a:avLst/>
              </a:prstGeom>
              <a:noFill/>
              <a:ln w="12700" cap="flat">
                <a:gradFill>
                  <a:gsLst>
                    <a:gs pos="0">
                      <a:srgbClr val="412FB3"/>
                    </a:gs>
                    <a:gs pos="30000">
                      <a:srgbClr val="00BCFF"/>
                    </a:gs>
                    <a:gs pos="73000">
                      <a:srgbClr val="00B29C"/>
                    </a:gs>
                    <a:gs pos="100000">
                      <a:srgbClr val="B2EF78"/>
                    </a:gs>
                  </a:gsLst>
                  <a:lin ang="5400000" scaled="1"/>
                </a:gra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135" name="Freeform 102">
                <a:extLst>
                  <a:ext uri="{FF2B5EF4-FFF2-40B4-BE49-F238E27FC236}">
                    <a16:creationId xmlns:a16="http://schemas.microsoft.com/office/drawing/2014/main" id="{3631E0EC-146F-6D59-5AA2-F26AC09D51D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353175" y="4437063"/>
                <a:ext cx="163513" cy="131762"/>
              </a:xfrm>
              <a:custGeom>
                <a:avLst/>
                <a:gdLst>
                  <a:gd name="T0" fmla="*/ 367 w 453"/>
                  <a:gd name="T1" fmla="*/ 0 h 368"/>
                  <a:gd name="T2" fmla="*/ 170 w 453"/>
                  <a:gd name="T3" fmla="*/ 198 h 368"/>
                  <a:gd name="T4" fmla="*/ 85 w 453"/>
                  <a:gd name="T5" fmla="*/ 113 h 368"/>
                  <a:gd name="T6" fmla="*/ 0 w 453"/>
                  <a:gd name="T7" fmla="*/ 198 h 368"/>
                  <a:gd name="T8" fmla="*/ 170 w 453"/>
                  <a:gd name="T9" fmla="*/ 367 h 368"/>
                  <a:gd name="T10" fmla="*/ 452 w 453"/>
                  <a:gd name="T11" fmla="*/ 85 h 368"/>
                  <a:gd name="T12" fmla="*/ 367 w 453"/>
                  <a:gd name="T13" fmla="*/ 0 h 36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53" h="368">
                    <a:moveTo>
                      <a:pt x="367" y="0"/>
                    </a:moveTo>
                    <a:lnTo>
                      <a:pt x="170" y="198"/>
                    </a:lnTo>
                    <a:lnTo>
                      <a:pt x="85" y="113"/>
                    </a:lnTo>
                    <a:lnTo>
                      <a:pt x="0" y="198"/>
                    </a:lnTo>
                    <a:lnTo>
                      <a:pt x="170" y="367"/>
                    </a:lnTo>
                    <a:lnTo>
                      <a:pt x="452" y="85"/>
                    </a:lnTo>
                    <a:lnTo>
                      <a:pt x="367" y="0"/>
                    </a:lnTo>
                  </a:path>
                </a:pathLst>
              </a:custGeom>
              <a:noFill/>
              <a:ln w="12700" cap="flat">
                <a:gradFill>
                  <a:gsLst>
                    <a:gs pos="0">
                      <a:srgbClr val="412FB3"/>
                    </a:gs>
                    <a:gs pos="30000">
                      <a:srgbClr val="00BCFF"/>
                    </a:gs>
                    <a:gs pos="73000">
                      <a:srgbClr val="00B29C"/>
                    </a:gs>
                    <a:gs pos="100000">
                      <a:srgbClr val="B2EF78"/>
                    </a:gs>
                  </a:gsLst>
                  <a:lin ang="5400000" scaled="1"/>
                </a:gra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fr-FR"/>
              </a:p>
            </p:txBody>
          </p:sp>
        </p:grpSp>
        <p:sp>
          <p:nvSpPr>
            <p:cNvPr id="116" name="ZoneTexte 115">
              <a:extLst>
                <a:ext uri="{FF2B5EF4-FFF2-40B4-BE49-F238E27FC236}">
                  <a16:creationId xmlns:a16="http://schemas.microsoft.com/office/drawing/2014/main" id="{87545BE5-99E7-FBBE-A883-B910CC59217F}"/>
                </a:ext>
              </a:extLst>
            </p:cNvPr>
            <p:cNvSpPr txBox="1"/>
            <p:nvPr/>
          </p:nvSpPr>
          <p:spPr>
            <a:xfrm>
              <a:off x="8812155" y="1207092"/>
              <a:ext cx="3088979" cy="89255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300" i="0" u="none" strike="noStrike" kern="1200" cap="none" spc="0" normalizeH="0" baseline="0" noProof="0" dirty="0" err="1">
                  <a:ln>
                    <a:noFill/>
                  </a:ln>
                  <a:solidFill>
                    <a:srgbClr val="0E1359"/>
                  </a:solidFill>
                  <a:effectLst/>
                  <a:uLnTx/>
                  <a:uFillTx/>
                  <a:latin typeface="CNES Poster" pitchFamily="2" charset="77"/>
                </a:rPr>
                <a:t>Level</a:t>
              </a:r>
              <a:r>
                <a:rPr kumimoji="0" lang="fr-FR" sz="1300" i="0" u="none" strike="noStrike" kern="1200" cap="none" spc="0" normalizeH="0" baseline="0" noProof="0" dirty="0">
                  <a:ln>
                    <a:noFill/>
                  </a:ln>
                  <a:solidFill>
                    <a:srgbClr val="0E1359"/>
                  </a:solidFill>
                  <a:effectLst/>
                  <a:uLnTx/>
                  <a:uFillTx/>
                  <a:latin typeface="CNES Poster" pitchFamily="2" charset="77"/>
                </a:rPr>
                <a:t> 1 nominal </a:t>
              </a:r>
              <a:r>
                <a:rPr kumimoji="0" lang="fr-FR" sz="1300" i="0" u="none" strike="noStrike" kern="1200" cap="none" spc="0" normalizeH="0" baseline="0" noProof="0" dirty="0" err="1">
                  <a:ln>
                    <a:noFill/>
                  </a:ln>
                  <a:solidFill>
                    <a:srgbClr val="0E1359"/>
                  </a:solidFill>
                  <a:effectLst/>
                  <a:uLnTx/>
                  <a:uFillTx/>
                  <a:latin typeface="CNES Poster" pitchFamily="2" charset="77"/>
                </a:rPr>
                <a:t>dissemination</a:t>
              </a:r>
              <a:endParaRPr kumimoji="0" lang="fr-FR" sz="1300" i="0" u="none" strike="noStrike" kern="1200" cap="none" spc="0" normalizeH="0" baseline="0" noProof="0" dirty="0">
                <a:ln>
                  <a:noFill/>
                </a:ln>
                <a:solidFill>
                  <a:srgbClr val="0E1359"/>
                </a:solidFill>
                <a:effectLst/>
                <a:uLnTx/>
                <a:uFillTx/>
                <a:latin typeface="CNES Poster" pitchFamily="2" charset="77"/>
              </a:endParaRP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fr-FR" sz="1300" dirty="0">
                  <a:solidFill>
                    <a:srgbClr val="0E1359"/>
                  </a:solidFill>
                  <a:latin typeface="CNES Poster" pitchFamily="2" charset="77"/>
                </a:rPr>
                <a:t>July 2026</a:t>
              </a:r>
              <a:endParaRPr kumimoji="0" lang="fr-FR" sz="1300" i="0" u="none" strike="noStrike" kern="1200" cap="none" spc="0" normalizeH="0" baseline="0" noProof="0" dirty="0">
                <a:ln>
                  <a:noFill/>
                </a:ln>
                <a:solidFill>
                  <a:srgbClr val="0E1359"/>
                </a:solidFill>
                <a:effectLst/>
                <a:uLnTx/>
                <a:uFillTx/>
                <a:latin typeface="CNES Poster" pitchFamily="2" charset="77"/>
              </a:endParaRP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300" i="0" u="none" strike="noStrike" kern="1200" cap="none" spc="0" normalizeH="0" baseline="0" noProof="0" dirty="0">
                <a:ln>
                  <a:noFill/>
                </a:ln>
                <a:solidFill>
                  <a:srgbClr val="0E1359"/>
                </a:solidFill>
                <a:effectLst/>
                <a:uLnTx/>
                <a:uFillTx/>
                <a:latin typeface="CNES Poster" pitchFamily="2" charset="77"/>
              </a:endParaRP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300" i="0" u="none" strike="noStrike" kern="1200" cap="none" spc="0" normalizeH="0" baseline="0" noProof="0" dirty="0">
                <a:ln>
                  <a:noFill/>
                </a:ln>
                <a:solidFill>
                  <a:srgbClr val="0E1359"/>
                </a:solidFill>
                <a:effectLst/>
                <a:uLnTx/>
                <a:uFillTx/>
                <a:latin typeface="CNES Poster" pitchFamily="2" charset="77"/>
              </a:endParaRPr>
            </a:p>
          </p:txBody>
        </p:sp>
      </p:grpSp>
      <p:pic>
        <p:nvPicPr>
          <p:cNvPr id="24" name="Audio 23">
            <a:hlinkClick r:id="" action="ppaction://media"/>
            <a:extLst>
              <a:ext uri="{FF2B5EF4-FFF2-40B4-BE49-F238E27FC236}">
                <a16:creationId xmlns:a16="http://schemas.microsoft.com/office/drawing/2014/main" id="{310E8F30-11DA-E713-AA6F-A3AEB3D70FC6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rcRect l="-203125" t="-203125" r="-203125" b="-203125"/>
          <a:stretch>
            <a:fillRect/>
          </a:stretch>
        </p:blipFill>
        <p:spPr>
          <a:xfrm>
            <a:off x="10052304" y="4718304"/>
            <a:ext cx="2057400" cy="2057400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8562852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1971"/>
    </mc:Choice>
    <mc:Fallback xmlns="">
      <p:transition spd="slow" advTm="31971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4"/>
                </p:tgtEl>
              </p:cMediaNode>
            </p:audi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33476" y="50001"/>
            <a:ext cx="9925124" cy="655667"/>
          </a:xfrm>
        </p:spPr>
        <p:txBody>
          <a:bodyPr/>
          <a:lstStyle/>
          <a:p>
            <a:r>
              <a:rPr lang="en-US" b="1" dirty="0"/>
              <a:t>MicroCarb Status after 7 months in orbit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101503" y="913899"/>
            <a:ext cx="7771837" cy="5693526"/>
          </a:xfrm>
        </p:spPr>
        <p:txBody>
          <a:bodyPr/>
          <a:lstStyle/>
          <a:p>
            <a:pPr>
              <a:buClrTx/>
            </a:pPr>
            <a:r>
              <a:rPr lang="en-US" sz="2000" dirty="0">
                <a:latin typeface="+mn-lt"/>
              </a:rPr>
              <a:t>Launch on VEGA-C on 26/07/2025, from CNES Guiana Space Center </a:t>
            </a:r>
          </a:p>
          <a:p>
            <a:pPr>
              <a:buClrTx/>
            </a:pPr>
            <a:r>
              <a:rPr lang="en-US" altLang="en-US" sz="2000" dirty="0">
                <a:latin typeface="Arial" panose="020B0604020202020204" pitchFamily="34" charset="0"/>
              </a:rPr>
              <a:t>Start of Calibration/Validation activities in September, after in flight commissioning operations and instrument decontamination</a:t>
            </a:r>
            <a:endParaRPr lang="en-US" altLang="en-US" sz="2200" dirty="0">
              <a:latin typeface="Arial" panose="020B0604020202020204" pitchFamily="34" charset="0"/>
            </a:endParaRPr>
          </a:p>
          <a:p>
            <a:pPr>
              <a:buClrTx/>
            </a:pPr>
            <a:r>
              <a:rPr lang="en-US" altLang="en-US" sz="2000" dirty="0">
                <a:latin typeface="Arial" panose="020B0604020202020204" pitchFamily="34" charset="0"/>
              </a:rPr>
              <a:t>Cal/Val1 which aims to calibrate the instrument is in progress: </a:t>
            </a:r>
          </a:p>
          <a:p>
            <a:pPr lvl="1">
              <a:buClrTx/>
            </a:pPr>
            <a:r>
              <a:rPr lang="en-US" altLang="en-US" sz="1400" dirty="0">
                <a:latin typeface="Arial" panose="020B0604020202020204" pitchFamily="34" charset="0"/>
              </a:rPr>
              <a:t>Many observation methods and sources are used to characterize the instrument (radiometry, spectral, geometry)</a:t>
            </a:r>
          </a:p>
          <a:p>
            <a:pPr lvl="1">
              <a:buClrTx/>
            </a:pPr>
            <a:r>
              <a:rPr lang="en-US" altLang="en-US" sz="1400" dirty="0">
                <a:latin typeface="Arial" panose="020B0604020202020204" pitchFamily="34" charset="0"/>
              </a:rPr>
              <a:t>Instrument tuning (Temperatures, Internal Lamp for cancelling detector </a:t>
            </a:r>
            <a:r>
              <a:rPr lang="en-US" altLang="en-US" sz="1400" dirty="0" err="1">
                <a:latin typeface="Arial" panose="020B0604020202020204" pitchFamily="34" charset="0"/>
              </a:rPr>
              <a:t>remanence</a:t>
            </a:r>
            <a:r>
              <a:rPr lang="en-US" altLang="en-US" sz="1400" dirty="0">
                <a:latin typeface="Arial" panose="020B0604020202020204" pitchFamily="34" charset="0"/>
              </a:rPr>
              <a:t>) based on the observations</a:t>
            </a:r>
          </a:p>
          <a:p>
            <a:pPr lvl="1">
              <a:buClrTx/>
            </a:pPr>
            <a:r>
              <a:rPr lang="en-US" altLang="en-US" sz="1400" dirty="0">
                <a:latin typeface="Arial" panose="020B0604020202020204" pitchFamily="34" charset="0"/>
              </a:rPr>
              <a:t>L1 algorithms adjustment</a:t>
            </a:r>
          </a:p>
          <a:p>
            <a:pPr lvl="1">
              <a:buClrTx/>
            </a:pPr>
            <a:r>
              <a:rPr lang="en-US" sz="1400" dirty="0">
                <a:latin typeface="Arial" panose="020B0604020202020204" pitchFamily="34" charset="0"/>
              </a:rPr>
              <a:t>L2 retrievals first attempts</a:t>
            </a:r>
            <a:endParaRPr lang="en-US" sz="2400" dirty="0"/>
          </a:p>
          <a:p>
            <a:pPr>
              <a:buClrTx/>
            </a:pPr>
            <a:r>
              <a:rPr lang="en-US" sz="2000" dirty="0">
                <a:latin typeface="Arial" panose="020B0604020202020204" pitchFamily="34" charset="0"/>
              </a:rPr>
              <a:t>Then, Cal/Val2 (6 months) for L2 CO2 products with the help of ancillary data (TCCON, EM27, AIRCORE,…)</a:t>
            </a:r>
          </a:p>
          <a:p>
            <a:pPr lvl="1">
              <a:buClrTx/>
            </a:pPr>
            <a:r>
              <a:rPr lang="en-US" sz="1400" dirty="0">
                <a:latin typeface="Arial" panose="020B0604020202020204" pitchFamily="34" charset="0"/>
              </a:rPr>
              <a:t>L2 validation and L2 algorithm tuning</a:t>
            </a:r>
          </a:p>
          <a:p>
            <a:pPr lvl="1">
              <a:buClrTx/>
            </a:pPr>
            <a:r>
              <a:rPr lang="en-US" sz="1400" dirty="0">
                <a:latin typeface="Arial" panose="020B0604020202020204" pitchFamily="34" charset="0"/>
              </a:rPr>
              <a:t>L1 calibration consolidation </a:t>
            </a:r>
          </a:p>
          <a:p>
            <a:pPr lvl="1">
              <a:buClrTx/>
            </a:pPr>
            <a:r>
              <a:rPr lang="en-US" sz="1400" dirty="0">
                <a:latin typeface="Arial" panose="020B0604020202020204" pitchFamily="34" charset="0"/>
              </a:rPr>
              <a:t>Massive computation of products and reprocessing</a:t>
            </a:r>
          </a:p>
          <a:p>
            <a:pPr>
              <a:buClrTx/>
            </a:pPr>
            <a:r>
              <a:rPr lang="en-US" sz="2000" dirty="0">
                <a:latin typeface="Arial" panose="020B0604020202020204" pitchFamily="34" charset="0"/>
              </a:rPr>
              <a:t>Products freely downloadable from AERIS &amp; EUMETSAT portals after Cal/Val2 (by the end of 2026)</a:t>
            </a:r>
            <a:endParaRPr lang="en-US" altLang="en-US" sz="2000" dirty="0">
              <a:latin typeface="Arial" panose="020B0604020202020204" pitchFamily="34" charset="0"/>
            </a:endParaRPr>
          </a:p>
          <a:p>
            <a:pPr lvl="2"/>
            <a:endParaRPr lang="en-US" altLang="en-US" sz="2000" dirty="0">
              <a:latin typeface="Arial" panose="020B0604020202020204" pitchFamily="34" charset="0"/>
              <a:ea typeface="+mn-ea"/>
            </a:endParaRPr>
          </a:p>
          <a:p>
            <a:pPr marL="0" indent="0">
              <a:buNone/>
            </a:pPr>
            <a:endParaRPr lang="en-US" sz="2400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DA28AC38-E0E8-49D7-B2FE-71FD7C42C09E}" type="slidenum">
              <a:rPr lang="en-US" smtClean="0"/>
              <a:pPr>
                <a:defRPr/>
              </a:pPr>
              <a:t>8</a:t>
            </a:fld>
            <a:endParaRPr lang="en-US"/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1F101EAE-AA4B-31CF-B1E0-1C581E111B9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5400000">
            <a:off x="9845566" y="1314028"/>
            <a:ext cx="2635385" cy="1600282"/>
          </a:xfrm>
          <a:prstGeom prst="rect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91D78BEA-8962-4C83-596C-BFD2E4097633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29105" y="765639"/>
            <a:ext cx="1705495" cy="1279515"/>
          </a:xfrm>
          <a:prstGeom prst="rect">
            <a:avLst/>
          </a:prstGeom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B3FA37A7-5F81-005F-0EC9-46A937164A54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687518" y="3702365"/>
            <a:ext cx="4402979" cy="2649941"/>
          </a:xfrm>
          <a:prstGeom prst="rect">
            <a:avLst/>
          </a:prstGeom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C6376574-A383-58FF-EB20-D8EF7BA23125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009865" y="2083701"/>
            <a:ext cx="2505242" cy="1608758"/>
          </a:xfrm>
          <a:prstGeom prst="rect">
            <a:avLst/>
          </a:prstGeom>
        </p:spPr>
      </p:pic>
      <p:sp>
        <p:nvSpPr>
          <p:cNvPr id="20" name="Rectangle 19">
            <a:extLst>
              <a:ext uri="{FF2B5EF4-FFF2-40B4-BE49-F238E27FC236}">
                <a16:creationId xmlns:a16="http://schemas.microsoft.com/office/drawing/2014/main" id="{8F7E00AA-E5AD-3C76-B059-DC377B928894}"/>
              </a:ext>
            </a:extLst>
          </p:cNvPr>
          <p:cNvSpPr/>
          <p:nvPr/>
        </p:nvSpPr>
        <p:spPr>
          <a:xfrm>
            <a:off x="7734257" y="3676829"/>
            <a:ext cx="4402980" cy="2649941"/>
          </a:xfrm>
          <a:prstGeom prst="rect">
            <a:avLst/>
          </a:prstGeom>
          <a:noFill/>
          <a:ln>
            <a:solidFill>
              <a:schemeClr val="accent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30" name="Audio 29">
            <a:hlinkClick r:id="" action="ppaction://media"/>
            <a:extLst>
              <a:ext uri="{FF2B5EF4-FFF2-40B4-BE49-F238E27FC236}">
                <a16:creationId xmlns:a16="http://schemas.microsoft.com/office/drawing/2014/main" id="{BAD80259-4D3F-A77A-F470-3CC3F2C0C169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rcRect l="-203125" t="-203125" r="-203125" b="-203125"/>
          <a:stretch>
            <a:fillRect/>
          </a:stretch>
        </p:blipFill>
        <p:spPr>
          <a:xfrm>
            <a:off x="10052304" y="4718304"/>
            <a:ext cx="2057400" cy="2057400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40211931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86828"/>
    </mc:Choice>
    <mc:Fallback xmlns="">
      <p:transition spd="slow" advTm="86828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0"/>
                </p:tgtEl>
              </p:cMediaNode>
            </p:audio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à coins arrondis 12"/>
          <p:cNvSpPr/>
          <p:nvPr/>
        </p:nvSpPr>
        <p:spPr>
          <a:xfrm>
            <a:off x="8756395" y="2840167"/>
            <a:ext cx="2009603" cy="693600"/>
          </a:xfrm>
          <a:prstGeom prst="roundRect">
            <a:avLst/>
          </a:prstGeom>
          <a:solidFill>
            <a:schemeClr val="accent5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871330" y="132628"/>
            <a:ext cx="9609470" cy="667472"/>
          </a:xfrm>
        </p:spPr>
        <p:txBody>
          <a:bodyPr/>
          <a:lstStyle/>
          <a:p>
            <a:r>
              <a:rPr lang="en-US" b="1" dirty="0"/>
              <a:t>MicroCarb Calibration and Validation</a:t>
            </a: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DA28AC38-E0E8-49D7-B2FE-71FD7C42C09E}" type="slidenum">
              <a:rPr lang="en-US" smtClean="0"/>
              <a:pPr>
                <a:defRPr/>
              </a:pPr>
              <a:t>9</a:t>
            </a:fld>
            <a:endParaRPr lang="en-US"/>
          </a:p>
        </p:txBody>
      </p:sp>
      <p:sp>
        <p:nvSpPr>
          <p:cNvPr id="3" name="ZoneTexte 2"/>
          <p:cNvSpPr txBox="1"/>
          <p:nvPr/>
        </p:nvSpPr>
        <p:spPr>
          <a:xfrm>
            <a:off x="8855277" y="2910554"/>
            <a:ext cx="180049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>
                <a:solidFill>
                  <a:schemeClr val="bg1"/>
                </a:solidFill>
              </a:rPr>
              <a:t>MicroCarb Data</a:t>
            </a:r>
          </a:p>
          <a:p>
            <a:r>
              <a:rPr lang="fr-FR" dirty="0" err="1">
                <a:solidFill>
                  <a:schemeClr val="bg1"/>
                </a:solidFill>
              </a:rPr>
              <a:t>Processing</a:t>
            </a:r>
            <a:endParaRPr lang="fr-FR" dirty="0">
              <a:solidFill>
                <a:schemeClr val="bg1"/>
              </a:solidFill>
            </a:endParaRPr>
          </a:p>
        </p:txBody>
      </p:sp>
      <p:sp>
        <p:nvSpPr>
          <p:cNvPr id="6" name="Rectangle à coins arrondis 5"/>
          <p:cNvSpPr/>
          <p:nvPr/>
        </p:nvSpPr>
        <p:spPr>
          <a:xfrm>
            <a:off x="3187587" y="2311234"/>
            <a:ext cx="1184755" cy="407268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000" dirty="0"/>
              <a:t>French </a:t>
            </a:r>
            <a:r>
              <a:rPr lang="fr-FR" sz="1000" dirty="0" err="1"/>
              <a:t>Processing</a:t>
            </a:r>
            <a:r>
              <a:rPr lang="fr-FR" sz="1000" dirty="0"/>
              <a:t> </a:t>
            </a:r>
            <a:r>
              <a:rPr lang="fr-FR" sz="1000" dirty="0" err="1"/>
              <a:t>chain</a:t>
            </a:r>
            <a:r>
              <a:rPr lang="fr-FR" sz="1000" dirty="0"/>
              <a:t> </a:t>
            </a:r>
          </a:p>
        </p:txBody>
      </p:sp>
      <p:sp>
        <p:nvSpPr>
          <p:cNvPr id="14" name="ZoneTexte 13"/>
          <p:cNvSpPr txBox="1"/>
          <p:nvPr/>
        </p:nvSpPr>
        <p:spPr>
          <a:xfrm>
            <a:off x="387590" y="1343140"/>
            <a:ext cx="309571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/>
              <a:t>Ground </a:t>
            </a:r>
            <a:r>
              <a:rPr lang="fr-FR" dirty="0" err="1"/>
              <a:t>based</a:t>
            </a:r>
            <a:r>
              <a:rPr lang="fr-FR" dirty="0"/>
              <a:t> instruments : </a:t>
            </a:r>
          </a:p>
        </p:txBody>
      </p:sp>
      <p:pic>
        <p:nvPicPr>
          <p:cNvPr id="15" name="Image 1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409253" y="1081378"/>
            <a:ext cx="4662672" cy="1094401"/>
          </a:xfrm>
          <a:prstGeom prst="rect">
            <a:avLst/>
          </a:prstGeom>
        </p:spPr>
      </p:pic>
      <p:sp>
        <p:nvSpPr>
          <p:cNvPr id="11" name="Rectangle à coins arrondis 10"/>
          <p:cNvSpPr/>
          <p:nvPr/>
        </p:nvSpPr>
        <p:spPr>
          <a:xfrm>
            <a:off x="4301067" y="4788747"/>
            <a:ext cx="3237653" cy="1117600"/>
          </a:xfrm>
          <a:prstGeom prst="roundRect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/>
              <a:t>MicroCarb </a:t>
            </a:r>
            <a:r>
              <a:rPr lang="fr-FR" dirty="0" err="1"/>
              <a:t>Technical</a:t>
            </a:r>
            <a:r>
              <a:rPr lang="fr-FR" dirty="0"/>
              <a:t> Expertise Center</a:t>
            </a:r>
          </a:p>
        </p:txBody>
      </p:sp>
      <p:sp>
        <p:nvSpPr>
          <p:cNvPr id="22" name="Flèche droite 21"/>
          <p:cNvSpPr/>
          <p:nvPr/>
        </p:nvSpPr>
        <p:spPr>
          <a:xfrm rot="5400000">
            <a:off x="4335129" y="4147847"/>
            <a:ext cx="1009597" cy="248368"/>
          </a:xfrm>
          <a:prstGeom prst="rightArrow">
            <a:avLst>
              <a:gd name="adj1" fmla="val 22079"/>
              <a:gd name="adj2" fmla="val 50000"/>
            </a:avLst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6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6" name="Rectangle à coins arrondis 25"/>
          <p:cNvSpPr/>
          <p:nvPr/>
        </p:nvSpPr>
        <p:spPr>
          <a:xfrm>
            <a:off x="4635264" y="2294688"/>
            <a:ext cx="1184755" cy="407268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000" dirty="0"/>
              <a:t>French </a:t>
            </a:r>
            <a:r>
              <a:rPr lang="fr-FR" sz="1000" dirty="0" err="1"/>
              <a:t>Processing</a:t>
            </a:r>
            <a:r>
              <a:rPr lang="fr-FR" sz="1000" dirty="0"/>
              <a:t> </a:t>
            </a:r>
            <a:r>
              <a:rPr lang="fr-FR" sz="1000" dirty="0" err="1"/>
              <a:t>chain</a:t>
            </a:r>
            <a:r>
              <a:rPr lang="fr-FR" sz="1000" dirty="0"/>
              <a:t> </a:t>
            </a:r>
          </a:p>
        </p:txBody>
      </p:sp>
      <p:sp>
        <p:nvSpPr>
          <p:cNvPr id="19" name="Rectangle à coins arrondis 18"/>
          <p:cNvSpPr/>
          <p:nvPr/>
        </p:nvSpPr>
        <p:spPr>
          <a:xfrm>
            <a:off x="9597813" y="4267200"/>
            <a:ext cx="2221654" cy="772160"/>
          </a:xfrm>
          <a:prstGeom prst="roundRect">
            <a:avLst/>
          </a:prstGeom>
          <a:solidFill>
            <a:srgbClr val="0070C0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 err="1"/>
              <a:t>Other</a:t>
            </a:r>
            <a:r>
              <a:rPr lang="fr-FR" dirty="0"/>
              <a:t> Satellites</a:t>
            </a:r>
          </a:p>
          <a:p>
            <a:pPr algn="ctr"/>
            <a:r>
              <a:rPr lang="fr-FR" dirty="0"/>
              <a:t>OCO-2, GOSAT, etc..</a:t>
            </a:r>
          </a:p>
        </p:txBody>
      </p:sp>
      <p:sp>
        <p:nvSpPr>
          <p:cNvPr id="23" name="Flèche droite 22"/>
          <p:cNvSpPr/>
          <p:nvPr/>
        </p:nvSpPr>
        <p:spPr>
          <a:xfrm rot="9653181">
            <a:off x="7587036" y="4866235"/>
            <a:ext cx="1994150" cy="159216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8" name="Rectangle à coins arrondis 27"/>
          <p:cNvSpPr/>
          <p:nvPr/>
        </p:nvSpPr>
        <p:spPr>
          <a:xfrm>
            <a:off x="111794" y="3087991"/>
            <a:ext cx="1512963" cy="776625"/>
          </a:xfrm>
          <a:prstGeom prst="roundRect">
            <a:avLst/>
          </a:prstGeom>
          <a:solidFill>
            <a:schemeClr val="bg1">
              <a:lumMod val="85000"/>
            </a:schemeClr>
          </a:solidFill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200" dirty="0">
                <a:solidFill>
                  <a:schemeClr val="tx1"/>
                </a:solidFill>
              </a:rPr>
              <a:t>For </a:t>
            </a:r>
            <a:r>
              <a:rPr lang="fr-FR" sz="1200" dirty="0" err="1">
                <a:solidFill>
                  <a:schemeClr val="tx1"/>
                </a:solidFill>
              </a:rPr>
              <a:t>other</a:t>
            </a:r>
            <a:r>
              <a:rPr lang="fr-FR" sz="1200" dirty="0">
                <a:solidFill>
                  <a:schemeClr val="tx1"/>
                </a:solidFill>
              </a:rPr>
              <a:t> missions </a:t>
            </a:r>
          </a:p>
          <a:p>
            <a:pPr algn="ctr"/>
            <a:r>
              <a:rPr lang="fr-FR" sz="1200" dirty="0">
                <a:solidFill>
                  <a:schemeClr val="tx1"/>
                </a:solidFill>
              </a:rPr>
              <a:t>or </a:t>
            </a:r>
            <a:r>
              <a:rPr lang="fr-FR" sz="1200" dirty="0" err="1">
                <a:solidFill>
                  <a:schemeClr val="tx1"/>
                </a:solidFill>
              </a:rPr>
              <a:t>scientists</a:t>
            </a:r>
            <a:r>
              <a:rPr lang="fr-FR" sz="1200" dirty="0">
                <a:solidFill>
                  <a:schemeClr val="tx1"/>
                </a:solidFill>
              </a:rPr>
              <a:t> </a:t>
            </a:r>
            <a:r>
              <a:rPr lang="fr-FR" sz="1200" dirty="0" err="1">
                <a:solidFill>
                  <a:schemeClr val="tx1"/>
                </a:solidFill>
              </a:rPr>
              <a:t>users</a:t>
            </a:r>
            <a:endParaRPr lang="fr-FR" sz="1200" dirty="0">
              <a:solidFill>
                <a:schemeClr val="tx1"/>
              </a:solidFill>
            </a:endParaRPr>
          </a:p>
        </p:txBody>
      </p:sp>
      <p:sp>
        <p:nvSpPr>
          <p:cNvPr id="29" name="Rectangle à coins arrondis 28"/>
          <p:cNvSpPr/>
          <p:nvPr/>
        </p:nvSpPr>
        <p:spPr>
          <a:xfrm>
            <a:off x="3460695" y="3222304"/>
            <a:ext cx="2059161" cy="508000"/>
          </a:xfrm>
          <a:prstGeom prst="roundRect">
            <a:avLst/>
          </a:prstGeom>
          <a:solidFill>
            <a:schemeClr val="accent6">
              <a:lumMod val="40000"/>
              <a:lumOff val="60000"/>
            </a:schemeClr>
          </a:solidFill>
          <a:ln>
            <a:solidFill>
              <a:schemeClr val="accent6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/>
              <a:t>AERIS</a:t>
            </a:r>
          </a:p>
        </p:txBody>
      </p:sp>
      <p:cxnSp>
        <p:nvCxnSpPr>
          <p:cNvPr id="32" name="Connecteur droit avec flèche 31"/>
          <p:cNvCxnSpPr>
            <a:stCxn id="6" idx="2"/>
          </p:cNvCxnSpPr>
          <p:nvPr/>
        </p:nvCxnSpPr>
        <p:spPr>
          <a:xfrm flipH="1">
            <a:off x="3779964" y="2718502"/>
            <a:ext cx="1" cy="50380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Connecteur droit avec flèche 36"/>
          <p:cNvCxnSpPr/>
          <p:nvPr/>
        </p:nvCxnSpPr>
        <p:spPr>
          <a:xfrm flipH="1">
            <a:off x="5144791" y="2715372"/>
            <a:ext cx="1" cy="50380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Connecteur droit avec flèche 34"/>
          <p:cNvCxnSpPr>
            <a:endCxn id="6" idx="0"/>
          </p:cNvCxnSpPr>
          <p:nvPr/>
        </p:nvCxnSpPr>
        <p:spPr>
          <a:xfrm flipH="1">
            <a:off x="3779965" y="2059093"/>
            <a:ext cx="128248" cy="25214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Connecteur droit avec flèche 37"/>
          <p:cNvCxnSpPr>
            <a:endCxn id="26" idx="0"/>
          </p:cNvCxnSpPr>
          <p:nvPr/>
        </p:nvCxnSpPr>
        <p:spPr>
          <a:xfrm>
            <a:off x="5144791" y="2054460"/>
            <a:ext cx="82851" cy="24022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Connecteur droit avec flèche 42"/>
          <p:cNvCxnSpPr>
            <a:endCxn id="11" idx="0"/>
          </p:cNvCxnSpPr>
          <p:nvPr/>
        </p:nvCxnSpPr>
        <p:spPr>
          <a:xfrm flipH="1">
            <a:off x="5919894" y="2054460"/>
            <a:ext cx="372533" cy="273428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Connecteur droit avec flèche 44"/>
          <p:cNvCxnSpPr/>
          <p:nvPr/>
        </p:nvCxnSpPr>
        <p:spPr>
          <a:xfrm flipH="1">
            <a:off x="6597227" y="2054460"/>
            <a:ext cx="833120" cy="273428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7" name="Flèche droite 46"/>
          <p:cNvSpPr/>
          <p:nvPr/>
        </p:nvSpPr>
        <p:spPr>
          <a:xfrm rot="10800000">
            <a:off x="1690137" y="3386667"/>
            <a:ext cx="1719116" cy="147100"/>
          </a:xfrm>
          <a:prstGeom prst="rightArrow">
            <a:avLst/>
          </a:prstGeom>
          <a:solidFill>
            <a:schemeClr val="bg1">
              <a:lumMod val="75000"/>
            </a:schemeClr>
          </a:solidFill>
          <a:ln>
            <a:solidFill>
              <a:schemeClr val="bg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54" name="Flèche droite 53"/>
          <p:cNvSpPr/>
          <p:nvPr/>
        </p:nvSpPr>
        <p:spPr>
          <a:xfrm rot="8125382" flipV="1">
            <a:off x="7276487" y="4123564"/>
            <a:ext cx="1994150" cy="15893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" name="ZoneTexte 6"/>
          <p:cNvSpPr txBox="1"/>
          <p:nvPr/>
        </p:nvSpPr>
        <p:spPr>
          <a:xfrm rot="18950248">
            <a:off x="7083733" y="3909456"/>
            <a:ext cx="197522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600" dirty="0" err="1">
                <a:solidFill>
                  <a:schemeClr val="accent1">
                    <a:lumMod val="75000"/>
                  </a:schemeClr>
                </a:solidFill>
              </a:rPr>
              <a:t>MicroCarb</a:t>
            </a:r>
            <a:r>
              <a:rPr lang="fr-FR" sz="1600" dirty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fr-FR" sz="1600" dirty="0" err="1">
                <a:solidFill>
                  <a:schemeClr val="accent1">
                    <a:lumMod val="75000"/>
                  </a:schemeClr>
                </a:solidFill>
              </a:rPr>
              <a:t>products</a:t>
            </a:r>
            <a:endParaRPr lang="fr-FR" sz="1600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56" name="ZoneTexte 55"/>
          <p:cNvSpPr txBox="1"/>
          <p:nvPr/>
        </p:nvSpPr>
        <p:spPr>
          <a:xfrm>
            <a:off x="3303808" y="2790974"/>
            <a:ext cx="1132041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100" dirty="0">
                <a:solidFill>
                  <a:schemeClr val="accent1">
                    <a:lumMod val="75000"/>
                  </a:schemeClr>
                </a:solidFill>
              </a:rPr>
              <a:t>EM27 </a:t>
            </a:r>
            <a:r>
              <a:rPr lang="fr-FR" sz="1100" dirty="0" err="1">
                <a:solidFill>
                  <a:schemeClr val="accent1">
                    <a:lumMod val="75000"/>
                  </a:schemeClr>
                </a:solidFill>
              </a:rPr>
              <a:t>products</a:t>
            </a:r>
            <a:endParaRPr lang="fr-FR" sz="1100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57" name="ZoneTexte 56"/>
          <p:cNvSpPr txBox="1"/>
          <p:nvPr/>
        </p:nvSpPr>
        <p:spPr>
          <a:xfrm>
            <a:off x="4679480" y="2815036"/>
            <a:ext cx="1210588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100" dirty="0">
                <a:solidFill>
                  <a:schemeClr val="accent1">
                    <a:lumMod val="75000"/>
                  </a:schemeClr>
                </a:solidFill>
              </a:rPr>
              <a:t>Aircore </a:t>
            </a:r>
            <a:r>
              <a:rPr lang="fr-FR" sz="1100" dirty="0" err="1">
                <a:solidFill>
                  <a:schemeClr val="accent1">
                    <a:lumMod val="75000"/>
                  </a:schemeClr>
                </a:solidFill>
              </a:rPr>
              <a:t>products</a:t>
            </a:r>
            <a:endParaRPr lang="fr-FR" sz="1100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58" name="ZoneTexte 57"/>
          <p:cNvSpPr txBox="1"/>
          <p:nvPr/>
        </p:nvSpPr>
        <p:spPr>
          <a:xfrm>
            <a:off x="2090068" y="3179173"/>
            <a:ext cx="922047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100" dirty="0">
                <a:solidFill>
                  <a:schemeClr val="accent1">
                    <a:lumMod val="75000"/>
                  </a:schemeClr>
                </a:solidFill>
              </a:rPr>
              <a:t>All </a:t>
            </a:r>
            <a:r>
              <a:rPr lang="fr-FR" sz="1100" dirty="0" err="1">
                <a:solidFill>
                  <a:schemeClr val="accent1">
                    <a:lumMod val="75000"/>
                  </a:schemeClr>
                </a:solidFill>
              </a:rPr>
              <a:t>products</a:t>
            </a:r>
            <a:endParaRPr lang="fr-FR" sz="1100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59" name="ZoneTexte 58"/>
          <p:cNvSpPr txBox="1"/>
          <p:nvPr/>
        </p:nvSpPr>
        <p:spPr>
          <a:xfrm>
            <a:off x="7959948" y="5075572"/>
            <a:ext cx="206979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>
                <a:solidFill>
                  <a:schemeClr val="accent1">
                    <a:lumMod val="75000"/>
                  </a:schemeClr>
                </a:solidFill>
              </a:rPr>
              <a:t>Satellites </a:t>
            </a:r>
            <a:r>
              <a:rPr lang="fr-FR" dirty="0" err="1">
                <a:solidFill>
                  <a:schemeClr val="accent1">
                    <a:lumMod val="75000"/>
                  </a:schemeClr>
                </a:solidFill>
              </a:rPr>
              <a:t>products</a:t>
            </a:r>
            <a:endParaRPr lang="fr-FR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60" name="ZoneTexte 59"/>
          <p:cNvSpPr txBox="1"/>
          <p:nvPr/>
        </p:nvSpPr>
        <p:spPr>
          <a:xfrm>
            <a:off x="5751804" y="2639414"/>
            <a:ext cx="1266693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100" dirty="0">
                <a:solidFill>
                  <a:schemeClr val="accent1">
                    <a:lumMod val="75000"/>
                  </a:schemeClr>
                </a:solidFill>
              </a:rPr>
              <a:t>TCCON </a:t>
            </a:r>
            <a:r>
              <a:rPr lang="fr-FR" sz="1100" dirty="0" err="1">
                <a:solidFill>
                  <a:schemeClr val="accent1">
                    <a:lumMod val="75000"/>
                  </a:schemeClr>
                </a:solidFill>
              </a:rPr>
              <a:t>products</a:t>
            </a:r>
            <a:endParaRPr lang="fr-FR" sz="1100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61" name="ZoneTexte 60"/>
          <p:cNvSpPr txBox="1"/>
          <p:nvPr/>
        </p:nvSpPr>
        <p:spPr>
          <a:xfrm>
            <a:off x="6509618" y="2932761"/>
            <a:ext cx="1107996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100" dirty="0">
                <a:solidFill>
                  <a:schemeClr val="accent1">
                    <a:lumMod val="75000"/>
                  </a:schemeClr>
                </a:solidFill>
              </a:rPr>
              <a:t>ICOS </a:t>
            </a:r>
            <a:r>
              <a:rPr lang="fr-FR" sz="1100" dirty="0" err="1">
                <a:solidFill>
                  <a:schemeClr val="accent1">
                    <a:lumMod val="75000"/>
                  </a:schemeClr>
                </a:solidFill>
              </a:rPr>
              <a:t>products</a:t>
            </a:r>
            <a:endParaRPr lang="fr-FR" sz="1100" dirty="0">
              <a:solidFill>
                <a:schemeClr val="accent1">
                  <a:lumMod val="75000"/>
                </a:schemeClr>
              </a:solidFill>
            </a:endParaRPr>
          </a:p>
        </p:txBody>
      </p:sp>
      <p:pic>
        <p:nvPicPr>
          <p:cNvPr id="52" name="Image 51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148393" y="1120431"/>
            <a:ext cx="2293719" cy="1016294"/>
          </a:xfrm>
          <a:prstGeom prst="rect">
            <a:avLst/>
          </a:prstGeom>
        </p:spPr>
      </p:pic>
      <p:cxnSp>
        <p:nvCxnSpPr>
          <p:cNvPr id="63" name="Connecteur droit avec flèche 62"/>
          <p:cNvCxnSpPr/>
          <p:nvPr/>
        </p:nvCxnSpPr>
        <p:spPr>
          <a:xfrm flipH="1">
            <a:off x="7056597" y="1979064"/>
            <a:ext cx="1209580" cy="274853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5" name="Connecteur droit avec flèche 64"/>
          <p:cNvCxnSpPr/>
          <p:nvPr/>
        </p:nvCxnSpPr>
        <p:spPr>
          <a:xfrm flipH="1">
            <a:off x="7235688" y="2017995"/>
            <a:ext cx="2213476" cy="270960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7" name="ZoneTexte 66"/>
          <p:cNvSpPr txBox="1"/>
          <p:nvPr/>
        </p:nvSpPr>
        <p:spPr>
          <a:xfrm>
            <a:off x="8022630" y="2303705"/>
            <a:ext cx="1313180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100" dirty="0" err="1">
                <a:solidFill>
                  <a:schemeClr val="accent1">
                    <a:lumMod val="75000"/>
                  </a:schemeClr>
                </a:solidFill>
              </a:rPr>
              <a:t>Aerosols</a:t>
            </a:r>
            <a:r>
              <a:rPr lang="fr-FR" sz="1100" dirty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fr-FR" sz="1100" dirty="0" err="1">
                <a:solidFill>
                  <a:schemeClr val="accent1">
                    <a:lumMod val="75000"/>
                  </a:schemeClr>
                </a:solidFill>
              </a:rPr>
              <a:t>products</a:t>
            </a:r>
            <a:endParaRPr lang="fr-FR" sz="1100" dirty="0">
              <a:solidFill>
                <a:schemeClr val="accent1">
                  <a:lumMod val="75000"/>
                </a:schemeClr>
              </a:solidFill>
            </a:endParaRPr>
          </a:p>
          <a:p>
            <a:r>
              <a:rPr lang="fr-FR" sz="1100" dirty="0">
                <a:solidFill>
                  <a:schemeClr val="accent1">
                    <a:lumMod val="75000"/>
                  </a:schemeClr>
                </a:solidFill>
              </a:rPr>
              <a:t>(</a:t>
            </a:r>
            <a:r>
              <a:rPr lang="fr-FR" sz="1100" dirty="0" err="1">
                <a:solidFill>
                  <a:schemeClr val="accent1">
                    <a:lumMod val="75000"/>
                  </a:schemeClr>
                </a:solidFill>
              </a:rPr>
              <a:t>Aeronet</a:t>
            </a:r>
            <a:r>
              <a:rPr lang="fr-FR" sz="1100" dirty="0">
                <a:solidFill>
                  <a:schemeClr val="accent1">
                    <a:lumMod val="75000"/>
                  </a:schemeClr>
                </a:solidFill>
              </a:rPr>
              <a:t>)</a:t>
            </a:r>
          </a:p>
        </p:txBody>
      </p:sp>
      <p:sp>
        <p:nvSpPr>
          <p:cNvPr id="36" name="Flèche droite 35"/>
          <p:cNvSpPr/>
          <p:nvPr/>
        </p:nvSpPr>
        <p:spPr>
          <a:xfrm rot="10487567" flipV="1">
            <a:off x="5597603" y="3258874"/>
            <a:ext cx="3092531" cy="134835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9" name="Flèche droite 38"/>
          <p:cNvSpPr/>
          <p:nvPr/>
        </p:nvSpPr>
        <p:spPr>
          <a:xfrm rot="16200000" flipV="1">
            <a:off x="4829027" y="4198687"/>
            <a:ext cx="1016430" cy="139853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40" name="Groupe 39">
            <a:extLst>
              <a:ext uri="{FF2B5EF4-FFF2-40B4-BE49-F238E27FC236}">
                <a16:creationId xmlns:a16="http://schemas.microsoft.com/office/drawing/2014/main" id="{35CD277E-DB30-EC03-EFE9-9C6AA29E31DD}"/>
              </a:ext>
            </a:extLst>
          </p:cNvPr>
          <p:cNvGrpSpPr/>
          <p:nvPr/>
        </p:nvGrpSpPr>
        <p:grpSpPr>
          <a:xfrm>
            <a:off x="10859748" y="2787314"/>
            <a:ext cx="430842" cy="374937"/>
            <a:chOff x="1301606" y="6252162"/>
            <a:chExt cx="462845" cy="402788"/>
          </a:xfrm>
          <a:solidFill>
            <a:srgbClr val="004F91"/>
          </a:solidFill>
        </p:grpSpPr>
        <p:sp>
          <p:nvSpPr>
            <p:cNvPr id="41" name="Forme libre 40">
              <a:extLst>
                <a:ext uri="{FF2B5EF4-FFF2-40B4-BE49-F238E27FC236}">
                  <a16:creationId xmlns:a16="http://schemas.microsoft.com/office/drawing/2014/main" id="{2213F842-C205-31AA-0CFA-7C4791C89CD3}"/>
                </a:ext>
              </a:extLst>
            </p:cNvPr>
            <p:cNvSpPr/>
            <p:nvPr/>
          </p:nvSpPr>
          <p:spPr>
            <a:xfrm>
              <a:off x="1434300" y="6252162"/>
              <a:ext cx="199811" cy="269202"/>
            </a:xfrm>
            <a:custGeom>
              <a:avLst/>
              <a:gdLst>
                <a:gd name="connsiteX0" fmla="*/ 1235075 w 1563369"/>
                <a:gd name="connsiteY0" fmla="*/ 1745615 h 2106294"/>
                <a:gd name="connsiteX1" fmla="*/ 708660 w 1563369"/>
                <a:gd name="connsiteY1" fmla="*/ 1172845 h 2106294"/>
                <a:gd name="connsiteX2" fmla="*/ 708660 w 1563369"/>
                <a:gd name="connsiteY2" fmla="*/ 0 h 2106294"/>
                <a:gd name="connsiteX3" fmla="*/ 626110 w 1563369"/>
                <a:gd name="connsiteY3" fmla="*/ 0 h 2106294"/>
                <a:gd name="connsiteX4" fmla="*/ 626110 w 1563369"/>
                <a:gd name="connsiteY4" fmla="*/ 624840 h 2106294"/>
                <a:gd name="connsiteX5" fmla="*/ 0 w 1563369"/>
                <a:gd name="connsiteY5" fmla="*/ 1355725 h 2106294"/>
                <a:gd name="connsiteX6" fmla="*/ 811530 w 1563369"/>
                <a:gd name="connsiteY6" fmla="*/ 2106295 h 2106294"/>
                <a:gd name="connsiteX7" fmla="*/ 1563370 w 1563369"/>
                <a:gd name="connsiteY7" fmla="*/ 1634490 h 2106294"/>
                <a:gd name="connsiteX8" fmla="*/ 1235075 w 1563369"/>
                <a:gd name="connsiteY8" fmla="*/ 1745615 h 21062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563369" h="2106294">
                  <a:moveTo>
                    <a:pt x="1235075" y="1745615"/>
                  </a:moveTo>
                  <a:cubicBezTo>
                    <a:pt x="986155" y="1741805"/>
                    <a:pt x="708660" y="1526540"/>
                    <a:pt x="708660" y="1172845"/>
                  </a:cubicBezTo>
                  <a:lnTo>
                    <a:pt x="708660" y="0"/>
                  </a:lnTo>
                  <a:lnTo>
                    <a:pt x="626110" y="0"/>
                  </a:lnTo>
                  <a:lnTo>
                    <a:pt x="626110" y="624840"/>
                  </a:lnTo>
                  <a:cubicBezTo>
                    <a:pt x="267335" y="702945"/>
                    <a:pt x="0" y="1000125"/>
                    <a:pt x="0" y="1355725"/>
                  </a:cubicBezTo>
                  <a:cubicBezTo>
                    <a:pt x="0" y="1770380"/>
                    <a:pt x="362585" y="2106295"/>
                    <a:pt x="811530" y="2106295"/>
                  </a:cubicBezTo>
                  <a:cubicBezTo>
                    <a:pt x="1152525" y="2106295"/>
                    <a:pt x="1443355" y="1910715"/>
                    <a:pt x="1563370" y="1634490"/>
                  </a:cubicBezTo>
                  <a:cubicBezTo>
                    <a:pt x="1486535" y="1701165"/>
                    <a:pt x="1355090" y="1747520"/>
                    <a:pt x="1235075" y="1745615"/>
                  </a:cubicBezTo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 sz="1307" dirty="0"/>
            </a:p>
          </p:txBody>
        </p:sp>
        <p:sp>
          <p:nvSpPr>
            <p:cNvPr id="42" name="Forme libre 41">
              <a:extLst>
                <a:ext uri="{FF2B5EF4-FFF2-40B4-BE49-F238E27FC236}">
                  <a16:creationId xmlns:a16="http://schemas.microsoft.com/office/drawing/2014/main" id="{8984FAD5-DD14-7D72-5A4C-CDD4492817C3}"/>
                </a:ext>
              </a:extLst>
            </p:cNvPr>
            <p:cNvSpPr/>
            <p:nvPr/>
          </p:nvSpPr>
          <p:spPr>
            <a:xfrm>
              <a:off x="1538669" y="6329417"/>
              <a:ext cx="92507" cy="83933"/>
            </a:xfrm>
            <a:custGeom>
              <a:avLst/>
              <a:gdLst>
                <a:gd name="connsiteX0" fmla="*/ 0 w 723792"/>
                <a:gd name="connsiteY0" fmla="*/ 698 h 656710"/>
                <a:gd name="connsiteX1" fmla="*/ 692785 w 723792"/>
                <a:gd name="connsiteY1" fmla="*/ 369633 h 656710"/>
                <a:gd name="connsiteX2" fmla="*/ 448310 w 723792"/>
                <a:gd name="connsiteY2" fmla="*/ 656653 h 656710"/>
                <a:gd name="connsiteX3" fmla="*/ 0 w 723792"/>
                <a:gd name="connsiteY3" fmla="*/ 698 h 6567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23792" h="656710">
                  <a:moveTo>
                    <a:pt x="0" y="698"/>
                  </a:moveTo>
                  <a:cubicBezTo>
                    <a:pt x="34290" y="-3747"/>
                    <a:pt x="450215" y="1968"/>
                    <a:pt x="692785" y="369633"/>
                  </a:cubicBezTo>
                  <a:cubicBezTo>
                    <a:pt x="774700" y="493458"/>
                    <a:pt x="694690" y="648398"/>
                    <a:pt x="448310" y="656653"/>
                  </a:cubicBezTo>
                  <a:cubicBezTo>
                    <a:pt x="360680" y="659193"/>
                    <a:pt x="46355" y="579818"/>
                    <a:pt x="0" y="698"/>
                  </a:cubicBezTo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 sz="1307"/>
            </a:p>
          </p:txBody>
        </p:sp>
        <p:sp>
          <p:nvSpPr>
            <p:cNvPr id="44" name="Forme libre 43">
              <a:extLst>
                <a:ext uri="{FF2B5EF4-FFF2-40B4-BE49-F238E27FC236}">
                  <a16:creationId xmlns:a16="http://schemas.microsoft.com/office/drawing/2014/main" id="{F0791A2E-9F2B-5F93-89A3-AAAF0E5CEC53}"/>
                </a:ext>
              </a:extLst>
            </p:cNvPr>
            <p:cNvSpPr/>
            <p:nvPr/>
          </p:nvSpPr>
          <p:spPr>
            <a:xfrm>
              <a:off x="1416851" y="6550012"/>
              <a:ext cx="107778" cy="104856"/>
            </a:xfrm>
            <a:custGeom>
              <a:avLst/>
              <a:gdLst>
                <a:gd name="connsiteX0" fmla="*/ 421640 w 843281"/>
                <a:gd name="connsiteY0" fmla="*/ 0 h 820420"/>
                <a:gd name="connsiteX1" fmla="*/ 0 w 843281"/>
                <a:gd name="connsiteY1" fmla="*/ 398145 h 820420"/>
                <a:gd name="connsiteX2" fmla="*/ 0 w 843281"/>
                <a:gd name="connsiteY2" fmla="*/ 820420 h 820420"/>
                <a:gd name="connsiteX3" fmla="*/ 187325 w 843281"/>
                <a:gd name="connsiteY3" fmla="*/ 820420 h 820420"/>
                <a:gd name="connsiteX4" fmla="*/ 187325 w 843281"/>
                <a:gd name="connsiteY4" fmla="*/ 401320 h 820420"/>
                <a:gd name="connsiteX5" fmla="*/ 421640 w 843281"/>
                <a:gd name="connsiteY5" fmla="*/ 142875 h 820420"/>
                <a:gd name="connsiteX6" fmla="*/ 655955 w 843281"/>
                <a:gd name="connsiteY6" fmla="*/ 401320 h 820420"/>
                <a:gd name="connsiteX7" fmla="*/ 655955 w 843281"/>
                <a:gd name="connsiteY7" fmla="*/ 820420 h 820420"/>
                <a:gd name="connsiteX8" fmla="*/ 843280 w 843281"/>
                <a:gd name="connsiteY8" fmla="*/ 820420 h 820420"/>
                <a:gd name="connsiteX9" fmla="*/ 843280 w 843281"/>
                <a:gd name="connsiteY9" fmla="*/ 398780 h 820420"/>
                <a:gd name="connsiteX10" fmla="*/ 421640 w 843281"/>
                <a:gd name="connsiteY10" fmla="*/ 0 h 8204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843281" h="820420">
                  <a:moveTo>
                    <a:pt x="421640" y="0"/>
                  </a:moveTo>
                  <a:cubicBezTo>
                    <a:pt x="212090" y="0"/>
                    <a:pt x="0" y="86360"/>
                    <a:pt x="0" y="398145"/>
                  </a:cubicBezTo>
                  <a:lnTo>
                    <a:pt x="0" y="820420"/>
                  </a:lnTo>
                  <a:lnTo>
                    <a:pt x="187325" y="820420"/>
                  </a:lnTo>
                  <a:lnTo>
                    <a:pt x="187325" y="401320"/>
                  </a:lnTo>
                  <a:cubicBezTo>
                    <a:pt x="187325" y="191135"/>
                    <a:pt x="322580" y="142875"/>
                    <a:pt x="421640" y="142875"/>
                  </a:cubicBezTo>
                  <a:cubicBezTo>
                    <a:pt x="520700" y="142875"/>
                    <a:pt x="655955" y="191770"/>
                    <a:pt x="655955" y="401320"/>
                  </a:cubicBezTo>
                  <a:lnTo>
                    <a:pt x="655955" y="820420"/>
                  </a:lnTo>
                  <a:lnTo>
                    <a:pt x="843280" y="820420"/>
                  </a:lnTo>
                  <a:lnTo>
                    <a:pt x="843280" y="398780"/>
                  </a:lnTo>
                  <a:cubicBezTo>
                    <a:pt x="843915" y="86995"/>
                    <a:pt x="631825" y="0"/>
                    <a:pt x="421640" y="0"/>
                  </a:cubicBezTo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 sz="1307"/>
            </a:p>
          </p:txBody>
        </p:sp>
        <p:sp>
          <p:nvSpPr>
            <p:cNvPr id="46" name="Forme libre 45">
              <a:extLst>
                <a:ext uri="{FF2B5EF4-FFF2-40B4-BE49-F238E27FC236}">
                  <a16:creationId xmlns:a16="http://schemas.microsoft.com/office/drawing/2014/main" id="{F67A0A11-B45B-CE3F-AA99-68A4865D48EC}"/>
                </a:ext>
              </a:extLst>
            </p:cNvPr>
            <p:cNvSpPr/>
            <p:nvPr/>
          </p:nvSpPr>
          <p:spPr>
            <a:xfrm>
              <a:off x="1301606" y="6552934"/>
              <a:ext cx="99581" cy="101935"/>
            </a:xfrm>
            <a:custGeom>
              <a:avLst/>
              <a:gdLst>
                <a:gd name="connsiteX0" fmla="*/ 0 w 779145"/>
                <a:gd name="connsiteY0" fmla="*/ 398780 h 797559"/>
                <a:gd name="connsiteX1" fmla="*/ 398145 w 779145"/>
                <a:gd name="connsiteY1" fmla="*/ 797560 h 797559"/>
                <a:gd name="connsiteX2" fmla="*/ 779145 w 779145"/>
                <a:gd name="connsiteY2" fmla="*/ 797560 h 797559"/>
                <a:gd name="connsiteX3" fmla="*/ 779145 w 779145"/>
                <a:gd name="connsiteY3" fmla="*/ 657860 h 797559"/>
                <a:gd name="connsiteX4" fmla="*/ 446405 w 779145"/>
                <a:gd name="connsiteY4" fmla="*/ 657860 h 797559"/>
                <a:gd name="connsiteX5" fmla="*/ 194945 w 779145"/>
                <a:gd name="connsiteY5" fmla="*/ 398780 h 797559"/>
                <a:gd name="connsiteX6" fmla="*/ 446405 w 779145"/>
                <a:gd name="connsiteY6" fmla="*/ 137795 h 797559"/>
                <a:gd name="connsiteX7" fmla="*/ 779145 w 779145"/>
                <a:gd name="connsiteY7" fmla="*/ 137795 h 797559"/>
                <a:gd name="connsiteX8" fmla="*/ 779145 w 779145"/>
                <a:gd name="connsiteY8" fmla="*/ 0 h 797559"/>
                <a:gd name="connsiteX9" fmla="*/ 398145 w 779145"/>
                <a:gd name="connsiteY9" fmla="*/ 0 h 797559"/>
                <a:gd name="connsiteX10" fmla="*/ 0 w 779145"/>
                <a:gd name="connsiteY10" fmla="*/ 398780 h 7975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779145" h="797559">
                  <a:moveTo>
                    <a:pt x="0" y="398780"/>
                  </a:moveTo>
                  <a:cubicBezTo>
                    <a:pt x="0" y="596900"/>
                    <a:pt x="86360" y="797560"/>
                    <a:pt x="398145" y="797560"/>
                  </a:cubicBezTo>
                  <a:lnTo>
                    <a:pt x="779145" y="797560"/>
                  </a:lnTo>
                  <a:lnTo>
                    <a:pt x="779145" y="657860"/>
                  </a:lnTo>
                  <a:lnTo>
                    <a:pt x="446405" y="657860"/>
                  </a:lnTo>
                  <a:cubicBezTo>
                    <a:pt x="236220" y="657860"/>
                    <a:pt x="194945" y="495935"/>
                    <a:pt x="194945" y="398780"/>
                  </a:cubicBezTo>
                  <a:cubicBezTo>
                    <a:pt x="194945" y="302260"/>
                    <a:pt x="236220" y="137795"/>
                    <a:pt x="446405" y="137795"/>
                  </a:cubicBezTo>
                  <a:lnTo>
                    <a:pt x="779145" y="137795"/>
                  </a:lnTo>
                  <a:lnTo>
                    <a:pt x="779145" y="0"/>
                  </a:lnTo>
                  <a:lnTo>
                    <a:pt x="398145" y="0"/>
                  </a:lnTo>
                  <a:cubicBezTo>
                    <a:pt x="86360" y="0"/>
                    <a:pt x="0" y="200660"/>
                    <a:pt x="0" y="398780"/>
                  </a:cubicBezTo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 sz="1307"/>
            </a:p>
          </p:txBody>
        </p:sp>
        <p:sp>
          <p:nvSpPr>
            <p:cNvPr id="48" name="Forme libre 47">
              <a:extLst>
                <a:ext uri="{FF2B5EF4-FFF2-40B4-BE49-F238E27FC236}">
                  <a16:creationId xmlns:a16="http://schemas.microsoft.com/office/drawing/2014/main" id="{AFCA0403-7F62-64F3-3CA3-5E570BD32AB0}"/>
                </a:ext>
              </a:extLst>
            </p:cNvPr>
            <p:cNvSpPr/>
            <p:nvPr/>
          </p:nvSpPr>
          <p:spPr>
            <a:xfrm>
              <a:off x="1538994" y="6550094"/>
              <a:ext cx="108914" cy="104856"/>
            </a:xfrm>
            <a:custGeom>
              <a:avLst/>
              <a:gdLst>
                <a:gd name="connsiteX0" fmla="*/ 652145 w 852169"/>
                <a:gd name="connsiteY0" fmla="*/ 365125 h 820419"/>
                <a:gd name="connsiteX1" fmla="*/ 200025 w 852169"/>
                <a:gd name="connsiteY1" fmla="*/ 365125 h 820419"/>
                <a:gd name="connsiteX2" fmla="*/ 424180 w 852169"/>
                <a:gd name="connsiteY2" fmla="*/ 121920 h 820419"/>
                <a:gd name="connsiteX3" fmla="*/ 652145 w 852169"/>
                <a:gd name="connsiteY3" fmla="*/ 365125 h 820419"/>
                <a:gd name="connsiteX4" fmla="*/ 199390 w 852169"/>
                <a:gd name="connsiteY4" fmla="*/ 485775 h 820419"/>
                <a:gd name="connsiteX5" fmla="*/ 852170 w 852169"/>
                <a:gd name="connsiteY5" fmla="*/ 485775 h 820419"/>
                <a:gd name="connsiteX6" fmla="*/ 852170 w 852169"/>
                <a:gd name="connsiteY6" fmla="*/ 426720 h 820419"/>
                <a:gd name="connsiteX7" fmla="*/ 407670 w 852169"/>
                <a:gd name="connsiteY7" fmla="*/ 0 h 820419"/>
                <a:gd name="connsiteX8" fmla="*/ 0 w 852169"/>
                <a:gd name="connsiteY8" fmla="*/ 410210 h 820419"/>
                <a:gd name="connsiteX9" fmla="*/ 0 w 852169"/>
                <a:gd name="connsiteY9" fmla="*/ 421640 h 820419"/>
                <a:gd name="connsiteX10" fmla="*/ 398145 w 852169"/>
                <a:gd name="connsiteY10" fmla="*/ 820420 h 820419"/>
                <a:gd name="connsiteX11" fmla="*/ 828675 w 852169"/>
                <a:gd name="connsiteY11" fmla="*/ 820420 h 820419"/>
                <a:gd name="connsiteX12" fmla="*/ 828675 w 852169"/>
                <a:gd name="connsiteY12" fmla="*/ 680720 h 820419"/>
                <a:gd name="connsiteX13" fmla="*/ 447040 w 852169"/>
                <a:gd name="connsiteY13" fmla="*/ 680720 h 820419"/>
                <a:gd name="connsiteX14" fmla="*/ 199390 w 852169"/>
                <a:gd name="connsiteY14" fmla="*/ 485775 h 8204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852169" h="820419">
                  <a:moveTo>
                    <a:pt x="652145" y="365125"/>
                  </a:moveTo>
                  <a:lnTo>
                    <a:pt x="200025" y="365125"/>
                  </a:lnTo>
                  <a:cubicBezTo>
                    <a:pt x="200025" y="297180"/>
                    <a:pt x="204470" y="121920"/>
                    <a:pt x="424180" y="121920"/>
                  </a:cubicBezTo>
                  <a:cubicBezTo>
                    <a:pt x="683895" y="121285"/>
                    <a:pt x="652145" y="365125"/>
                    <a:pt x="652145" y="365125"/>
                  </a:cubicBezTo>
                  <a:moveTo>
                    <a:pt x="199390" y="485775"/>
                  </a:moveTo>
                  <a:lnTo>
                    <a:pt x="852170" y="485775"/>
                  </a:lnTo>
                  <a:cubicBezTo>
                    <a:pt x="852170" y="463550"/>
                    <a:pt x="852170" y="426720"/>
                    <a:pt x="852170" y="426720"/>
                  </a:cubicBezTo>
                  <a:cubicBezTo>
                    <a:pt x="852170" y="71755"/>
                    <a:pt x="619125" y="0"/>
                    <a:pt x="407670" y="0"/>
                  </a:cubicBezTo>
                  <a:cubicBezTo>
                    <a:pt x="109855" y="0"/>
                    <a:pt x="0" y="212725"/>
                    <a:pt x="0" y="410210"/>
                  </a:cubicBezTo>
                  <a:lnTo>
                    <a:pt x="0" y="421640"/>
                  </a:lnTo>
                  <a:cubicBezTo>
                    <a:pt x="0" y="619760"/>
                    <a:pt x="86995" y="820420"/>
                    <a:pt x="398145" y="820420"/>
                  </a:cubicBezTo>
                  <a:lnTo>
                    <a:pt x="828675" y="820420"/>
                  </a:lnTo>
                  <a:lnTo>
                    <a:pt x="828675" y="680720"/>
                  </a:lnTo>
                  <a:lnTo>
                    <a:pt x="447040" y="680720"/>
                  </a:lnTo>
                  <a:cubicBezTo>
                    <a:pt x="271780" y="679450"/>
                    <a:pt x="213995" y="579120"/>
                    <a:pt x="199390" y="485775"/>
                  </a:cubicBezTo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 sz="1307"/>
            </a:p>
          </p:txBody>
        </p:sp>
        <p:sp>
          <p:nvSpPr>
            <p:cNvPr id="49" name="Forme libre 48">
              <a:extLst>
                <a:ext uri="{FF2B5EF4-FFF2-40B4-BE49-F238E27FC236}">
                  <a16:creationId xmlns:a16="http://schemas.microsoft.com/office/drawing/2014/main" id="{0AF1CAD3-C5AD-8CF0-6826-46020345805E}"/>
                </a:ext>
              </a:extLst>
            </p:cNvPr>
            <p:cNvSpPr/>
            <p:nvPr/>
          </p:nvSpPr>
          <p:spPr>
            <a:xfrm>
              <a:off x="1662192" y="6552934"/>
              <a:ext cx="102259" cy="101366"/>
            </a:xfrm>
            <a:custGeom>
              <a:avLst/>
              <a:gdLst>
                <a:gd name="connsiteX0" fmla="*/ 472440 w 800100"/>
                <a:gd name="connsiteY0" fmla="*/ 336550 h 793114"/>
                <a:gd name="connsiteX1" fmla="*/ 367030 w 800100"/>
                <a:gd name="connsiteY1" fmla="*/ 336550 h 793114"/>
                <a:gd name="connsiteX2" fmla="*/ 207010 w 800100"/>
                <a:gd name="connsiteY2" fmla="*/ 234950 h 793114"/>
                <a:gd name="connsiteX3" fmla="*/ 355600 w 800100"/>
                <a:gd name="connsiteY3" fmla="*/ 137795 h 793114"/>
                <a:gd name="connsiteX4" fmla="*/ 769620 w 800100"/>
                <a:gd name="connsiteY4" fmla="*/ 137795 h 793114"/>
                <a:gd name="connsiteX5" fmla="*/ 769620 w 800100"/>
                <a:gd name="connsiteY5" fmla="*/ 0 h 793114"/>
                <a:gd name="connsiteX6" fmla="*/ 357505 w 800100"/>
                <a:gd name="connsiteY6" fmla="*/ 0 h 793114"/>
                <a:gd name="connsiteX7" fmla="*/ 0 w 800100"/>
                <a:gd name="connsiteY7" fmla="*/ 234315 h 793114"/>
                <a:gd name="connsiteX8" fmla="*/ 327660 w 800100"/>
                <a:gd name="connsiteY8" fmla="*/ 456565 h 793114"/>
                <a:gd name="connsiteX9" fmla="*/ 433070 w 800100"/>
                <a:gd name="connsiteY9" fmla="*/ 456565 h 793114"/>
                <a:gd name="connsiteX10" fmla="*/ 593090 w 800100"/>
                <a:gd name="connsiteY10" fmla="*/ 558165 h 793114"/>
                <a:gd name="connsiteX11" fmla="*/ 444500 w 800100"/>
                <a:gd name="connsiteY11" fmla="*/ 655320 h 793114"/>
                <a:gd name="connsiteX12" fmla="*/ 30480 w 800100"/>
                <a:gd name="connsiteY12" fmla="*/ 655320 h 793114"/>
                <a:gd name="connsiteX13" fmla="*/ 30480 w 800100"/>
                <a:gd name="connsiteY13" fmla="*/ 793115 h 793114"/>
                <a:gd name="connsiteX14" fmla="*/ 442595 w 800100"/>
                <a:gd name="connsiteY14" fmla="*/ 793115 h 793114"/>
                <a:gd name="connsiteX15" fmla="*/ 800100 w 800100"/>
                <a:gd name="connsiteY15" fmla="*/ 558800 h 793114"/>
                <a:gd name="connsiteX16" fmla="*/ 472440 w 800100"/>
                <a:gd name="connsiteY16" fmla="*/ 336550 h 7931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800100" h="793114">
                  <a:moveTo>
                    <a:pt x="472440" y="336550"/>
                  </a:moveTo>
                  <a:lnTo>
                    <a:pt x="367030" y="336550"/>
                  </a:lnTo>
                  <a:cubicBezTo>
                    <a:pt x="268605" y="336550"/>
                    <a:pt x="207010" y="305435"/>
                    <a:pt x="207010" y="234950"/>
                  </a:cubicBezTo>
                  <a:cubicBezTo>
                    <a:pt x="207010" y="166370"/>
                    <a:pt x="255270" y="139065"/>
                    <a:pt x="355600" y="137795"/>
                  </a:cubicBezTo>
                  <a:lnTo>
                    <a:pt x="769620" y="137795"/>
                  </a:lnTo>
                  <a:lnTo>
                    <a:pt x="769620" y="0"/>
                  </a:lnTo>
                  <a:lnTo>
                    <a:pt x="357505" y="0"/>
                  </a:lnTo>
                  <a:cubicBezTo>
                    <a:pt x="189865" y="0"/>
                    <a:pt x="0" y="27940"/>
                    <a:pt x="0" y="234315"/>
                  </a:cubicBezTo>
                  <a:cubicBezTo>
                    <a:pt x="0" y="459740"/>
                    <a:pt x="252730" y="456565"/>
                    <a:pt x="327660" y="456565"/>
                  </a:cubicBezTo>
                  <a:lnTo>
                    <a:pt x="433070" y="456565"/>
                  </a:lnTo>
                  <a:cubicBezTo>
                    <a:pt x="532130" y="456565"/>
                    <a:pt x="593090" y="487680"/>
                    <a:pt x="593090" y="558165"/>
                  </a:cubicBezTo>
                  <a:cubicBezTo>
                    <a:pt x="593090" y="626110"/>
                    <a:pt x="544830" y="654050"/>
                    <a:pt x="444500" y="655320"/>
                  </a:cubicBezTo>
                  <a:lnTo>
                    <a:pt x="30480" y="655320"/>
                  </a:lnTo>
                  <a:lnTo>
                    <a:pt x="30480" y="793115"/>
                  </a:lnTo>
                  <a:lnTo>
                    <a:pt x="442595" y="793115"/>
                  </a:lnTo>
                  <a:cubicBezTo>
                    <a:pt x="610235" y="793115"/>
                    <a:pt x="800100" y="765175"/>
                    <a:pt x="800100" y="558800"/>
                  </a:cubicBezTo>
                  <a:cubicBezTo>
                    <a:pt x="799465" y="332740"/>
                    <a:pt x="546735" y="336550"/>
                    <a:pt x="472440" y="336550"/>
                  </a:cubicBezTo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 sz="1307"/>
            </a:p>
          </p:txBody>
        </p:sp>
      </p:grpSp>
      <p:pic>
        <p:nvPicPr>
          <p:cNvPr id="50" name="Image 49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806670" y="3262166"/>
            <a:ext cx="522037" cy="391528"/>
          </a:xfrm>
          <a:prstGeom prst="rect">
            <a:avLst/>
          </a:prstGeom>
        </p:spPr>
      </p:pic>
      <p:sp>
        <p:nvSpPr>
          <p:cNvPr id="51" name="ZoneTexte 50"/>
          <p:cNvSpPr txBox="1"/>
          <p:nvPr/>
        </p:nvSpPr>
        <p:spPr>
          <a:xfrm rot="21293814">
            <a:off x="6146851" y="3328537"/>
            <a:ext cx="197522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600" dirty="0" err="1">
                <a:solidFill>
                  <a:schemeClr val="accent1">
                    <a:lumMod val="75000"/>
                  </a:schemeClr>
                </a:solidFill>
              </a:rPr>
              <a:t>MicroCarb</a:t>
            </a:r>
            <a:r>
              <a:rPr lang="fr-FR" sz="1600" dirty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fr-FR" sz="1600" dirty="0" err="1">
                <a:solidFill>
                  <a:schemeClr val="accent1">
                    <a:lumMod val="75000"/>
                  </a:schemeClr>
                </a:solidFill>
              </a:rPr>
              <a:t>products</a:t>
            </a:r>
            <a:endParaRPr lang="fr-FR" sz="1600" dirty="0">
              <a:solidFill>
                <a:schemeClr val="accent1">
                  <a:lumMod val="75000"/>
                </a:schemeClr>
              </a:solidFill>
            </a:endParaRPr>
          </a:p>
        </p:txBody>
      </p:sp>
      <p:pic>
        <p:nvPicPr>
          <p:cNvPr id="55" name="Audio 54">
            <a:hlinkClick r:id="" action="ppaction://media"/>
            <a:extLst>
              <a:ext uri="{FF2B5EF4-FFF2-40B4-BE49-F238E27FC236}">
                <a16:creationId xmlns:a16="http://schemas.microsoft.com/office/drawing/2014/main" id="{DE03D0DB-EE51-E844-0B28-47A6694C997D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rcRect l="-203125" t="-203125" r="-203125" b="-203125"/>
          <a:stretch>
            <a:fillRect/>
          </a:stretch>
        </p:blipFill>
        <p:spPr>
          <a:xfrm>
            <a:off x="10052304" y="4718304"/>
            <a:ext cx="2057400" cy="2057400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29635201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6735"/>
    </mc:Choice>
    <mc:Fallback xmlns="">
      <p:transition spd="slow" advTm="26735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5"/>
                </p:tgtEl>
              </p:cMediaNode>
            </p:audio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E3DD0AA-35B8-412B-953D-43E64E20ADC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1795" y="852885"/>
            <a:ext cx="11301793" cy="3214923"/>
          </a:xfrm>
        </p:spPr>
        <p:txBody>
          <a:bodyPr/>
          <a:lstStyle/>
          <a:p>
            <a:pPr>
              <a:spcBef>
                <a:spcPts val="600"/>
              </a:spcBef>
              <a:buClrTx/>
            </a:pPr>
            <a:r>
              <a:rPr lang="en-US" sz="2200" dirty="0"/>
              <a:t>Atmosphere Observing System (AOS) an international cooperation to characterize, monitor </a:t>
            </a:r>
            <a:br>
              <a:rPr lang="en-US" sz="2200" dirty="0"/>
            </a:br>
            <a:r>
              <a:rPr lang="en-US" sz="2200" dirty="0"/>
              <a:t>and link aerosols, clouds and precipitations, storms and convection </a:t>
            </a:r>
          </a:p>
          <a:p>
            <a:pPr>
              <a:spcBef>
                <a:spcPts val="600"/>
              </a:spcBef>
              <a:buClrTx/>
            </a:pPr>
            <a:r>
              <a:rPr lang="en-US" sz="2200" dirty="0"/>
              <a:t>C²OMODO</a:t>
            </a:r>
            <a:r>
              <a:rPr lang="en-US" sz="2400" dirty="0"/>
              <a:t> </a:t>
            </a:r>
            <a:r>
              <a:rPr lang="en-US" sz="2000" dirty="0"/>
              <a:t>(Convective Core Observations through </a:t>
            </a:r>
            <a:r>
              <a:rPr lang="en-US" sz="2000" dirty="0" err="1"/>
              <a:t>MicrOwave</a:t>
            </a:r>
            <a:r>
              <a:rPr lang="en-US" sz="2000" dirty="0"/>
              <a:t> Derivatives in the </a:t>
            </a:r>
            <a:r>
              <a:rPr lang="en-US" sz="2000" dirty="0" err="1"/>
              <a:t>trOpics</a:t>
            </a:r>
            <a:r>
              <a:rPr lang="en-US" sz="2000" dirty="0"/>
              <a:t>) </a:t>
            </a:r>
          </a:p>
          <a:p>
            <a:pPr lvl="1">
              <a:spcBef>
                <a:spcPts val="600"/>
              </a:spcBef>
              <a:buClrTx/>
            </a:pPr>
            <a:r>
              <a:rPr lang="en-US" sz="2000" dirty="0"/>
              <a:t>Based on a tandem of microwave radiometers aboard PMM (JAXA) and C²OMODO-Sat</a:t>
            </a:r>
          </a:p>
          <a:p>
            <a:pPr lvl="1">
              <a:spcBef>
                <a:spcPts val="600"/>
              </a:spcBef>
              <a:buClrTx/>
            </a:pPr>
            <a:r>
              <a:rPr lang="en-US" sz="2000" dirty="0"/>
              <a:t>To observe deep convection in order to monitor and characterize storm formation</a:t>
            </a:r>
          </a:p>
          <a:p>
            <a:pPr>
              <a:spcBef>
                <a:spcPts val="600"/>
              </a:spcBef>
              <a:buClrTx/>
            </a:pPr>
            <a:r>
              <a:rPr lang="en-US" sz="2200" dirty="0"/>
              <a:t>Radiometers developed by Airbus DS, currently at the end of phase B, launch planned in 2030</a:t>
            </a:r>
            <a:endParaRPr lang="en-US" sz="2000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B7D9154-54BA-435D-B9C2-473619343AA3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DA28AC38-E0E8-49D7-B2FE-71FD7C42C09E}" type="slidenum">
              <a:rPr lang="en-US" smtClean="0"/>
              <a:pPr>
                <a:defRPr/>
              </a:pPr>
              <a:t>10</a:t>
            </a:fld>
            <a:endParaRPr lang="en-US"/>
          </a:p>
        </p:txBody>
      </p:sp>
      <p:pic>
        <p:nvPicPr>
          <p:cNvPr id="8" name="Picture 2" descr="Meeting and Workshops – C2OMODO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564" t="9804" r="12912"/>
          <a:stretch/>
        </p:blipFill>
        <p:spPr bwMode="auto">
          <a:xfrm>
            <a:off x="11116445" y="79513"/>
            <a:ext cx="992726" cy="11471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0" name="ZoneTexte 19"/>
          <p:cNvSpPr txBox="1"/>
          <p:nvPr/>
        </p:nvSpPr>
        <p:spPr>
          <a:xfrm>
            <a:off x="9245419" y="3302530"/>
            <a:ext cx="187102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200" b="1" i="1" dirty="0"/>
              <a:t>C²OMODO instrument  </a:t>
            </a:r>
          </a:p>
          <a:p>
            <a:pPr algn="ctr"/>
            <a:r>
              <a:rPr lang="en-US" sz="1200" b="1" i="1" dirty="0"/>
              <a:t>functional diagram</a:t>
            </a:r>
          </a:p>
        </p:txBody>
      </p:sp>
      <p:sp>
        <p:nvSpPr>
          <p:cNvPr id="21" name="ZoneTexte 20"/>
          <p:cNvSpPr txBox="1"/>
          <p:nvPr/>
        </p:nvSpPr>
        <p:spPr>
          <a:xfrm>
            <a:off x="1285809" y="3367925"/>
            <a:ext cx="249619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200" b="1" i="1" dirty="0"/>
              <a:t>C²OMODO for deep convection </a:t>
            </a:r>
            <a:br>
              <a:rPr lang="en-US" sz="1200" b="1" i="1" dirty="0"/>
            </a:br>
            <a:r>
              <a:rPr lang="en-US" sz="1200" b="1" i="1" dirty="0"/>
              <a:t>characterization</a:t>
            </a:r>
          </a:p>
        </p:txBody>
      </p:sp>
      <p:pic>
        <p:nvPicPr>
          <p:cNvPr id="27" name="Image 26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692066" y="78474"/>
            <a:ext cx="10364098" cy="969348"/>
          </a:xfrm>
          <a:prstGeom prst="rect">
            <a:avLst/>
          </a:prstGeom>
        </p:spPr>
      </p:pic>
      <p:pic>
        <p:nvPicPr>
          <p:cNvPr id="10" name="Image 9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768750" y="3735618"/>
            <a:ext cx="4423250" cy="2235370"/>
          </a:xfrm>
          <a:prstGeom prst="rect">
            <a:avLst/>
          </a:prstGeom>
        </p:spPr>
      </p:pic>
      <p:pic>
        <p:nvPicPr>
          <p:cNvPr id="11" name="Image 10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51796" y="5816783"/>
            <a:ext cx="3530209" cy="343203"/>
          </a:xfrm>
          <a:prstGeom prst="rect">
            <a:avLst/>
          </a:prstGeom>
        </p:spPr>
      </p:pic>
      <p:grpSp>
        <p:nvGrpSpPr>
          <p:cNvPr id="12" name="Groupe 11">
            <a:extLst>
              <a:ext uri="{FF2B5EF4-FFF2-40B4-BE49-F238E27FC236}">
                <a16:creationId xmlns:a16="http://schemas.microsoft.com/office/drawing/2014/main" id="{35CD277E-DB30-EC03-EFE9-9C6AA29E31DD}"/>
              </a:ext>
            </a:extLst>
          </p:cNvPr>
          <p:cNvGrpSpPr/>
          <p:nvPr/>
        </p:nvGrpSpPr>
        <p:grpSpPr>
          <a:xfrm>
            <a:off x="11219963" y="1333395"/>
            <a:ext cx="754868" cy="692833"/>
            <a:chOff x="1301606" y="6252162"/>
            <a:chExt cx="462845" cy="402788"/>
          </a:xfrm>
          <a:solidFill>
            <a:srgbClr val="004F91"/>
          </a:solidFill>
        </p:grpSpPr>
        <p:sp>
          <p:nvSpPr>
            <p:cNvPr id="13" name="Forme libre 12">
              <a:extLst>
                <a:ext uri="{FF2B5EF4-FFF2-40B4-BE49-F238E27FC236}">
                  <a16:creationId xmlns:a16="http://schemas.microsoft.com/office/drawing/2014/main" id="{2213F842-C205-31AA-0CFA-7C4791C89CD3}"/>
                </a:ext>
              </a:extLst>
            </p:cNvPr>
            <p:cNvSpPr/>
            <p:nvPr/>
          </p:nvSpPr>
          <p:spPr>
            <a:xfrm>
              <a:off x="1434300" y="6252162"/>
              <a:ext cx="199811" cy="269202"/>
            </a:xfrm>
            <a:custGeom>
              <a:avLst/>
              <a:gdLst>
                <a:gd name="connsiteX0" fmla="*/ 1235075 w 1563369"/>
                <a:gd name="connsiteY0" fmla="*/ 1745615 h 2106294"/>
                <a:gd name="connsiteX1" fmla="*/ 708660 w 1563369"/>
                <a:gd name="connsiteY1" fmla="*/ 1172845 h 2106294"/>
                <a:gd name="connsiteX2" fmla="*/ 708660 w 1563369"/>
                <a:gd name="connsiteY2" fmla="*/ 0 h 2106294"/>
                <a:gd name="connsiteX3" fmla="*/ 626110 w 1563369"/>
                <a:gd name="connsiteY3" fmla="*/ 0 h 2106294"/>
                <a:gd name="connsiteX4" fmla="*/ 626110 w 1563369"/>
                <a:gd name="connsiteY4" fmla="*/ 624840 h 2106294"/>
                <a:gd name="connsiteX5" fmla="*/ 0 w 1563369"/>
                <a:gd name="connsiteY5" fmla="*/ 1355725 h 2106294"/>
                <a:gd name="connsiteX6" fmla="*/ 811530 w 1563369"/>
                <a:gd name="connsiteY6" fmla="*/ 2106295 h 2106294"/>
                <a:gd name="connsiteX7" fmla="*/ 1563370 w 1563369"/>
                <a:gd name="connsiteY7" fmla="*/ 1634490 h 2106294"/>
                <a:gd name="connsiteX8" fmla="*/ 1235075 w 1563369"/>
                <a:gd name="connsiteY8" fmla="*/ 1745615 h 21062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563369" h="2106294">
                  <a:moveTo>
                    <a:pt x="1235075" y="1745615"/>
                  </a:moveTo>
                  <a:cubicBezTo>
                    <a:pt x="986155" y="1741805"/>
                    <a:pt x="708660" y="1526540"/>
                    <a:pt x="708660" y="1172845"/>
                  </a:cubicBezTo>
                  <a:lnTo>
                    <a:pt x="708660" y="0"/>
                  </a:lnTo>
                  <a:lnTo>
                    <a:pt x="626110" y="0"/>
                  </a:lnTo>
                  <a:lnTo>
                    <a:pt x="626110" y="624840"/>
                  </a:lnTo>
                  <a:cubicBezTo>
                    <a:pt x="267335" y="702945"/>
                    <a:pt x="0" y="1000125"/>
                    <a:pt x="0" y="1355725"/>
                  </a:cubicBezTo>
                  <a:cubicBezTo>
                    <a:pt x="0" y="1770380"/>
                    <a:pt x="362585" y="2106295"/>
                    <a:pt x="811530" y="2106295"/>
                  </a:cubicBezTo>
                  <a:cubicBezTo>
                    <a:pt x="1152525" y="2106295"/>
                    <a:pt x="1443355" y="1910715"/>
                    <a:pt x="1563370" y="1634490"/>
                  </a:cubicBezTo>
                  <a:cubicBezTo>
                    <a:pt x="1486535" y="1701165"/>
                    <a:pt x="1355090" y="1747520"/>
                    <a:pt x="1235075" y="1745615"/>
                  </a:cubicBezTo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 dirty="0"/>
            </a:p>
          </p:txBody>
        </p:sp>
        <p:sp>
          <p:nvSpPr>
            <p:cNvPr id="14" name="Forme libre 13">
              <a:extLst>
                <a:ext uri="{FF2B5EF4-FFF2-40B4-BE49-F238E27FC236}">
                  <a16:creationId xmlns:a16="http://schemas.microsoft.com/office/drawing/2014/main" id="{8984FAD5-DD14-7D72-5A4C-CDD4492817C3}"/>
                </a:ext>
              </a:extLst>
            </p:cNvPr>
            <p:cNvSpPr/>
            <p:nvPr/>
          </p:nvSpPr>
          <p:spPr>
            <a:xfrm>
              <a:off x="1538669" y="6329417"/>
              <a:ext cx="92507" cy="83933"/>
            </a:xfrm>
            <a:custGeom>
              <a:avLst/>
              <a:gdLst>
                <a:gd name="connsiteX0" fmla="*/ 0 w 723792"/>
                <a:gd name="connsiteY0" fmla="*/ 698 h 656710"/>
                <a:gd name="connsiteX1" fmla="*/ 692785 w 723792"/>
                <a:gd name="connsiteY1" fmla="*/ 369633 h 656710"/>
                <a:gd name="connsiteX2" fmla="*/ 448310 w 723792"/>
                <a:gd name="connsiteY2" fmla="*/ 656653 h 656710"/>
                <a:gd name="connsiteX3" fmla="*/ 0 w 723792"/>
                <a:gd name="connsiteY3" fmla="*/ 698 h 6567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23792" h="656710">
                  <a:moveTo>
                    <a:pt x="0" y="698"/>
                  </a:moveTo>
                  <a:cubicBezTo>
                    <a:pt x="34290" y="-3747"/>
                    <a:pt x="450215" y="1968"/>
                    <a:pt x="692785" y="369633"/>
                  </a:cubicBezTo>
                  <a:cubicBezTo>
                    <a:pt x="774700" y="493458"/>
                    <a:pt x="694690" y="648398"/>
                    <a:pt x="448310" y="656653"/>
                  </a:cubicBezTo>
                  <a:cubicBezTo>
                    <a:pt x="360680" y="659193"/>
                    <a:pt x="46355" y="579818"/>
                    <a:pt x="0" y="698"/>
                  </a:cubicBezTo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 dirty="0"/>
            </a:p>
          </p:txBody>
        </p:sp>
        <p:sp>
          <p:nvSpPr>
            <p:cNvPr id="15" name="Forme libre 14">
              <a:extLst>
                <a:ext uri="{FF2B5EF4-FFF2-40B4-BE49-F238E27FC236}">
                  <a16:creationId xmlns:a16="http://schemas.microsoft.com/office/drawing/2014/main" id="{F0791A2E-9F2B-5F93-89A3-AAAF0E5CEC53}"/>
                </a:ext>
              </a:extLst>
            </p:cNvPr>
            <p:cNvSpPr/>
            <p:nvPr/>
          </p:nvSpPr>
          <p:spPr>
            <a:xfrm>
              <a:off x="1416851" y="6550012"/>
              <a:ext cx="107778" cy="104856"/>
            </a:xfrm>
            <a:custGeom>
              <a:avLst/>
              <a:gdLst>
                <a:gd name="connsiteX0" fmla="*/ 421640 w 843281"/>
                <a:gd name="connsiteY0" fmla="*/ 0 h 820420"/>
                <a:gd name="connsiteX1" fmla="*/ 0 w 843281"/>
                <a:gd name="connsiteY1" fmla="*/ 398145 h 820420"/>
                <a:gd name="connsiteX2" fmla="*/ 0 w 843281"/>
                <a:gd name="connsiteY2" fmla="*/ 820420 h 820420"/>
                <a:gd name="connsiteX3" fmla="*/ 187325 w 843281"/>
                <a:gd name="connsiteY3" fmla="*/ 820420 h 820420"/>
                <a:gd name="connsiteX4" fmla="*/ 187325 w 843281"/>
                <a:gd name="connsiteY4" fmla="*/ 401320 h 820420"/>
                <a:gd name="connsiteX5" fmla="*/ 421640 w 843281"/>
                <a:gd name="connsiteY5" fmla="*/ 142875 h 820420"/>
                <a:gd name="connsiteX6" fmla="*/ 655955 w 843281"/>
                <a:gd name="connsiteY6" fmla="*/ 401320 h 820420"/>
                <a:gd name="connsiteX7" fmla="*/ 655955 w 843281"/>
                <a:gd name="connsiteY7" fmla="*/ 820420 h 820420"/>
                <a:gd name="connsiteX8" fmla="*/ 843280 w 843281"/>
                <a:gd name="connsiteY8" fmla="*/ 820420 h 820420"/>
                <a:gd name="connsiteX9" fmla="*/ 843280 w 843281"/>
                <a:gd name="connsiteY9" fmla="*/ 398780 h 820420"/>
                <a:gd name="connsiteX10" fmla="*/ 421640 w 843281"/>
                <a:gd name="connsiteY10" fmla="*/ 0 h 8204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843281" h="820420">
                  <a:moveTo>
                    <a:pt x="421640" y="0"/>
                  </a:moveTo>
                  <a:cubicBezTo>
                    <a:pt x="212090" y="0"/>
                    <a:pt x="0" y="86360"/>
                    <a:pt x="0" y="398145"/>
                  </a:cubicBezTo>
                  <a:lnTo>
                    <a:pt x="0" y="820420"/>
                  </a:lnTo>
                  <a:lnTo>
                    <a:pt x="187325" y="820420"/>
                  </a:lnTo>
                  <a:lnTo>
                    <a:pt x="187325" y="401320"/>
                  </a:lnTo>
                  <a:cubicBezTo>
                    <a:pt x="187325" y="191135"/>
                    <a:pt x="322580" y="142875"/>
                    <a:pt x="421640" y="142875"/>
                  </a:cubicBezTo>
                  <a:cubicBezTo>
                    <a:pt x="520700" y="142875"/>
                    <a:pt x="655955" y="191770"/>
                    <a:pt x="655955" y="401320"/>
                  </a:cubicBezTo>
                  <a:lnTo>
                    <a:pt x="655955" y="820420"/>
                  </a:lnTo>
                  <a:lnTo>
                    <a:pt x="843280" y="820420"/>
                  </a:lnTo>
                  <a:lnTo>
                    <a:pt x="843280" y="398780"/>
                  </a:lnTo>
                  <a:cubicBezTo>
                    <a:pt x="843915" y="86995"/>
                    <a:pt x="631825" y="0"/>
                    <a:pt x="421640" y="0"/>
                  </a:cubicBezTo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 dirty="0"/>
            </a:p>
          </p:txBody>
        </p:sp>
        <p:sp>
          <p:nvSpPr>
            <p:cNvPr id="16" name="Forme libre 15">
              <a:extLst>
                <a:ext uri="{FF2B5EF4-FFF2-40B4-BE49-F238E27FC236}">
                  <a16:creationId xmlns:a16="http://schemas.microsoft.com/office/drawing/2014/main" id="{F67A0A11-B45B-CE3F-AA99-68A4865D48EC}"/>
                </a:ext>
              </a:extLst>
            </p:cNvPr>
            <p:cNvSpPr/>
            <p:nvPr/>
          </p:nvSpPr>
          <p:spPr>
            <a:xfrm>
              <a:off x="1301606" y="6552934"/>
              <a:ext cx="99581" cy="101935"/>
            </a:xfrm>
            <a:custGeom>
              <a:avLst/>
              <a:gdLst>
                <a:gd name="connsiteX0" fmla="*/ 0 w 779145"/>
                <a:gd name="connsiteY0" fmla="*/ 398780 h 797559"/>
                <a:gd name="connsiteX1" fmla="*/ 398145 w 779145"/>
                <a:gd name="connsiteY1" fmla="*/ 797560 h 797559"/>
                <a:gd name="connsiteX2" fmla="*/ 779145 w 779145"/>
                <a:gd name="connsiteY2" fmla="*/ 797560 h 797559"/>
                <a:gd name="connsiteX3" fmla="*/ 779145 w 779145"/>
                <a:gd name="connsiteY3" fmla="*/ 657860 h 797559"/>
                <a:gd name="connsiteX4" fmla="*/ 446405 w 779145"/>
                <a:gd name="connsiteY4" fmla="*/ 657860 h 797559"/>
                <a:gd name="connsiteX5" fmla="*/ 194945 w 779145"/>
                <a:gd name="connsiteY5" fmla="*/ 398780 h 797559"/>
                <a:gd name="connsiteX6" fmla="*/ 446405 w 779145"/>
                <a:gd name="connsiteY6" fmla="*/ 137795 h 797559"/>
                <a:gd name="connsiteX7" fmla="*/ 779145 w 779145"/>
                <a:gd name="connsiteY7" fmla="*/ 137795 h 797559"/>
                <a:gd name="connsiteX8" fmla="*/ 779145 w 779145"/>
                <a:gd name="connsiteY8" fmla="*/ 0 h 797559"/>
                <a:gd name="connsiteX9" fmla="*/ 398145 w 779145"/>
                <a:gd name="connsiteY9" fmla="*/ 0 h 797559"/>
                <a:gd name="connsiteX10" fmla="*/ 0 w 779145"/>
                <a:gd name="connsiteY10" fmla="*/ 398780 h 7975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779145" h="797559">
                  <a:moveTo>
                    <a:pt x="0" y="398780"/>
                  </a:moveTo>
                  <a:cubicBezTo>
                    <a:pt x="0" y="596900"/>
                    <a:pt x="86360" y="797560"/>
                    <a:pt x="398145" y="797560"/>
                  </a:cubicBezTo>
                  <a:lnTo>
                    <a:pt x="779145" y="797560"/>
                  </a:lnTo>
                  <a:lnTo>
                    <a:pt x="779145" y="657860"/>
                  </a:lnTo>
                  <a:lnTo>
                    <a:pt x="446405" y="657860"/>
                  </a:lnTo>
                  <a:cubicBezTo>
                    <a:pt x="236220" y="657860"/>
                    <a:pt x="194945" y="495935"/>
                    <a:pt x="194945" y="398780"/>
                  </a:cubicBezTo>
                  <a:cubicBezTo>
                    <a:pt x="194945" y="302260"/>
                    <a:pt x="236220" y="137795"/>
                    <a:pt x="446405" y="137795"/>
                  </a:cubicBezTo>
                  <a:lnTo>
                    <a:pt x="779145" y="137795"/>
                  </a:lnTo>
                  <a:lnTo>
                    <a:pt x="779145" y="0"/>
                  </a:lnTo>
                  <a:lnTo>
                    <a:pt x="398145" y="0"/>
                  </a:lnTo>
                  <a:cubicBezTo>
                    <a:pt x="86360" y="0"/>
                    <a:pt x="0" y="200660"/>
                    <a:pt x="0" y="398780"/>
                  </a:cubicBezTo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 dirty="0"/>
            </a:p>
          </p:txBody>
        </p:sp>
        <p:sp>
          <p:nvSpPr>
            <p:cNvPr id="17" name="Forme libre 16">
              <a:extLst>
                <a:ext uri="{FF2B5EF4-FFF2-40B4-BE49-F238E27FC236}">
                  <a16:creationId xmlns:a16="http://schemas.microsoft.com/office/drawing/2014/main" id="{AFCA0403-7F62-64F3-3CA3-5E570BD32AB0}"/>
                </a:ext>
              </a:extLst>
            </p:cNvPr>
            <p:cNvSpPr/>
            <p:nvPr/>
          </p:nvSpPr>
          <p:spPr>
            <a:xfrm>
              <a:off x="1538994" y="6550094"/>
              <a:ext cx="108914" cy="104856"/>
            </a:xfrm>
            <a:custGeom>
              <a:avLst/>
              <a:gdLst>
                <a:gd name="connsiteX0" fmla="*/ 652145 w 852169"/>
                <a:gd name="connsiteY0" fmla="*/ 365125 h 820419"/>
                <a:gd name="connsiteX1" fmla="*/ 200025 w 852169"/>
                <a:gd name="connsiteY1" fmla="*/ 365125 h 820419"/>
                <a:gd name="connsiteX2" fmla="*/ 424180 w 852169"/>
                <a:gd name="connsiteY2" fmla="*/ 121920 h 820419"/>
                <a:gd name="connsiteX3" fmla="*/ 652145 w 852169"/>
                <a:gd name="connsiteY3" fmla="*/ 365125 h 820419"/>
                <a:gd name="connsiteX4" fmla="*/ 199390 w 852169"/>
                <a:gd name="connsiteY4" fmla="*/ 485775 h 820419"/>
                <a:gd name="connsiteX5" fmla="*/ 852170 w 852169"/>
                <a:gd name="connsiteY5" fmla="*/ 485775 h 820419"/>
                <a:gd name="connsiteX6" fmla="*/ 852170 w 852169"/>
                <a:gd name="connsiteY6" fmla="*/ 426720 h 820419"/>
                <a:gd name="connsiteX7" fmla="*/ 407670 w 852169"/>
                <a:gd name="connsiteY7" fmla="*/ 0 h 820419"/>
                <a:gd name="connsiteX8" fmla="*/ 0 w 852169"/>
                <a:gd name="connsiteY8" fmla="*/ 410210 h 820419"/>
                <a:gd name="connsiteX9" fmla="*/ 0 w 852169"/>
                <a:gd name="connsiteY9" fmla="*/ 421640 h 820419"/>
                <a:gd name="connsiteX10" fmla="*/ 398145 w 852169"/>
                <a:gd name="connsiteY10" fmla="*/ 820420 h 820419"/>
                <a:gd name="connsiteX11" fmla="*/ 828675 w 852169"/>
                <a:gd name="connsiteY11" fmla="*/ 820420 h 820419"/>
                <a:gd name="connsiteX12" fmla="*/ 828675 w 852169"/>
                <a:gd name="connsiteY12" fmla="*/ 680720 h 820419"/>
                <a:gd name="connsiteX13" fmla="*/ 447040 w 852169"/>
                <a:gd name="connsiteY13" fmla="*/ 680720 h 820419"/>
                <a:gd name="connsiteX14" fmla="*/ 199390 w 852169"/>
                <a:gd name="connsiteY14" fmla="*/ 485775 h 8204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852169" h="820419">
                  <a:moveTo>
                    <a:pt x="652145" y="365125"/>
                  </a:moveTo>
                  <a:lnTo>
                    <a:pt x="200025" y="365125"/>
                  </a:lnTo>
                  <a:cubicBezTo>
                    <a:pt x="200025" y="297180"/>
                    <a:pt x="204470" y="121920"/>
                    <a:pt x="424180" y="121920"/>
                  </a:cubicBezTo>
                  <a:cubicBezTo>
                    <a:pt x="683895" y="121285"/>
                    <a:pt x="652145" y="365125"/>
                    <a:pt x="652145" y="365125"/>
                  </a:cubicBezTo>
                  <a:moveTo>
                    <a:pt x="199390" y="485775"/>
                  </a:moveTo>
                  <a:lnTo>
                    <a:pt x="852170" y="485775"/>
                  </a:lnTo>
                  <a:cubicBezTo>
                    <a:pt x="852170" y="463550"/>
                    <a:pt x="852170" y="426720"/>
                    <a:pt x="852170" y="426720"/>
                  </a:cubicBezTo>
                  <a:cubicBezTo>
                    <a:pt x="852170" y="71755"/>
                    <a:pt x="619125" y="0"/>
                    <a:pt x="407670" y="0"/>
                  </a:cubicBezTo>
                  <a:cubicBezTo>
                    <a:pt x="109855" y="0"/>
                    <a:pt x="0" y="212725"/>
                    <a:pt x="0" y="410210"/>
                  </a:cubicBezTo>
                  <a:lnTo>
                    <a:pt x="0" y="421640"/>
                  </a:lnTo>
                  <a:cubicBezTo>
                    <a:pt x="0" y="619760"/>
                    <a:pt x="86995" y="820420"/>
                    <a:pt x="398145" y="820420"/>
                  </a:cubicBezTo>
                  <a:lnTo>
                    <a:pt x="828675" y="820420"/>
                  </a:lnTo>
                  <a:lnTo>
                    <a:pt x="828675" y="680720"/>
                  </a:lnTo>
                  <a:lnTo>
                    <a:pt x="447040" y="680720"/>
                  </a:lnTo>
                  <a:cubicBezTo>
                    <a:pt x="271780" y="679450"/>
                    <a:pt x="213995" y="579120"/>
                    <a:pt x="199390" y="485775"/>
                  </a:cubicBezTo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 dirty="0"/>
            </a:p>
          </p:txBody>
        </p:sp>
        <p:sp>
          <p:nvSpPr>
            <p:cNvPr id="18" name="Forme libre 17">
              <a:extLst>
                <a:ext uri="{FF2B5EF4-FFF2-40B4-BE49-F238E27FC236}">
                  <a16:creationId xmlns:a16="http://schemas.microsoft.com/office/drawing/2014/main" id="{0AF1CAD3-C5AD-8CF0-6826-46020345805E}"/>
                </a:ext>
              </a:extLst>
            </p:cNvPr>
            <p:cNvSpPr/>
            <p:nvPr/>
          </p:nvSpPr>
          <p:spPr>
            <a:xfrm>
              <a:off x="1662192" y="6552934"/>
              <a:ext cx="102259" cy="101366"/>
            </a:xfrm>
            <a:custGeom>
              <a:avLst/>
              <a:gdLst>
                <a:gd name="connsiteX0" fmla="*/ 472440 w 800100"/>
                <a:gd name="connsiteY0" fmla="*/ 336550 h 793114"/>
                <a:gd name="connsiteX1" fmla="*/ 367030 w 800100"/>
                <a:gd name="connsiteY1" fmla="*/ 336550 h 793114"/>
                <a:gd name="connsiteX2" fmla="*/ 207010 w 800100"/>
                <a:gd name="connsiteY2" fmla="*/ 234950 h 793114"/>
                <a:gd name="connsiteX3" fmla="*/ 355600 w 800100"/>
                <a:gd name="connsiteY3" fmla="*/ 137795 h 793114"/>
                <a:gd name="connsiteX4" fmla="*/ 769620 w 800100"/>
                <a:gd name="connsiteY4" fmla="*/ 137795 h 793114"/>
                <a:gd name="connsiteX5" fmla="*/ 769620 w 800100"/>
                <a:gd name="connsiteY5" fmla="*/ 0 h 793114"/>
                <a:gd name="connsiteX6" fmla="*/ 357505 w 800100"/>
                <a:gd name="connsiteY6" fmla="*/ 0 h 793114"/>
                <a:gd name="connsiteX7" fmla="*/ 0 w 800100"/>
                <a:gd name="connsiteY7" fmla="*/ 234315 h 793114"/>
                <a:gd name="connsiteX8" fmla="*/ 327660 w 800100"/>
                <a:gd name="connsiteY8" fmla="*/ 456565 h 793114"/>
                <a:gd name="connsiteX9" fmla="*/ 433070 w 800100"/>
                <a:gd name="connsiteY9" fmla="*/ 456565 h 793114"/>
                <a:gd name="connsiteX10" fmla="*/ 593090 w 800100"/>
                <a:gd name="connsiteY10" fmla="*/ 558165 h 793114"/>
                <a:gd name="connsiteX11" fmla="*/ 444500 w 800100"/>
                <a:gd name="connsiteY11" fmla="*/ 655320 h 793114"/>
                <a:gd name="connsiteX12" fmla="*/ 30480 w 800100"/>
                <a:gd name="connsiteY12" fmla="*/ 655320 h 793114"/>
                <a:gd name="connsiteX13" fmla="*/ 30480 w 800100"/>
                <a:gd name="connsiteY13" fmla="*/ 793115 h 793114"/>
                <a:gd name="connsiteX14" fmla="*/ 442595 w 800100"/>
                <a:gd name="connsiteY14" fmla="*/ 793115 h 793114"/>
                <a:gd name="connsiteX15" fmla="*/ 800100 w 800100"/>
                <a:gd name="connsiteY15" fmla="*/ 558800 h 793114"/>
                <a:gd name="connsiteX16" fmla="*/ 472440 w 800100"/>
                <a:gd name="connsiteY16" fmla="*/ 336550 h 7931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800100" h="793114">
                  <a:moveTo>
                    <a:pt x="472440" y="336550"/>
                  </a:moveTo>
                  <a:lnTo>
                    <a:pt x="367030" y="336550"/>
                  </a:lnTo>
                  <a:cubicBezTo>
                    <a:pt x="268605" y="336550"/>
                    <a:pt x="207010" y="305435"/>
                    <a:pt x="207010" y="234950"/>
                  </a:cubicBezTo>
                  <a:cubicBezTo>
                    <a:pt x="207010" y="166370"/>
                    <a:pt x="255270" y="139065"/>
                    <a:pt x="355600" y="137795"/>
                  </a:cubicBezTo>
                  <a:lnTo>
                    <a:pt x="769620" y="137795"/>
                  </a:lnTo>
                  <a:lnTo>
                    <a:pt x="769620" y="0"/>
                  </a:lnTo>
                  <a:lnTo>
                    <a:pt x="357505" y="0"/>
                  </a:lnTo>
                  <a:cubicBezTo>
                    <a:pt x="189865" y="0"/>
                    <a:pt x="0" y="27940"/>
                    <a:pt x="0" y="234315"/>
                  </a:cubicBezTo>
                  <a:cubicBezTo>
                    <a:pt x="0" y="459740"/>
                    <a:pt x="252730" y="456565"/>
                    <a:pt x="327660" y="456565"/>
                  </a:cubicBezTo>
                  <a:lnTo>
                    <a:pt x="433070" y="456565"/>
                  </a:lnTo>
                  <a:cubicBezTo>
                    <a:pt x="532130" y="456565"/>
                    <a:pt x="593090" y="487680"/>
                    <a:pt x="593090" y="558165"/>
                  </a:cubicBezTo>
                  <a:cubicBezTo>
                    <a:pt x="593090" y="626110"/>
                    <a:pt x="544830" y="654050"/>
                    <a:pt x="444500" y="655320"/>
                  </a:cubicBezTo>
                  <a:lnTo>
                    <a:pt x="30480" y="655320"/>
                  </a:lnTo>
                  <a:lnTo>
                    <a:pt x="30480" y="793115"/>
                  </a:lnTo>
                  <a:lnTo>
                    <a:pt x="442595" y="793115"/>
                  </a:lnTo>
                  <a:cubicBezTo>
                    <a:pt x="610235" y="793115"/>
                    <a:pt x="800100" y="765175"/>
                    <a:pt x="800100" y="558800"/>
                  </a:cubicBezTo>
                  <a:cubicBezTo>
                    <a:pt x="799465" y="332740"/>
                    <a:pt x="546735" y="336550"/>
                    <a:pt x="472440" y="336550"/>
                  </a:cubicBezTo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 dirty="0"/>
            </a:p>
          </p:txBody>
        </p:sp>
      </p:grpSp>
      <p:pic>
        <p:nvPicPr>
          <p:cNvPr id="22" name="Picture 2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618" y="3735618"/>
            <a:ext cx="3658698" cy="23506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3" name="ZoneTexte 22"/>
          <p:cNvSpPr txBox="1"/>
          <p:nvPr/>
        </p:nvSpPr>
        <p:spPr>
          <a:xfrm>
            <a:off x="5047512" y="3290358"/>
            <a:ext cx="183415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200" b="1" i="1" dirty="0"/>
              <a:t>C²OMODO Radiometer</a:t>
            </a:r>
          </a:p>
          <a:p>
            <a:pPr algn="ctr"/>
            <a:r>
              <a:rPr lang="en-US" sz="1200" b="1" i="1" dirty="0"/>
              <a:t>CAD Model @ ADS</a:t>
            </a:r>
          </a:p>
        </p:txBody>
      </p:sp>
      <p:pic>
        <p:nvPicPr>
          <p:cNvPr id="24" name="Image 23"/>
          <p:cNvPicPr/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98257" y="3533361"/>
            <a:ext cx="3118949" cy="2283421"/>
          </a:xfrm>
          <a:prstGeom prst="rect">
            <a:avLst/>
          </a:prstGeom>
        </p:spPr>
      </p:pic>
      <p:pic>
        <p:nvPicPr>
          <p:cNvPr id="33" name="Audio 32">
            <a:hlinkClick r:id="" action="ppaction://media"/>
            <a:extLst>
              <a:ext uri="{FF2B5EF4-FFF2-40B4-BE49-F238E27FC236}">
                <a16:creationId xmlns:a16="http://schemas.microsoft.com/office/drawing/2014/main" id="{DB70EA9E-8A00-3DEB-9613-52BF9A123A4C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1"/>
          <a:srcRect l="-203125" t="-203125" r="-203125" b="-203125"/>
          <a:stretch>
            <a:fillRect/>
          </a:stretch>
        </p:blipFill>
        <p:spPr>
          <a:xfrm>
            <a:off x="10052304" y="4718304"/>
            <a:ext cx="2057400" cy="2057400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26995855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57996"/>
    </mc:Choice>
    <mc:Fallback xmlns="">
      <p:transition spd="slow" advTm="57996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3"/>
                </p:tgtEl>
              </p:cMediaNode>
            </p:audio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0487893-BFCC-3B12-0831-295CB2EB229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62065" y="132628"/>
            <a:ext cx="9862457" cy="667472"/>
          </a:xfrm>
        </p:spPr>
        <p:txBody>
          <a:bodyPr/>
          <a:lstStyle/>
          <a:p>
            <a:r>
              <a:rPr lang="en-GB" dirty="0"/>
              <a:t>CNES Calibration environment SADE/Muscle</a:t>
            </a:r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7CF1E89D-7C1A-3B9F-DE62-D5BA059C8994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DA28AC38-E0E8-49D7-B2FE-71FD7C42C09E}" type="slidenum">
              <a:rPr lang="en-US" smtClean="0"/>
              <a:pPr>
                <a:defRPr/>
              </a:pPr>
              <a:t>11</a:t>
            </a:fld>
            <a:endParaRPr lang="en-US"/>
          </a:p>
        </p:txBody>
      </p:sp>
      <p:grpSp>
        <p:nvGrpSpPr>
          <p:cNvPr id="31" name="Groupe 30">
            <a:extLst>
              <a:ext uri="{FF2B5EF4-FFF2-40B4-BE49-F238E27FC236}">
                <a16:creationId xmlns:a16="http://schemas.microsoft.com/office/drawing/2014/main" id="{A5D5299B-6FE7-911D-35AD-5696C82405BE}"/>
              </a:ext>
            </a:extLst>
          </p:cNvPr>
          <p:cNvGrpSpPr/>
          <p:nvPr/>
        </p:nvGrpSpPr>
        <p:grpSpPr>
          <a:xfrm>
            <a:off x="215414" y="3249708"/>
            <a:ext cx="11802569" cy="3020460"/>
            <a:chOff x="397978" y="3280892"/>
            <a:chExt cx="11802569" cy="3020460"/>
          </a:xfrm>
        </p:grpSpPr>
        <p:grpSp>
          <p:nvGrpSpPr>
            <p:cNvPr id="32" name="Groupe 31">
              <a:extLst>
                <a:ext uri="{FF2B5EF4-FFF2-40B4-BE49-F238E27FC236}">
                  <a16:creationId xmlns:a16="http://schemas.microsoft.com/office/drawing/2014/main" id="{DCD24AE2-47DB-3916-C1AD-8A3CC7B4B781}"/>
                </a:ext>
              </a:extLst>
            </p:cNvPr>
            <p:cNvGrpSpPr/>
            <p:nvPr/>
          </p:nvGrpSpPr>
          <p:grpSpPr>
            <a:xfrm>
              <a:off x="1958009" y="3836278"/>
              <a:ext cx="10242538" cy="2112612"/>
              <a:chOff x="-703425" y="4272199"/>
              <a:chExt cx="10242538" cy="2112612"/>
            </a:xfrm>
          </p:grpSpPr>
          <p:cxnSp>
            <p:nvCxnSpPr>
              <p:cNvPr id="38" name="Connecteur droit 37">
                <a:extLst>
                  <a:ext uri="{FF2B5EF4-FFF2-40B4-BE49-F238E27FC236}">
                    <a16:creationId xmlns:a16="http://schemas.microsoft.com/office/drawing/2014/main" id="{BDF7C797-21B6-D811-5B19-896F33769378}"/>
                  </a:ext>
                </a:extLst>
              </p:cNvPr>
              <p:cNvCxnSpPr/>
              <p:nvPr/>
            </p:nvCxnSpPr>
            <p:spPr>
              <a:xfrm>
                <a:off x="-703425" y="5307234"/>
                <a:ext cx="10242538" cy="0"/>
              </a:xfrm>
              <a:prstGeom prst="line">
                <a:avLst/>
              </a:prstGeom>
              <a:ln w="9525">
                <a:solidFill>
                  <a:schemeClr val="bg1">
                    <a:lumMod val="65000"/>
                  </a:schemeClr>
                </a:solidFill>
                <a:prstDash val="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39" name="Groupe 38">
                <a:extLst>
                  <a:ext uri="{FF2B5EF4-FFF2-40B4-BE49-F238E27FC236}">
                    <a16:creationId xmlns:a16="http://schemas.microsoft.com/office/drawing/2014/main" id="{DFEA7452-0349-5EDE-6441-B245C772BB65}"/>
                  </a:ext>
                </a:extLst>
              </p:cNvPr>
              <p:cNvGrpSpPr/>
              <p:nvPr/>
            </p:nvGrpSpPr>
            <p:grpSpPr>
              <a:xfrm>
                <a:off x="-398634" y="4272199"/>
                <a:ext cx="6199175" cy="2112612"/>
                <a:chOff x="-219660" y="1971697"/>
                <a:chExt cx="11067113" cy="3556614"/>
              </a:xfrm>
            </p:grpSpPr>
            <p:cxnSp>
              <p:nvCxnSpPr>
                <p:cNvPr id="47" name="Connecteur droit 46">
                  <a:extLst>
                    <a:ext uri="{FF2B5EF4-FFF2-40B4-BE49-F238E27FC236}">
                      <a16:creationId xmlns:a16="http://schemas.microsoft.com/office/drawing/2014/main" id="{5FD7741D-060A-4E43-DB0D-9E47460BA3F4}"/>
                    </a:ext>
                  </a:extLst>
                </p:cNvPr>
                <p:cNvCxnSpPr>
                  <a:cxnSpLocks/>
                  <a:stCxn id="50" idx="2"/>
                  <a:endCxn id="48" idx="0"/>
                </p:cNvCxnSpPr>
                <p:nvPr/>
              </p:nvCxnSpPr>
              <p:spPr>
                <a:xfrm>
                  <a:off x="1971008" y="3587949"/>
                  <a:ext cx="2" cy="69100"/>
                </a:xfrm>
                <a:prstGeom prst="line">
                  <a:avLst/>
                </a:prstGeom>
                <a:ln w="12700">
                  <a:solidFill>
                    <a:schemeClr val="bg1">
                      <a:lumMod val="6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48" name="Ellipse 47">
                  <a:extLst>
                    <a:ext uri="{FF2B5EF4-FFF2-40B4-BE49-F238E27FC236}">
                      <a16:creationId xmlns:a16="http://schemas.microsoft.com/office/drawing/2014/main" id="{C92DAC87-5F62-1417-A2E1-CDB686397CAE}"/>
                    </a:ext>
                  </a:extLst>
                </p:cNvPr>
                <p:cNvSpPr/>
                <p:nvPr/>
              </p:nvSpPr>
              <p:spPr>
                <a:xfrm>
                  <a:off x="1912285" y="3657048"/>
                  <a:ext cx="117446" cy="117446"/>
                </a:xfrm>
                <a:prstGeom prst="ellipse">
                  <a:avLst/>
                </a:prstGeom>
                <a:solidFill>
                  <a:schemeClr val="accent3"/>
                </a:solidFill>
                <a:ln>
                  <a:noFill/>
                </a:ln>
                <a:effectLst>
                  <a:glow rad="172430">
                    <a:schemeClr val="accent3">
                      <a:alpha val="17000"/>
                    </a:schemeClr>
                  </a:glow>
                </a:effectLst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 sz="1100" dirty="0">
                    <a:effectLst>
                      <a:glow rad="127000">
                        <a:schemeClr val="accent5"/>
                      </a:glow>
                    </a:effectLst>
                  </a:endParaRPr>
                </a:p>
              </p:txBody>
            </p:sp>
            <p:sp>
              <p:nvSpPr>
                <p:cNvPr id="49" name="ZoneTexte 48">
                  <a:extLst>
                    <a:ext uri="{FF2B5EF4-FFF2-40B4-BE49-F238E27FC236}">
                      <a16:creationId xmlns:a16="http://schemas.microsoft.com/office/drawing/2014/main" id="{195C4747-1D30-12AE-04F6-2C4736F9F5CE}"/>
                    </a:ext>
                  </a:extLst>
                </p:cNvPr>
                <p:cNvSpPr txBox="1"/>
                <p:nvPr/>
              </p:nvSpPr>
              <p:spPr>
                <a:xfrm>
                  <a:off x="749320" y="1971697"/>
                  <a:ext cx="2443376" cy="621776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en-GB" dirty="0">
                      <a:latin typeface="CNES Poster" pitchFamily="2" charset="77"/>
                    </a:rPr>
                    <a:t>2024</a:t>
                  </a:r>
                </a:p>
              </p:txBody>
            </p:sp>
            <p:sp>
              <p:nvSpPr>
                <p:cNvPr id="50" name="ZoneTexte 49">
                  <a:extLst>
                    <a:ext uri="{FF2B5EF4-FFF2-40B4-BE49-F238E27FC236}">
                      <a16:creationId xmlns:a16="http://schemas.microsoft.com/office/drawing/2014/main" id="{782FB2D9-078E-D0D0-3116-8929556F3278}"/>
                    </a:ext>
                  </a:extLst>
                </p:cNvPr>
                <p:cNvSpPr txBox="1"/>
                <p:nvPr/>
              </p:nvSpPr>
              <p:spPr>
                <a:xfrm>
                  <a:off x="-38351" y="2499841"/>
                  <a:ext cx="4018718" cy="1088108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en-GB" sz="1200" dirty="0">
                      <a:latin typeface="Arial" panose="020B0604020202020204" pitchFamily="34" charset="0"/>
                      <a:cs typeface="Arial" panose="020B0604020202020204" pitchFamily="34" charset="0"/>
                    </a:rPr>
                    <a:t>S2C commissioning phase performed on the new SADE/MUSCLE version</a:t>
                  </a:r>
                  <a:endParaRPr lang="en-GB" sz="1600" dirty="0"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51" name="ZoneTexte 50">
                  <a:extLst>
                    <a:ext uri="{FF2B5EF4-FFF2-40B4-BE49-F238E27FC236}">
                      <a16:creationId xmlns:a16="http://schemas.microsoft.com/office/drawing/2014/main" id="{8C8819B1-D762-7C41-0A5F-740D61378A86}"/>
                    </a:ext>
                  </a:extLst>
                </p:cNvPr>
                <p:cNvSpPr txBox="1"/>
                <p:nvPr/>
              </p:nvSpPr>
              <p:spPr>
                <a:xfrm>
                  <a:off x="2934087" y="4222947"/>
                  <a:ext cx="3936660" cy="621776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en-GB" dirty="0">
                      <a:latin typeface="CNES Poster" pitchFamily="2" charset="77"/>
                    </a:rPr>
                    <a:t>2025-2026</a:t>
                  </a:r>
                </a:p>
              </p:txBody>
            </p:sp>
            <p:sp>
              <p:nvSpPr>
                <p:cNvPr id="52" name="ZoneTexte 51">
                  <a:extLst>
                    <a:ext uri="{FF2B5EF4-FFF2-40B4-BE49-F238E27FC236}">
                      <a16:creationId xmlns:a16="http://schemas.microsoft.com/office/drawing/2014/main" id="{34A398AA-592C-5914-DD28-12D0CB7BA62D}"/>
                    </a:ext>
                  </a:extLst>
                </p:cNvPr>
                <p:cNvSpPr txBox="1"/>
                <p:nvPr/>
              </p:nvSpPr>
              <p:spPr>
                <a:xfrm>
                  <a:off x="-219660" y="4751091"/>
                  <a:ext cx="10244155" cy="777220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en-US" sz="1200" dirty="0">
                      <a:latin typeface="Arial" panose="020B0604020202020204" pitchFamily="34" charset="0"/>
                      <a:cs typeface="Arial" panose="020B0604020202020204" pitchFamily="34" charset="0"/>
                    </a:rPr>
                    <a:t>Both legacy and new SADE/MUSCLE are run together.</a:t>
                  </a:r>
                </a:p>
                <a:p>
                  <a:pPr algn="ctr"/>
                  <a:r>
                    <a:rPr lang="en-US" sz="1200" dirty="0">
                      <a:latin typeface="Arial" panose="020B0604020202020204" pitchFamily="34" charset="0"/>
                      <a:cs typeface="Arial" panose="020B0604020202020204" pitchFamily="34" charset="0"/>
                    </a:rPr>
                    <a:t>3 commissioning phases use the new version: CO3D, 3MI and </a:t>
                  </a:r>
                  <a:r>
                    <a:rPr lang="en-US" sz="1200" dirty="0" err="1">
                      <a:latin typeface="Arial" panose="020B0604020202020204" pitchFamily="34" charset="0"/>
                      <a:cs typeface="Arial" panose="020B0604020202020204" pitchFamily="34" charset="0"/>
                    </a:rPr>
                    <a:t>Microcarb</a:t>
                  </a:r>
                  <a:r>
                    <a:rPr lang="en-US" sz="1200" dirty="0">
                      <a:latin typeface="Arial" panose="020B0604020202020204" pitchFamily="34" charset="0"/>
                      <a:cs typeface="Arial" panose="020B0604020202020204" pitchFamily="34" charset="0"/>
                    </a:rPr>
                    <a:t>. </a:t>
                  </a:r>
                </a:p>
              </p:txBody>
            </p:sp>
            <p:sp>
              <p:nvSpPr>
                <p:cNvPr id="53" name="ZoneTexte 52">
                  <a:extLst>
                    <a:ext uri="{FF2B5EF4-FFF2-40B4-BE49-F238E27FC236}">
                      <a16:creationId xmlns:a16="http://schemas.microsoft.com/office/drawing/2014/main" id="{7E34468C-A9AE-350F-F0C0-635B26848383}"/>
                    </a:ext>
                  </a:extLst>
                </p:cNvPr>
                <p:cNvSpPr txBox="1"/>
                <p:nvPr/>
              </p:nvSpPr>
              <p:spPr>
                <a:xfrm>
                  <a:off x="6677467" y="1971697"/>
                  <a:ext cx="2443376" cy="621776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en-GB" dirty="0">
                      <a:latin typeface="CNES Poster" pitchFamily="2" charset="77"/>
                    </a:rPr>
                    <a:t>2027</a:t>
                  </a:r>
                </a:p>
              </p:txBody>
            </p:sp>
            <p:sp>
              <p:nvSpPr>
                <p:cNvPr id="54" name="ZoneTexte 53">
                  <a:extLst>
                    <a:ext uri="{FF2B5EF4-FFF2-40B4-BE49-F238E27FC236}">
                      <a16:creationId xmlns:a16="http://schemas.microsoft.com/office/drawing/2014/main" id="{710B138F-378C-8E82-66D6-5556DFBB2386}"/>
                    </a:ext>
                  </a:extLst>
                </p:cNvPr>
                <p:cNvSpPr txBox="1"/>
                <p:nvPr/>
              </p:nvSpPr>
              <p:spPr>
                <a:xfrm>
                  <a:off x="4950857" y="2499841"/>
                  <a:ext cx="5896596" cy="1036293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en-US" sz="1200" dirty="0">
                      <a:latin typeface="Arial" panose="020B0604020202020204" pitchFamily="34" charset="0"/>
                      <a:cs typeface="Arial" panose="020B0604020202020204" pitchFamily="34" charset="0"/>
                    </a:rPr>
                    <a:t>The tool will be opened to external partners. </a:t>
                  </a:r>
                  <a:r>
                    <a:rPr lang="en-US" sz="1050" dirty="0">
                      <a:latin typeface="Arial" panose="020B0604020202020204" pitchFamily="34" charset="0"/>
                      <a:cs typeface="Arial" panose="020B0604020202020204" pitchFamily="34" charset="0"/>
                    </a:rPr>
                    <a:t>(Since July 2025, EUMETSAT has already a prior access for the 3MI commissioning phase.)</a:t>
                  </a:r>
                </a:p>
              </p:txBody>
            </p:sp>
          </p:grpSp>
          <p:grpSp>
            <p:nvGrpSpPr>
              <p:cNvPr id="40" name="Groupe 39">
                <a:extLst>
                  <a:ext uri="{FF2B5EF4-FFF2-40B4-BE49-F238E27FC236}">
                    <a16:creationId xmlns:a16="http://schemas.microsoft.com/office/drawing/2014/main" id="{A6484FF0-A8CD-F565-5390-04F06283344C}"/>
                  </a:ext>
                </a:extLst>
              </p:cNvPr>
              <p:cNvGrpSpPr/>
              <p:nvPr/>
            </p:nvGrpSpPr>
            <p:grpSpPr>
              <a:xfrm>
                <a:off x="2439270" y="5273288"/>
                <a:ext cx="65787" cy="353311"/>
                <a:chOff x="4040494" y="3657048"/>
                <a:chExt cx="117446" cy="594804"/>
              </a:xfrm>
            </p:grpSpPr>
            <p:cxnSp>
              <p:nvCxnSpPr>
                <p:cNvPr id="45" name="Connecteur droit 44">
                  <a:extLst>
                    <a:ext uri="{FF2B5EF4-FFF2-40B4-BE49-F238E27FC236}">
                      <a16:creationId xmlns:a16="http://schemas.microsoft.com/office/drawing/2014/main" id="{6980959A-EEA6-B325-C2B1-F43355D5B816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4096187" y="3765246"/>
                  <a:ext cx="0" cy="486606"/>
                </a:xfrm>
                <a:prstGeom prst="line">
                  <a:avLst/>
                </a:prstGeom>
                <a:ln w="12700">
                  <a:solidFill>
                    <a:schemeClr val="bg1">
                      <a:lumMod val="6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46" name="Ellipse 45">
                  <a:extLst>
                    <a:ext uri="{FF2B5EF4-FFF2-40B4-BE49-F238E27FC236}">
                      <a16:creationId xmlns:a16="http://schemas.microsoft.com/office/drawing/2014/main" id="{EB6E4FBB-BF63-06A1-1E4E-00CFA1309ADD}"/>
                    </a:ext>
                  </a:extLst>
                </p:cNvPr>
                <p:cNvSpPr/>
                <p:nvPr/>
              </p:nvSpPr>
              <p:spPr>
                <a:xfrm>
                  <a:off x="4040494" y="3657048"/>
                  <a:ext cx="117446" cy="117445"/>
                </a:xfrm>
                <a:prstGeom prst="ellipse">
                  <a:avLst/>
                </a:prstGeom>
                <a:solidFill>
                  <a:schemeClr val="accent3"/>
                </a:solidFill>
                <a:ln>
                  <a:noFill/>
                </a:ln>
                <a:effectLst>
                  <a:glow rad="172430">
                    <a:schemeClr val="accent3">
                      <a:alpha val="17000"/>
                    </a:schemeClr>
                  </a:glow>
                </a:effectLst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 sz="1100" dirty="0">
                    <a:effectLst>
                      <a:glow rad="127000">
                        <a:schemeClr val="accent5"/>
                      </a:glow>
                    </a:effectLst>
                  </a:endParaRPr>
                </a:p>
              </p:txBody>
            </p:sp>
          </p:grpSp>
          <p:grpSp>
            <p:nvGrpSpPr>
              <p:cNvPr id="41" name="Groupe 40">
                <a:extLst>
                  <a:ext uri="{FF2B5EF4-FFF2-40B4-BE49-F238E27FC236}">
                    <a16:creationId xmlns:a16="http://schemas.microsoft.com/office/drawing/2014/main" id="{A7ABE591-E168-FC00-915C-DBFD9C1553E9}"/>
                  </a:ext>
                </a:extLst>
              </p:cNvPr>
              <p:cNvGrpSpPr/>
              <p:nvPr/>
            </p:nvGrpSpPr>
            <p:grpSpPr>
              <a:xfrm>
                <a:off x="4149071" y="5167564"/>
                <a:ext cx="65787" cy="175487"/>
                <a:chOff x="6037277" y="3479059"/>
                <a:chExt cx="117446" cy="295435"/>
              </a:xfrm>
            </p:grpSpPr>
            <p:cxnSp>
              <p:nvCxnSpPr>
                <p:cNvPr id="43" name="Connecteur droit 42">
                  <a:extLst>
                    <a:ext uri="{FF2B5EF4-FFF2-40B4-BE49-F238E27FC236}">
                      <a16:creationId xmlns:a16="http://schemas.microsoft.com/office/drawing/2014/main" id="{F60A82AC-1385-6922-732D-927FF30AC825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6093668" y="3479059"/>
                  <a:ext cx="0" cy="186867"/>
                </a:xfrm>
                <a:prstGeom prst="line">
                  <a:avLst/>
                </a:prstGeom>
                <a:ln w="12700">
                  <a:solidFill>
                    <a:schemeClr val="bg1">
                      <a:lumMod val="6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44" name="Ellipse 43">
                  <a:extLst>
                    <a:ext uri="{FF2B5EF4-FFF2-40B4-BE49-F238E27FC236}">
                      <a16:creationId xmlns:a16="http://schemas.microsoft.com/office/drawing/2014/main" id="{6F3D50C2-838D-BC76-61E5-9417DDAA1D30}"/>
                    </a:ext>
                  </a:extLst>
                </p:cNvPr>
                <p:cNvSpPr/>
                <p:nvPr/>
              </p:nvSpPr>
              <p:spPr>
                <a:xfrm>
                  <a:off x="6037277" y="3657049"/>
                  <a:ext cx="117446" cy="117445"/>
                </a:xfrm>
                <a:prstGeom prst="ellipse">
                  <a:avLst/>
                </a:prstGeom>
                <a:solidFill>
                  <a:schemeClr val="accent3"/>
                </a:solidFill>
                <a:ln>
                  <a:noFill/>
                </a:ln>
                <a:effectLst>
                  <a:glow rad="172430">
                    <a:schemeClr val="accent3">
                      <a:alpha val="17000"/>
                    </a:schemeClr>
                  </a:glow>
                </a:effectLst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 sz="1100" dirty="0">
                    <a:effectLst>
                      <a:glow rad="127000">
                        <a:schemeClr val="accent5"/>
                      </a:glow>
                    </a:effectLst>
                  </a:endParaRPr>
                </a:p>
              </p:txBody>
            </p:sp>
          </p:grpSp>
          <p:cxnSp>
            <p:nvCxnSpPr>
              <p:cNvPr id="42" name="Connecteur droit 41">
                <a:extLst>
                  <a:ext uri="{FF2B5EF4-FFF2-40B4-BE49-F238E27FC236}">
                    <a16:creationId xmlns:a16="http://schemas.microsoft.com/office/drawing/2014/main" id="{5763436C-C85C-6162-DE76-7FB6B0D6173A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7282676" y="5114636"/>
                <a:ext cx="1" cy="153381"/>
              </a:xfrm>
              <a:prstGeom prst="line">
                <a:avLst/>
              </a:prstGeom>
              <a:ln w="12700">
                <a:solidFill>
                  <a:schemeClr val="bg1">
                    <a:lumMod val="6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33" name="Groupe 32">
              <a:extLst>
                <a:ext uri="{FF2B5EF4-FFF2-40B4-BE49-F238E27FC236}">
                  <a16:creationId xmlns:a16="http://schemas.microsoft.com/office/drawing/2014/main" id="{DCBE002B-C607-CE7A-0DE5-7BDF651E9A6A}"/>
                </a:ext>
              </a:extLst>
            </p:cNvPr>
            <p:cNvGrpSpPr/>
            <p:nvPr/>
          </p:nvGrpSpPr>
          <p:grpSpPr>
            <a:xfrm>
              <a:off x="8484103" y="3280892"/>
              <a:ext cx="3614578" cy="3020460"/>
              <a:chOff x="5073188" y="2713147"/>
              <a:chExt cx="3614578" cy="3020460"/>
            </a:xfrm>
          </p:grpSpPr>
          <p:sp>
            <p:nvSpPr>
              <p:cNvPr id="35" name="Rectangle 34">
                <a:extLst>
                  <a:ext uri="{FF2B5EF4-FFF2-40B4-BE49-F238E27FC236}">
                    <a16:creationId xmlns:a16="http://schemas.microsoft.com/office/drawing/2014/main" id="{00B07B2B-9464-C3C8-71F4-5930114C4D3F}"/>
                  </a:ext>
                </a:extLst>
              </p:cNvPr>
              <p:cNvSpPr/>
              <p:nvPr/>
            </p:nvSpPr>
            <p:spPr>
              <a:xfrm>
                <a:off x="5073188" y="2732045"/>
                <a:ext cx="3614578" cy="3001562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  <a:ln w="15875">
                <a:solidFill>
                  <a:schemeClr val="accent3"/>
                </a:solidFill>
              </a:ln>
              <a:effectLst>
                <a:glow rad="63500">
                  <a:schemeClr val="accent3">
                    <a:alpha val="22000"/>
                  </a:schemeClr>
                </a:glow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t"/>
              <a:lstStyle/>
              <a:p>
                <a:pPr algn="ctr"/>
                <a:r>
                  <a:rPr lang="en-GB" b="1" dirty="0">
                    <a:solidFill>
                      <a:schemeClr val="tx1"/>
                    </a:solidFill>
                  </a:rPr>
                  <a:t>What’s new?</a:t>
                </a:r>
              </a:p>
              <a:p>
                <a:endParaRPr lang="en-GB" sz="800" dirty="0">
                  <a:solidFill>
                    <a:schemeClr val="tx1"/>
                  </a:solidFill>
                </a:endParaRPr>
              </a:p>
              <a:p>
                <a:pPr marL="285750" indent="-285750">
                  <a:buClr>
                    <a:schemeClr val="bg2"/>
                  </a:buClr>
                  <a:buFont typeface="Arial" panose="020B0604020202020204" pitchFamily="34" charset="0"/>
                  <a:buChar char="•"/>
                </a:pPr>
                <a:r>
                  <a:rPr lang="en-GB" sz="1600" dirty="0">
                    <a:solidFill>
                      <a:schemeClr val="tx1"/>
                    </a:solidFill>
                  </a:rPr>
                  <a:t>Redesigned user interface</a:t>
                </a:r>
              </a:p>
              <a:p>
                <a:pPr marL="285750" indent="-285750">
                  <a:buClr>
                    <a:schemeClr val="bg2"/>
                  </a:buClr>
                  <a:buFont typeface="Arial" panose="020B0604020202020204" pitchFamily="34" charset="0"/>
                  <a:buChar char="•"/>
                </a:pPr>
                <a:r>
                  <a:rPr lang="en-GB" sz="1600" dirty="0">
                    <a:solidFill>
                      <a:schemeClr val="tx1"/>
                    </a:solidFill>
                  </a:rPr>
                  <a:t>New calibration capacities: thermal infrared, polarisation, uncertainties, …</a:t>
                </a:r>
              </a:p>
              <a:p>
                <a:pPr marL="285750" indent="-285750">
                  <a:buClr>
                    <a:schemeClr val="bg2"/>
                  </a:buClr>
                  <a:buFont typeface="Arial" panose="020B0604020202020204" pitchFamily="34" charset="0"/>
                  <a:buChar char="•"/>
                </a:pPr>
                <a:r>
                  <a:rPr lang="en-GB" sz="1600" dirty="0">
                    <a:solidFill>
                      <a:schemeClr val="tx1"/>
                    </a:solidFill>
                  </a:rPr>
                  <a:t>Broader range of sensors: hyperspectral, geostationary, …</a:t>
                </a:r>
              </a:p>
              <a:p>
                <a:pPr marL="285750" indent="-285750">
                  <a:buClr>
                    <a:schemeClr val="bg2"/>
                  </a:buClr>
                  <a:buFont typeface="Arial" panose="020B0604020202020204" pitchFamily="34" charset="0"/>
                  <a:buChar char="•"/>
                </a:pPr>
                <a:r>
                  <a:rPr lang="en-GB" sz="1600" dirty="0">
                    <a:solidFill>
                      <a:schemeClr val="tx1"/>
                    </a:solidFill>
                  </a:rPr>
                  <a:t>Increased computing capacity (CNES HPC)</a:t>
                </a:r>
              </a:p>
              <a:p>
                <a:pPr marL="285750" indent="-285750">
                  <a:buClr>
                    <a:schemeClr val="bg2"/>
                  </a:buClr>
                  <a:buFont typeface="Arial" panose="020B0604020202020204" pitchFamily="34" charset="0"/>
                  <a:buChar char="•"/>
                </a:pPr>
                <a:r>
                  <a:rPr lang="en-GB" sz="1600" dirty="0">
                    <a:solidFill>
                      <a:schemeClr val="tx1"/>
                    </a:solidFill>
                  </a:rPr>
                  <a:t>Accessible online via web browser.</a:t>
                </a:r>
              </a:p>
              <a:p>
                <a:pPr marL="285750" indent="-285750">
                  <a:buClr>
                    <a:schemeClr val="bg2"/>
                  </a:buClr>
                  <a:buFont typeface="Arial" panose="020B0604020202020204" pitchFamily="34" charset="0"/>
                  <a:buChar char="•"/>
                </a:pPr>
                <a:endParaRPr lang="en-GB" sz="1600" dirty="0">
                  <a:solidFill>
                    <a:schemeClr val="tx1"/>
                  </a:solidFill>
                </a:endParaRPr>
              </a:p>
              <a:p>
                <a:pPr marL="285750" indent="-285750">
                  <a:buClr>
                    <a:schemeClr val="bg2"/>
                  </a:buClr>
                  <a:buFont typeface="Arial" panose="020B0604020202020204" pitchFamily="34" charset="0"/>
                  <a:buChar char="•"/>
                </a:pPr>
                <a:endParaRPr lang="en-GB" sz="1600" dirty="0">
                  <a:solidFill>
                    <a:schemeClr val="tx1"/>
                  </a:solidFill>
                </a:endParaRPr>
              </a:p>
              <a:p>
                <a:pPr marL="285750" indent="-285750">
                  <a:buClr>
                    <a:schemeClr val="bg2"/>
                  </a:buClr>
                  <a:buFont typeface="Arial" panose="020B0604020202020204" pitchFamily="34" charset="0"/>
                  <a:buChar char="•"/>
                </a:pPr>
                <a:endParaRPr lang="en-GB" sz="1600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36" name="Ellipse 35">
                <a:extLst>
                  <a:ext uri="{FF2B5EF4-FFF2-40B4-BE49-F238E27FC236}">
                    <a16:creationId xmlns:a16="http://schemas.microsoft.com/office/drawing/2014/main" id="{76DC805E-ED98-D759-9337-4DA298E700BA}"/>
                  </a:ext>
                </a:extLst>
              </p:cNvPr>
              <p:cNvSpPr/>
              <p:nvPr/>
            </p:nvSpPr>
            <p:spPr>
              <a:xfrm>
                <a:off x="8381348" y="2713147"/>
                <a:ext cx="68829" cy="68829"/>
              </a:xfrm>
              <a:prstGeom prst="ellipse">
                <a:avLst/>
              </a:prstGeom>
              <a:solidFill>
                <a:schemeClr val="bg1"/>
              </a:solidFill>
              <a:ln w="3175">
                <a:solidFill>
                  <a:schemeClr val="accent3"/>
                </a:solidFill>
              </a:ln>
              <a:effectLst>
                <a:glow rad="228600">
                  <a:schemeClr val="accent3">
                    <a:alpha val="18000"/>
                  </a:schemeClr>
                </a:glow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  <p:sp>
            <p:nvSpPr>
              <p:cNvPr id="37" name="Ellipse 36">
                <a:extLst>
                  <a:ext uri="{FF2B5EF4-FFF2-40B4-BE49-F238E27FC236}">
                    <a16:creationId xmlns:a16="http://schemas.microsoft.com/office/drawing/2014/main" id="{F98B94B9-E065-F53A-F16C-0226D92E7B26}"/>
                  </a:ext>
                </a:extLst>
              </p:cNvPr>
              <p:cNvSpPr/>
              <p:nvPr/>
            </p:nvSpPr>
            <p:spPr>
              <a:xfrm>
                <a:off x="5407363" y="5414401"/>
                <a:ext cx="68829" cy="68829"/>
              </a:xfrm>
              <a:prstGeom prst="ellipse">
                <a:avLst/>
              </a:prstGeom>
              <a:solidFill>
                <a:schemeClr val="bg1"/>
              </a:solidFill>
              <a:ln w="3175">
                <a:solidFill>
                  <a:schemeClr val="accent3"/>
                </a:solidFill>
              </a:ln>
              <a:effectLst>
                <a:glow rad="228600">
                  <a:schemeClr val="accent3">
                    <a:alpha val="18000"/>
                  </a:schemeClr>
                </a:glow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</p:grpSp>
        <p:pic>
          <p:nvPicPr>
            <p:cNvPr id="34" name="Image 33">
              <a:extLst>
                <a:ext uri="{FF2B5EF4-FFF2-40B4-BE49-F238E27FC236}">
                  <a16:creationId xmlns:a16="http://schemas.microsoft.com/office/drawing/2014/main" id="{9E14339A-4235-7227-B95F-571163B533B7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97978" y="3610865"/>
              <a:ext cx="1848025" cy="2485661"/>
            </a:xfrm>
            <a:prstGeom prst="rect">
              <a:avLst/>
            </a:prstGeom>
            <a:ln w="28575">
              <a:noFill/>
            </a:ln>
          </p:spPr>
        </p:pic>
      </p:grpSp>
      <p:sp>
        <p:nvSpPr>
          <p:cNvPr id="56" name="ZoneTexte 55">
            <a:extLst>
              <a:ext uri="{FF2B5EF4-FFF2-40B4-BE49-F238E27FC236}">
                <a16:creationId xmlns:a16="http://schemas.microsoft.com/office/drawing/2014/main" id="{DA94F7D1-CF2C-50BB-75C5-0092D5F0AD12}"/>
              </a:ext>
            </a:extLst>
          </p:cNvPr>
          <p:cNvSpPr txBox="1"/>
          <p:nvPr/>
        </p:nvSpPr>
        <p:spPr>
          <a:xfrm>
            <a:off x="174017" y="934728"/>
            <a:ext cx="11843964" cy="249555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dirty="0"/>
              <a:t>All the vicarious calibration methods developed in CNES are included into a unified software called Muscle and a common database called SADE which:</a:t>
            </a:r>
          </a:p>
          <a:p>
            <a:pPr marL="2889250" lvl="1" indent="-285750">
              <a:buFont typeface="Arial" panose="020B0604020202020204" pitchFamily="34" charset="0"/>
              <a:buChar char="•"/>
            </a:pPr>
            <a:r>
              <a:rPr lang="en-GB" dirty="0"/>
              <a:t>ensure traceability;</a:t>
            </a:r>
          </a:p>
          <a:p>
            <a:pPr marL="2889250" lvl="1" indent="-285750">
              <a:buFont typeface="Arial" panose="020B0604020202020204" pitchFamily="34" charset="0"/>
              <a:buChar char="•"/>
            </a:pPr>
            <a:r>
              <a:rPr lang="en-GB" dirty="0"/>
              <a:t>perform massive cross-comparison between sensors (more than 33,000,000 reference measurements coming from 50 different sensors);</a:t>
            </a:r>
          </a:p>
          <a:p>
            <a:pPr marL="2889250" lvl="1" indent="-285750">
              <a:buFont typeface="Arial" panose="020B0604020202020204" pitchFamily="34" charset="0"/>
              <a:buChar char="•"/>
            </a:pPr>
            <a:r>
              <a:rPr lang="en-GB" dirty="0"/>
              <a:t>reduce validation time and costs to integrate new sensors;</a:t>
            </a:r>
          </a:p>
          <a:p>
            <a:pPr marL="2889250" lvl="1" indent="-285750">
              <a:buFont typeface="Arial" panose="020B0604020202020204" pitchFamily="34" charset="0"/>
              <a:buChar char="•"/>
            </a:pPr>
            <a:r>
              <a:rPr lang="en-GB" dirty="0"/>
              <a:t>propagate any methodology improvement to all available sensors.</a:t>
            </a:r>
          </a:p>
          <a:p>
            <a:pPr marL="2603500" lvl="1"/>
            <a:endParaRPr lang="en-GB" sz="800" dirty="0"/>
          </a:p>
          <a:p>
            <a:pPr>
              <a:spcBef>
                <a:spcPts val="500"/>
              </a:spcBef>
            </a:pPr>
            <a:r>
              <a:rPr lang="en-GB" dirty="0"/>
              <a:t>A new major version is currently under Operational Qualification.</a:t>
            </a:r>
          </a:p>
        </p:txBody>
      </p:sp>
      <p:pic>
        <p:nvPicPr>
          <p:cNvPr id="57" name="Image 56">
            <a:extLst>
              <a:ext uri="{FF2B5EF4-FFF2-40B4-BE49-F238E27FC236}">
                <a16:creationId xmlns:a16="http://schemas.microsoft.com/office/drawing/2014/main" id="{6A101C6B-1ECB-BFD7-C84F-280BAD25E8DF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8362" y="1742863"/>
            <a:ext cx="1523703" cy="1174746"/>
          </a:xfrm>
          <a:prstGeom prst="rect">
            <a:avLst/>
          </a:prstGeom>
        </p:spPr>
      </p:pic>
      <p:pic>
        <p:nvPicPr>
          <p:cNvPr id="17" name="Audio 16">
            <a:hlinkClick r:id="" action="ppaction://media"/>
            <a:extLst>
              <a:ext uri="{FF2B5EF4-FFF2-40B4-BE49-F238E27FC236}">
                <a16:creationId xmlns:a16="http://schemas.microsoft.com/office/drawing/2014/main" id="{41533293-14AB-5C97-86DB-B31BF0414321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rcRect l="-203125" t="-203125" r="-203125" b="-203125"/>
          <a:stretch>
            <a:fillRect/>
          </a:stretch>
        </p:blipFill>
        <p:spPr>
          <a:xfrm>
            <a:off x="10052304" y="4718304"/>
            <a:ext cx="2057400" cy="2057400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37334531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71364"/>
    </mc:Choice>
    <mc:Fallback xmlns="">
      <p:transition spd="slow" advTm="71364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7"/>
                </p:tgtEl>
              </p:cMediaNode>
            </p:audio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E3DD0AA-35B8-412B-953D-43E64E20ADC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68927" y="2621902"/>
            <a:ext cx="10745049" cy="653143"/>
          </a:xfrm>
        </p:spPr>
        <p:txBody>
          <a:bodyPr/>
          <a:lstStyle/>
          <a:p>
            <a:pPr marL="0" indent="0" algn="ctr">
              <a:spcBef>
                <a:spcPts val="600"/>
              </a:spcBef>
              <a:buNone/>
            </a:pPr>
            <a:r>
              <a:rPr lang="fr-FR" dirty="0" err="1"/>
              <a:t>Thank</a:t>
            </a:r>
            <a:r>
              <a:rPr lang="fr-FR" dirty="0"/>
              <a:t> </a:t>
            </a:r>
            <a:r>
              <a:rPr lang="fr-FR" dirty="0" err="1"/>
              <a:t>you</a:t>
            </a:r>
            <a:r>
              <a:rPr lang="fr-FR" dirty="0"/>
              <a:t>, </a:t>
            </a:r>
            <a:r>
              <a:rPr lang="fr-FR" dirty="0" err="1"/>
              <a:t>any</a:t>
            </a:r>
            <a:r>
              <a:rPr lang="fr-FR" dirty="0"/>
              <a:t> questions  ?</a:t>
            </a:r>
          </a:p>
          <a:p>
            <a:pPr marL="0" indent="0" algn="r">
              <a:spcBef>
                <a:spcPts val="600"/>
              </a:spcBef>
              <a:buNone/>
            </a:pPr>
            <a:r>
              <a:rPr lang="fr-FR" sz="2400" i="1" dirty="0"/>
              <a:t>dimitrios.kilymis@cnes.fr</a:t>
            </a:r>
            <a:endParaRPr lang="en-US" sz="2400" i="1" dirty="0"/>
          </a:p>
          <a:p>
            <a:pPr>
              <a:spcBef>
                <a:spcPts val="600"/>
              </a:spcBef>
            </a:pPr>
            <a:endParaRPr lang="en-US" sz="2000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B7D9154-54BA-435D-B9C2-473619343AA3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DA28AC38-E0E8-49D7-B2FE-71FD7C42C09E}" type="slidenum">
              <a:rPr lang="en-US" smtClean="0"/>
              <a:pPr>
                <a:defRPr/>
              </a:pPr>
              <a:t>12</a:t>
            </a:fld>
            <a:endParaRPr lang="en-US"/>
          </a:p>
        </p:txBody>
      </p:sp>
      <p:pic>
        <p:nvPicPr>
          <p:cNvPr id="15" name="Audio 14">
            <a:hlinkClick r:id="" action="ppaction://media"/>
            <a:extLst>
              <a:ext uri="{FF2B5EF4-FFF2-40B4-BE49-F238E27FC236}">
                <a16:creationId xmlns:a16="http://schemas.microsoft.com/office/drawing/2014/main" id="{FE903881-9A3C-F512-56AE-A32C2CAABDD8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rcRect l="-203125" t="-203125" r="-203125" b="-203125"/>
          <a:stretch>
            <a:fillRect/>
          </a:stretch>
        </p:blipFill>
        <p:spPr>
          <a:xfrm>
            <a:off x="10052304" y="4718304"/>
            <a:ext cx="2057400" cy="2057400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7312523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0366"/>
    </mc:Choice>
    <mc:Fallback xmlns="">
      <p:transition spd="slow" advTm="20366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5"/>
                </p:tgtEl>
              </p:cMediaNode>
            </p:audio>
          </p:childTnLst>
        </p:cTn>
      </p:par>
    </p:tnLst>
  </p:timing>
</p:sld>
</file>

<file path=ppt/theme/theme1.xml><?xml version="1.0" encoding="utf-8"?>
<a:theme xmlns:a="http://schemas.openxmlformats.org/drawingml/2006/main" name="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_rels/item5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5.xml"/></Relationships>
</file>

<file path=customXml/item1.xml><?xml version="1.0" encoding="utf-8"?>
<?mso-contentType ?>
<spe:Receivers xmlns:spe="http://schemas.microsoft.com/sharepoint/events">
  <Receiver>
    <Name>Document ID Generator</Name>
    <Synchronization>Synchronous</Synchronization>
    <Type>10001</Type>
    <SequenceNumber>1000</SequenceNumber>
    <Url/>
    <Assembly>Microsoft.Office.DocumentManagement, Version=16.0.0.0,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10002</Type>
    <SequenceNumber>1001</SequenceNumber>
    <Url/>
    <Assembly>Microsoft.Office.DocumentManagement, Version=16.0.0.0,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10004</Type>
    <SequenceNumber>1002</SequenceNumber>
    <Url/>
    <Assembly>Microsoft.Office.DocumentManagement, Version=16.0.0.0,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10006</Type>
    <SequenceNumber>1003</SequenceNumber>
    <Url/>
    <Assembly>Microsoft.Office.DocumentManagement, Version=16.0.0.0, Culture=neutral, PublicKeyToken=71e9bce111e9429c</Assembly>
    <Class>Microsoft.Office.DocumentManagement.Internal.DocIdHandler</Class>
    <Data/>
    <Filter/>
  </Receiver>
</spe:Receiver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dlc_DocId xmlns="cfab5f87-ed30-4dbb-a820-4234a14babf6">X6PPVAVDZMSZ-613157859-13478</_dlc_DocId>
    <WMOWFApprovalStatus xmlns="715fcdb6-58ff-4d84-993c-bb26a5b54815">Not Submitted</WMOWFApprovalStatus>
    <_dlc_DocIdUrl xmlns="cfab5f87-ed30-4dbb-a820-4234a14babf6">
      <Url>https://wmoomm.sharepoint.com/sites/Collaboration/_layouts/15/DocIdRedir.aspx?ID=X6PPVAVDZMSZ-613157859-13478</Url>
      <Description>X6PPVAVDZMSZ-613157859-13478</Description>
    </_dlc_DocIdUrl>
    <TaxCatchAll xmlns="cfab5f87-ed30-4dbb-a820-4234a14babf6" xsi:nil="true"/>
    <lcf76f155ced4ddcb4097134ff3c332f xmlns="b872a7c1-ed7f-4c06-9e7d-9181e1c04fc6">
      <Terms xmlns="http://schemas.microsoft.com/office/infopath/2007/PartnerControls"/>
    </lcf76f155ced4ddcb4097134ff3c332f>
  </documentManagement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4.xml><?xml version="1.0" encoding="utf-8"?>
<?mso-contentType ?>
<SharedContentType xmlns="Microsoft.SharePoint.Taxonomy.ContentTypeSync" SourceId="92a3b380-abf6-46f2-87bb-c2c114de1c9e" ContentTypeId="0x01" PreviousValue="false"/>
</file>

<file path=customXml/item5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4A2E87CC028834B9BA9E2783CC7F26B" ma:contentTypeVersion="12" ma:contentTypeDescription="Create a new document." ma:contentTypeScope="" ma:versionID="bbe5b662eb2e887e3c17af598bd719ba">
  <xsd:schema xmlns:xsd="http://www.w3.org/2001/XMLSchema" xmlns:xs="http://www.w3.org/2001/XMLSchema" xmlns:p="http://schemas.microsoft.com/office/2006/metadata/properties" xmlns:ns2="715fcdb6-58ff-4d84-993c-bb26a5b54815" xmlns:ns3="cfab5f87-ed30-4dbb-a820-4234a14babf6" xmlns:ns4="b872a7c1-ed7f-4c06-9e7d-9181e1c04fc6" targetNamespace="http://schemas.microsoft.com/office/2006/metadata/properties" ma:root="true" ma:fieldsID="f12922e6213c5b8adf0b18a1fa95ef00" ns2:_="" ns3:_="" ns4:_="">
    <xsd:import namespace="715fcdb6-58ff-4d84-993c-bb26a5b54815"/>
    <xsd:import namespace="cfab5f87-ed30-4dbb-a820-4234a14babf6"/>
    <xsd:import namespace="b872a7c1-ed7f-4c06-9e7d-9181e1c04fc6"/>
    <xsd:element name="properties">
      <xsd:complexType>
        <xsd:sequence>
          <xsd:element name="documentManagement">
            <xsd:complexType>
              <xsd:all>
                <xsd:element ref="ns2:WMOWFApprovalStatus" minOccurs="0"/>
                <xsd:element ref="ns3:_dlc_DocId" minOccurs="0"/>
                <xsd:element ref="ns3:_dlc_DocIdUrl" minOccurs="0"/>
                <xsd:element ref="ns3:_dlc_DocIdPersistId" minOccurs="0"/>
                <xsd:element ref="ns4:MediaServiceMetadata" minOccurs="0"/>
                <xsd:element ref="ns4:MediaServiceFastMetadata" minOccurs="0"/>
                <xsd:element ref="ns4:MediaServiceSearchProperties" minOccurs="0"/>
                <xsd:element ref="ns4:MediaServiceDateTaken" minOccurs="0"/>
                <xsd:element ref="ns4:MediaServiceGenerationTime" minOccurs="0"/>
                <xsd:element ref="ns4:MediaServiceEventHashCode" minOccurs="0"/>
                <xsd:element ref="ns4:MediaLengthInSeconds" minOccurs="0"/>
                <xsd:element ref="ns4:MediaServiceBillingMetadata" minOccurs="0"/>
                <xsd:element ref="ns4:lcf76f155ced4ddcb4097134ff3c332f" minOccurs="0"/>
                <xsd:element ref="ns3:TaxCatchAll" minOccurs="0"/>
                <xsd:element ref="ns4:MediaServiceOCR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15fcdb6-58ff-4d84-993c-bb26a5b54815" elementFormDefault="qualified">
    <xsd:import namespace="http://schemas.microsoft.com/office/2006/documentManagement/types"/>
    <xsd:import namespace="http://schemas.microsoft.com/office/infopath/2007/PartnerControls"/>
    <xsd:element name="WMOWFApprovalStatus" ma:index="2" nillable="true" ma:displayName="Workflow Approval Status" ma:default="Not Submitted" ma:format="Dropdown" ma:internalName="WMOWFApprovalStatus" ma:readOnly="false">
      <xsd:simpleType>
        <xsd:restriction base="dms:Choice">
          <xsd:enumeration value="Not Submitted"/>
          <xsd:enumeration value="Pending for Review"/>
          <xsd:enumeration value="Pending for Consolidation"/>
          <xsd:enumeration value="Pending for Approval"/>
          <xsd:enumeration value="Approved"/>
          <xsd:enumeration value="Rejected by Approver"/>
          <xsd:enumeration value="Cancelled by Requestor"/>
          <xsd:enumeration value="In Progress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fab5f87-ed30-4dbb-a820-4234a14babf6" elementFormDefault="qualified">
    <xsd:import namespace="http://schemas.microsoft.com/office/2006/documentManagement/types"/>
    <xsd:import namespace="http://schemas.microsoft.com/office/infopath/2007/PartnerControls"/>
    <xsd:element name="_dlc_DocId" ma:index="8" nillable="true" ma:displayName="Document ID Value" ma:description="The value of the document ID assigned to this item." ma:indexed="true" ma:internalName="_dlc_DocId" ma:readOnly="true">
      <xsd:simpleType>
        <xsd:restriction base="dms:Text"/>
      </xsd:simpleType>
    </xsd:element>
    <xsd:element name="_dlc_DocIdUrl" ma:index="9" nillable="true" ma:displayName="Document ID" ma:description="Permanent link to this document." ma:hidden="true" ma:internalName="_dlc_DocIdUrl" ma:readOnly="true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  <xsd:element name="_dlc_DocIdPersistId" ma:index="10" nillable="true" ma:displayName="Persist ID" ma:description="Keep ID on add." ma:hidden="true" ma:internalName="_dlc_DocIdPersistId" ma:readOnly="true">
      <xsd:simpleType>
        <xsd:restriction base="dms:Boolean"/>
      </xsd:simpleType>
    </xsd:element>
    <xsd:element name="TaxCatchAll" ma:index="22" nillable="true" ma:displayName="Taxonomy Catch All Column" ma:hidden="true" ma:list="{fd78e92c-8460-44ab-956c-91a660f35408}" ma:internalName="TaxCatchAll" ma:showField="CatchAllData" ma:web="cfab5f87-ed30-4dbb-a820-4234a14babf6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b872a7c1-ed7f-4c06-9e7d-9181e1c04fc6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2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3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4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ateTaken" ma:index="15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8" nillable="true" ma:displayName="MediaLengthInSeconds" ma:hidden="true" ma:internalName="MediaLengthInSeconds" ma:readOnly="true">
      <xsd:simpleType>
        <xsd:restriction base="dms:Unknown"/>
      </xsd:simpleType>
    </xsd:element>
    <xsd:element name="MediaServiceBillingMetadata" ma:index="19" nillable="true" ma:displayName="MediaServiceBillingMetadata" ma:hidden="true" ma:internalName="MediaServiceBillingMetadata" ma:readOnly="true">
      <xsd:simpleType>
        <xsd:restriction base="dms:Note"/>
      </xsd:simpleType>
    </xsd:element>
    <xsd:element name="lcf76f155ced4ddcb4097134ff3c332f" ma:index="21" nillable="true" ma:taxonomy="true" ma:internalName="lcf76f155ced4ddcb4097134ff3c332f" ma:taxonomyFieldName="MediaServiceImageTags" ma:displayName="Image Tags" ma:readOnly="false" ma:fieldId="{5cf76f15-5ced-4ddc-b409-7134ff3c332f}" ma:taxonomyMulti="true" ma:sspId="92a3b380-abf6-46f2-87bb-c2c114de1c9e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23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1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A4317B56-6DCC-4C8B-9953-CA81C04BFC43}">
  <ds:schemaRefs>
    <ds:schemaRef ds:uri="http://schemas.microsoft.com/sharepoint/events"/>
  </ds:schemaRefs>
</ds:datastoreItem>
</file>

<file path=customXml/itemProps2.xml><?xml version="1.0" encoding="utf-8"?>
<ds:datastoreItem xmlns:ds="http://schemas.openxmlformats.org/officeDocument/2006/customXml" ds:itemID="{FB570CBB-200B-4362-B702-CD663EA5A878}">
  <ds:schemaRefs>
    <ds:schemaRef ds:uri="http://schemas.microsoft.com/office/2006/metadata/properties"/>
    <ds:schemaRef ds:uri="http://schemas.microsoft.com/office/infopath/2007/PartnerControls"/>
    <ds:schemaRef ds:uri="cfab5f87-ed30-4dbb-a820-4234a14babf6"/>
    <ds:schemaRef ds:uri="715fcdb6-58ff-4d84-993c-bb26a5b54815"/>
    <ds:schemaRef ds:uri="b872a7c1-ed7f-4c06-9e7d-9181e1c04fc6"/>
  </ds:schemaRefs>
</ds:datastoreItem>
</file>

<file path=customXml/itemProps3.xml><?xml version="1.0" encoding="utf-8"?>
<ds:datastoreItem xmlns:ds="http://schemas.openxmlformats.org/officeDocument/2006/customXml" ds:itemID="{8B045BC0-5D7B-4605-B0EC-68ADB6C76749}">
  <ds:schemaRefs>
    <ds:schemaRef ds:uri="http://schemas.microsoft.com/sharepoint/v3/contenttype/forms"/>
  </ds:schemaRefs>
</ds:datastoreItem>
</file>

<file path=customXml/itemProps4.xml><?xml version="1.0" encoding="utf-8"?>
<ds:datastoreItem xmlns:ds="http://schemas.openxmlformats.org/officeDocument/2006/customXml" ds:itemID="{7B5560E2-C866-479E-A1E1-6E8CB052DC77}">
  <ds:schemaRefs>
    <ds:schemaRef ds:uri="Microsoft.SharePoint.Taxonomy.ContentTypeSync"/>
  </ds:schemaRefs>
</ds:datastoreItem>
</file>

<file path=customXml/itemProps5.xml><?xml version="1.0" encoding="utf-8"?>
<ds:datastoreItem xmlns:ds="http://schemas.openxmlformats.org/officeDocument/2006/customXml" ds:itemID="{84B0F32F-C9C5-409D-A645-0BD56EF188D5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715fcdb6-58ff-4d84-993c-bb26a5b54815"/>
    <ds:schemaRef ds:uri="cfab5f87-ed30-4dbb-a820-4234a14babf6"/>
    <ds:schemaRef ds:uri="b872a7c1-ed7f-4c06-9e7d-9181e1c04fc6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Metadata/LabelInfo.xml><?xml version="1.0" encoding="utf-8"?>
<clbl:labelList xmlns:clbl="http://schemas.microsoft.com/office/2020/mipLabelMetadata">
  <clbl:label id="{e962d134-526b-49fe-8fc7-dd80537250d0}" enabled="1" method="Standard" siteId="{eaa6be54-4687-40c4-9827-c044bd8e8d3c}" removed="0"/>
</clbl:labelList>
</file>

<file path=docProps/app.xml><?xml version="1.0" encoding="utf-8"?>
<Properties xmlns="http://schemas.openxmlformats.org/officeDocument/2006/extended-properties" xmlns:vt="http://schemas.openxmlformats.org/officeDocument/2006/docPropsVTypes">
  <TotalTime>53793</TotalTime>
  <Words>1229</Words>
  <Application>Microsoft Office PowerPoint</Application>
  <PresentationFormat>Widescreen</PresentationFormat>
  <Paragraphs>178</Paragraphs>
  <Slides>12</Slides>
  <Notes>12</Notes>
  <HiddenSlides>0</HiddenSlides>
  <MMClips>12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3" baseType="lpstr">
      <vt:lpstr>Default Design</vt:lpstr>
      <vt:lpstr>GSICS Agency Report 2026 </vt:lpstr>
      <vt:lpstr>Presentation Overview </vt:lpstr>
      <vt:lpstr>IASI status and on-going studies</vt:lpstr>
      <vt:lpstr>IASI status and on-going studies</vt:lpstr>
      <vt:lpstr>IASI : planned activities in 2026</vt:lpstr>
      <vt:lpstr>IASI-NG Program Status </vt:lpstr>
      <vt:lpstr>IASI-NG Program Status :  SIOV/CALVAL Global Overview</vt:lpstr>
      <vt:lpstr>MicroCarb Status after 7 months in orbit</vt:lpstr>
      <vt:lpstr>MicroCarb Calibration and Validation</vt:lpstr>
      <vt:lpstr>PowerPoint Presentation</vt:lpstr>
      <vt:lpstr>CNES Calibration environment SADE/Muscle</vt:lpstr>
      <vt:lpstr>PowerPoint Presentation</vt:lpstr>
    </vt:vector>
  </TitlesOfParts>
  <Company>NOAA / NESDIS / ORA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GSICS GEO-LEO ATBD</dc:title>
  <dc:subject>SPIE 2009 tALK</dc:subject>
  <dc:creator>Fred Wu</dc:creator>
  <cp:lastModifiedBy>Kilymis Dimitrios</cp:lastModifiedBy>
  <cp:revision>1080</cp:revision>
  <dcterms:created xsi:type="dcterms:W3CDTF">2004-06-10T15:46:18Z</dcterms:created>
  <dcterms:modified xsi:type="dcterms:W3CDTF">2026-03-26T17:46:42Z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0x01010074A2E87CC028834B9BA9E2783CC7F26B</vt:lpwstr>
  </property>
  <property fmtid="{D5CDD505-2E9C-101B-9397-08002B2CF9AE}" pid="3" name="_dlc_DocIdItemGuid">
    <vt:lpwstr>9e6acafd-bce1-40db-87ce-276be9d131c1</vt:lpwstr>
  </property>
  <property fmtid="{D5CDD505-2E9C-101B-9397-08002B2CF9AE}" pid="4" name="MediaServiceImageTags">
    <vt:lpwstr/>
  </property>
</Properties>
</file>