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g"/>
  <Default Extension="png" ContentType="image/png"/>
  <Default Extension="rels" ContentType="application/vnd.openxmlformats-package.relationships+xml"/>
  <Default Extension="vml" ContentType="application/vnd.openxmlformats-officedocument.vmlDrawing"/>
  <Default Extension="wdp" ContentType="image/vnd.ms-photo"/>
  <Default Extension="wmf" ContentType="image/x-wmf"/>
  <Default Extension="xml" ContentType="applicatio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2.xml" ContentType="application/vnd.openxmlformats-officedocument.presentationml.slideMaster+xml"/>
  <Override PartName="/ppt/theme/theme2.xml" ContentType="application/vnd.openxmlformats-officedocument.theme+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Slides/notesSlide11.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theme/theme3.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 id="2147483653" r:id="rId3"/>
  </p:sldMasterIdLst>
  <p:notesMasterIdLst>
    <p:notesMasterId r:id="rId5"/>
  </p:notesMasterIdLst>
  <p:sldIdLst>
    <p:sldId id="256" r:id="rId4"/>
    <p:sldId id="258" r:id="rId6"/>
    <p:sldId id="259" r:id="rId7"/>
    <p:sldId id="260" r:id="rId8"/>
    <p:sldId id="261" r:id="rId9"/>
    <p:sldId id="265" r:id="rId10"/>
    <p:sldId id="266" r:id="rId11"/>
    <p:sldId id="269" r:id="rId12"/>
    <p:sldId id="267" r:id="rId13"/>
    <p:sldId id="270" r:id="rId14"/>
    <p:sldId id="315" r:id="rId15"/>
    <p:sldId id="310" r:id="rId16"/>
    <p:sldId id="311" r:id="rId17"/>
    <p:sldId id="312" r:id="rId18"/>
    <p:sldId id="313" r:id="rId19"/>
    <p:sldId id="316" r:id="rId20"/>
    <p:sldId id="317" r:id="rId21"/>
    <p:sldId id="318" r:id="rId22"/>
    <p:sldId id="319" r:id="rId23"/>
    <p:sldId id="320" r:id="rId24"/>
    <p:sldId id="321" r:id="rId25"/>
    <p:sldId id="322" r:id="rId26"/>
    <p:sldId id="324" r:id="rId27"/>
    <p:sldId id="323" r:id="rId28"/>
    <p:sldId id="263" r:id="rId29"/>
    <p:sldId id="264"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CB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94"/>
  </p:normalViewPr>
  <p:slideViewPr>
    <p:cSldViewPr snapToGrid="0">
      <p:cViewPr>
        <p:scale>
          <a:sx n="113" d="100"/>
          <a:sy n="113" d="100"/>
        </p:scale>
        <p:origin x="474"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18" Type="http://schemas.openxmlformats.org/officeDocument/2006/relationships/slide" Target="slides/slide14.xml"/><Relationship Id="rId13" Type="http://schemas.openxmlformats.org/officeDocument/2006/relationships/slide" Target="slides/slide9.xml"/><Relationship Id="rId21" Type="http://schemas.openxmlformats.org/officeDocument/2006/relationships/slide" Target="slides/slide17.xml"/><Relationship Id="rId34" Type="http://schemas.openxmlformats.org/officeDocument/2006/relationships/customXml" Target="../customXml/item1.xml"/><Relationship Id="rId7" Type="http://schemas.openxmlformats.org/officeDocument/2006/relationships/slide" Target="slides/slide3.xml"/><Relationship Id="rId33" Type="http://schemas.openxmlformats.org/officeDocument/2006/relationships/tableStyles" Target="tableStyles.xml"/><Relationship Id="rId25" Type="http://schemas.openxmlformats.org/officeDocument/2006/relationships/slide" Target="slides/slide21.xml"/><Relationship Id="rId17" Type="http://schemas.openxmlformats.org/officeDocument/2006/relationships/slide" Target="slides/slide13.xml"/><Relationship Id="rId12" Type="http://schemas.openxmlformats.org/officeDocument/2006/relationships/slide" Target="slides/slide8.xml"/><Relationship Id="rId38" Type="http://schemas.openxmlformats.org/officeDocument/2006/relationships/customXml" Target="../customXml/item5.xml"/><Relationship Id="rId29" Type="http://schemas.openxmlformats.org/officeDocument/2006/relationships/slide" Target="slides/slide25.xml"/><Relationship Id="rId20" Type="http://schemas.openxmlformats.org/officeDocument/2006/relationships/slide" Target="slides/slide16.xml"/><Relationship Id="rId2" Type="http://schemas.openxmlformats.org/officeDocument/2006/relationships/theme" Target="theme/theme1.xml"/><Relationship Id="rId16" Type="http://schemas.openxmlformats.org/officeDocument/2006/relationships/slide" Target="slides/slide12.xml"/><Relationship Id="rId6" Type="http://schemas.openxmlformats.org/officeDocument/2006/relationships/slide" Target="slides/slide2.xml"/><Relationship Id="rId32" Type="http://schemas.openxmlformats.org/officeDocument/2006/relationships/viewProps" Target="viewProps.xml"/><Relationship Id="rId24" Type="http://schemas.openxmlformats.org/officeDocument/2006/relationships/slide" Target="slides/slide20.xml"/><Relationship Id="rId11" Type="http://schemas.openxmlformats.org/officeDocument/2006/relationships/slide" Target="slides/slide7.xml"/><Relationship Id="rId1" Type="http://schemas.openxmlformats.org/officeDocument/2006/relationships/slideMaster" Target="slideMasters/slideMaster1.xml"/><Relationship Id="rId37" Type="http://schemas.openxmlformats.org/officeDocument/2006/relationships/customXml" Target="../customXml/item4.xml"/><Relationship Id="rId5" Type="http://schemas.openxmlformats.org/officeDocument/2006/relationships/notesMaster" Target="notesMasters/notesMaster1.xml"/><Relationship Id="rId28" Type="http://schemas.openxmlformats.org/officeDocument/2006/relationships/slide" Target="slides/slide24.xml"/><Relationship Id="rId23" Type="http://schemas.openxmlformats.org/officeDocument/2006/relationships/slide" Target="slides/slide19.xml"/><Relationship Id="rId15" Type="http://schemas.openxmlformats.org/officeDocument/2006/relationships/slide" Target="slides/slide11.xml"/><Relationship Id="rId36" Type="http://schemas.openxmlformats.org/officeDocument/2006/relationships/customXml" Target="../customXml/item3.xml"/><Relationship Id="rId31" Type="http://schemas.openxmlformats.org/officeDocument/2006/relationships/presProps" Target="presProps.xml"/><Relationship Id="rId19" Type="http://schemas.openxmlformats.org/officeDocument/2006/relationships/slide" Target="slides/slide15.xml"/><Relationship Id="rId10" Type="http://schemas.openxmlformats.org/officeDocument/2006/relationships/slide" Target="slides/slide6.xml"/><Relationship Id="rId9" Type="http://schemas.openxmlformats.org/officeDocument/2006/relationships/slide" Target="slides/slide5.xml"/><Relationship Id="rId4" Type="http://schemas.openxmlformats.org/officeDocument/2006/relationships/slide" Target="slides/slide1.xml"/><Relationship Id="rId30" Type="http://schemas.openxmlformats.org/officeDocument/2006/relationships/slide" Target="slides/slide26.xml"/><Relationship Id="rId27" Type="http://schemas.openxmlformats.org/officeDocument/2006/relationships/slide" Target="slides/slide23.xml"/><Relationship Id="rId22" Type="http://schemas.openxmlformats.org/officeDocument/2006/relationships/slide" Target="slides/slide18.xml"/><Relationship Id="rId14" Type="http://schemas.openxmlformats.org/officeDocument/2006/relationships/slide" Target="slides/slide10.xml"/><Relationship Id="rId35" Type="http://schemas.openxmlformats.org/officeDocument/2006/relationships/customXml" Target="../customXml/item2.xml"/><Relationship Id="rId8" Type="http://schemas.openxmlformats.org/officeDocument/2006/relationships/slide" Target="slides/slide4.xml"/><Relationship Id="rId3" Type="http://schemas.openxmlformats.org/officeDocument/2006/relationships/slideMaster" Target="slideMasters/slideMaster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9.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0.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69.e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91.emf"/><Relationship Id="rId2" Type="http://schemas.openxmlformats.org/officeDocument/2006/relationships/image" Target="../media/image87.emf"/><Relationship Id="rId1" Type="http://schemas.openxmlformats.org/officeDocument/2006/relationships/image" Target="../media/image86.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94787D8-4D62-8349-AE5D-D34D921716E2}" type="datetimeFigureOut">
              <a:rPr lang="en-GB" smtClean="0"/>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endParaRPr lang="en-GB"/>
          </a:p>
          <a:p>
            <a:pPr lvl="1"/>
            <a:r>
              <a:rPr lang="en-GB"/>
              <a:t>Second level</a:t>
            </a:r>
            <a:endParaRPr lang="en-GB"/>
          </a:p>
          <a:p>
            <a:pPr lvl="2"/>
            <a:r>
              <a:rPr lang="en-GB"/>
              <a:t>Third level</a:t>
            </a:r>
            <a:endParaRPr lang="en-GB"/>
          </a:p>
          <a:p>
            <a:pPr lvl="3"/>
            <a:r>
              <a:rPr lang="en-GB"/>
              <a:t>Fourth level</a:t>
            </a:r>
            <a:endParaRPr lang="en-GB"/>
          </a:p>
          <a:p>
            <a:pPr lvl="4"/>
            <a:r>
              <a:rPr lang="en-GB"/>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730CBED-D393-0444-AF9C-46764C521B5A}" type="slidenum">
              <a:rPr lang="en-GB" smtClean="0"/>
            </a:fld>
            <a:endParaRPr lang="en-GB"/>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en-US" alt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en-US" altLang="zh-CN"/>
              <a:t>CIOMP focuses on space remote sensing for meteorology[</a:t>
            </a:r>
            <a:r>
              <a:rPr lang="en-US" altLang="en-US"/>
              <a:t>ˌ</a:t>
            </a:r>
            <a:r>
              <a:rPr lang="en-US" altLang="zh-CN"/>
              <a:t>mi</a:t>
            </a:r>
            <a:r>
              <a:rPr lang="en-US" altLang="en-US"/>
              <a:t>ː</a:t>
            </a:r>
            <a:r>
              <a:rPr lang="en-US" altLang="zh-CN"/>
              <a:t>ti</a:t>
            </a:r>
            <a:r>
              <a:rPr lang="en-US" altLang="en-US"/>
              <a:t>ə</a:t>
            </a:r>
            <a:r>
              <a:rPr lang="en-US" altLang="en-US"/>
              <a:t>ˈ</a:t>
            </a:r>
            <a:r>
              <a:rPr lang="en-US" altLang="zh-CN"/>
              <a:t>r</a:t>
            </a:r>
            <a:r>
              <a:rPr lang="en-US" altLang="en-US"/>
              <a:t>ɑː</a:t>
            </a:r>
            <a:r>
              <a:rPr lang="en-US" altLang="zh-CN"/>
              <a:t>l</a:t>
            </a:r>
            <a:r>
              <a:rPr lang="en-US" altLang="en-US"/>
              <a:t>ə</a:t>
            </a:r>
            <a:r>
              <a:rPr lang="en-US" altLang="zh-CN"/>
              <a:t>d</a:t>
            </a:r>
            <a:r>
              <a:rPr lang="en-US" altLang="en-US"/>
              <a:t>ʒ</a:t>
            </a:r>
            <a:r>
              <a:rPr lang="en-US" altLang="zh-CN"/>
              <a:t>i</a:t>
            </a:r>
            <a:r>
              <a:rPr lang="en-US" altLang="en-US"/>
              <a:t> </a:t>
            </a:r>
            <a:r>
              <a:rPr lang="en-US" altLang="zh-CN"/>
              <a:t>], atmosphere, and space weather. Today's focus is on Radiation Measurement, Sun-Earth Space weather, and Atmospheric Remote Sensing.</a:t>
            </a:r>
            <a:endParaRPr lang="en-US" altLang="zh-CN"/>
          </a:p>
          <a:p>
            <a:endParaRPr lang="en-US" altLang="zh-CN"/>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en-US" altLang="zh-CN"/>
              <a:t>let's start with Solar Radiation Monitoring. We have made progress over a long time. On the FY-3A and 3B satellites, we used a wide-field Scanning type; moving to the C satellite, we improved to a high-precision Tracking type; on the E satellite, we started International Cooperation; on the F satellite, we allowed  Sun-Earth Synchronous observations; and for the J satellite, we will use 80K Cryogenic observation. Our measurement accuracy and stability have improved step-by-step.</a:t>
            </a:r>
            <a:endParaRPr lang="en-US" altLang="zh-CN"/>
          </a:p>
          <a:p>
            <a:endParaRPr lang="en-US" altLang="zh-CN"/>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en-US" altLang="zh-CN"/>
              <a:t>Let's focus on the Solar Radiation Monitor on the E-satellite. Its main feature is 'International Comparison' [</a:t>
            </a:r>
            <a:r>
              <a:rPr lang="en-US" altLang="en-US"/>
              <a:t>ˌ</a:t>
            </a:r>
            <a:r>
              <a:rPr lang="en-US" altLang="en-US"/>
              <a:t>ɪ</a:t>
            </a:r>
            <a:r>
              <a:rPr lang="en-US" altLang="zh-CN"/>
              <a:t>nt</a:t>
            </a:r>
            <a:r>
              <a:rPr lang="en-US" altLang="en-US"/>
              <a:t>ə</a:t>
            </a:r>
            <a:r>
              <a:rPr lang="en-US" altLang="zh-CN"/>
              <a:t>r</a:t>
            </a:r>
            <a:r>
              <a:rPr lang="en-US" altLang="en-US"/>
              <a:t>ˈ</a:t>
            </a:r>
            <a:r>
              <a:rPr lang="en-US" altLang="zh-CN"/>
              <a:t>n</a:t>
            </a:r>
            <a:r>
              <a:rPr lang="en-US" altLang="en-US"/>
              <a:t>æʃ</a:t>
            </a:r>
            <a:r>
              <a:rPr lang="en-US" altLang="zh-CN"/>
              <a:t>n</a:t>
            </a:r>
            <a:r>
              <a:rPr lang="en-US" altLang="en-US"/>
              <a:t>ə</a:t>
            </a:r>
            <a:r>
              <a:rPr lang="en-US" altLang="zh-CN"/>
              <a:t>l k</a:t>
            </a:r>
            <a:r>
              <a:rPr lang="en-US" altLang="en-US"/>
              <a:t>ə</a:t>
            </a:r>
            <a:r>
              <a:rPr lang="en-US" altLang="zh-CN"/>
              <a:t>m</a:t>
            </a:r>
            <a:r>
              <a:rPr lang="en-US" altLang="en-US"/>
              <a:t>ˈ</a:t>
            </a:r>
            <a:r>
              <a:rPr lang="en-US" altLang="zh-CN"/>
              <a:t>p</a:t>
            </a:r>
            <a:r>
              <a:rPr lang="en-US" altLang="en-US"/>
              <a:t>æ</a:t>
            </a:r>
            <a:r>
              <a:rPr lang="en-US" altLang="zh-CN"/>
              <a:t>r</a:t>
            </a:r>
            <a:r>
              <a:rPr lang="en-US" altLang="en-US"/>
              <a:t>ɪ</a:t>
            </a:r>
            <a:r>
              <a:rPr lang="en-US" altLang="zh-CN"/>
              <a:t>sn]. We worked together with PMOD/WRC of Switzerland.  It carries both our SIAR radiometer and the Swiss DARA radiometer. This is the first time to have different types of radiometers monitoring side-by-side on the same platform [se</a:t>
            </a:r>
            <a:r>
              <a:rPr lang="en-US" altLang="en-US"/>
              <a:t>ɪ</a:t>
            </a:r>
            <a:r>
              <a:rPr lang="en-US" altLang="zh-CN"/>
              <a:t>m </a:t>
            </a:r>
            <a:r>
              <a:rPr lang="en-US" altLang="en-US"/>
              <a:t>ˈ</a:t>
            </a:r>
            <a:r>
              <a:rPr lang="en-US" altLang="zh-CN"/>
              <a:t>pl</a:t>
            </a:r>
            <a:r>
              <a:rPr lang="en-US" altLang="en-US"/>
              <a:t>æ</a:t>
            </a:r>
            <a:r>
              <a:rPr lang="en-US" altLang="zh-CN"/>
              <a:t>tf</a:t>
            </a:r>
            <a:r>
              <a:rPr lang="en-US" altLang="en-US"/>
              <a:t>ɔ</a:t>
            </a:r>
            <a:r>
              <a:rPr lang="en-US" altLang="en-US"/>
              <a:t>ː</a:t>
            </a:r>
            <a:r>
              <a:rPr lang="en-US" altLang="zh-CN"/>
              <a:t>rm]. To make them work together in time  , we developed a fast measurement method [</a:t>
            </a:r>
            <a:r>
              <a:rPr lang="en-US" altLang="en-US"/>
              <a:t>ˈ</a:t>
            </a:r>
            <a:r>
              <a:rPr lang="en-US" altLang="zh-CN"/>
              <a:t>m</a:t>
            </a:r>
            <a:r>
              <a:rPr lang="en-US" altLang="en-US"/>
              <a:t>ɛ</a:t>
            </a:r>
            <a:r>
              <a:rPr lang="en-US" altLang="zh-CN"/>
              <a:t>θ</a:t>
            </a:r>
            <a:r>
              <a:rPr lang="en-US" altLang="en-US"/>
              <a:t>ə</a:t>
            </a:r>
            <a:r>
              <a:rPr lang="en-US" altLang="zh-CN"/>
              <a:t>d], cutting  the observation time from 8 minutes down to 2 minutes.</a:t>
            </a:r>
            <a:endParaRPr lang="en-US" altLang="zh-CN"/>
          </a:p>
          <a:p>
            <a:endParaRPr lang="en-US" altLang="zh-CN"/>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en-US" altLang="zh-CN"/>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en-US" altLang="zh-CN"/>
              <a:t>For the Fengyun -3J-satellite, we will add a new 80K cryogenic radiometer.  The purpose is to reduce the detector's thermal noise, further improve measurement accuracy and sensitivity, and capture the true variations in Total Solar Irradiance. Currently, the product is complete. It is scheduled for launch in 2026, and it will become the world's first space-based operational cryogenic radiometer.</a:t>
            </a:r>
            <a:endParaRPr lang="en-US" altLang="zh-CN"/>
          </a:p>
          <a:p>
            <a:endParaRPr lang="en-US" altLang="zh-CN"/>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b="1" dirty="0"/>
              <a:t>Besides</a:t>
            </a:r>
            <a:r>
              <a:rPr lang="en-US" altLang="zh-CN" dirty="0"/>
              <a:t>  </a:t>
            </a:r>
            <a:r>
              <a:rPr lang="en-US" altLang="zh-CN" b="1" dirty="0"/>
              <a:t>measuring</a:t>
            </a:r>
            <a:r>
              <a:rPr lang="en-US" altLang="zh-CN" dirty="0"/>
              <a:t>  total energy (TSI), we also </a:t>
            </a:r>
            <a:r>
              <a:rPr lang="en-US" altLang="zh-CN" b="1" dirty="0"/>
              <a:t>developed</a:t>
            </a:r>
            <a:r>
              <a:rPr lang="en-US" altLang="zh-CN" dirty="0"/>
              <a:t>  the Solar </a:t>
            </a:r>
            <a:r>
              <a:rPr lang="en-US" altLang="zh-CN" b="1" dirty="0"/>
              <a:t>Irradiance</a:t>
            </a:r>
            <a:r>
              <a:rPr lang="en-US" altLang="zh-CN" dirty="0"/>
              <a:t> [</a:t>
            </a:r>
            <a:r>
              <a:rPr lang="en-US" altLang="zh-CN" dirty="0" err="1"/>
              <a:t>ɪˈreɪdiəns</a:t>
            </a:r>
            <a:r>
              <a:rPr lang="en-US" altLang="zh-CN" dirty="0"/>
              <a:t>] </a:t>
            </a:r>
            <a:r>
              <a:rPr lang="en-US" altLang="zh-CN" b="1" dirty="0"/>
              <a:t>Spectrometer</a:t>
            </a:r>
            <a:r>
              <a:rPr lang="en-US" altLang="zh-CN" dirty="0"/>
              <a:t> [</a:t>
            </a:r>
            <a:r>
              <a:rPr lang="en-US" altLang="zh-CN" dirty="0" err="1"/>
              <a:t>spɛkˈtrɒmɪtər</a:t>
            </a:r>
            <a:r>
              <a:rPr lang="en-US" altLang="zh-CN" dirty="0"/>
              <a:t>] on FY-3E. It </a:t>
            </a:r>
            <a:r>
              <a:rPr lang="en-US" altLang="zh-CN" b="1" dirty="0"/>
              <a:t>measures</a:t>
            </a:r>
            <a:r>
              <a:rPr lang="en-US" altLang="zh-CN" dirty="0"/>
              <a:t>  how the sun's energy is </a:t>
            </a:r>
            <a:r>
              <a:rPr lang="en-US" altLang="zh-CN" b="1" dirty="0"/>
              <a:t>spread out</a:t>
            </a:r>
            <a:r>
              <a:rPr lang="en-US" altLang="zh-CN" dirty="0"/>
              <a:t>  </a:t>
            </a:r>
            <a:r>
              <a:rPr lang="en-US" altLang="zh-CN" b="1" dirty="0"/>
              <a:t>across</a:t>
            </a:r>
            <a:r>
              <a:rPr lang="en-US" altLang="zh-CN" dirty="0"/>
              <a:t>  </a:t>
            </a:r>
            <a:r>
              <a:rPr lang="en-US" altLang="zh-CN" b="1" dirty="0"/>
              <a:t>different</a:t>
            </a:r>
            <a:r>
              <a:rPr lang="en-US" altLang="zh-CN" dirty="0"/>
              <a:t>  </a:t>
            </a:r>
            <a:r>
              <a:rPr lang="en-US" altLang="zh-CN" b="1" dirty="0"/>
              <a:t>wavelengths</a:t>
            </a:r>
            <a:r>
              <a:rPr lang="en-US" altLang="zh-CN" dirty="0"/>
              <a:t>  ,</a:t>
            </a:r>
            <a:r>
              <a:rPr lang="en-US" altLang="zh-CN" b="1" dirty="0"/>
              <a:t>covering</a:t>
            </a:r>
            <a:r>
              <a:rPr lang="en-US" altLang="zh-CN" dirty="0"/>
              <a:t>  UV to IR.</a:t>
            </a:r>
            <a:endParaRPr lang="en-US" altLang="zh-CN" dirty="0"/>
          </a:p>
          <a:p>
            <a:r>
              <a:rPr lang="en-US" altLang="zh-CN" dirty="0"/>
              <a:t>Launched in 2021, it's </a:t>
            </a:r>
            <a:r>
              <a:rPr lang="en-US" altLang="zh-CN" b="1" dirty="0"/>
              <a:t>working well</a:t>
            </a:r>
            <a:r>
              <a:rPr lang="en-US" altLang="zh-CN" dirty="0"/>
              <a:t> .This is China's first </a:t>
            </a:r>
            <a:r>
              <a:rPr lang="en-US" altLang="zh-CN" b="1" dirty="0"/>
              <a:t>space-based</a:t>
            </a:r>
            <a:r>
              <a:rPr lang="en-US" altLang="zh-CN" dirty="0"/>
              <a:t>  full solar </a:t>
            </a:r>
            <a:r>
              <a:rPr lang="en-US" altLang="zh-CN" b="1" dirty="0"/>
              <a:t>spectrum</a:t>
            </a:r>
            <a:r>
              <a:rPr lang="en-US" altLang="zh-CN" dirty="0"/>
              <a:t>  image. </a:t>
            </a:r>
            <a:endParaRPr lang="en-US" altLang="zh-CN"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en-US" altLang="zh-CN"/>
              <a:t>Okay, let's move to the second section: Space Weather Payloads. To meet the needs for space weather monitoring,  starting from the FY-3D satellite, we have developed the Wide-field Auroral Imager (WAI) and the Solar X-EUV Imager . This has helped us continuously watch solar activity and geomagnetic storms.</a:t>
            </a:r>
            <a:endParaRPr lang="en-US" altLang="zh-CN"/>
          </a:p>
          <a:p>
            <a:endParaRPr lang="en-US" altLang="zh-CN"/>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518603"/>
            <a:ext cx="9144000" cy="2387600"/>
          </a:xfrm>
        </p:spPr>
        <p:txBody>
          <a:bodyPr anchor="ctr"/>
          <a:lstStyle>
            <a:lvl1pPr algn="ctr">
              <a:defRPr sz="3600"/>
            </a:lvl1pPr>
          </a:lstStyle>
          <a:p>
            <a:r>
              <a:rPr lang="en-US" noProof="0"/>
              <a:t>Click to edit Master title style</a:t>
            </a:r>
            <a:endParaRPr lang="en-US" noProof="0" dirty="0"/>
          </a:p>
        </p:txBody>
      </p:sp>
      <p:sp>
        <p:nvSpPr>
          <p:cNvPr id="3" name="Subtitle 2"/>
          <p:cNvSpPr>
            <a:spLocks noGrp="1"/>
          </p:cNvSpPr>
          <p:nvPr>
            <p:ph type="subTitle" idx="1"/>
          </p:nvPr>
        </p:nvSpPr>
        <p:spPr>
          <a:xfrm>
            <a:off x="1524000" y="399827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endParaRPr lang="en-US" noProof="0"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dirty="0"/>
          </a:p>
        </p:txBody>
      </p:sp>
      <p:sp>
        <p:nvSpPr>
          <p:cNvPr id="3" name="Content Placeholder 2"/>
          <p:cNvSpPr>
            <a:spLocks noGrp="1"/>
          </p:cNvSpPr>
          <p:nvPr>
            <p:ph idx="1"/>
          </p:nvPr>
        </p:nvSpPr>
        <p:spPr>
          <a:xfrm>
            <a:off x="426720" y="1615044"/>
            <a:ext cx="11338560" cy="4643516"/>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GB"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26720" y="1626919"/>
            <a:ext cx="5486400" cy="4621480"/>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GB" dirty="0"/>
          </a:p>
        </p:txBody>
      </p:sp>
      <p:sp>
        <p:nvSpPr>
          <p:cNvPr id="4" name="Content Placeholder 3"/>
          <p:cNvSpPr>
            <a:spLocks noGrp="1"/>
          </p:cNvSpPr>
          <p:nvPr>
            <p:ph sz="half" idx="2"/>
          </p:nvPr>
        </p:nvSpPr>
        <p:spPr>
          <a:xfrm>
            <a:off x="6278880" y="1626919"/>
            <a:ext cx="5486400" cy="4621480"/>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GB"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518603"/>
            <a:ext cx="9144000" cy="2387600"/>
          </a:xfrm>
        </p:spPr>
        <p:txBody>
          <a:bodyPr anchor="ctr"/>
          <a:lstStyle>
            <a:lvl1pPr algn="ctr">
              <a:defRPr sz="3600"/>
            </a:lvl1pPr>
          </a:lstStyle>
          <a:p>
            <a:r>
              <a:rPr lang="en-US" noProof="0"/>
              <a:t>Click to edit Master title style</a:t>
            </a:r>
            <a:endParaRPr lang="en-US" noProof="0" dirty="0"/>
          </a:p>
        </p:txBody>
      </p:sp>
      <p:sp>
        <p:nvSpPr>
          <p:cNvPr id="3" name="Subtitle 2"/>
          <p:cNvSpPr>
            <a:spLocks noGrp="1"/>
          </p:cNvSpPr>
          <p:nvPr>
            <p:ph type="subTitle" idx="1"/>
          </p:nvPr>
        </p:nvSpPr>
        <p:spPr>
          <a:xfrm>
            <a:off x="1524000" y="399827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endParaRPr lang="en-US" noProof="0"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dirty="0"/>
          </a:p>
        </p:txBody>
      </p:sp>
      <p:sp>
        <p:nvSpPr>
          <p:cNvPr id="3" name="Content Placeholder 2"/>
          <p:cNvSpPr>
            <a:spLocks noGrp="1"/>
          </p:cNvSpPr>
          <p:nvPr>
            <p:ph idx="1"/>
          </p:nvPr>
        </p:nvSpPr>
        <p:spPr>
          <a:xfrm>
            <a:off x="426720" y="1615044"/>
            <a:ext cx="11338560" cy="4643516"/>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GB"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26720" y="1626919"/>
            <a:ext cx="5486400" cy="4621480"/>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GB" dirty="0"/>
          </a:p>
        </p:txBody>
      </p:sp>
      <p:sp>
        <p:nvSpPr>
          <p:cNvPr id="4" name="Content Placeholder 3"/>
          <p:cNvSpPr>
            <a:spLocks noGrp="1"/>
          </p:cNvSpPr>
          <p:nvPr>
            <p:ph sz="half" idx="2"/>
          </p:nvPr>
        </p:nvSpPr>
        <p:spPr>
          <a:xfrm>
            <a:off x="6278880" y="1626919"/>
            <a:ext cx="5486400" cy="4621480"/>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GB"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默认">
    <p:spTree>
      <p:nvGrpSpPr>
        <p:cNvPr id="1" name=""/>
        <p:cNvGrpSpPr/>
        <p:nvPr/>
      </p:nvGrpSpPr>
      <p:grpSpPr>
        <a:xfrm>
          <a:off x="0" y="0"/>
          <a:ext cx="0" cy="0"/>
          <a:chOff x="0" y="0"/>
          <a:chExt cx="0" cy="0"/>
        </a:xfrm>
      </p:grpSpPr>
      <p:sp>
        <p:nvSpPr>
          <p:cNvPr id="3" name="Text Box 685"/>
          <p:cNvSpPr txBox="1">
            <a:spLocks noChangeArrowheads="1"/>
          </p:cNvSpPr>
          <p:nvPr/>
        </p:nvSpPr>
        <p:spPr bwMode="auto">
          <a:xfrm>
            <a:off x="10261600" y="304805"/>
            <a:ext cx="1117600" cy="460375"/>
          </a:xfrm>
          <a:prstGeom prst="rect">
            <a:avLst/>
          </a:prstGeom>
          <a:noFill/>
          <a:ln w="9525">
            <a:noFill/>
            <a:miter lim="800000"/>
          </a:ln>
          <a:effectLst/>
        </p:spPr>
        <p:txBody>
          <a:bodyPr lIns="0" rIns="0">
            <a:spAutoFit/>
          </a:bodyPr>
          <a:lstStyle/>
          <a:p>
            <a:pPr algn="ctr" fontAlgn="auto">
              <a:spcBef>
                <a:spcPct val="50000"/>
              </a:spcBef>
              <a:spcAft>
                <a:spcPts val="0"/>
              </a:spcAft>
              <a:defRPr/>
            </a:pPr>
            <a:endParaRPr kumimoji="0" lang="zh-CN" altLang="zh-CN" sz="2400" b="0">
              <a:solidFill>
                <a:prstClr val="white"/>
              </a:solidFill>
            </a:endParaRPr>
          </a:p>
        </p:txBody>
      </p:sp>
      <p:sp>
        <p:nvSpPr>
          <p:cNvPr id="6" name="Text Box 685"/>
          <p:cNvSpPr txBox="1">
            <a:spLocks noChangeArrowheads="1"/>
          </p:cNvSpPr>
          <p:nvPr/>
        </p:nvSpPr>
        <p:spPr bwMode="auto">
          <a:xfrm>
            <a:off x="10261600" y="304805"/>
            <a:ext cx="1117600" cy="460375"/>
          </a:xfrm>
          <a:prstGeom prst="rect">
            <a:avLst/>
          </a:prstGeom>
          <a:noFill/>
          <a:ln w="9525">
            <a:noFill/>
            <a:miter lim="800000"/>
          </a:ln>
          <a:effectLst/>
        </p:spPr>
        <p:txBody>
          <a:bodyPr lIns="0" rIns="0">
            <a:spAutoFit/>
          </a:bodyPr>
          <a:lstStyle/>
          <a:p>
            <a:pPr algn="ctr" fontAlgn="auto">
              <a:spcBef>
                <a:spcPct val="50000"/>
              </a:spcBef>
              <a:spcAft>
                <a:spcPts val="0"/>
              </a:spcAft>
              <a:defRPr/>
            </a:pPr>
            <a:endParaRPr kumimoji="0" lang="zh-CN" altLang="zh-CN" sz="2400" b="0">
              <a:solidFill>
                <a:prstClr val="white"/>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6" Type="http://schemas.openxmlformats.org/officeDocument/2006/relationships/theme" Target="../theme/theme1.xml"/><Relationship Id="rId5" Type="http://schemas.openxmlformats.org/officeDocument/2006/relationships/image" Target="../media/image1.png"/><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7" Type="http://schemas.openxmlformats.org/officeDocument/2006/relationships/theme" Target="../theme/theme2.xml"/><Relationship Id="rId6" Type="http://schemas.openxmlformats.org/officeDocument/2006/relationships/image" Target="../media/image1.png"/><Relationship Id="rId5" Type="http://schemas.openxmlformats.org/officeDocument/2006/relationships/slideLayout" Target="../slideLayouts/slideLayout9.xml"/><Relationship Id="rId4" Type="http://schemas.openxmlformats.org/officeDocument/2006/relationships/slideLayout" Target="../slideLayouts/slideLayout8.xml"/><Relationship Id="rId3" Type="http://schemas.openxmlformats.org/officeDocument/2006/relationships/slideLayout" Target="../slideLayouts/slideLayout7.xml"/><Relationship Id="rId2" Type="http://schemas.openxmlformats.org/officeDocument/2006/relationships/slideLayout" Target="../slideLayouts/slideLayout6.xml"/><Relationship Id="rId1" Type="http://schemas.openxmlformats.org/officeDocument/2006/relationships/slideLayout" Target="../slideLayouts/slideLayout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93592" y="365125"/>
            <a:ext cx="10371688" cy="834283"/>
          </a:xfrm>
          <a:prstGeom prst="rect">
            <a:avLst/>
          </a:prstGeom>
        </p:spPr>
        <p:txBody>
          <a:bodyPr vert="horz" lIns="91440" tIns="45720" rIns="91440" bIns="45720" rtlCol="0" anchor="ctr">
            <a:normAutofit/>
          </a:bodyPr>
          <a:lstStyle/>
          <a:p>
            <a:r>
              <a:rPr lang="en-US" noProof="0"/>
              <a:t>Click to edit Master title style</a:t>
            </a:r>
            <a:endParaRPr lang="en-US" noProof="0" dirty="0"/>
          </a:p>
        </p:txBody>
      </p:sp>
      <p:sp>
        <p:nvSpPr>
          <p:cNvPr id="3" name="Text Placeholder 2"/>
          <p:cNvSpPr>
            <a:spLocks noGrp="1"/>
          </p:cNvSpPr>
          <p:nvPr>
            <p:ph type="body" idx="1"/>
          </p:nvPr>
        </p:nvSpPr>
        <p:spPr>
          <a:xfrm>
            <a:off x="426720" y="1626918"/>
            <a:ext cx="11338560" cy="4631641"/>
          </a:xfrm>
          <a:prstGeom prst="rect">
            <a:avLst/>
          </a:prstGeom>
        </p:spPr>
        <p:txBody>
          <a:bodyPr vert="horz" lIns="91440" tIns="45720" rIns="91440" bIns="45720" rtlCol="0">
            <a:normAutofit/>
          </a:bodyPr>
          <a:lstStyle/>
          <a:p>
            <a:pPr lvl="0"/>
            <a:r>
              <a:rPr lang="en-US" noProof="0" dirty="0"/>
              <a:t>Click to edit Master text styles</a:t>
            </a:r>
            <a:endParaRPr lang="en-US" noProof="0" dirty="0"/>
          </a:p>
          <a:p>
            <a:pPr lvl="1"/>
            <a:r>
              <a:rPr lang="en-US" noProof="0" dirty="0"/>
              <a:t>Second level</a:t>
            </a:r>
            <a:endParaRPr lang="en-US" noProof="0" dirty="0"/>
          </a:p>
          <a:p>
            <a:pPr lvl="2"/>
            <a:r>
              <a:rPr lang="en-US" noProof="0" dirty="0"/>
              <a:t>Third level</a:t>
            </a:r>
            <a:endParaRPr lang="en-US" noProof="0" dirty="0"/>
          </a:p>
          <a:p>
            <a:pPr lvl="3"/>
            <a:r>
              <a:rPr lang="en-US" noProof="0" dirty="0"/>
              <a:t>Fourth level</a:t>
            </a:r>
            <a:endParaRPr lang="en-US" noProof="0" dirty="0"/>
          </a:p>
        </p:txBody>
      </p:sp>
      <p:pic>
        <p:nvPicPr>
          <p:cNvPr id="1026" name="Picture 2" descr="A logo of a planet with a satellite&#10;&#10;Description automatically generated"/>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251834" y="123632"/>
            <a:ext cx="1131598" cy="1262310"/>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61" title="[DM_E_DOC_NO], v[DM_E_VER_NO], [DM_E_ISS_DATE]"/>
          <p:cNvSpPr>
            <a:spLocks noChangeArrowheads="1"/>
          </p:cNvSpPr>
          <p:nvPr userDrawn="1"/>
        </p:nvSpPr>
        <p:spPr bwMode="auto">
          <a:xfrm>
            <a:off x="161047" y="6583626"/>
            <a:ext cx="6148799" cy="248402"/>
          </a:xfrm>
          <a:prstGeom prst="rect">
            <a:avLst/>
          </a:prstGeom>
          <a:noFill/>
          <a:ln w="9525">
            <a:noFill/>
            <a:miter lim="800000"/>
          </a:ln>
        </p:spPr>
        <p:txBody>
          <a:bodyPr wrap="square" lIns="0" tIns="46800" rIns="0" bIns="46800" anchor="ctr">
            <a:spAutoFit/>
          </a:bodyPr>
          <a:lstStyle/>
          <a:p>
            <a:pPr eaLnBrk="0" hangingPunct="0">
              <a:defRPr/>
            </a:pPr>
            <a:r>
              <a:rPr lang="en-GB" sz="1000" b="0" baseline="0" noProof="0" dirty="0">
                <a:solidFill>
                  <a:srgbClr val="008CBF"/>
                </a:solidFill>
                <a:latin typeface="Arial" panose="020B0604020202020204" pitchFamily="34" charset="0"/>
                <a:ea typeface="Roboto" panose="02000000000000000000" pitchFamily="2" charset="0"/>
                <a:cs typeface="Arial" panose="020B0604020202020204" pitchFamily="34" charset="0"/>
              </a:rPr>
              <a:t>GSICS Annual Meeting 2026, Ottawa (ON), Canada, 23-27 March 2026</a:t>
            </a:r>
            <a:endParaRPr lang="en-GB" sz="1000" b="0" baseline="0" noProof="0" dirty="0">
              <a:solidFill>
                <a:srgbClr val="008CBF"/>
              </a:solidFill>
              <a:latin typeface="Arial" panose="020B0604020202020204" pitchFamily="34" charset="0"/>
              <a:ea typeface="Roboto" panose="02000000000000000000" pitchFamily="2" charset="0"/>
              <a:cs typeface="Arial" panose="020B0604020202020204" pitchFamily="34" charset="0"/>
            </a:endParaRPr>
          </a:p>
        </p:txBody>
      </p:sp>
      <p:sp>
        <p:nvSpPr>
          <p:cNvPr id="13" name="Rectangle 12"/>
          <p:cNvSpPr/>
          <p:nvPr userDrawn="1"/>
        </p:nvSpPr>
        <p:spPr>
          <a:xfrm>
            <a:off x="11519350" y="6593586"/>
            <a:ext cx="609135" cy="246221"/>
          </a:xfrm>
          <a:prstGeom prst="rect">
            <a:avLst/>
          </a:prstGeom>
        </p:spPr>
        <p:txBody>
          <a:bodyPr wrap="square">
            <a:spAutoFit/>
          </a:bodyPr>
          <a:lstStyle/>
          <a:p>
            <a:pPr algn="r"/>
            <a:fld id="{FF9CC606-8418-49EA-9DB7-3FFD72983DD3}" type="slidenum">
              <a:rPr lang="de-DE" sz="1000" b="0" smtClean="0">
                <a:solidFill>
                  <a:srgbClr val="008CBF"/>
                </a:solidFill>
                <a:latin typeface="Arial" panose="020B0604020202020204" pitchFamily="34" charset="0"/>
                <a:ea typeface="Roboto" panose="02000000000000000000" pitchFamily="2" charset="0"/>
                <a:cs typeface="Arial" panose="020B0604020202020204" pitchFamily="34" charset="0"/>
              </a:rPr>
            </a:fld>
            <a:endParaRPr lang="en-GB" sz="1000" dirty="0">
              <a:solidFill>
                <a:srgbClr val="008CBF"/>
              </a:solidFill>
              <a:latin typeface="Arial" panose="020B0604020202020204" pitchFamily="34" charset="0"/>
              <a:ea typeface="Roboto" panose="02000000000000000000" pitchFamily="2" charset="0"/>
              <a:cs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l" defTabSz="914400" rtl="0" eaLnBrk="1" latinLnBrk="0" hangingPunct="1">
        <a:lnSpc>
          <a:spcPct val="90000"/>
        </a:lnSpc>
        <a:spcBef>
          <a:spcPct val="0"/>
        </a:spcBef>
        <a:buNone/>
        <a:defRPr sz="3200" b="1" kern="1200">
          <a:solidFill>
            <a:srgbClr val="008CBF"/>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Clr>
          <a:srgbClr val="0189BA"/>
        </a:buClr>
        <a:buFont typeface="Arial" panose="020B0604020202020204" pitchFamily="34" charset="0"/>
        <a:buChar char="•"/>
        <a:defRPr sz="2800" kern="1200">
          <a:solidFill>
            <a:schemeClr val="tx2"/>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0189BA"/>
        </a:buClr>
        <a:buFont typeface="Arial" panose="020B0604020202020204" pitchFamily="34" charset="0"/>
        <a:buChar char="•"/>
        <a:defRPr sz="2400" kern="1200">
          <a:solidFill>
            <a:schemeClr val="tx2"/>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rgbClr val="0189BA"/>
        </a:buClr>
        <a:buFont typeface="Arial" panose="020B0604020202020204" pitchFamily="34" charset="0"/>
        <a:buChar char="•"/>
        <a:defRPr sz="2000" kern="1200">
          <a:solidFill>
            <a:schemeClr val="tx2"/>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rgbClr val="0189BA"/>
        </a:buClr>
        <a:buFont typeface="Arial" panose="020B0604020202020204" pitchFamily="34" charset="0"/>
        <a:buChar char="•"/>
        <a:defRPr sz="1800" kern="1200">
          <a:solidFill>
            <a:schemeClr val="tx2"/>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2"/>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93592" y="365125"/>
            <a:ext cx="10371688" cy="834283"/>
          </a:xfrm>
          <a:prstGeom prst="rect">
            <a:avLst/>
          </a:prstGeom>
        </p:spPr>
        <p:txBody>
          <a:bodyPr vert="horz" lIns="91440" tIns="45720" rIns="91440" bIns="45720" rtlCol="0" anchor="ctr">
            <a:normAutofit/>
          </a:bodyPr>
          <a:lstStyle/>
          <a:p>
            <a:r>
              <a:rPr lang="en-US" noProof="0"/>
              <a:t>Click to edit Master title style</a:t>
            </a:r>
            <a:endParaRPr lang="en-US" noProof="0" dirty="0"/>
          </a:p>
        </p:txBody>
      </p:sp>
      <p:sp>
        <p:nvSpPr>
          <p:cNvPr id="3" name="Text Placeholder 2"/>
          <p:cNvSpPr>
            <a:spLocks noGrp="1"/>
          </p:cNvSpPr>
          <p:nvPr>
            <p:ph type="body" idx="1"/>
          </p:nvPr>
        </p:nvSpPr>
        <p:spPr>
          <a:xfrm>
            <a:off x="426720" y="1626918"/>
            <a:ext cx="11338560" cy="4631641"/>
          </a:xfrm>
          <a:prstGeom prst="rect">
            <a:avLst/>
          </a:prstGeom>
        </p:spPr>
        <p:txBody>
          <a:bodyPr vert="horz" lIns="91440" tIns="45720" rIns="91440" bIns="45720" rtlCol="0">
            <a:normAutofit/>
          </a:bodyPr>
          <a:lstStyle/>
          <a:p>
            <a:pPr lvl="0"/>
            <a:r>
              <a:rPr lang="en-US" noProof="0" dirty="0"/>
              <a:t>Click to edit Master text styles</a:t>
            </a:r>
            <a:endParaRPr lang="en-US" noProof="0" dirty="0"/>
          </a:p>
          <a:p>
            <a:pPr lvl="1"/>
            <a:r>
              <a:rPr lang="en-US" noProof="0" dirty="0"/>
              <a:t>Second level</a:t>
            </a:r>
            <a:endParaRPr lang="en-US" noProof="0" dirty="0"/>
          </a:p>
          <a:p>
            <a:pPr lvl="2"/>
            <a:r>
              <a:rPr lang="en-US" noProof="0" dirty="0"/>
              <a:t>Third level</a:t>
            </a:r>
            <a:endParaRPr lang="en-US" noProof="0" dirty="0"/>
          </a:p>
          <a:p>
            <a:pPr lvl="3"/>
            <a:r>
              <a:rPr lang="en-US" noProof="0" dirty="0"/>
              <a:t>Fourth level</a:t>
            </a:r>
            <a:endParaRPr lang="en-US" noProof="0" dirty="0"/>
          </a:p>
        </p:txBody>
      </p:sp>
      <p:pic>
        <p:nvPicPr>
          <p:cNvPr id="1026" name="Picture 2" descr="A logo of a planet with a satellite&#10;&#10;Description automatically generated"/>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251834" y="123632"/>
            <a:ext cx="1131598" cy="1262310"/>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61" title="[DM_E_DOC_NO], v[DM_E_VER_NO], [DM_E_ISS_DATE]"/>
          <p:cNvSpPr>
            <a:spLocks noChangeArrowheads="1"/>
          </p:cNvSpPr>
          <p:nvPr userDrawn="1"/>
        </p:nvSpPr>
        <p:spPr bwMode="auto">
          <a:xfrm>
            <a:off x="161047" y="6583626"/>
            <a:ext cx="6148799" cy="248402"/>
          </a:xfrm>
          <a:prstGeom prst="rect">
            <a:avLst/>
          </a:prstGeom>
          <a:noFill/>
          <a:ln w="9525">
            <a:noFill/>
            <a:miter lim="800000"/>
          </a:ln>
        </p:spPr>
        <p:txBody>
          <a:bodyPr wrap="square" lIns="0" tIns="46800" rIns="0" bIns="46800" anchor="ctr">
            <a:spAutoFit/>
          </a:bodyPr>
          <a:lstStyle/>
          <a:p>
            <a:pPr eaLnBrk="0" hangingPunct="0">
              <a:defRPr/>
            </a:pPr>
            <a:r>
              <a:rPr lang="en-GB" sz="1000" b="0" baseline="0" noProof="0" dirty="0">
                <a:solidFill>
                  <a:srgbClr val="008CBF"/>
                </a:solidFill>
                <a:latin typeface="Arial" panose="020B0604020202020204" pitchFamily="34" charset="0"/>
                <a:ea typeface="Roboto" panose="02000000000000000000" pitchFamily="2" charset="0"/>
                <a:cs typeface="Arial" panose="020B0604020202020204" pitchFamily="34" charset="0"/>
              </a:rPr>
              <a:t>GSICS Annual Meeting 2026, Ottawa (ON), Canada, 23-27 March 2026</a:t>
            </a:r>
            <a:endParaRPr lang="en-GB" sz="1000" b="0" baseline="0" noProof="0" dirty="0">
              <a:solidFill>
                <a:srgbClr val="008CBF"/>
              </a:solidFill>
              <a:latin typeface="Arial" panose="020B0604020202020204" pitchFamily="34" charset="0"/>
              <a:ea typeface="Roboto" panose="02000000000000000000" pitchFamily="2" charset="0"/>
              <a:cs typeface="Arial" panose="020B0604020202020204" pitchFamily="34" charset="0"/>
            </a:endParaRPr>
          </a:p>
        </p:txBody>
      </p:sp>
      <p:sp>
        <p:nvSpPr>
          <p:cNvPr id="13" name="Rectangle 12"/>
          <p:cNvSpPr/>
          <p:nvPr userDrawn="1"/>
        </p:nvSpPr>
        <p:spPr>
          <a:xfrm>
            <a:off x="11519350" y="6593586"/>
            <a:ext cx="609135" cy="246221"/>
          </a:xfrm>
          <a:prstGeom prst="rect">
            <a:avLst/>
          </a:prstGeom>
        </p:spPr>
        <p:txBody>
          <a:bodyPr wrap="square">
            <a:spAutoFit/>
          </a:bodyPr>
          <a:lstStyle/>
          <a:p>
            <a:pPr algn="r"/>
            <a:fld id="{FF9CC606-8418-49EA-9DB7-3FFD72983DD3}" type="slidenum">
              <a:rPr lang="de-DE" sz="1000" b="0" smtClean="0">
                <a:solidFill>
                  <a:srgbClr val="008CBF"/>
                </a:solidFill>
                <a:latin typeface="Arial" panose="020B0604020202020204" pitchFamily="34" charset="0"/>
                <a:ea typeface="Roboto" panose="02000000000000000000" pitchFamily="2" charset="0"/>
                <a:cs typeface="Arial" panose="020B0604020202020204" pitchFamily="34" charset="0"/>
              </a:rPr>
            </a:fld>
            <a:endParaRPr lang="en-GB" sz="1000" dirty="0">
              <a:solidFill>
                <a:srgbClr val="008CBF"/>
              </a:solidFill>
              <a:latin typeface="Arial" panose="020B0604020202020204" pitchFamily="34" charset="0"/>
              <a:ea typeface="Roboto" panose="02000000000000000000" pitchFamily="2" charset="0"/>
              <a:cs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54" r:id="rId1"/>
    <p:sldLayoutId id="2147483655" r:id="rId2"/>
    <p:sldLayoutId id="2147483656" r:id="rId3"/>
    <p:sldLayoutId id="2147483657" r:id="rId4"/>
    <p:sldLayoutId id="2147483658" r:id="rId5"/>
  </p:sldLayoutIdLst>
  <p:hf sldNum="0" hdr="0" ftr="0" dt="0"/>
  <p:txStyles>
    <p:titleStyle>
      <a:lvl1pPr algn="l" defTabSz="914400" rtl="0" eaLnBrk="1" latinLnBrk="0" hangingPunct="1">
        <a:lnSpc>
          <a:spcPct val="90000"/>
        </a:lnSpc>
        <a:spcBef>
          <a:spcPct val="0"/>
        </a:spcBef>
        <a:buNone/>
        <a:defRPr sz="3200" b="1" kern="1200">
          <a:solidFill>
            <a:srgbClr val="008CBF"/>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Clr>
          <a:srgbClr val="0189BA"/>
        </a:buClr>
        <a:buFont typeface="Arial" panose="020B0604020202020204" pitchFamily="34" charset="0"/>
        <a:buChar char="•"/>
        <a:defRPr sz="2800" kern="1200">
          <a:solidFill>
            <a:schemeClr val="tx2"/>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0189BA"/>
        </a:buClr>
        <a:buFont typeface="Arial" panose="020B0604020202020204" pitchFamily="34" charset="0"/>
        <a:buChar char="•"/>
        <a:defRPr sz="2400" kern="1200">
          <a:solidFill>
            <a:schemeClr val="tx2"/>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rgbClr val="0189BA"/>
        </a:buClr>
        <a:buFont typeface="Arial" panose="020B0604020202020204" pitchFamily="34" charset="0"/>
        <a:buChar char="•"/>
        <a:defRPr sz="2000" kern="1200">
          <a:solidFill>
            <a:schemeClr val="tx2"/>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rgbClr val="0189BA"/>
        </a:buClr>
        <a:buFont typeface="Arial" panose="020B0604020202020204" pitchFamily="34" charset="0"/>
        <a:buChar char="•"/>
        <a:defRPr sz="1800" kern="1200">
          <a:solidFill>
            <a:schemeClr val="tx2"/>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2"/>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3.xml.rels><?xml version="1.0" encoding="UTF-8" standalone="yes"?>
<Relationships xmlns="http://schemas.openxmlformats.org/package/2006/relationships"><Relationship Id="rId9" Type="http://schemas.openxmlformats.org/officeDocument/2006/relationships/notesSlide" Target="../notesSlides/notesSlide3.xml"/><Relationship Id="rId8" Type="http://schemas.openxmlformats.org/officeDocument/2006/relationships/slideLayout" Target="../slideLayouts/slideLayout6.xml"/><Relationship Id="rId7" Type="http://schemas.openxmlformats.org/officeDocument/2006/relationships/image" Target="../media/image8.png"/><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jpeg"/><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2.png"/></Relationships>
</file>

<file path=ppt/slides/_rels/slide4.xml.rels><?xml version="1.0" encoding="UTF-8" standalone="yes"?>
<Relationships xmlns="http://schemas.openxmlformats.org/package/2006/relationships"><Relationship Id="rId5" Type="http://schemas.openxmlformats.org/officeDocument/2006/relationships/notesSlide" Target="../notesSlides/notesSlide4.xml"/><Relationship Id="rId4" Type="http://schemas.openxmlformats.org/officeDocument/2006/relationships/slideLayout" Target="../slideLayouts/slideLayout6.xml"/><Relationship Id="rId3" Type="http://schemas.openxmlformats.org/officeDocument/2006/relationships/image" Target="../media/image10.png"/><Relationship Id="rId2" Type="http://schemas.openxmlformats.org/officeDocument/2006/relationships/image" Target="../media/image2.png"/><Relationship Id="rId1" Type="http://schemas.openxmlformats.org/officeDocument/2006/relationships/image" Target="../media/image9.png"/></Relationships>
</file>

<file path=ppt/slides/_rels/slide5.xml.rels><?xml version="1.0" encoding="UTF-8" standalone="yes"?>
<Relationships xmlns="http://schemas.openxmlformats.org/package/2006/relationships"><Relationship Id="rId7" Type="http://schemas.openxmlformats.org/officeDocument/2006/relationships/notesSlide" Target="../notesSlides/notesSlide5.xml"/><Relationship Id="rId6" Type="http://schemas.openxmlformats.org/officeDocument/2006/relationships/slideLayout" Target="../slideLayouts/slideLayout6.xml"/><Relationship Id="rId5" Type="http://schemas.microsoft.com/office/2007/relationships/hdphoto" Target="../media/image14.wdp"/><Relationship Id="rId4" Type="http://schemas.openxmlformats.org/officeDocument/2006/relationships/image" Target="../media/image13.png"/><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image" Target="../media/image2.png"/></Relationships>
</file>

<file path=ppt/slides/_rels/slide6.xml.rels><?xml version="1.0" encoding="UTF-8" standalone="yes"?>
<Relationships xmlns="http://schemas.openxmlformats.org/package/2006/relationships"><Relationship Id="rId7" Type="http://schemas.openxmlformats.org/officeDocument/2006/relationships/notesSlide" Target="../notesSlides/notesSlide6.xml"/><Relationship Id="rId6" Type="http://schemas.openxmlformats.org/officeDocument/2006/relationships/slideLayout" Target="../slideLayouts/slideLayout6.xml"/><Relationship Id="rId5" Type="http://schemas.openxmlformats.org/officeDocument/2006/relationships/image" Target="../media/image18.png"/><Relationship Id="rId4" Type="http://schemas.openxmlformats.org/officeDocument/2006/relationships/image" Target="../media/image17.png"/><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image" Target="../media/image2.png"/></Relationships>
</file>

<file path=ppt/slides/_rels/slide7.xml.rels><?xml version="1.0" encoding="UTF-8" standalone="yes"?>
<Relationships xmlns="http://schemas.openxmlformats.org/package/2006/relationships"><Relationship Id="rId7" Type="http://schemas.openxmlformats.org/officeDocument/2006/relationships/notesSlide" Target="../notesSlides/notesSlide7.xml"/><Relationship Id="rId6" Type="http://schemas.openxmlformats.org/officeDocument/2006/relationships/slideLayout" Target="../slideLayouts/slideLayout6.xml"/><Relationship Id="rId5" Type="http://schemas.openxmlformats.org/officeDocument/2006/relationships/image" Target="../media/image22.png"/><Relationship Id="rId4" Type="http://schemas.openxmlformats.org/officeDocument/2006/relationships/image" Target="../media/image21.png"/><Relationship Id="rId3" Type="http://schemas.openxmlformats.org/officeDocument/2006/relationships/image" Target="../media/image20.jpeg"/><Relationship Id="rId2" Type="http://schemas.openxmlformats.org/officeDocument/2006/relationships/image" Target="../media/image19.png"/><Relationship Id="rId1" Type="http://schemas.openxmlformats.org/officeDocument/2006/relationships/image" Target="../media/image2.png"/></Relationships>
</file>

<file path=ppt/slides/_rels/slide8.xml.rels><?xml version="1.0" encoding="UTF-8" standalone="yes"?>
<Relationships xmlns="http://schemas.openxmlformats.org/package/2006/relationships"><Relationship Id="rId6" Type="http://schemas.openxmlformats.org/officeDocument/2006/relationships/notesSlide" Target="../notesSlides/notesSlide8.xml"/><Relationship Id="rId5" Type="http://schemas.openxmlformats.org/officeDocument/2006/relationships/slideLayout" Target="../slideLayouts/slideLayout6.xml"/><Relationship Id="rId4" Type="http://schemas.openxmlformats.org/officeDocument/2006/relationships/image" Target="../media/image2.png"/><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image" Target="../media/image23.png"/></Relationships>
</file>

<file path=ppt/slides/_rels/slide9.xml.rels><?xml version="1.0" encoding="UTF-8" standalone="yes"?>
<Relationships xmlns="http://schemas.openxmlformats.org/package/2006/relationships"><Relationship Id="rId9" Type="http://schemas.openxmlformats.org/officeDocument/2006/relationships/tags" Target="../tags/tag8.xml"/><Relationship Id="rId8" Type="http://schemas.openxmlformats.org/officeDocument/2006/relationships/tags" Target="../tags/tag7.xml"/><Relationship Id="rId7" Type="http://schemas.openxmlformats.org/officeDocument/2006/relationships/tags" Target="../tags/tag6.xml"/><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7" Type="http://schemas.openxmlformats.org/officeDocument/2006/relationships/notesSlide" Target="../notesSlides/notesSlide9.xml"/><Relationship Id="rId36" Type="http://schemas.openxmlformats.org/officeDocument/2006/relationships/vmlDrawing" Target="../drawings/vmlDrawing1.vml"/><Relationship Id="rId35" Type="http://schemas.openxmlformats.org/officeDocument/2006/relationships/slideLayout" Target="../slideLayouts/slideLayout6.xml"/><Relationship Id="rId34" Type="http://schemas.openxmlformats.org/officeDocument/2006/relationships/tags" Target="../tags/tag28.xml"/><Relationship Id="rId33" Type="http://schemas.openxmlformats.org/officeDocument/2006/relationships/image" Target="../media/image29.emf"/><Relationship Id="rId32" Type="http://schemas.openxmlformats.org/officeDocument/2006/relationships/oleObject" Target="../embeddings/oleObject1.bin"/><Relationship Id="rId31" Type="http://schemas.openxmlformats.org/officeDocument/2006/relationships/tags" Target="../tags/tag27.xml"/><Relationship Id="rId30" Type="http://schemas.openxmlformats.org/officeDocument/2006/relationships/tags" Target="../tags/tag26.xml"/><Relationship Id="rId3" Type="http://schemas.openxmlformats.org/officeDocument/2006/relationships/tags" Target="../tags/tag2.xml"/><Relationship Id="rId29" Type="http://schemas.openxmlformats.org/officeDocument/2006/relationships/tags" Target="../tags/tag25.xml"/><Relationship Id="rId28" Type="http://schemas.openxmlformats.org/officeDocument/2006/relationships/tags" Target="../tags/tag24.xml"/><Relationship Id="rId27" Type="http://schemas.openxmlformats.org/officeDocument/2006/relationships/tags" Target="../tags/tag23.xml"/><Relationship Id="rId26" Type="http://schemas.openxmlformats.org/officeDocument/2006/relationships/tags" Target="../tags/tag22.xml"/><Relationship Id="rId25" Type="http://schemas.openxmlformats.org/officeDocument/2006/relationships/tags" Target="../tags/tag21.xml"/><Relationship Id="rId24" Type="http://schemas.openxmlformats.org/officeDocument/2006/relationships/tags" Target="../tags/tag20.xml"/><Relationship Id="rId23" Type="http://schemas.openxmlformats.org/officeDocument/2006/relationships/tags" Target="../tags/tag19.xml"/><Relationship Id="rId22" Type="http://schemas.openxmlformats.org/officeDocument/2006/relationships/image" Target="../media/image28.jpeg"/><Relationship Id="rId21" Type="http://schemas.openxmlformats.org/officeDocument/2006/relationships/tags" Target="../tags/tag18.xml"/><Relationship Id="rId20" Type="http://schemas.openxmlformats.org/officeDocument/2006/relationships/tags" Target="../tags/tag17.xml"/><Relationship Id="rId2" Type="http://schemas.openxmlformats.org/officeDocument/2006/relationships/tags" Target="../tags/tag1.xml"/><Relationship Id="rId19" Type="http://schemas.openxmlformats.org/officeDocument/2006/relationships/tags" Target="../tags/tag16.xml"/><Relationship Id="rId18" Type="http://schemas.openxmlformats.org/officeDocument/2006/relationships/tags" Target="../tags/tag15.xml"/><Relationship Id="rId17" Type="http://schemas.openxmlformats.org/officeDocument/2006/relationships/tags" Target="../tags/tag14.xml"/><Relationship Id="rId16" Type="http://schemas.openxmlformats.org/officeDocument/2006/relationships/image" Target="../media/image27.png"/><Relationship Id="rId15" Type="http://schemas.openxmlformats.org/officeDocument/2006/relationships/tags" Target="../tags/tag13.xml"/><Relationship Id="rId14" Type="http://schemas.openxmlformats.org/officeDocument/2006/relationships/tags" Target="../tags/tag12.xml"/><Relationship Id="rId13" Type="http://schemas.openxmlformats.org/officeDocument/2006/relationships/tags" Target="../tags/tag11.xml"/><Relationship Id="rId12" Type="http://schemas.openxmlformats.org/officeDocument/2006/relationships/tags" Target="../tags/tag10.xml"/><Relationship Id="rId11" Type="http://schemas.openxmlformats.org/officeDocument/2006/relationships/image" Target="../media/image26.png"/><Relationship Id="rId10" Type="http://schemas.openxmlformats.org/officeDocument/2006/relationships/tags" Target="../tags/tag9.xml"/><Relationship Id="rId1" Type="http://schemas.openxmlformats.org/officeDocument/2006/relationships/image" Target="../media/image2.png"/></Relationships>
</file>

<file path=ppt/slides/_rels/slide10.xml.rels><?xml version="1.0" encoding="UTF-8" standalone="yes"?>
<Relationships xmlns="http://schemas.openxmlformats.org/package/2006/relationships"><Relationship Id="rId6" Type="http://schemas.openxmlformats.org/officeDocument/2006/relationships/notesSlide" Target="../notesSlides/notesSlide10.xml"/><Relationship Id="rId5" Type="http://schemas.openxmlformats.org/officeDocument/2006/relationships/slideLayout" Target="../slideLayouts/slideLayout6.xml"/><Relationship Id="rId4" Type="http://schemas.openxmlformats.org/officeDocument/2006/relationships/tags" Target="../tags/tag29.xml"/><Relationship Id="rId3" Type="http://schemas.openxmlformats.org/officeDocument/2006/relationships/image" Target="../media/image31.png"/><Relationship Id="rId2" Type="http://schemas.openxmlformats.org/officeDocument/2006/relationships/image" Target="../media/image30.emf"/><Relationship Id="rId1" Type="http://schemas.openxmlformats.org/officeDocument/2006/relationships/image" Target="../media/image2.png"/></Relationships>
</file>

<file path=ppt/slides/_rels/slide11.xml.rels><?xml version="1.0" encoding="UTF-8" standalone="yes"?>
<Relationships xmlns="http://schemas.openxmlformats.org/package/2006/relationships"><Relationship Id="rId9" Type="http://schemas.openxmlformats.org/officeDocument/2006/relationships/image" Target="../media/image39.png"/><Relationship Id="rId8" Type="http://schemas.openxmlformats.org/officeDocument/2006/relationships/image" Target="../media/image38.png"/><Relationship Id="rId7" Type="http://schemas.openxmlformats.org/officeDocument/2006/relationships/image" Target="../media/image37.png"/><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jpeg"/><Relationship Id="rId3" Type="http://schemas.openxmlformats.org/officeDocument/2006/relationships/image" Target="../media/image33.png"/><Relationship Id="rId2" Type="http://schemas.openxmlformats.org/officeDocument/2006/relationships/image" Target="../media/image32.png"/><Relationship Id="rId13" Type="http://schemas.openxmlformats.org/officeDocument/2006/relationships/slideLayout" Target="../slideLayouts/slideLayout6.xml"/><Relationship Id="rId12" Type="http://schemas.openxmlformats.org/officeDocument/2006/relationships/image" Target="../media/image42.png"/><Relationship Id="rId11" Type="http://schemas.openxmlformats.org/officeDocument/2006/relationships/image" Target="../media/image41.png"/><Relationship Id="rId10" Type="http://schemas.openxmlformats.org/officeDocument/2006/relationships/image" Target="../media/image40.png"/><Relationship Id="rId1" Type="http://schemas.openxmlformats.org/officeDocument/2006/relationships/image" Target="../media/image2.png"/></Relationships>
</file>

<file path=ppt/slides/_rels/slide12.xml.rels><?xml version="1.0" encoding="UTF-8" standalone="yes"?>
<Relationships xmlns="http://schemas.openxmlformats.org/package/2006/relationships"><Relationship Id="rId9" Type="http://schemas.openxmlformats.org/officeDocument/2006/relationships/image" Target="../media/image47.jpeg"/><Relationship Id="rId8" Type="http://schemas.openxmlformats.org/officeDocument/2006/relationships/image" Target="../media/image46.jpeg"/><Relationship Id="rId7" Type="http://schemas.openxmlformats.org/officeDocument/2006/relationships/image" Target="../media/image42.png"/><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45.png"/><Relationship Id="rId3" Type="http://schemas.openxmlformats.org/officeDocument/2006/relationships/image" Target="../media/image44.png"/><Relationship Id="rId2" Type="http://schemas.openxmlformats.org/officeDocument/2006/relationships/image" Target="../media/image43.png"/><Relationship Id="rId12" Type="http://schemas.openxmlformats.org/officeDocument/2006/relationships/slideLayout" Target="../slideLayouts/slideLayout6.xml"/><Relationship Id="rId11" Type="http://schemas.openxmlformats.org/officeDocument/2006/relationships/image" Target="../media/image49.jpeg"/><Relationship Id="rId10" Type="http://schemas.openxmlformats.org/officeDocument/2006/relationships/image" Target="../media/image48.jpeg"/><Relationship Id="rId1" Type="http://schemas.openxmlformats.org/officeDocument/2006/relationships/image" Target="../media/image2.png"/></Relationships>
</file>

<file path=ppt/slides/_rels/slide13.xml.rels><?xml version="1.0" encoding="UTF-8" standalone="yes"?>
<Relationships xmlns="http://schemas.openxmlformats.org/package/2006/relationships"><Relationship Id="rId9" Type="http://schemas.openxmlformats.org/officeDocument/2006/relationships/slideLayout" Target="../slideLayouts/slideLayout6.xml"/><Relationship Id="rId8" Type="http://schemas.openxmlformats.org/officeDocument/2006/relationships/image" Target="../media/image52.png"/><Relationship Id="rId7" Type="http://schemas.openxmlformats.org/officeDocument/2006/relationships/image" Target="../media/image42.png"/><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51.jpeg"/><Relationship Id="rId3" Type="http://schemas.openxmlformats.org/officeDocument/2006/relationships/image" Target="../media/image50.emf"/><Relationship Id="rId2" Type="http://schemas.openxmlformats.org/officeDocument/2006/relationships/oleObject" Target="../embeddings/oleObject2.bin"/><Relationship Id="rId10" Type="http://schemas.openxmlformats.org/officeDocument/2006/relationships/vmlDrawing" Target="../drawings/vmlDrawing2.vml"/><Relationship Id="rId1" Type="http://schemas.openxmlformats.org/officeDocument/2006/relationships/image" Target="../media/image2.png"/></Relationships>
</file>

<file path=ppt/slides/_rels/slide14.xml.rels><?xml version="1.0" encoding="UTF-8" standalone="yes"?>
<Relationships xmlns="http://schemas.openxmlformats.org/package/2006/relationships"><Relationship Id="rId9" Type="http://schemas.openxmlformats.org/officeDocument/2006/relationships/image" Target="../media/image41.png"/><Relationship Id="rId8" Type="http://schemas.openxmlformats.org/officeDocument/2006/relationships/image" Target="../media/image40.png"/><Relationship Id="rId7" Type="http://schemas.openxmlformats.org/officeDocument/2006/relationships/image" Target="../media/image58.jpeg"/><Relationship Id="rId6" Type="http://schemas.openxmlformats.org/officeDocument/2006/relationships/image" Target="../media/image57.jpeg"/><Relationship Id="rId5" Type="http://schemas.openxmlformats.org/officeDocument/2006/relationships/image" Target="../media/image56.jpeg"/><Relationship Id="rId4" Type="http://schemas.openxmlformats.org/officeDocument/2006/relationships/image" Target="../media/image55.jpeg"/><Relationship Id="rId3" Type="http://schemas.openxmlformats.org/officeDocument/2006/relationships/image" Target="../media/image54.jpeg"/><Relationship Id="rId2" Type="http://schemas.openxmlformats.org/officeDocument/2006/relationships/image" Target="../media/image53.wmf"/><Relationship Id="rId12" Type="http://schemas.openxmlformats.org/officeDocument/2006/relationships/notesSlide" Target="../notesSlides/notesSlide11.xml"/><Relationship Id="rId11" Type="http://schemas.openxmlformats.org/officeDocument/2006/relationships/slideLayout" Target="../slideLayouts/slideLayout6.xml"/><Relationship Id="rId10" Type="http://schemas.openxmlformats.org/officeDocument/2006/relationships/image" Target="../media/image42.png"/><Relationship Id="rId1" Type="http://schemas.openxmlformats.org/officeDocument/2006/relationships/image" Target="../media/image2.png"/></Relationships>
</file>

<file path=ppt/slides/_rels/slide15.xml.rels><?xml version="1.0" encoding="UTF-8" standalone="yes"?>
<Relationships xmlns="http://schemas.openxmlformats.org/package/2006/relationships"><Relationship Id="rId5" Type="http://schemas.openxmlformats.org/officeDocument/2006/relationships/slideLayout" Target="../slideLayouts/slideLayout6.xml"/><Relationship Id="rId4" Type="http://schemas.openxmlformats.org/officeDocument/2006/relationships/image" Target="../media/image61.png"/><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image" Target="../media/image2.png"/></Relationships>
</file>

<file path=ppt/slides/_rels/slide16.xml.rels><?xml version="1.0" encoding="UTF-8" standalone="yes"?>
<Relationships xmlns="http://schemas.openxmlformats.org/package/2006/relationships"><Relationship Id="rId7" Type="http://schemas.openxmlformats.org/officeDocument/2006/relationships/slideLayout" Target="../slideLayouts/slideLayout6.xml"/><Relationship Id="rId6" Type="http://schemas.openxmlformats.org/officeDocument/2006/relationships/image" Target="../media/image66.jpeg"/><Relationship Id="rId5" Type="http://schemas.openxmlformats.org/officeDocument/2006/relationships/image" Target="../media/image65.png"/><Relationship Id="rId4" Type="http://schemas.openxmlformats.org/officeDocument/2006/relationships/image" Target="../media/image64.jpeg"/><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image" Target="../media/image2.png"/></Relationships>
</file>

<file path=ppt/slides/_rels/slide17.xml.rels><?xml version="1.0" encoding="UTF-8" standalone="yes"?>
<Relationships xmlns="http://schemas.openxmlformats.org/package/2006/relationships"><Relationship Id="rId7" Type="http://schemas.openxmlformats.org/officeDocument/2006/relationships/vmlDrawing" Target="../drawings/vmlDrawing3.vml"/><Relationship Id="rId6" Type="http://schemas.openxmlformats.org/officeDocument/2006/relationships/slideLayout" Target="../slideLayouts/slideLayout6.xml"/><Relationship Id="rId5" Type="http://schemas.openxmlformats.org/officeDocument/2006/relationships/image" Target="../media/image69.emf"/><Relationship Id="rId4" Type="http://schemas.openxmlformats.org/officeDocument/2006/relationships/oleObject" Target="../embeddings/oleObject3.bin"/><Relationship Id="rId3" Type="http://schemas.openxmlformats.org/officeDocument/2006/relationships/image" Target="../media/image68.png"/><Relationship Id="rId2" Type="http://schemas.openxmlformats.org/officeDocument/2006/relationships/image" Target="../media/image2.png"/><Relationship Id="rId1" Type="http://schemas.openxmlformats.org/officeDocument/2006/relationships/image" Target="../media/image67.emf"/></Relationships>
</file>

<file path=ppt/slides/_rels/slide18.xml.rels><?xml version="1.0" encoding="UTF-8" standalone="yes"?>
<Relationships xmlns="http://schemas.openxmlformats.org/package/2006/relationships"><Relationship Id="rId6" Type="http://schemas.openxmlformats.org/officeDocument/2006/relationships/slideLayout" Target="../slideLayouts/slideLayout6.xml"/><Relationship Id="rId5" Type="http://schemas.openxmlformats.org/officeDocument/2006/relationships/image" Target="../media/image73.png"/><Relationship Id="rId4" Type="http://schemas.openxmlformats.org/officeDocument/2006/relationships/image" Target="../media/image72.png"/><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image" Target="../media/image2.png"/></Relationships>
</file>

<file path=ppt/slides/_rels/slide19.xml.rels><?xml version="1.0" encoding="UTF-8" standalone="yes"?>
<Relationships xmlns="http://schemas.openxmlformats.org/package/2006/relationships"><Relationship Id="rId9" Type="http://schemas.openxmlformats.org/officeDocument/2006/relationships/image" Target="../media/image78.jpeg"/><Relationship Id="rId8" Type="http://schemas.openxmlformats.org/officeDocument/2006/relationships/tags" Target="../tags/tag32.xml"/><Relationship Id="rId7" Type="http://schemas.openxmlformats.org/officeDocument/2006/relationships/image" Target="../media/image77.png"/><Relationship Id="rId6" Type="http://schemas.openxmlformats.org/officeDocument/2006/relationships/image" Target="../media/image76.png"/><Relationship Id="rId5" Type="http://schemas.openxmlformats.org/officeDocument/2006/relationships/image" Target="../media/image75.jpeg"/><Relationship Id="rId4" Type="http://schemas.openxmlformats.org/officeDocument/2006/relationships/tags" Target="../tags/tag31.xml"/><Relationship Id="rId3" Type="http://schemas.openxmlformats.org/officeDocument/2006/relationships/image" Target="../media/image74.jpeg"/><Relationship Id="rId2" Type="http://schemas.openxmlformats.org/officeDocument/2006/relationships/tags" Target="../tags/tag30.xml"/><Relationship Id="rId16" Type="http://schemas.openxmlformats.org/officeDocument/2006/relationships/slideLayout" Target="../slideLayouts/slideLayout6.xml"/><Relationship Id="rId15" Type="http://schemas.openxmlformats.org/officeDocument/2006/relationships/tags" Target="../tags/tag37.xml"/><Relationship Id="rId14" Type="http://schemas.openxmlformats.org/officeDocument/2006/relationships/tags" Target="../tags/tag36.xml"/><Relationship Id="rId13" Type="http://schemas.openxmlformats.org/officeDocument/2006/relationships/tags" Target="../tags/tag35.xml"/><Relationship Id="rId12" Type="http://schemas.openxmlformats.org/officeDocument/2006/relationships/tags" Target="../tags/tag34.xml"/><Relationship Id="rId11" Type="http://schemas.openxmlformats.org/officeDocument/2006/relationships/image" Target="../media/image79.jpeg"/><Relationship Id="rId10" Type="http://schemas.openxmlformats.org/officeDocument/2006/relationships/tags" Target="../tags/tag33.xml"/><Relationship Id="rId1" Type="http://schemas.openxmlformats.org/officeDocument/2006/relationships/image" Target="../media/image2.png"/></Relationships>
</file>

<file path=ppt/slides/_rels/slide20.xml.rels><?xml version="1.0" encoding="UTF-8" standalone="yes"?>
<Relationships xmlns="http://schemas.openxmlformats.org/package/2006/relationships"><Relationship Id="rId8" Type="http://schemas.openxmlformats.org/officeDocument/2006/relationships/slideLayout" Target="../slideLayouts/slideLayout6.xml"/><Relationship Id="rId7" Type="http://schemas.openxmlformats.org/officeDocument/2006/relationships/image" Target="../media/image77.png"/><Relationship Id="rId6" Type="http://schemas.openxmlformats.org/officeDocument/2006/relationships/image" Target="../media/image83.jpeg"/><Relationship Id="rId5" Type="http://schemas.openxmlformats.org/officeDocument/2006/relationships/tags" Target="../tags/tag38.xml"/><Relationship Id="rId4" Type="http://schemas.openxmlformats.org/officeDocument/2006/relationships/image" Target="../media/image82.png"/><Relationship Id="rId3" Type="http://schemas.openxmlformats.org/officeDocument/2006/relationships/image" Target="../media/image81.jpeg"/><Relationship Id="rId2" Type="http://schemas.openxmlformats.org/officeDocument/2006/relationships/image" Target="../media/image80.png"/><Relationship Id="rId1" Type="http://schemas.openxmlformats.org/officeDocument/2006/relationships/image" Target="../media/image2.png"/></Relationships>
</file>

<file path=ppt/slides/_rels/slide21.xml.rels><?xml version="1.0" encoding="UTF-8" standalone="yes"?>
<Relationships xmlns="http://schemas.openxmlformats.org/package/2006/relationships"><Relationship Id="rId4" Type="http://schemas.openxmlformats.org/officeDocument/2006/relationships/slideLayout" Target="../slideLayouts/slideLayout6.xml"/><Relationship Id="rId3" Type="http://schemas.openxmlformats.org/officeDocument/2006/relationships/image" Target="../media/image85.png"/><Relationship Id="rId2" Type="http://schemas.openxmlformats.org/officeDocument/2006/relationships/image" Target="../media/image84.png"/><Relationship Id="rId1" Type="http://schemas.openxmlformats.org/officeDocument/2006/relationships/image" Target="../media/image2.png"/></Relationships>
</file>

<file path=ppt/slides/_rels/slide22.xml.rels><?xml version="1.0" encoding="UTF-8" standalone="yes"?>
<Relationships xmlns="http://schemas.openxmlformats.org/package/2006/relationships"><Relationship Id="rId9" Type="http://schemas.openxmlformats.org/officeDocument/2006/relationships/oleObject" Target="../embeddings/oleObject6.bin"/><Relationship Id="rId8" Type="http://schemas.openxmlformats.org/officeDocument/2006/relationships/image" Target="../media/image90.png"/><Relationship Id="rId7" Type="http://schemas.openxmlformats.org/officeDocument/2006/relationships/image" Target="../media/image89.png"/><Relationship Id="rId6" Type="http://schemas.openxmlformats.org/officeDocument/2006/relationships/image" Target="../media/image88.png"/><Relationship Id="rId5" Type="http://schemas.openxmlformats.org/officeDocument/2006/relationships/image" Target="../media/image87.emf"/><Relationship Id="rId4" Type="http://schemas.openxmlformats.org/officeDocument/2006/relationships/oleObject" Target="../embeddings/oleObject5.bin"/><Relationship Id="rId3" Type="http://schemas.openxmlformats.org/officeDocument/2006/relationships/image" Target="../media/image86.emf"/><Relationship Id="rId2" Type="http://schemas.openxmlformats.org/officeDocument/2006/relationships/oleObject" Target="../embeddings/oleObject4.bin"/><Relationship Id="rId13" Type="http://schemas.openxmlformats.org/officeDocument/2006/relationships/vmlDrawing" Target="../drawings/vmlDrawing4.vml"/><Relationship Id="rId12" Type="http://schemas.openxmlformats.org/officeDocument/2006/relationships/slideLayout" Target="../slideLayouts/slideLayout6.xml"/><Relationship Id="rId11" Type="http://schemas.openxmlformats.org/officeDocument/2006/relationships/image" Target="../media/image92.png"/><Relationship Id="rId10" Type="http://schemas.openxmlformats.org/officeDocument/2006/relationships/image" Target="../media/image91.emf"/><Relationship Id="rId1" Type="http://schemas.openxmlformats.org/officeDocument/2006/relationships/image" Target="../media/image2.png"/></Relationships>
</file>

<file path=ppt/slides/_rels/slide23.xml.rels><?xml version="1.0" encoding="UTF-8" standalone="yes"?>
<Relationships xmlns="http://schemas.openxmlformats.org/package/2006/relationships"><Relationship Id="rId6" Type="http://schemas.openxmlformats.org/officeDocument/2006/relationships/slideLayout" Target="../slideLayouts/slideLayout6.xml"/><Relationship Id="rId5" Type="http://schemas.openxmlformats.org/officeDocument/2006/relationships/tags" Target="../tags/tag40.xml"/><Relationship Id="rId4" Type="http://schemas.openxmlformats.org/officeDocument/2006/relationships/tags" Target="../tags/tag39.xml"/><Relationship Id="rId3" Type="http://schemas.openxmlformats.org/officeDocument/2006/relationships/image" Target="../media/image94.png"/><Relationship Id="rId2" Type="http://schemas.openxmlformats.org/officeDocument/2006/relationships/image" Target="../media/image93.png"/><Relationship Id="rId1" Type="http://schemas.openxmlformats.org/officeDocument/2006/relationships/image" Target="../media/image2.png"/></Relationships>
</file>

<file path=ppt/slides/_rels/slide24.xml.rels><?xml version="1.0" encoding="UTF-8" standalone="yes"?>
<Relationships xmlns="http://schemas.openxmlformats.org/package/2006/relationships"><Relationship Id="rId4" Type="http://schemas.openxmlformats.org/officeDocument/2006/relationships/slideLayout" Target="../slideLayouts/slideLayout6.xml"/><Relationship Id="rId3" Type="http://schemas.openxmlformats.org/officeDocument/2006/relationships/image" Target="../media/image96.jpeg"/><Relationship Id="rId2" Type="http://schemas.openxmlformats.org/officeDocument/2006/relationships/image" Target="../media/image95.jpeg"/><Relationship Id="rId1" Type="http://schemas.openxmlformats.org/officeDocument/2006/relationships/image" Target="../media/image2.png"/></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image" Target="../media/image2.png"/></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p:cNvSpPr>
            <a:spLocks noGrp="1"/>
          </p:cNvSpPr>
          <p:nvPr>
            <p:ph type="ctrTitle"/>
          </p:nvPr>
        </p:nvSpPr>
        <p:spPr/>
        <p:txBody>
          <a:bodyPr>
            <a:normAutofit/>
          </a:bodyPr>
          <a:lstStyle/>
          <a:p>
            <a:r>
              <a:rPr lang="en-GB" dirty="0"/>
              <a:t>GSICS 2026 Agency Report</a:t>
            </a:r>
            <a:br>
              <a:rPr lang="en-GB" dirty="0"/>
            </a:br>
            <a:br>
              <a:rPr lang="en-GB" dirty="0"/>
            </a:br>
            <a:r>
              <a:rPr lang="en-US" altLang="en-GB" dirty="0"/>
              <a:t>C</a:t>
            </a:r>
            <a:r>
              <a:rPr lang="en-US" altLang="zh-CN" dirty="0"/>
              <a:t>hangchun Institute of Optics, Fine Mechanics and Physics</a:t>
            </a:r>
            <a:endParaRPr lang="en-US" altLang="zh-CN" dirty="0"/>
          </a:p>
        </p:txBody>
      </p:sp>
      <p:sp>
        <p:nvSpPr>
          <p:cNvPr id="15" name="Subtitle 14"/>
          <p:cNvSpPr>
            <a:spLocks noGrp="1"/>
          </p:cNvSpPr>
          <p:nvPr>
            <p:ph type="subTitle" idx="1"/>
          </p:nvPr>
        </p:nvSpPr>
        <p:spPr>
          <a:xfrm>
            <a:off x="1524000" y="4221798"/>
            <a:ext cx="9144000" cy="1655762"/>
          </a:xfrm>
        </p:spPr>
        <p:txBody>
          <a:bodyPr>
            <a:normAutofit fontScale="80000"/>
          </a:bodyPr>
          <a:lstStyle/>
          <a:p>
            <a:r>
              <a:rPr lang="en-US" altLang="en-GB" dirty="0"/>
              <a:t>Wu Duo, Ye Xin</a:t>
            </a:r>
            <a:endParaRPr lang="en-US" altLang="en-GB" dirty="0"/>
          </a:p>
          <a:p>
            <a:r>
              <a:rPr lang="en-US" altLang="en-GB" dirty="0"/>
              <a:t>Changchun Institute of Optics, Fine Mechanics and Physics, Chinese Academy of Sciences</a:t>
            </a:r>
            <a:br>
              <a:rPr lang="en-GB" dirty="0"/>
            </a:br>
            <a:br>
              <a:rPr lang="en-GB" dirty="0"/>
            </a:br>
            <a:endParaRPr lang="en-GB" dirty="0"/>
          </a:p>
        </p:txBody>
      </p:sp>
      <p:pic>
        <p:nvPicPr>
          <p:cNvPr id="2" name="图片 1"/>
          <p:cNvPicPr>
            <a:picLocks noChangeAspect="1"/>
          </p:cNvPicPr>
          <p:nvPr/>
        </p:nvPicPr>
        <p:blipFill>
          <a:blip r:embed="rId1"/>
          <a:stretch>
            <a:fillRect/>
          </a:stretch>
        </p:blipFill>
        <p:spPr>
          <a:xfrm>
            <a:off x="8510905" y="219710"/>
            <a:ext cx="3578225" cy="917575"/>
          </a:xfrm>
          <a:prstGeom prst="rect">
            <a:avLst/>
          </a:prstGeom>
        </p:spPr>
      </p:pic>
    </p:spTree>
  </p:cSld>
  <p:clrMapOvr>
    <a:masterClrMapping/>
  </p:clrMapOvr>
  <p:transition advTm="10521"/>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Proposed outlines</a:t>
            </a:r>
            <a:endParaRPr lang="en-IE" dirty="0"/>
          </a:p>
        </p:txBody>
      </p:sp>
      <p:sp>
        <p:nvSpPr>
          <p:cNvPr id="3" name="Content Placeholder 2"/>
          <p:cNvSpPr>
            <a:spLocks noGrp="1"/>
          </p:cNvSpPr>
          <p:nvPr>
            <p:ph idx="1"/>
          </p:nvPr>
        </p:nvSpPr>
        <p:spPr/>
        <p:txBody>
          <a:bodyPr>
            <a:normAutofit/>
          </a:bodyPr>
          <a:lstStyle/>
          <a:p>
            <a:r>
              <a:rPr lang="en-US" altLang="zh-CN" dirty="0"/>
              <a:t>Introduction</a:t>
            </a:r>
            <a:endParaRPr lang="en-US" altLang="zh-CN" dirty="0"/>
          </a:p>
          <a:p>
            <a:r>
              <a:rPr lang="en-US" altLang="zh-CN" dirty="0"/>
              <a:t>CIOMP Fengyun Satellite Optical Payload R&amp;D:</a:t>
            </a:r>
            <a:endParaRPr lang="en-US" altLang="zh-CN" dirty="0"/>
          </a:p>
          <a:p>
            <a:pPr lvl="1"/>
            <a:r>
              <a:rPr lang="en-US" altLang="zh-CN" dirty="0"/>
              <a:t>Solar Radiation Monitoring Payload</a:t>
            </a:r>
            <a:endParaRPr lang="en-US" altLang="zh-CN" dirty="0"/>
          </a:p>
          <a:p>
            <a:pPr lvl="1"/>
            <a:r>
              <a:rPr lang="en-US" altLang="zh-CN" dirty="0"/>
              <a:t>Space Weather Payload</a:t>
            </a:r>
            <a:endParaRPr lang="en-US" altLang="zh-CN" dirty="0"/>
          </a:p>
          <a:p>
            <a:pPr lvl="1"/>
            <a:r>
              <a:rPr lang="en-US" altLang="zh-CN" dirty="0"/>
              <a:t>Atmospheric Sensing Payload</a:t>
            </a:r>
            <a:endParaRPr lang="en-US" altLang="zh-CN" dirty="0"/>
          </a:p>
          <a:p>
            <a:r>
              <a:rPr lang="en-US" altLang="zh-CN" dirty="0"/>
              <a:t>Recommendations for Future Payloads</a:t>
            </a:r>
            <a:endParaRPr lang="en-US" altLang="zh-CN" dirty="0"/>
          </a:p>
          <a:p>
            <a:endParaRPr lang="en-US" altLang="zh-CN" dirty="0"/>
          </a:p>
          <a:p>
            <a:endParaRPr lang="en-IE" dirty="0"/>
          </a:p>
        </p:txBody>
      </p:sp>
      <p:pic>
        <p:nvPicPr>
          <p:cNvPr id="4" name="图片 3"/>
          <p:cNvPicPr>
            <a:picLocks noChangeAspect="1"/>
          </p:cNvPicPr>
          <p:nvPr/>
        </p:nvPicPr>
        <p:blipFill>
          <a:blip r:embed="rId1"/>
          <a:stretch>
            <a:fillRect/>
          </a:stretch>
        </p:blipFill>
        <p:spPr>
          <a:xfrm>
            <a:off x="8510905" y="219710"/>
            <a:ext cx="3578225" cy="917575"/>
          </a:xfrm>
          <a:prstGeom prst="rect">
            <a:avLst/>
          </a:prstGeom>
        </p:spPr>
      </p:pic>
    </p:spTree>
  </p:cSld>
  <p:clrMapOvr>
    <a:masterClrMapping/>
  </p:clrMapOvr>
  <p:transition advTm="25873"/>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sym typeface="+mn-ea"/>
              </a:rPr>
              <a:t>Introduction</a:t>
            </a:r>
            <a:endParaRPr lang="en-IE" dirty="0"/>
          </a:p>
        </p:txBody>
      </p:sp>
      <p:pic>
        <p:nvPicPr>
          <p:cNvPr id="4" name="图片 3"/>
          <p:cNvPicPr>
            <a:picLocks noChangeAspect="1"/>
          </p:cNvPicPr>
          <p:nvPr/>
        </p:nvPicPr>
        <p:blipFill>
          <a:blip r:embed="rId1"/>
          <a:stretch>
            <a:fillRect/>
          </a:stretch>
        </p:blipFill>
        <p:spPr>
          <a:xfrm>
            <a:off x="8510905" y="219710"/>
            <a:ext cx="3578225" cy="917575"/>
          </a:xfrm>
          <a:prstGeom prst="rect">
            <a:avLst/>
          </a:prstGeom>
        </p:spPr>
      </p:pic>
      <p:sp>
        <p:nvSpPr>
          <p:cNvPr id="6" name="内容占位符 5"/>
          <p:cNvSpPr>
            <a:spLocks noGrp="1"/>
          </p:cNvSpPr>
          <p:nvPr>
            <p:ph idx="1"/>
          </p:nvPr>
        </p:nvSpPr>
        <p:spPr>
          <a:xfrm>
            <a:off x="270510" y="1395730"/>
            <a:ext cx="11237595" cy="1309370"/>
          </a:xfrm>
        </p:spPr>
        <p:txBody>
          <a:bodyPr>
            <a:normAutofit lnSpcReduction="10000"/>
          </a:bodyPr>
          <a:lstStyle/>
          <a:p>
            <a:pPr>
              <a:lnSpc>
                <a:spcPct val="100000"/>
              </a:lnSpc>
              <a:buFont typeface="Arial" panose="020B0604020202020204" pitchFamily="34" charset="0"/>
              <a:buChar char="•"/>
            </a:pPr>
            <a:r>
              <a:rPr lang="en-US" altLang="zh-CN" sz="1800" b="1" dirty="0"/>
              <a:t>Primarily engaged in research on  space remote sensing technology, Focus on Atmosphere, Meteorology, Space Weather and other fields.</a:t>
            </a:r>
            <a:endParaRPr lang="en-US" altLang="zh-CN" sz="1800" b="1" dirty="0">
              <a:solidFill>
                <a:schemeClr val="tx2"/>
              </a:solidFill>
              <a:latin typeface="+mj-lt"/>
              <a:ea typeface="+mj-ea"/>
              <a:cs typeface="+mj-cs"/>
            </a:endParaRPr>
          </a:p>
          <a:p>
            <a:pPr>
              <a:lnSpc>
                <a:spcPct val="100000"/>
              </a:lnSpc>
              <a:buFont typeface="Arial" panose="020B0604020202020204" pitchFamily="34" charset="0"/>
              <a:buChar char="•"/>
            </a:pPr>
            <a:r>
              <a:rPr lang="en-US" altLang="zh-CN" sz="1800" b="1" dirty="0"/>
              <a:t>Research directions : Earth radiation budget measurement, sun-earth space detection, gravitational waves, atmospheric remote sensing, rendezvous and docking, and deep space exploration.</a:t>
            </a:r>
            <a:endParaRPr lang="en-US" altLang="zh-CN" sz="1800" b="1" dirty="0">
              <a:solidFill>
                <a:schemeClr val="tx2"/>
              </a:solidFill>
              <a:latin typeface="+mj-lt"/>
              <a:ea typeface="+mj-ea"/>
              <a:cs typeface="+mj-cs"/>
            </a:endParaRPr>
          </a:p>
          <a:p>
            <a:pPr>
              <a:lnSpc>
                <a:spcPct val="100000"/>
              </a:lnSpc>
              <a:buFont typeface="Wingdings" panose="05000000000000000000" charset="0"/>
              <a:buChar char="l"/>
            </a:pPr>
            <a:endParaRPr lang="en-US" altLang="zh-CN" sz="1800" dirty="0"/>
          </a:p>
          <a:p>
            <a:pPr>
              <a:lnSpc>
                <a:spcPct val="100000"/>
              </a:lnSpc>
              <a:buFont typeface="Arial" panose="020B0604020202020204" pitchFamily="34" charset="0"/>
              <a:buChar char="•"/>
            </a:pPr>
            <a:endParaRPr lang="zh-CN" altLang="en-US" sz="2000" dirty="0"/>
          </a:p>
          <a:p>
            <a:endParaRPr lang="zh-CN" altLang="en-US" dirty="0"/>
          </a:p>
        </p:txBody>
      </p:sp>
      <p:pic>
        <p:nvPicPr>
          <p:cNvPr id="37" name="Picture 2"/>
          <p:cNvPicPr>
            <a:picLocks noChangeAspect="1" noChangeArrowheads="1"/>
          </p:cNvPicPr>
          <p:nvPr/>
        </p:nvPicPr>
        <p:blipFill>
          <a:blip r:embed="rId2" cstate="print"/>
          <a:srcRect b="2124"/>
          <a:stretch>
            <a:fillRect/>
          </a:stretch>
        </p:blipFill>
        <p:spPr bwMode="auto">
          <a:xfrm>
            <a:off x="4457065" y="2757805"/>
            <a:ext cx="2955290" cy="2018665"/>
          </a:xfrm>
          <a:prstGeom prst="rect">
            <a:avLst/>
          </a:prstGeom>
          <a:noFill/>
          <a:ln w="9525">
            <a:noFill/>
            <a:miter lim="800000"/>
            <a:headEnd/>
            <a:tailEnd/>
          </a:ln>
        </p:spPr>
      </p:pic>
      <p:pic>
        <p:nvPicPr>
          <p:cNvPr id="4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905115" y="2757805"/>
            <a:ext cx="3046095" cy="20212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 name="Picture 2" descr="NASA介绍太空探索项目：月球是跳板、深空是目标_凤凰科技"/>
          <p:cNvPicPr>
            <a:picLocks noChangeAspect="1" noChangeArrowheads="1"/>
          </p:cNvPicPr>
          <p:nvPr/>
        </p:nvPicPr>
        <p:blipFill>
          <a:blip r:embed="rId4" cstate="print">
            <a:extLst>
              <a:ext uri="{28A0092B-C50C-407E-A947-70E740481C1C}">
                <a14:useLocalDpi xmlns:a14="http://schemas.microsoft.com/office/drawing/2010/main" val="0"/>
              </a:ext>
            </a:extLst>
          </a:blip>
          <a:srcRect l="322" t="14437" r="-322" b="16426"/>
          <a:stretch>
            <a:fillRect/>
          </a:stretch>
        </p:blipFill>
        <p:spPr bwMode="auto">
          <a:xfrm>
            <a:off x="4457065" y="4962525"/>
            <a:ext cx="2955290" cy="1368425"/>
          </a:xfrm>
          <a:prstGeom prst="rect">
            <a:avLst/>
          </a:prstGeom>
          <a:noFill/>
          <a:extLst>
            <a:ext uri="{909E8E84-426E-40DD-AFC4-6F175D3DCCD1}">
              <a14:hiddenFill xmlns:a14="http://schemas.microsoft.com/office/drawing/2010/main">
                <a:solidFill>
                  <a:srgbClr val="FFFFFF"/>
                </a:solidFill>
              </a14:hiddenFill>
            </a:ext>
          </a:extLst>
        </p:spPr>
      </p:pic>
      <p:pic>
        <p:nvPicPr>
          <p:cNvPr id="42" name="图片 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57298" y="2758119"/>
            <a:ext cx="2754009" cy="2018402"/>
          </a:xfrm>
          <a:prstGeom prst="rect">
            <a:avLst/>
          </a:prstGeom>
          <a:noFill/>
          <a:ln>
            <a:noFill/>
          </a:ln>
        </p:spPr>
      </p:pic>
      <p:pic>
        <p:nvPicPr>
          <p:cNvPr id="9" name="图片 8"/>
          <p:cNvPicPr>
            <a:picLocks noChangeAspect="1"/>
          </p:cNvPicPr>
          <p:nvPr/>
        </p:nvPicPr>
        <p:blipFill>
          <a:blip r:embed="rId6"/>
          <a:srcRect t="2075" b="41581"/>
          <a:stretch>
            <a:fillRect/>
          </a:stretch>
        </p:blipFill>
        <p:spPr>
          <a:xfrm>
            <a:off x="8011795" y="4962525"/>
            <a:ext cx="3046095" cy="1362075"/>
          </a:xfrm>
          <a:prstGeom prst="rect">
            <a:avLst/>
          </a:prstGeom>
        </p:spPr>
      </p:pic>
      <p:pic>
        <p:nvPicPr>
          <p:cNvPr id="10" name="图片 9"/>
          <p:cNvPicPr>
            <a:picLocks noChangeAspect="1"/>
          </p:cNvPicPr>
          <p:nvPr/>
        </p:nvPicPr>
        <p:blipFill>
          <a:blip r:embed="rId7"/>
          <a:srcRect l="-255" t="1886" r="255" b="24211"/>
          <a:stretch>
            <a:fillRect/>
          </a:stretch>
        </p:blipFill>
        <p:spPr>
          <a:xfrm>
            <a:off x="939165" y="4968875"/>
            <a:ext cx="2735580" cy="1368425"/>
          </a:xfrm>
          <a:prstGeom prst="rect">
            <a:avLst/>
          </a:prstGeom>
        </p:spPr>
      </p:pic>
      <p:sp>
        <p:nvSpPr>
          <p:cNvPr id="31" name="矩形 13"/>
          <p:cNvSpPr>
            <a:spLocks noChangeArrowheads="1"/>
          </p:cNvSpPr>
          <p:nvPr/>
        </p:nvSpPr>
        <p:spPr bwMode="auto">
          <a:xfrm>
            <a:off x="939165" y="6050915"/>
            <a:ext cx="2772410" cy="282575"/>
          </a:xfrm>
          <a:prstGeom prst="rect">
            <a:avLst/>
          </a:prstGeom>
          <a:solidFill>
            <a:schemeClr val="bg1">
              <a:lumMod val="95000"/>
            </a:schemeClr>
          </a:solidFill>
          <a:ln>
            <a:noFill/>
          </a:ln>
        </p:spPr>
        <p:txBody>
          <a:bodyPr wrap="square" lIns="68567" tIns="34289" rIns="68567" bIns="34289">
            <a:spAutoFit/>
          </a:bodyPr>
          <a:lstStyle>
            <a:lvl1pPr>
              <a:defRPr>
                <a:solidFill>
                  <a:schemeClr val="tx1"/>
                </a:solidFill>
                <a:latin typeface="Calibri" panose="020F0502020204030204" pitchFamily="34" charset="0"/>
                <a:ea typeface="等线" panose="02010600030101010101" charset="-122"/>
              </a:defRPr>
            </a:lvl1pPr>
            <a:lvl2pPr marL="742950" indent="-285750">
              <a:defRPr>
                <a:solidFill>
                  <a:schemeClr val="tx1"/>
                </a:solidFill>
                <a:latin typeface="Calibri" panose="020F0502020204030204" pitchFamily="34" charset="0"/>
                <a:ea typeface="等线" panose="02010600030101010101" charset="-122"/>
              </a:defRPr>
            </a:lvl2pPr>
            <a:lvl3pPr marL="1143000" indent="-228600">
              <a:defRPr>
                <a:solidFill>
                  <a:schemeClr val="tx1"/>
                </a:solidFill>
                <a:latin typeface="Calibri" panose="020F0502020204030204" pitchFamily="34" charset="0"/>
                <a:ea typeface="等线" panose="02010600030101010101" charset="-122"/>
              </a:defRPr>
            </a:lvl3pPr>
            <a:lvl4pPr marL="1600200" indent="-228600">
              <a:defRPr>
                <a:solidFill>
                  <a:schemeClr val="tx1"/>
                </a:solidFill>
                <a:latin typeface="Calibri" panose="020F0502020204030204" pitchFamily="34" charset="0"/>
                <a:ea typeface="等线" panose="02010600030101010101" charset="-122"/>
              </a:defRPr>
            </a:lvl4pPr>
            <a:lvl5pPr marL="2057400" indent="-228600">
              <a:defRPr>
                <a:solidFill>
                  <a:schemeClr val="tx1"/>
                </a:solidFill>
                <a:latin typeface="Calibri" panose="020F0502020204030204" pitchFamily="34" charset="0"/>
                <a:ea typeface="等线" panose="02010600030101010101" charset="-122"/>
              </a:defRPr>
            </a:lvl5pPr>
            <a:lvl6pPr marL="2514600" indent="-228600" fontAlgn="base">
              <a:spcBef>
                <a:spcPct val="0"/>
              </a:spcBef>
              <a:spcAft>
                <a:spcPct val="0"/>
              </a:spcAft>
              <a:defRPr>
                <a:solidFill>
                  <a:schemeClr val="tx1"/>
                </a:solidFill>
                <a:latin typeface="Calibri" panose="020F0502020204030204" pitchFamily="34" charset="0"/>
                <a:ea typeface="等线" panose="02010600030101010101" charset="-122"/>
              </a:defRPr>
            </a:lvl6pPr>
            <a:lvl7pPr marL="2971800" indent="-228600" fontAlgn="base">
              <a:spcBef>
                <a:spcPct val="0"/>
              </a:spcBef>
              <a:spcAft>
                <a:spcPct val="0"/>
              </a:spcAft>
              <a:defRPr>
                <a:solidFill>
                  <a:schemeClr val="tx1"/>
                </a:solidFill>
                <a:latin typeface="Calibri" panose="020F0502020204030204" pitchFamily="34" charset="0"/>
                <a:ea typeface="等线" panose="02010600030101010101" charset="-122"/>
              </a:defRPr>
            </a:lvl7pPr>
            <a:lvl8pPr marL="3429000" indent="-228600" fontAlgn="base">
              <a:spcBef>
                <a:spcPct val="0"/>
              </a:spcBef>
              <a:spcAft>
                <a:spcPct val="0"/>
              </a:spcAft>
              <a:defRPr>
                <a:solidFill>
                  <a:schemeClr val="tx1"/>
                </a:solidFill>
                <a:latin typeface="Calibri" panose="020F0502020204030204" pitchFamily="34" charset="0"/>
                <a:ea typeface="等线" panose="02010600030101010101" charset="-122"/>
              </a:defRPr>
            </a:lvl8pPr>
            <a:lvl9pPr marL="3886200" indent="-228600" fontAlgn="base">
              <a:spcBef>
                <a:spcPct val="0"/>
              </a:spcBef>
              <a:spcAft>
                <a:spcPct val="0"/>
              </a:spcAft>
              <a:defRPr>
                <a:solidFill>
                  <a:schemeClr val="tx1"/>
                </a:solidFill>
                <a:latin typeface="Calibri" panose="020F0502020204030204" pitchFamily="34" charset="0"/>
                <a:ea typeface="等线" panose="02010600030101010101" charset="-122"/>
              </a:defRPr>
            </a:lvl9pPr>
          </a:lstStyle>
          <a:p>
            <a:pPr algn="ctr" defTabSz="685800">
              <a:defRPr/>
            </a:pPr>
            <a:r>
              <a:rPr lang="en-US" altLang="zh-CN" sz="1400" dirty="0"/>
              <a:t>Rendezvous and Docking Imaging</a:t>
            </a:r>
            <a:endParaRPr kumimoji="0" lang="en-US" altLang="zh-CN" sz="1400" dirty="0">
              <a:solidFill>
                <a:srgbClr val="C00000"/>
              </a:solidFill>
              <a:latin typeface="微软雅黑" panose="020B0503020204020204" charset="-122"/>
              <a:ea typeface="微软雅黑" panose="020B0503020204020204" charset="-122"/>
            </a:endParaRPr>
          </a:p>
        </p:txBody>
      </p:sp>
      <p:sp>
        <p:nvSpPr>
          <p:cNvPr id="33" name="矩形 13"/>
          <p:cNvSpPr>
            <a:spLocks noChangeArrowheads="1"/>
          </p:cNvSpPr>
          <p:nvPr/>
        </p:nvSpPr>
        <p:spPr bwMode="auto">
          <a:xfrm>
            <a:off x="4457700" y="6050915"/>
            <a:ext cx="2954020" cy="282575"/>
          </a:xfrm>
          <a:prstGeom prst="rect">
            <a:avLst/>
          </a:prstGeom>
          <a:solidFill>
            <a:schemeClr val="bg1">
              <a:lumMod val="95000"/>
            </a:schemeClr>
          </a:solidFill>
          <a:ln>
            <a:noFill/>
          </a:ln>
        </p:spPr>
        <p:txBody>
          <a:bodyPr wrap="square" lIns="68567" tIns="34289" rIns="68567" bIns="34289">
            <a:spAutoFit/>
          </a:bodyPr>
          <a:lstStyle>
            <a:lvl1pPr>
              <a:defRPr>
                <a:solidFill>
                  <a:schemeClr val="tx1"/>
                </a:solidFill>
                <a:latin typeface="Calibri" panose="020F0502020204030204" pitchFamily="34" charset="0"/>
                <a:ea typeface="等线" panose="02010600030101010101" charset="-122"/>
              </a:defRPr>
            </a:lvl1pPr>
            <a:lvl2pPr marL="742950" indent="-285750">
              <a:defRPr>
                <a:solidFill>
                  <a:schemeClr val="tx1"/>
                </a:solidFill>
                <a:latin typeface="Calibri" panose="020F0502020204030204" pitchFamily="34" charset="0"/>
                <a:ea typeface="等线" panose="02010600030101010101" charset="-122"/>
              </a:defRPr>
            </a:lvl2pPr>
            <a:lvl3pPr marL="1143000" indent="-228600">
              <a:defRPr>
                <a:solidFill>
                  <a:schemeClr val="tx1"/>
                </a:solidFill>
                <a:latin typeface="Calibri" panose="020F0502020204030204" pitchFamily="34" charset="0"/>
                <a:ea typeface="等线" panose="02010600030101010101" charset="-122"/>
              </a:defRPr>
            </a:lvl3pPr>
            <a:lvl4pPr marL="1600200" indent="-228600">
              <a:defRPr>
                <a:solidFill>
                  <a:schemeClr val="tx1"/>
                </a:solidFill>
                <a:latin typeface="Calibri" panose="020F0502020204030204" pitchFamily="34" charset="0"/>
                <a:ea typeface="等线" panose="02010600030101010101" charset="-122"/>
              </a:defRPr>
            </a:lvl4pPr>
            <a:lvl5pPr marL="2057400" indent="-228600">
              <a:defRPr>
                <a:solidFill>
                  <a:schemeClr val="tx1"/>
                </a:solidFill>
                <a:latin typeface="Calibri" panose="020F0502020204030204" pitchFamily="34" charset="0"/>
                <a:ea typeface="等线" panose="02010600030101010101" charset="-122"/>
              </a:defRPr>
            </a:lvl5pPr>
            <a:lvl6pPr marL="2514600" indent="-228600" fontAlgn="base">
              <a:spcBef>
                <a:spcPct val="0"/>
              </a:spcBef>
              <a:spcAft>
                <a:spcPct val="0"/>
              </a:spcAft>
              <a:defRPr>
                <a:solidFill>
                  <a:schemeClr val="tx1"/>
                </a:solidFill>
                <a:latin typeface="Calibri" panose="020F0502020204030204" pitchFamily="34" charset="0"/>
                <a:ea typeface="等线" panose="02010600030101010101" charset="-122"/>
              </a:defRPr>
            </a:lvl6pPr>
            <a:lvl7pPr marL="2971800" indent="-228600" fontAlgn="base">
              <a:spcBef>
                <a:spcPct val="0"/>
              </a:spcBef>
              <a:spcAft>
                <a:spcPct val="0"/>
              </a:spcAft>
              <a:defRPr>
                <a:solidFill>
                  <a:schemeClr val="tx1"/>
                </a:solidFill>
                <a:latin typeface="Calibri" panose="020F0502020204030204" pitchFamily="34" charset="0"/>
                <a:ea typeface="等线" panose="02010600030101010101" charset="-122"/>
              </a:defRPr>
            </a:lvl7pPr>
            <a:lvl8pPr marL="3429000" indent="-228600" fontAlgn="base">
              <a:spcBef>
                <a:spcPct val="0"/>
              </a:spcBef>
              <a:spcAft>
                <a:spcPct val="0"/>
              </a:spcAft>
              <a:defRPr>
                <a:solidFill>
                  <a:schemeClr val="tx1"/>
                </a:solidFill>
                <a:latin typeface="Calibri" panose="020F0502020204030204" pitchFamily="34" charset="0"/>
                <a:ea typeface="等线" panose="02010600030101010101" charset="-122"/>
              </a:defRPr>
            </a:lvl8pPr>
            <a:lvl9pPr marL="3886200" indent="-228600" fontAlgn="base">
              <a:spcBef>
                <a:spcPct val="0"/>
              </a:spcBef>
              <a:spcAft>
                <a:spcPct val="0"/>
              </a:spcAft>
              <a:defRPr>
                <a:solidFill>
                  <a:schemeClr val="tx1"/>
                </a:solidFill>
                <a:latin typeface="Calibri" panose="020F0502020204030204" pitchFamily="34" charset="0"/>
                <a:ea typeface="等线" panose="02010600030101010101" charset="-122"/>
              </a:defRPr>
            </a:lvl9pPr>
          </a:lstStyle>
          <a:p>
            <a:pPr algn="ctr"/>
            <a:r>
              <a:rPr lang="en-US" altLang="zh-CN" sz="1400" dirty="0"/>
              <a:t>Deep Space Exploration</a:t>
            </a:r>
            <a:endParaRPr lang="en-US" altLang="zh-CN" sz="1400" dirty="0"/>
          </a:p>
        </p:txBody>
      </p:sp>
      <p:sp>
        <p:nvSpPr>
          <p:cNvPr id="30" name="矩形 13"/>
          <p:cNvSpPr>
            <a:spLocks noChangeArrowheads="1"/>
          </p:cNvSpPr>
          <p:nvPr/>
        </p:nvSpPr>
        <p:spPr bwMode="auto">
          <a:xfrm>
            <a:off x="8012430" y="6054725"/>
            <a:ext cx="3045460" cy="282575"/>
          </a:xfrm>
          <a:prstGeom prst="rect">
            <a:avLst/>
          </a:prstGeom>
          <a:solidFill>
            <a:schemeClr val="bg1">
              <a:lumMod val="95000"/>
            </a:schemeClr>
          </a:solidFill>
          <a:ln>
            <a:noFill/>
          </a:ln>
        </p:spPr>
        <p:txBody>
          <a:bodyPr wrap="square" lIns="68567" tIns="34289" rIns="68567" bIns="34289">
            <a:spAutoFit/>
          </a:bodyPr>
          <a:lstStyle>
            <a:lvl1pPr>
              <a:defRPr>
                <a:solidFill>
                  <a:schemeClr val="tx1"/>
                </a:solidFill>
                <a:latin typeface="Calibri" panose="020F0502020204030204" pitchFamily="34" charset="0"/>
                <a:ea typeface="等线" panose="02010600030101010101" charset="-122"/>
              </a:defRPr>
            </a:lvl1pPr>
            <a:lvl2pPr marL="742950" indent="-285750">
              <a:defRPr>
                <a:solidFill>
                  <a:schemeClr val="tx1"/>
                </a:solidFill>
                <a:latin typeface="Calibri" panose="020F0502020204030204" pitchFamily="34" charset="0"/>
                <a:ea typeface="等线" panose="02010600030101010101" charset="-122"/>
              </a:defRPr>
            </a:lvl2pPr>
            <a:lvl3pPr marL="1143000" indent="-228600">
              <a:defRPr>
                <a:solidFill>
                  <a:schemeClr val="tx1"/>
                </a:solidFill>
                <a:latin typeface="Calibri" panose="020F0502020204030204" pitchFamily="34" charset="0"/>
                <a:ea typeface="等线" panose="02010600030101010101" charset="-122"/>
              </a:defRPr>
            </a:lvl3pPr>
            <a:lvl4pPr marL="1600200" indent="-228600">
              <a:defRPr>
                <a:solidFill>
                  <a:schemeClr val="tx1"/>
                </a:solidFill>
                <a:latin typeface="Calibri" panose="020F0502020204030204" pitchFamily="34" charset="0"/>
                <a:ea typeface="等线" panose="02010600030101010101" charset="-122"/>
              </a:defRPr>
            </a:lvl4pPr>
            <a:lvl5pPr marL="2057400" indent="-228600">
              <a:defRPr>
                <a:solidFill>
                  <a:schemeClr val="tx1"/>
                </a:solidFill>
                <a:latin typeface="Calibri" panose="020F0502020204030204" pitchFamily="34" charset="0"/>
                <a:ea typeface="等线" panose="02010600030101010101" charset="-122"/>
              </a:defRPr>
            </a:lvl5pPr>
            <a:lvl6pPr marL="2514600" indent="-228600" fontAlgn="base">
              <a:spcBef>
                <a:spcPct val="0"/>
              </a:spcBef>
              <a:spcAft>
                <a:spcPct val="0"/>
              </a:spcAft>
              <a:defRPr>
                <a:solidFill>
                  <a:schemeClr val="tx1"/>
                </a:solidFill>
                <a:latin typeface="Calibri" panose="020F0502020204030204" pitchFamily="34" charset="0"/>
                <a:ea typeface="等线" panose="02010600030101010101" charset="-122"/>
              </a:defRPr>
            </a:lvl6pPr>
            <a:lvl7pPr marL="2971800" indent="-228600" fontAlgn="base">
              <a:spcBef>
                <a:spcPct val="0"/>
              </a:spcBef>
              <a:spcAft>
                <a:spcPct val="0"/>
              </a:spcAft>
              <a:defRPr>
                <a:solidFill>
                  <a:schemeClr val="tx1"/>
                </a:solidFill>
                <a:latin typeface="Calibri" panose="020F0502020204030204" pitchFamily="34" charset="0"/>
                <a:ea typeface="等线" panose="02010600030101010101" charset="-122"/>
              </a:defRPr>
            </a:lvl7pPr>
            <a:lvl8pPr marL="3429000" indent="-228600" fontAlgn="base">
              <a:spcBef>
                <a:spcPct val="0"/>
              </a:spcBef>
              <a:spcAft>
                <a:spcPct val="0"/>
              </a:spcAft>
              <a:defRPr>
                <a:solidFill>
                  <a:schemeClr val="tx1"/>
                </a:solidFill>
                <a:latin typeface="Calibri" panose="020F0502020204030204" pitchFamily="34" charset="0"/>
                <a:ea typeface="等线" panose="02010600030101010101" charset="-122"/>
              </a:defRPr>
            </a:lvl8pPr>
            <a:lvl9pPr marL="3886200" indent="-228600" fontAlgn="base">
              <a:spcBef>
                <a:spcPct val="0"/>
              </a:spcBef>
              <a:spcAft>
                <a:spcPct val="0"/>
              </a:spcAft>
              <a:defRPr>
                <a:solidFill>
                  <a:schemeClr val="tx1"/>
                </a:solidFill>
                <a:latin typeface="Calibri" panose="020F0502020204030204" pitchFamily="34" charset="0"/>
                <a:ea typeface="等线" panose="02010600030101010101" charset="-122"/>
              </a:defRPr>
            </a:lvl9pPr>
          </a:lstStyle>
          <a:p>
            <a:pPr algn="ctr" defTabSz="685800">
              <a:defRPr/>
            </a:pPr>
            <a:r>
              <a:rPr lang="en-US" altLang="zh-CN" sz="1400" dirty="0"/>
              <a:t>Gravitational Wave Detection</a:t>
            </a:r>
            <a:endParaRPr kumimoji="0" lang="en-US" altLang="zh-CN" sz="1400" dirty="0">
              <a:solidFill>
                <a:srgbClr val="C00000"/>
              </a:solidFill>
              <a:latin typeface="微软雅黑" panose="020B0503020204020204" charset="-122"/>
              <a:ea typeface="微软雅黑" panose="020B0503020204020204" charset="-122"/>
            </a:endParaRPr>
          </a:p>
        </p:txBody>
      </p:sp>
      <p:sp>
        <p:nvSpPr>
          <p:cNvPr id="36" name="矩形 13"/>
          <p:cNvSpPr>
            <a:spLocks noChangeArrowheads="1"/>
          </p:cNvSpPr>
          <p:nvPr/>
        </p:nvSpPr>
        <p:spPr bwMode="auto">
          <a:xfrm>
            <a:off x="939165" y="4532630"/>
            <a:ext cx="2772410" cy="282575"/>
          </a:xfrm>
          <a:prstGeom prst="rect">
            <a:avLst/>
          </a:prstGeom>
          <a:solidFill>
            <a:schemeClr val="bg1">
              <a:lumMod val="95000"/>
            </a:schemeClr>
          </a:solidFill>
          <a:ln>
            <a:noFill/>
          </a:ln>
        </p:spPr>
        <p:txBody>
          <a:bodyPr wrap="square" lIns="68567" tIns="34289" rIns="68567" bIns="34289">
            <a:spAutoFit/>
          </a:bodyPr>
          <a:lstStyle>
            <a:lvl1pPr>
              <a:defRPr>
                <a:solidFill>
                  <a:schemeClr val="tx1"/>
                </a:solidFill>
                <a:latin typeface="Calibri" panose="020F0502020204030204" pitchFamily="34" charset="0"/>
                <a:ea typeface="等线" panose="02010600030101010101" charset="-122"/>
              </a:defRPr>
            </a:lvl1pPr>
            <a:lvl2pPr marL="742950" indent="-285750">
              <a:defRPr>
                <a:solidFill>
                  <a:schemeClr val="tx1"/>
                </a:solidFill>
                <a:latin typeface="Calibri" panose="020F0502020204030204" pitchFamily="34" charset="0"/>
                <a:ea typeface="等线" panose="02010600030101010101" charset="-122"/>
              </a:defRPr>
            </a:lvl2pPr>
            <a:lvl3pPr marL="1143000" indent="-228600">
              <a:defRPr>
                <a:solidFill>
                  <a:schemeClr val="tx1"/>
                </a:solidFill>
                <a:latin typeface="Calibri" panose="020F0502020204030204" pitchFamily="34" charset="0"/>
                <a:ea typeface="等线" panose="02010600030101010101" charset="-122"/>
              </a:defRPr>
            </a:lvl3pPr>
            <a:lvl4pPr marL="1600200" indent="-228600">
              <a:defRPr>
                <a:solidFill>
                  <a:schemeClr val="tx1"/>
                </a:solidFill>
                <a:latin typeface="Calibri" panose="020F0502020204030204" pitchFamily="34" charset="0"/>
                <a:ea typeface="等线" panose="02010600030101010101" charset="-122"/>
              </a:defRPr>
            </a:lvl4pPr>
            <a:lvl5pPr marL="2057400" indent="-228600">
              <a:defRPr>
                <a:solidFill>
                  <a:schemeClr val="tx1"/>
                </a:solidFill>
                <a:latin typeface="Calibri" panose="020F0502020204030204" pitchFamily="34" charset="0"/>
                <a:ea typeface="等线" panose="02010600030101010101" charset="-122"/>
              </a:defRPr>
            </a:lvl5pPr>
            <a:lvl6pPr marL="2514600" indent="-228600" fontAlgn="base">
              <a:spcBef>
                <a:spcPct val="0"/>
              </a:spcBef>
              <a:spcAft>
                <a:spcPct val="0"/>
              </a:spcAft>
              <a:defRPr>
                <a:solidFill>
                  <a:schemeClr val="tx1"/>
                </a:solidFill>
                <a:latin typeface="Calibri" panose="020F0502020204030204" pitchFamily="34" charset="0"/>
                <a:ea typeface="等线" panose="02010600030101010101" charset="-122"/>
              </a:defRPr>
            </a:lvl6pPr>
            <a:lvl7pPr marL="2971800" indent="-228600" fontAlgn="base">
              <a:spcBef>
                <a:spcPct val="0"/>
              </a:spcBef>
              <a:spcAft>
                <a:spcPct val="0"/>
              </a:spcAft>
              <a:defRPr>
                <a:solidFill>
                  <a:schemeClr val="tx1"/>
                </a:solidFill>
                <a:latin typeface="Calibri" panose="020F0502020204030204" pitchFamily="34" charset="0"/>
                <a:ea typeface="等线" panose="02010600030101010101" charset="-122"/>
              </a:defRPr>
            </a:lvl7pPr>
            <a:lvl8pPr marL="3429000" indent="-228600" fontAlgn="base">
              <a:spcBef>
                <a:spcPct val="0"/>
              </a:spcBef>
              <a:spcAft>
                <a:spcPct val="0"/>
              </a:spcAft>
              <a:defRPr>
                <a:solidFill>
                  <a:schemeClr val="tx1"/>
                </a:solidFill>
                <a:latin typeface="Calibri" panose="020F0502020204030204" pitchFamily="34" charset="0"/>
                <a:ea typeface="等线" panose="02010600030101010101" charset="-122"/>
              </a:defRPr>
            </a:lvl8pPr>
            <a:lvl9pPr marL="3886200" indent="-228600" fontAlgn="base">
              <a:spcBef>
                <a:spcPct val="0"/>
              </a:spcBef>
              <a:spcAft>
                <a:spcPct val="0"/>
              </a:spcAft>
              <a:defRPr>
                <a:solidFill>
                  <a:schemeClr val="tx1"/>
                </a:solidFill>
                <a:latin typeface="Calibri" panose="020F0502020204030204" pitchFamily="34" charset="0"/>
                <a:ea typeface="等线" panose="02010600030101010101" charset="-122"/>
              </a:defRPr>
            </a:lvl9pPr>
          </a:lstStyle>
          <a:p>
            <a:pPr lvl="0" algn="ctr" eaLnBrk="0" fontAlgn="base" hangingPunct="0">
              <a:spcBef>
                <a:spcPct val="0"/>
              </a:spcBef>
              <a:spcAft>
                <a:spcPct val="0"/>
              </a:spcAft>
            </a:pPr>
            <a:r>
              <a:rPr lang="en-US" altLang="zh-CN" sz="1400" dirty="0">
                <a:latin typeface="Arial" panose="020B0604020202020204" pitchFamily="34" charset="0"/>
              </a:rPr>
              <a:t>Earth’s </a:t>
            </a:r>
            <a:r>
              <a:rPr lang="zh-CN" altLang="zh-CN" sz="1400" dirty="0">
                <a:latin typeface="Arial" panose="020B0604020202020204" pitchFamily="34" charset="0"/>
              </a:rPr>
              <a:t>Radiation </a:t>
            </a:r>
            <a:r>
              <a:rPr lang="en-US" altLang="zh-CN" sz="1400" dirty="0">
                <a:latin typeface="Arial" panose="020B0604020202020204" pitchFamily="34" charset="0"/>
              </a:rPr>
              <a:t>Budget</a:t>
            </a:r>
            <a:endParaRPr lang="en-US" altLang="zh-CN" sz="1400" dirty="0">
              <a:latin typeface="Arial" panose="020B0604020202020204" pitchFamily="34" charset="0"/>
            </a:endParaRPr>
          </a:p>
        </p:txBody>
      </p:sp>
      <p:sp>
        <p:nvSpPr>
          <p:cNvPr id="27" name="矩形 13"/>
          <p:cNvSpPr>
            <a:spLocks noChangeArrowheads="1"/>
          </p:cNvSpPr>
          <p:nvPr/>
        </p:nvSpPr>
        <p:spPr bwMode="auto">
          <a:xfrm>
            <a:off x="4457065" y="4493895"/>
            <a:ext cx="2995930" cy="282575"/>
          </a:xfrm>
          <a:prstGeom prst="rect">
            <a:avLst/>
          </a:prstGeom>
          <a:solidFill>
            <a:schemeClr val="bg1">
              <a:lumMod val="95000"/>
            </a:schemeClr>
          </a:solidFill>
          <a:ln>
            <a:noFill/>
          </a:ln>
        </p:spPr>
        <p:txBody>
          <a:bodyPr wrap="square" lIns="68567" tIns="34289" rIns="68567" bIns="34289">
            <a:spAutoFit/>
          </a:bodyPr>
          <a:lstStyle>
            <a:lvl1pPr>
              <a:defRPr>
                <a:solidFill>
                  <a:schemeClr val="tx1"/>
                </a:solidFill>
                <a:latin typeface="Calibri" panose="020F0502020204030204" pitchFamily="34" charset="0"/>
                <a:ea typeface="等线" panose="02010600030101010101" charset="-122"/>
              </a:defRPr>
            </a:lvl1pPr>
            <a:lvl2pPr marL="742950" indent="-285750">
              <a:defRPr>
                <a:solidFill>
                  <a:schemeClr val="tx1"/>
                </a:solidFill>
                <a:latin typeface="Calibri" panose="020F0502020204030204" pitchFamily="34" charset="0"/>
                <a:ea typeface="等线" panose="02010600030101010101" charset="-122"/>
              </a:defRPr>
            </a:lvl2pPr>
            <a:lvl3pPr marL="1143000" indent="-228600">
              <a:defRPr>
                <a:solidFill>
                  <a:schemeClr val="tx1"/>
                </a:solidFill>
                <a:latin typeface="Calibri" panose="020F0502020204030204" pitchFamily="34" charset="0"/>
                <a:ea typeface="等线" panose="02010600030101010101" charset="-122"/>
              </a:defRPr>
            </a:lvl3pPr>
            <a:lvl4pPr marL="1600200" indent="-228600">
              <a:defRPr>
                <a:solidFill>
                  <a:schemeClr val="tx1"/>
                </a:solidFill>
                <a:latin typeface="Calibri" panose="020F0502020204030204" pitchFamily="34" charset="0"/>
                <a:ea typeface="等线" panose="02010600030101010101" charset="-122"/>
              </a:defRPr>
            </a:lvl4pPr>
            <a:lvl5pPr marL="2057400" indent="-228600">
              <a:defRPr>
                <a:solidFill>
                  <a:schemeClr val="tx1"/>
                </a:solidFill>
                <a:latin typeface="Calibri" panose="020F0502020204030204" pitchFamily="34" charset="0"/>
                <a:ea typeface="等线" panose="02010600030101010101" charset="-122"/>
              </a:defRPr>
            </a:lvl5pPr>
            <a:lvl6pPr marL="2514600" indent="-228600" fontAlgn="base">
              <a:spcBef>
                <a:spcPct val="0"/>
              </a:spcBef>
              <a:spcAft>
                <a:spcPct val="0"/>
              </a:spcAft>
              <a:defRPr>
                <a:solidFill>
                  <a:schemeClr val="tx1"/>
                </a:solidFill>
                <a:latin typeface="Calibri" panose="020F0502020204030204" pitchFamily="34" charset="0"/>
                <a:ea typeface="等线" panose="02010600030101010101" charset="-122"/>
              </a:defRPr>
            </a:lvl6pPr>
            <a:lvl7pPr marL="2971800" indent="-228600" fontAlgn="base">
              <a:spcBef>
                <a:spcPct val="0"/>
              </a:spcBef>
              <a:spcAft>
                <a:spcPct val="0"/>
              </a:spcAft>
              <a:defRPr>
                <a:solidFill>
                  <a:schemeClr val="tx1"/>
                </a:solidFill>
                <a:latin typeface="Calibri" panose="020F0502020204030204" pitchFamily="34" charset="0"/>
                <a:ea typeface="等线" panose="02010600030101010101" charset="-122"/>
              </a:defRPr>
            </a:lvl7pPr>
            <a:lvl8pPr marL="3429000" indent="-228600" fontAlgn="base">
              <a:spcBef>
                <a:spcPct val="0"/>
              </a:spcBef>
              <a:spcAft>
                <a:spcPct val="0"/>
              </a:spcAft>
              <a:defRPr>
                <a:solidFill>
                  <a:schemeClr val="tx1"/>
                </a:solidFill>
                <a:latin typeface="Calibri" panose="020F0502020204030204" pitchFamily="34" charset="0"/>
                <a:ea typeface="等线" panose="02010600030101010101" charset="-122"/>
              </a:defRPr>
            </a:lvl8pPr>
            <a:lvl9pPr marL="3886200" indent="-228600" fontAlgn="base">
              <a:spcBef>
                <a:spcPct val="0"/>
              </a:spcBef>
              <a:spcAft>
                <a:spcPct val="0"/>
              </a:spcAft>
              <a:defRPr>
                <a:solidFill>
                  <a:schemeClr val="tx1"/>
                </a:solidFill>
                <a:latin typeface="Calibri" panose="020F0502020204030204" pitchFamily="34" charset="0"/>
                <a:ea typeface="等线" panose="02010600030101010101" charset="-122"/>
              </a:defRPr>
            </a:lvl9pPr>
          </a:lstStyle>
          <a:p>
            <a:pPr algn="ctr" defTabSz="685800">
              <a:defRPr/>
            </a:pPr>
            <a:r>
              <a:rPr lang="en-US" altLang="zh-CN" sz="1400" dirty="0"/>
              <a:t>Sun-Earth Space weather</a:t>
            </a:r>
            <a:endParaRPr kumimoji="0" lang="en-US" altLang="zh-CN" sz="1400" dirty="0">
              <a:solidFill>
                <a:srgbClr val="C00000"/>
              </a:solidFill>
              <a:latin typeface="微软雅黑" panose="020B0503020204020204" charset="-122"/>
              <a:ea typeface="微软雅黑" panose="020B0503020204020204" charset="-122"/>
            </a:endParaRPr>
          </a:p>
        </p:txBody>
      </p:sp>
      <p:sp>
        <p:nvSpPr>
          <p:cNvPr id="28" name="矩形 13"/>
          <p:cNvSpPr>
            <a:spLocks noChangeArrowheads="1"/>
          </p:cNvSpPr>
          <p:nvPr/>
        </p:nvSpPr>
        <p:spPr bwMode="auto">
          <a:xfrm>
            <a:off x="7905115" y="4496435"/>
            <a:ext cx="3046730" cy="282575"/>
          </a:xfrm>
          <a:prstGeom prst="rect">
            <a:avLst/>
          </a:prstGeom>
          <a:solidFill>
            <a:schemeClr val="bg1">
              <a:lumMod val="95000"/>
            </a:schemeClr>
          </a:solidFill>
          <a:ln>
            <a:noFill/>
          </a:ln>
        </p:spPr>
        <p:txBody>
          <a:bodyPr wrap="square" lIns="68567" tIns="34289" rIns="68567" bIns="34289">
            <a:spAutoFit/>
          </a:bodyPr>
          <a:lstStyle>
            <a:lvl1pPr>
              <a:defRPr>
                <a:solidFill>
                  <a:schemeClr val="tx1"/>
                </a:solidFill>
                <a:latin typeface="Calibri" panose="020F0502020204030204" pitchFamily="34" charset="0"/>
                <a:ea typeface="等线" panose="02010600030101010101" charset="-122"/>
              </a:defRPr>
            </a:lvl1pPr>
            <a:lvl2pPr marL="742950" indent="-285750">
              <a:defRPr>
                <a:solidFill>
                  <a:schemeClr val="tx1"/>
                </a:solidFill>
                <a:latin typeface="Calibri" panose="020F0502020204030204" pitchFamily="34" charset="0"/>
                <a:ea typeface="等线" panose="02010600030101010101" charset="-122"/>
              </a:defRPr>
            </a:lvl2pPr>
            <a:lvl3pPr marL="1143000" indent="-228600">
              <a:defRPr>
                <a:solidFill>
                  <a:schemeClr val="tx1"/>
                </a:solidFill>
                <a:latin typeface="Calibri" panose="020F0502020204030204" pitchFamily="34" charset="0"/>
                <a:ea typeface="等线" panose="02010600030101010101" charset="-122"/>
              </a:defRPr>
            </a:lvl3pPr>
            <a:lvl4pPr marL="1600200" indent="-228600">
              <a:defRPr>
                <a:solidFill>
                  <a:schemeClr val="tx1"/>
                </a:solidFill>
                <a:latin typeface="Calibri" panose="020F0502020204030204" pitchFamily="34" charset="0"/>
                <a:ea typeface="等线" panose="02010600030101010101" charset="-122"/>
              </a:defRPr>
            </a:lvl4pPr>
            <a:lvl5pPr marL="2057400" indent="-228600">
              <a:defRPr>
                <a:solidFill>
                  <a:schemeClr val="tx1"/>
                </a:solidFill>
                <a:latin typeface="Calibri" panose="020F0502020204030204" pitchFamily="34" charset="0"/>
                <a:ea typeface="等线" panose="02010600030101010101" charset="-122"/>
              </a:defRPr>
            </a:lvl5pPr>
            <a:lvl6pPr marL="2514600" indent="-228600" fontAlgn="base">
              <a:spcBef>
                <a:spcPct val="0"/>
              </a:spcBef>
              <a:spcAft>
                <a:spcPct val="0"/>
              </a:spcAft>
              <a:defRPr>
                <a:solidFill>
                  <a:schemeClr val="tx1"/>
                </a:solidFill>
                <a:latin typeface="Calibri" panose="020F0502020204030204" pitchFamily="34" charset="0"/>
                <a:ea typeface="等线" panose="02010600030101010101" charset="-122"/>
              </a:defRPr>
            </a:lvl6pPr>
            <a:lvl7pPr marL="2971800" indent="-228600" fontAlgn="base">
              <a:spcBef>
                <a:spcPct val="0"/>
              </a:spcBef>
              <a:spcAft>
                <a:spcPct val="0"/>
              </a:spcAft>
              <a:defRPr>
                <a:solidFill>
                  <a:schemeClr val="tx1"/>
                </a:solidFill>
                <a:latin typeface="Calibri" panose="020F0502020204030204" pitchFamily="34" charset="0"/>
                <a:ea typeface="等线" panose="02010600030101010101" charset="-122"/>
              </a:defRPr>
            </a:lvl7pPr>
            <a:lvl8pPr marL="3429000" indent="-228600" fontAlgn="base">
              <a:spcBef>
                <a:spcPct val="0"/>
              </a:spcBef>
              <a:spcAft>
                <a:spcPct val="0"/>
              </a:spcAft>
              <a:defRPr>
                <a:solidFill>
                  <a:schemeClr val="tx1"/>
                </a:solidFill>
                <a:latin typeface="Calibri" panose="020F0502020204030204" pitchFamily="34" charset="0"/>
                <a:ea typeface="等线" panose="02010600030101010101" charset="-122"/>
              </a:defRPr>
            </a:lvl8pPr>
            <a:lvl9pPr marL="3886200" indent="-228600" fontAlgn="base">
              <a:spcBef>
                <a:spcPct val="0"/>
              </a:spcBef>
              <a:spcAft>
                <a:spcPct val="0"/>
              </a:spcAft>
              <a:defRPr>
                <a:solidFill>
                  <a:schemeClr val="tx1"/>
                </a:solidFill>
                <a:latin typeface="Calibri" panose="020F0502020204030204" pitchFamily="34" charset="0"/>
                <a:ea typeface="等线" panose="02010600030101010101" charset="-122"/>
              </a:defRPr>
            </a:lvl9pPr>
          </a:lstStyle>
          <a:p>
            <a:pPr algn="ctr" defTabSz="685800">
              <a:defRPr/>
            </a:pPr>
            <a:r>
              <a:rPr lang="en-US" altLang="zh-CN" sz="1400" dirty="0"/>
              <a:t>Atmospheric Remote Sensing</a:t>
            </a:r>
            <a:endParaRPr kumimoji="0" lang="en-US" altLang="zh-CN" sz="1400" dirty="0">
              <a:solidFill>
                <a:srgbClr val="C00000"/>
              </a:solidFill>
              <a:latin typeface="微软雅黑" panose="020B0503020204020204" charset="-122"/>
              <a:ea typeface="微软雅黑" panose="020B0503020204020204" charset="-122"/>
            </a:endParaRPr>
          </a:p>
        </p:txBody>
      </p:sp>
    </p:spTree>
  </p:cSld>
  <p:clrMapOvr>
    <a:masterClrMapping/>
  </p:clrMapOvr>
  <p:transition advTm="36437"/>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grpId="0" nodeType="afterEffect">
                                  <p:stCondLst>
                                    <p:cond delay="1000"/>
                                  </p:stCondLst>
                                  <p:childTnLst>
                                    <p:animEffect transition="out" filter="fade">
                                      <p:cBhvr>
                                        <p:cTn id="6" dur="500" tmFilter="0, 0; .2, .5; .8, .5; 1, 0"/>
                                        <p:tgtEl>
                                          <p:spTgt spid="36"/>
                                        </p:tgtEl>
                                      </p:cBhvr>
                                    </p:animEffect>
                                    <p:animScale>
                                      <p:cBhvr>
                                        <p:cTn id="7" dur="250" autoRev="1" fill="hold"/>
                                        <p:tgtEl>
                                          <p:spTgt spid="3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bldLvl="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2"/>
          <p:cNvPicPr>
            <a:picLocks noChangeAspect="1"/>
          </p:cNvPicPr>
          <p:nvPr/>
        </p:nvPicPr>
        <p:blipFill>
          <a:blip r:embed="rId1"/>
          <a:stretch>
            <a:fillRect/>
          </a:stretch>
        </p:blipFill>
        <p:spPr>
          <a:xfrm>
            <a:off x="6896100" y="3187065"/>
            <a:ext cx="4770120" cy="3181350"/>
          </a:xfrm>
          <a:prstGeom prst="rect">
            <a:avLst/>
          </a:prstGeom>
          <a:noFill/>
          <a:ln w="9525">
            <a:noFill/>
          </a:ln>
        </p:spPr>
      </p:pic>
      <p:pic>
        <p:nvPicPr>
          <p:cNvPr id="4" name="图片 3"/>
          <p:cNvPicPr>
            <a:picLocks noChangeAspect="1"/>
          </p:cNvPicPr>
          <p:nvPr/>
        </p:nvPicPr>
        <p:blipFill>
          <a:blip r:embed="rId2"/>
          <a:stretch>
            <a:fillRect/>
          </a:stretch>
        </p:blipFill>
        <p:spPr>
          <a:xfrm>
            <a:off x="8510905" y="219710"/>
            <a:ext cx="3578225" cy="917575"/>
          </a:xfrm>
          <a:prstGeom prst="rect">
            <a:avLst/>
          </a:prstGeom>
        </p:spPr>
      </p:pic>
      <p:sp>
        <p:nvSpPr>
          <p:cNvPr id="2" name="Title 1"/>
          <p:cNvSpPr>
            <a:spLocks noGrp="1"/>
          </p:cNvSpPr>
          <p:nvPr>
            <p:ph type="title"/>
          </p:nvPr>
        </p:nvSpPr>
        <p:spPr/>
        <p:txBody>
          <a:bodyPr>
            <a:normAutofit fontScale="90000"/>
          </a:bodyPr>
          <a:lstStyle/>
          <a:p>
            <a:r>
              <a:rPr lang="en-US" altLang="zh-CN" sz="2700" dirty="0"/>
              <a:t>Fengyun Satellite Optical Payload Development</a:t>
            </a:r>
            <a:br>
              <a:rPr lang="en-US" altLang="zh-CN" sz="2700" dirty="0"/>
            </a:br>
            <a:r>
              <a:rPr lang="en-US" altLang="zh-CN" sz="2700" dirty="0"/>
              <a:t>Solar Irradiance Monitor Payloads</a:t>
            </a:r>
            <a:endParaRPr lang="en-US" altLang="zh-CN" dirty="0"/>
          </a:p>
        </p:txBody>
      </p:sp>
      <p:sp>
        <p:nvSpPr>
          <p:cNvPr id="6" name="Content Placeholder 2"/>
          <p:cNvSpPr>
            <a:spLocks noGrp="1"/>
          </p:cNvSpPr>
          <p:nvPr>
            <p:ph idx="1"/>
          </p:nvPr>
        </p:nvSpPr>
        <p:spPr>
          <a:xfrm>
            <a:off x="426720" y="1335405"/>
            <a:ext cx="11338560" cy="1818640"/>
          </a:xfrm>
        </p:spPr>
        <p:txBody>
          <a:bodyPr>
            <a:normAutofit lnSpcReduction="10000"/>
          </a:bodyPr>
          <a:lstStyle/>
          <a:p>
            <a:pPr marL="0" indent="0" fontAlgn="auto">
              <a:lnSpc>
                <a:spcPct val="100000"/>
              </a:lnSpc>
              <a:spcBef>
                <a:spcPts val="0"/>
              </a:spcBef>
              <a:buNone/>
            </a:pPr>
            <a:r>
              <a:rPr lang="en-US" altLang="zh-CN" sz="2000" dirty="0"/>
              <a:t>Evolution Path: </a:t>
            </a:r>
            <a:endParaRPr lang="en-US" altLang="zh-CN" sz="2000" dirty="0"/>
          </a:p>
          <a:p>
            <a:pPr fontAlgn="auto">
              <a:lnSpc>
                <a:spcPct val="100000"/>
              </a:lnSpc>
              <a:spcBef>
                <a:spcPts val="0"/>
              </a:spcBef>
            </a:pPr>
            <a:r>
              <a:rPr lang="en-US" altLang="zh-CN" sz="2000" dirty="0"/>
              <a:t>FY-3A/B: Wide-field Scanning </a:t>
            </a:r>
            <a:endParaRPr lang="en-US" altLang="zh-CN" sz="2000" dirty="0"/>
          </a:p>
          <a:p>
            <a:pPr fontAlgn="auto">
              <a:lnSpc>
                <a:spcPct val="100000"/>
              </a:lnSpc>
              <a:spcBef>
                <a:spcPts val="0"/>
              </a:spcBef>
            </a:pPr>
            <a:r>
              <a:rPr lang="en-US" altLang="zh-CN" sz="2000" dirty="0"/>
              <a:t>FY-3C: Active Solar Tracking </a:t>
            </a:r>
            <a:endParaRPr lang="en-US" altLang="zh-CN" sz="2000" dirty="0"/>
          </a:p>
          <a:p>
            <a:pPr fontAlgn="auto">
              <a:lnSpc>
                <a:spcPct val="100000"/>
              </a:lnSpc>
              <a:spcBef>
                <a:spcPts val="0"/>
              </a:spcBef>
            </a:pPr>
            <a:r>
              <a:rPr lang="en-US" altLang="zh-CN" sz="2000" dirty="0"/>
              <a:t>FY-3E: Cooperation with PMOD/WRC. SIAR and DARA radiometer </a:t>
            </a:r>
            <a:r>
              <a:rPr lang="en-US" altLang="zh-CN" sz="2000" dirty="0"/>
              <a:t>together</a:t>
            </a:r>
            <a:endParaRPr lang="en-US" altLang="zh-CN" sz="2000" dirty="0"/>
          </a:p>
          <a:p>
            <a:pPr fontAlgn="auto">
              <a:lnSpc>
                <a:spcPct val="100000"/>
              </a:lnSpc>
              <a:spcBef>
                <a:spcPts val="0"/>
              </a:spcBef>
            </a:pPr>
            <a:r>
              <a:rPr lang="en-US" altLang="zh-CN" sz="2000" dirty="0"/>
              <a:t>FY-3F: with SPRR to measu</a:t>
            </a:r>
            <a:r>
              <a:rPr lang="en-US" altLang="zh-CN" sz="2000" dirty="0"/>
              <a:t>re the TSI and EOR(Earth's Outgoing Radiation) </a:t>
            </a:r>
            <a:r>
              <a:rPr lang="en-US" altLang="zh-CN" sz="2000" dirty="0"/>
              <a:t>together </a:t>
            </a:r>
            <a:endParaRPr lang="en-US" altLang="zh-CN" sz="2000" dirty="0"/>
          </a:p>
          <a:p>
            <a:pPr fontAlgn="auto">
              <a:lnSpc>
                <a:spcPct val="100000"/>
              </a:lnSpc>
              <a:spcBef>
                <a:spcPts val="0"/>
              </a:spcBef>
            </a:pPr>
            <a:r>
              <a:rPr lang="en-US" altLang="zh-CN" sz="2000" dirty="0"/>
              <a:t>FY-3J: </a:t>
            </a:r>
            <a:r>
              <a:rPr lang="en-US" altLang="zh-CN" sz="2000" b="1" dirty="0"/>
              <a:t>80K Cryogenic Observation (developing)</a:t>
            </a:r>
            <a:endParaRPr lang="en-IE" dirty="0"/>
          </a:p>
        </p:txBody>
      </p:sp>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4005" y="3298825"/>
            <a:ext cx="6330950" cy="2919095"/>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 name="矩形 20"/>
          <p:cNvSpPr/>
          <p:nvPr/>
        </p:nvSpPr>
        <p:spPr>
          <a:xfrm>
            <a:off x="10814685" y="4846320"/>
            <a:ext cx="417830" cy="535305"/>
          </a:xfrm>
          <a:prstGeom prst="rect">
            <a:avLst/>
          </a:prstGeom>
          <a:noFill/>
          <a:ln w="28575">
            <a:solidFill>
              <a:srgbClr val="00B050"/>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0" name="文本框 9"/>
          <p:cNvSpPr txBox="1"/>
          <p:nvPr/>
        </p:nvSpPr>
        <p:spPr>
          <a:xfrm>
            <a:off x="8459470" y="6265545"/>
            <a:ext cx="2225040" cy="337185"/>
          </a:xfrm>
          <a:prstGeom prst="rect">
            <a:avLst/>
          </a:prstGeom>
          <a:noFill/>
        </p:spPr>
        <p:txBody>
          <a:bodyPr wrap="square" rtlCol="0">
            <a:spAutoFit/>
          </a:bodyPr>
          <a:p>
            <a:pPr algn="ctr"/>
            <a:r>
              <a:rPr lang="en-US" altLang="zh-CN" sz="1600" b="1"/>
              <a:t>Kopp et al. (2026).</a:t>
            </a:r>
            <a:endParaRPr lang="en-US" altLang="zh-CN" sz="1600" b="1"/>
          </a:p>
        </p:txBody>
      </p:sp>
      <p:sp>
        <p:nvSpPr>
          <p:cNvPr id="11" name="文本框 10"/>
          <p:cNvSpPr txBox="1"/>
          <p:nvPr/>
        </p:nvSpPr>
        <p:spPr>
          <a:xfrm>
            <a:off x="10060940" y="4420235"/>
            <a:ext cx="1353820" cy="368300"/>
          </a:xfrm>
          <a:prstGeom prst="rect">
            <a:avLst/>
          </a:prstGeom>
          <a:noFill/>
        </p:spPr>
        <p:txBody>
          <a:bodyPr wrap="square" rtlCol="0">
            <a:spAutoFit/>
          </a:bodyPr>
          <a:p>
            <a:r>
              <a:rPr lang="en-US" altLang="zh-CN" b="1">
                <a:solidFill>
                  <a:srgbClr val="00B050"/>
                </a:solidFill>
              </a:rPr>
              <a:t>FY-3E SIM</a:t>
            </a:r>
            <a:endParaRPr lang="en-US" altLang="zh-CN" b="1">
              <a:solidFill>
                <a:srgbClr val="00B050"/>
              </a:solidFill>
            </a:endParaRPr>
          </a:p>
        </p:txBody>
      </p:sp>
    </p:spTree>
  </p:cSld>
  <p:clrMapOvr>
    <a:masterClrMapping/>
  </p:clrMapOvr>
  <p:transition advTm="65312"/>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stretch>
            <a:fillRect/>
          </a:stretch>
        </p:blipFill>
        <p:spPr>
          <a:xfrm>
            <a:off x="8510905" y="219710"/>
            <a:ext cx="3578225" cy="917575"/>
          </a:xfrm>
          <a:prstGeom prst="rect">
            <a:avLst/>
          </a:prstGeom>
        </p:spPr>
      </p:pic>
      <p:grpSp>
        <p:nvGrpSpPr>
          <p:cNvPr id="23" name="组合 22"/>
          <p:cNvGrpSpPr/>
          <p:nvPr/>
        </p:nvGrpSpPr>
        <p:grpSpPr>
          <a:xfrm>
            <a:off x="6231890" y="1434465"/>
            <a:ext cx="5704840" cy="2620645"/>
            <a:chOff x="532302" y="694944"/>
            <a:chExt cx="7920881" cy="3858483"/>
          </a:xfrm>
        </p:grpSpPr>
        <p:pic>
          <p:nvPicPr>
            <p:cNvPr id="25" name="图片 24"/>
            <p:cNvPicPr>
              <a:picLocks noChangeAspect="1"/>
            </p:cNvPicPr>
            <p:nvPr/>
          </p:nvPicPr>
          <p:blipFill>
            <a:blip r:embed="rId2"/>
            <a:stretch>
              <a:fillRect/>
            </a:stretch>
          </p:blipFill>
          <p:spPr>
            <a:xfrm>
              <a:off x="1957257" y="694944"/>
              <a:ext cx="6495926" cy="3858483"/>
            </a:xfrm>
            <a:prstGeom prst="rect">
              <a:avLst/>
            </a:prstGeom>
          </p:spPr>
        </p:pic>
        <p:pic>
          <p:nvPicPr>
            <p:cNvPr id="26" name="图片 25"/>
            <p:cNvPicPr/>
            <p:nvPr/>
          </p:nvPicPr>
          <p:blipFill>
            <a:blip r:embed="rId3"/>
            <a:stretch>
              <a:fillRect/>
            </a:stretch>
          </p:blipFill>
          <p:spPr>
            <a:xfrm>
              <a:off x="532302" y="782890"/>
              <a:ext cx="1350641" cy="1471827"/>
            </a:xfrm>
            <a:prstGeom prst="rect">
              <a:avLst/>
            </a:prstGeom>
            <a:ln>
              <a:solidFill>
                <a:srgbClr val="2B4B9B"/>
              </a:solidFill>
            </a:ln>
          </p:spPr>
        </p:pic>
        <p:pic>
          <p:nvPicPr>
            <p:cNvPr id="27" name="图片 26"/>
            <p:cNvPicPr>
              <a:picLocks noChangeAspect="1"/>
            </p:cNvPicPr>
            <p:nvPr/>
          </p:nvPicPr>
          <p:blipFill rotWithShape="1">
            <a:blip r:embed="rId4">
              <a:extLst>
                <a:ext uri="{BEBA8EAE-BF5A-486C-A8C5-ECC9F3942E4B}">
                  <a14:imgProps xmlns:a14="http://schemas.microsoft.com/office/drawing/2010/main">
                    <a14:imgLayer r:embed="rId5">
                      <a14:imgEffect>
                        <a14:backgroundRemoval t="2329" b="96260" l="4345" r="95076">
                          <a14:foregroundMark x1="23823" y1="16231" x2="13251" y2="76006"/>
                          <a14:foregroundMark x1="67632" y1="18066" x2="68067" y2="80169"/>
                          <a14:foregroundMark x1="68067" y1="80169" x2="67125" y2="82569"/>
                          <a14:foregroundMark x1="73425" y1="17713" x2="63287" y2="84686"/>
                          <a14:foregroundMark x1="66546" y1="23006" x2="62056" y2="85533"/>
                          <a14:foregroundMark x1="54381" y1="47565" x2="58581" y2="74382"/>
                          <a14:foregroundMark x1="58581" y1="74382" x2="56481" y2="86662"/>
                          <a14:foregroundMark x1="56481" y1="86662" x2="64881" y2="88426"/>
                          <a14:foregroundMark x1="54888" y1="46154" x2="54236" y2="46930"/>
                          <a14:foregroundMark x1="6766" y1="71699" x2="5184" y2="81709"/>
                          <a14:foregroundMark x1="11843" y1="39585" x2="10432" y2="48508"/>
                          <a14:foregroundMark x1="16148" y1="12350" x2="14763" y2="21114"/>
                          <a14:foregroundMark x1="7764" y1="88774" x2="8602" y2="89459"/>
                          <a14:foregroundMark x1="14060" y1="92174" x2="19117" y2="81369"/>
                          <a14:foregroundMark x1="19117" y1="81369" x2="19696" y2="56810"/>
                          <a14:foregroundMark x1="19696" y1="56810" x2="15279" y2="45236"/>
                          <a14:foregroundMark x1="15279" y1="45236" x2="16437" y2="12773"/>
                          <a14:foregroundMark x1="16003" y1="9174" x2="26162" y2="5835"/>
                          <a14:foregroundMark x1="31252" y1="4882" x2="35925" y2="4462"/>
                          <a14:foregroundMark x1="70113" y1="2257" x2="79363" y2="3811"/>
                          <a14:foregroundMark x1="79363" y1="3811" x2="89573" y2="9104"/>
                          <a14:foregroundMark x1="89573" y1="9104" x2="93151" y2="19377"/>
                          <a14:foregroundMark x1="91009" y1="44396" x2="83842" y2="49951"/>
                          <a14:foregroundMark x1="75560" y1="83558" x2="73030" y2="95360"/>
                          <a14:foregroundMark x1="69346" y1="97255" x2="67094" y2="97496"/>
                          <a14:foregroundMark x1="18729" y1="94914" x2="17049" y2="95130"/>
                          <a14:foregroundMark x1="7509" y1="91247" x2="5833" y2="90296"/>
                          <a14:foregroundMark x1="5375" y1="81699" x2="6125" y2="71629"/>
                          <a14:foregroundMark x1="13517" y1="20959" x2="16293" y2="9668"/>
                          <a14:foregroundMark x1="29254" y1="11574" x2="25489" y2="22371"/>
                          <a14:foregroundMark x1="25489" y1="22371" x2="25561" y2="56528"/>
                          <a14:foregroundMark x1="31209" y1="9668" x2="65170" y2="12209"/>
                          <a14:foregroundMark x1="33671" y1="14326" x2="61260" y2="15032"/>
                          <a14:foregroundMark x1="61260" y1="15032" x2="63143" y2="20113"/>
                          <a14:foregroundMark x1="34106" y1="18772" x2="47285" y2="18349"/>
                          <a14:foregroundMark x1="47285" y1="18349" x2="54091" y2="18913"/>
                          <a14:foregroundMark x1="53802" y1="49894" x2="57929" y2="87368"/>
                          <a14:foregroundMark x1="53946" y1="64926" x2="55322" y2="90049"/>
                          <a14:foregroundMark x1="50543" y1="85392" x2="54381" y2="96330"/>
                          <a14:foregroundMark x1="54381" y1="96330" x2="63939" y2="95131"/>
                          <a14:foregroundMark x1="39712" y1="5895" x2="60391" y2="4869"/>
                          <a14:foregroundMark x1="30396" y1="6357" x2="34831" y2="6137"/>
                          <a14:foregroundMark x1="60391" y1="4869" x2="72049" y2="6069"/>
                          <a14:foregroundMark x1="72049" y1="6069" x2="77118" y2="10727"/>
                          <a14:foregroundMark x1="46850" y1="21948" x2="44750" y2="74030"/>
                          <a14:foregroundMark x1="35192" y1="16725" x2="38740" y2="68666"/>
                          <a14:foregroundMark x1="33237" y1="34651" x2="31644" y2="72406"/>
                          <a14:foregroundMark x1="60101" y1="16725" x2="55829" y2="49753"/>
                          <a14:foregroundMark x1="38161" y1="89414" x2="46416" y2="91814"/>
                          <a14:foregroundMark x1="5865" y1="82287" x2="5069" y2="88850"/>
                          <a14:foregroundMark x1="5358" y1="88991" x2="5214" y2="89203"/>
                          <a14:foregroundMark x1="50978" y1="61680" x2="51919" y2="63444"/>
                          <a14:foregroundMark x1="27939" y1="7206" x2="26430" y2="8186"/>
                          <a14:foregroundMark x1="25127" y1="6351" x2="30920" y2="5999"/>
                          <a14:foregroundMark x1="35409" y1="4940" x2="39754" y2="5363"/>
                          <a14:foregroundMark x1="32875" y1="17078" x2="51991" y2="15455"/>
                          <a14:foregroundMark x1="35337" y1="44954" x2="36568" y2="54481"/>
                          <a14:foregroundMark x1="57567" y1="7410" x2="82042" y2="11644"/>
                          <a14:foregroundMark x1="82042" y1="11644" x2="80811" y2="5857"/>
                          <a14:foregroundMark x1="66329" y1="13267" x2="65025" y2="10727"/>
                          <a14:foregroundMark x1="66329" y1="13338" x2="67053" y2="11997"/>
                          <a14:foregroundMark x1="70384" y1="10939" x2="67922" y2="14114"/>
                          <a14:foregroundMark x1="69840" y1="2710" x2="76466" y2="2329"/>
                          <a14:foregroundMark x1="59305" y1="3317" x2="67937" y2="2820"/>
                          <a14:foregroundMark x1="94714" y1="12068" x2="95076" y2="14467"/>
                          <a14:foregroundMark x1="91093" y1="36062" x2="90369" y2="44390"/>
                          <a14:foregroundMark x1="91455" y1="31122" x2="91311" y2="35780"/>
                          <a14:backgroundMark x1="79580" y1="52294" x2="78349" y2="68313"/>
                          <a14:backgroundMark x1="81752" y1="52011" x2="81752" y2="53211"/>
                          <a14:backgroundMark x1="77770" y1="68313" x2="76973" y2="83627"/>
                          <a14:backgroundMark x1="82549" y1="51588" x2="82042" y2="52929"/>
                          <a14:backgroundMark x1="47791" y1="98730" x2="59957" y2="98730"/>
                          <a14:backgroundMark x1="59957" y1="98730" x2="65749" y2="97530"/>
                          <a14:backgroundMark x1="40912" y1="93013" x2="41057" y2="93155"/>
                          <a14:backgroundMark x1="35699" y1="92167" x2="47936" y2="99506"/>
                          <a14:backgroundMark x1="19551" y1="93649" x2="34106" y2="93507"/>
                          <a14:backgroundMark x1="34757" y1="93013" x2="34757" y2="93013"/>
                          <a14:backgroundMark x1="34757" y1="92731" x2="34757" y2="92731"/>
                          <a14:backgroundMark x1="34757" y1="93013" x2="34757" y2="92872"/>
                          <a14:backgroundMark x1="7893" y1="91390" x2="16148" y2="96048"/>
                          <a14:backgroundMark x1="33816" y1="93507" x2="34757" y2="93013"/>
                          <a14:backgroundMark x1="91874" y1="35797" x2="91839" y2="36123"/>
                          <a14:backgroundMark x1="93266" y1="22865" x2="92374" y2="31149"/>
                          <a14:backgroundMark x1="93700" y1="19407" x2="93555" y2="21948"/>
                          <a14:backgroundMark x1="83128" y1="52011" x2="82549" y2="51306"/>
                          <a14:backgroundMark x1="12020" y1="25053" x2="11079" y2="36838"/>
                          <a14:backgroundMark x1="11079" y1="36838" x2="12600" y2="21807"/>
                          <a14:backgroundMark x1="12962" y1="20889" x2="12310" y2="25829"/>
                          <a14:backgroundMark x1="11731" y1="35286" x2="8327" y2="40508"/>
                          <a14:backgroundMark x1="8834" y1="40296" x2="6155" y2="65349"/>
                          <a14:backgroundMark x1="6227" y1="65349" x2="5503" y2="71560"/>
                          <a14:backgroundMark x1="4924" y1="81722" x2="4948" y2="82181"/>
                          <a14:backgroundMark x1="5431" y1="90120" x2="4996" y2="89838"/>
                          <a14:backgroundMark x1="7386" y1="91390" x2="7748" y2="91531"/>
                          <a14:backgroundMark x1="7386" y1="91320" x2="7603" y2="91320"/>
                          <a14:backgroundMark x1="5069" y1="89767" x2="5503" y2="90049"/>
                          <a14:backgroundMark x1="7386" y1="91179" x2="7676" y2="91179"/>
                          <a14:backgroundMark x1="5431" y1="90049" x2="5865" y2="90261"/>
                          <a14:backgroundMark x1="40820" y1="3834" x2="49167" y2="2470"/>
                          <a14:backgroundMark x1="49167" y1="2470" x2="59232" y2="2823"/>
                          <a14:backgroundMark x1="60391" y1="1270" x2="69225" y2="1059"/>
                          <a14:backgroundMark x1="68718" y1="1623" x2="68863" y2="1623"/>
                          <a14:backgroundMark x1="68646" y1="2258" x2="70239" y2="2047"/>
                          <a14:backgroundMark x1="93411" y1="21736" x2="93411" y2="22442"/>
                          <a14:backgroundMark x1="93266" y1="22159" x2="93555" y2="22724"/>
                          <a14:backgroundMark x1="81970" y1="52858" x2="81680" y2="54552"/>
                          <a14:backgroundMark x1="81680" y1="51376" x2="82911" y2="51376"/>
                          <a14:backgroundMark x1="69732" y1="97248" x2="72122" y2="97389"/>
                          <a14:backgroundMark x1="65532" y1="97671" x2="66980" y2="97671"/>
                          <a14:backgroundMark x1="69442" y1="97107" x2="69732" y2="97107"/>
                          <a14:backgroundMark x1="67270" y1="97389" x2="67125" y2="97389"/>
                        </a14:backgroundRemoval>
                      </a14:imgEffect>
                    </a14:imgLayer>
                  </a14:imgProps>
                </a:ext>
              </a:extLst>
            </a:blip>
            <a:srcRect l="3997" r="3970" b="2375"/>
            <a:stretch>
              <a:fillRect/>
            </a:stretch>
          </p:blipFill>
          <p:spPr>
            <a:xfrm>
              <a:off x="532302" y="2974797"/>
              <a:ext cx="1350641" cy="1523961"/>
            </a:xfrm>
            <a:prstGeom prst="rect">
              <a:avLst/>
            </a:prstGeom>
            <a:ln>
              <a:solidFill>
                <a:srgbClr val="2B4B9B"/>
              </a:solidFill>
            </a:ln>
          </p:spPr>
        </p:pic>
      </p:grpSp>
      <p:sp>
        <p:nvSpPr>
          <p:cNvPr id="6" name="Content Placeholder 2"/>
          <p:cNvSpPr>
            <a:spLocks noGrp="1"/>
          </p:cNvSpPr>
          <p:nvPr>
            <p:ph idx="1"/>
          </p:nvPr>
        </p:nvSpPr>
        <p:spPr>
          <a:xfrm>
            <a:off x="203835" y="1398905"/>
            <a:ext cx="6236970" cy="1157605"/>
          </a:xfrm>
        </p:spPr>
        <p:txBody>
          <a:bodyPr>
            <a:noAutofit/>
          </a:bodyPr>
          <a:lstStyle/>
          <a:p>
            <a:pPr fontAlgn="auto">
              <a:lnSpc>
                <a:spcPct val="100000"/>
              </a:lnSpc>
              <a:spcBef>
                <a:spcPts val="0"/>
              </a:spcBef>
            </a:pPr>
            <a:r>
              <a:rPr lang="en-US" altLang="zh-CN" sz="1800" b="1" dirty="0"/>
              <a:t>SIM/FY-3E was launched in 2021</a:t>
            </a:r>
            <a:r>
              <a:rPr lang="en-US" altLang="zh-CN" sz="1800" dirty="0"/>
              <a:t>, jointly developed with PMOD/WRC of Switzerland, adding the DARA radiometer. </a:t>
            </a:r>
            <a:endParaRPr lang="en-US" altLang="zh-CN" sz="1800" dirty="0"/>
          </a:p>
          <a:p>
            <a:pPr fontAlgn="auto">
              <a:lnSpc>
                <a:spcPct val="100000"/>
              </a:lnSpc>
              <a:spcBef>
                <a:spcPts val="0"/>
              </a:spcBef>
            </a:pPr>
            <a:r>
              <a:rPr lang="en-US" altLang="zh-CN" sz="1800" b="1" dirty="0"/>
              <a:t>Co-platform, synchronous monitoring of TSI changes with different types of radiometers. </a:t>
            </a:r>
            <a:endParaRPr lang="en-US" altLang="zh-CN" sz="1800" b="1" dirty="0"/>
          </a:p>
        </p:txBody>
      </p:sp>
      <p:sp>
        <p:nvSpPr>
          <p:cNvPr id="8" name="文本占位符 13"/>
          <p:cNvSpPr txBox="1"/>
          <p:nvPr/>
        </p:nvSpPr>
        <p:spPr>
          <a:xfrm>
            <a:off x="203835" y="2755900"/>
            <a:ext cx="6151880" cy="1735455"/>
          </a:xfrm>
          <a:prstGeom prst="rect">
            <a:avLst/>
          </a:prstGeom>
          <a:ln>
            <a:noFill/>
          </a:ln>
        </p:spPr>
        <p:txBody>
          <a:bodyPr/>
          <a:lstStyle>
            <a:defPPr>
              <a:defRPr lang="zh-CN"/>
            </a:defPPr>
            <a:lvl1pPr marL="228600" indent="-228600">
              <a:lnSpc>
                <a:spcPct val="90000"/>
              </a:lnSpc>
              <a:spcBef>
                <a:spcPts val="1000"/>
              </a:spcBef>
              <a:buFont typeface="Arial" panose="020B0604020202020204" pitchFamily="34" charset="0"/>
              <a:buChar char="•"/>
              <a:defRPr sz="1600" b="1"/>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indent="0" algn="l">
              <a:lnSpc>
                <a:spcPct val="100000"/>
              </a:lnSpc>
              <a:spcBef>
                <a:spcPts val="0"/>
              </a:spcBef>
              <a:buClr>
                <a:srgbClr val="0189BA"/>
              </a:buClr>
              <a:buSzTx/>
              <a:buNone/>
            </a:pPr>
            <a:r>
              <a:rPr lang="en-US" altLang="zh-CN" sz="1800" dirty="0">
                <a:solidFill>
                  <a:schemeClr val="tx2"/>
                </a:solidFill>
                <a:latin typeface="Arial" panose="020B0604020202020204" pitchFamily="34" charset="0"/>
                <a:cs typeface="Arial" panose="020B0604020202020204" pitchFamily="34" charset="0"/>
              </a:rPr>
              <a:t>I. Main Instrument Composition:</a:t>
            </a:r>
            <a:endParaRPr lang="en-US" altLang="zh-CN" sz="1800" dirty="0">
              <a:solidFill>
                <a:schemeClr val="tx2"/>
              </a:solidFill>
              <a:latin typeface="Arial" panose="020B0604020202020204" pitchFamily="34" charset="0"/>
              <a:cs typeface="Arial" panose="020B0604020202020204" pitchFamily="34" charset="0"/>
            </a:endParaRPr>
          </a:p>
          <a:p>
            <a:pPr algn="l">
              <a:lnSpc>
                <a:spcPct val="100000"/>
              </a:lnSpc>
              <a:spcBef>
                <a:spcPts val="0"/>
              </a:spcBef>
              <a:buClr>
                <a:srgbClr val="0189BA"/>
              </a:buClr>
              <a:buSzTx/>
            </a:pPr>
            <a:r>
              <a:rPr lang="en-US" altLang="zh-CN" sz="1800" b="0" dirty="0">
                <a:solidFill>
                  <a:schemeClr val="tx2"/>
                </a:solidFill>
                <a:latin typeface="Arial" panose="020B0604020202020204" pitchFamily="34" charset="0"/>
                <a:cs typeface="Arial" panose="020B0604020202020204" pitchFamily="34" charset="0"/>
              </a:rPr>
              <a:t>Three-channel SIAR absolute radiometer</a:t>
            </a:r>
            <a:endParaRPr lang="en-US" altLang="zh-CN" sz="1800" b="0" dirty="0">
              <a:solidFill>
                <a:schemeClr val="tx2"/>
              </a:solidFill>
              <a:latin typeface="Arial" panose="020B0604020202020204" pitchFamily="34" charset="0"/>
              <a:cs typeface="Arial" panose="020B0604020202020204" pitchFamily="34" charset="0"/>
            </a:endParaRPr>
          </a:p>
          <a:p>
            <a:pPr algn="l">
              <a:lnSpc>
                <a:spcPct val="100000"/>
              </a:lnSpc>
              <a:spcBef>
                <a:spcPts val="0"/>
              </a:spcBef>
              <a:buClr>
                <a:srgbClr val="0189BA"/>
              </a:buClr>
              <a:buSzTx/>
            </a:pPr>
            <a:r>
              <a:rPr lang="en-US" altLang="zh-CN" sz="1800" b="0" dirty="0">
                <a:solidFill>
                  <a:schemeClr val="tx2"/>
                </a:solidFill>
                <a:latin typeface="Arial" panose="020B0604020202020204" pitchFamily="34" charset="0"/>
                <a:cs typeface="Arial" panose="020B0604020202020204" pitchFamily="34" charset="0"/>
              </a:rPr>
              <a:t>Three-channel DARA absolute radiometer</a:t>
            </a:r>
            <a:endParaRPr lang="en-US" altLang="zh-CN" sz="1800" b="0" dirty="0">
              <a:solidFill>
                <a:schemeClr val="tx2"/>
              </a:solidFill>
              <a:latin typeface="Arial" panose="020B0604020202020204" pitchFamily="34" charset="0"/>
              <a:cs typeface="Arial" panose="020B0604020202020204" pitchFamily="34" charset="0"/>
            </a:endParaRPr>
          </a:p>
          <a:p>
            <a:pPr algn="l">
              <a:lnSpc>
                <a:spcPct val="100000"/>
              </a:lnSpc>
              <a:spcBef>
                <a:spcPts val="0"/>
              </a:spcBef>
              <a:buClr>
                <a:srgbClr val="0189BA"/>
              </a:buClr>
              <a:buSzTx/>
            </a:pPr>
            <a:r>
              <a:rPr lang="en-US" altLang="zh-CN" sz="1800" b="0" dirty="0">
                <a:solidFill>
                  <a:schemeClr val="tx2"/>
                </a:solidFill>
                <a:latin typeface="Arial" panose="020B0604020202020204" pitchFamily="34" charset="0"/>
                <a:cs typeface="Arial" panose="020B0604020202020204" pitchFamily="34" charset="0"/>
              </a:rPr>
              <a:t>2-axis pointing gimbal</a:t>
            </a:r>
            <a:endParaRPr lang="en-US" altLang="zh-CN" sz="1800" b="0" dirty="0">
              <a:solidFill>
                <a:schemeClr val="tx2"/>
              </a:solidFill>
              <a:latin typeface="Arial" panose="020B0604020202020204" pitchFamily="34" charset="0"/>
              <a:cs typeface="Arial" panose="020B0604020202020204" pitchFamily="34" charset="0"/>
            </a:endParaRPr>
          </a:p>
          <a:p>
            <a:pPr algn="l">
              <a:lnSpc>
                <a:spcPct val="100000"/>
              </a:lnSpc>
              <a:spcBef>
                <a:spcPts val="0"/>
              </a:spcBef>
              <a:buClr>
                <a:srgbClr val="0189BA"/>
              </a:buClr>
              <a:buSzTx/>
            </a:pPr>
            <a:r>
              <a:rPr lang="en-US" altLang="zh-CN" sz="1800" b="0" dirty="0">
                <a:solidFill>
                  <a:schemeClr val="tx2"/>
                </a:solidFill>
                <a:latin typeface="Arial" panose="020B0604020202020204" pitchFamily="34" charset="0"/>
                <a:cs typeface="Arial" panose="020B0604020202020204" pitchFamily="34" charset="0"/>
              </a:rPr>
              <a:t>Digital sun sensor</a:t>
            </a:r>
            <a:endParaRPr lang="en-US" altLang="zh-CN" sz="1800" b="0" dirty="0">
              <a:solidFill>
                <a:schemeClr val="tx2"/>
              </a:solidFill>
              <a:latin typeface="Arial" panose="020B0604020202020204" pitchFamily="34" charset="0"/>
              <a:cs typeface="Arial" panose="020B0604020202020204" pitchFamily="34" charset="0"/>
            </a:endParaRPr>
          </a:p>
          <a:p>
            <a:pPr algn="l">
              <a:lnSpc>
                <a:spcPct val="100000"/>
              </a:lnSpc>
              <a:spcBef>
                <a:spcPts val="0"/>
              </a:spcBef>
              <a:buClr>
                <a:srgbClr val="0189BA"/>
              </a:buClr>
              <a:buSzTx/>
            </a:pPr>
            <a:r>
              <a:rPr lang="en-US" altLang="zh-CN" sz="1800" b="0" dirty="0">
                <a:solidFill>
                  <a:schemeClr val="tx2"/>
                </a:solidFill>
                <a:latin typeface="Arial" panose="020B0604020202020204" pitchFamily="34" charset="0"/>
                <a:cs typeface="Arial" panose="020B0604020202020204" pitchFamily="34" charset="0"/>
              </a:rPr>
              <a:t>Electronics control box</a:t>
            </a:r>
            <a:endParaRPr lang="en-US" altLang="zh-CN" sz="1800" b="0" dirty="0">
              <a:solidFill>
                <a:schemeClr val="tx2"/>
              </a:solidFill>
              <a:latin typeface="Arial" panose="020B0604020202020204" pitchFamily="34" charset="0"/>
              <a:cs typeface="Arial" panose="020B0604020202020204" pitchFamily="34" charset="0"/>
            </a:endParaRPr>
          </a:p>
        </p:txBody>
      </p:sp>
      <p:sp>
        <p:nvSpPr>
          <p:cNvPr id="21" name="文本占位符 13"/>
          <p:cNvSpPr txBox="1"/>
          <p:nvPr/>
        </p:nvSpPr>
        <p:spPr>
          <a:xfrm>
            <a:off x="203835" y="4594860"/>
            <a:ext cx="5732145" cy="1752600"/>
          </a:xfrm>
          <a:prstGeom prst="rect">
            <a:avLst/>
          </a:prstGeom>
          <a:ln>
            <a:no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l">
              <a:lnSpc>
                <a:spcPct val="100000"/>
              </a:lnSpc>
              <a:spcBef>
                <a:spcPts val="0"/>
              </a:spcBef>
              <a:buClr>
                <a:srgbClr val="0189BA"/>
              </a:buClr>
              <a:buSzTx/>
              <a:buNone/>
            </a:pPr>
            <a:r>
              <a:rPr lang="en-US" altLang="zh-CN" sz="1800" b="1" dirty="0">
                <a:solidFill>
                  <a:schemeClr val="tx2"/>
                </a:solidFill>
                <a:latin typeface="Arial" panose="020B0604020202020204" pitchFamily="34" charset="0"/>
                <a:cs typeface="Arial" panose="020B0604020202020204" pitchFamily="34" charset="0"/>
              </a:rPr>
              <a:t>II. Main Performance :</a:t>
            </a:r>
            <a:endParaRPr lang="en-US" altLang="zh-CN" sz="1800" b="1" dirty="0">
              <a:solidFill>
                <a:schemeClr val="tx2"/>
              </a:solidFill>
              <a:latin typeface="Arial" panose="020B0604020202020204" pitchFamily="34" charset="0"/>
              <a:cs typeface="Arial" panose="020B0604020202020204" pitchFamily="34" charset="0"/>
            </a:endParaRPr>
          </a:p>
          <a:p>
            <a:pPr algn="l">
              <a:lnSpc>
                <a:spcPct val="100000"/>
              </a:lnSpc>
              <a:spcBef>
                <a:spcPts val="0"/>
              </a:spcBef>
              <a:buClr>
                <a:srgbClr val="0189BA"/>
              </a:buClr>
              <a:buSzTx/>
            </a:pPr>
            <a:r>
              <a:rPr lang="en-US" altLang="zh-CN" sz="1800" dirty="0">
                <a:solidFill>
                  <a:schemeClr val="tx2"/>
                </a:solidFill>
                <a:latin typeface="Arial" panose="020B0604020202020204" pitchFamily="34" charset="0"/>
                <a:cs typeface="Arial" panose="020B0604020202020204" pitchFamily="34" charset="0"/>
              </a:rPr>
              <a:t>Spectral range: 0.2~20μm</a:t>
            </a:r>
            <a:endParaRPr lang="en-US" altLang="zh-CN" sz="1800" dirty="0">
              <a:solidFill>
                <a:schemeClr val="tx2"/>
              </a:solidFill>
              <a:latin typeface="Arial" panose="020B0604020202020204" pitchFamily="34" charset="0"/>
              <a:cs typeface="Arial" panose="020B0604020202020204" pitchFamily="34" charset="0"/>
            </a:endParaRPr>
          </a:p>
          <a:p>
            <a:pPr algn="l">
              <a:lnSpc>
                <a:spcPct val="100000"/>
              </a:lnSpc>
              <a:spcBef>
                <a:spcPts val="0"/>
              </a:spcBef>
              <a:buClr>
                <a:srgbClr val="0189BA"/>
              </a:buClr>
              <a:buSzTx/>
            </a:pPr>
            <a:r>
              <a:rPr lang="en-US" altLang="zh-CN" sz="1800" dirty="0">
                <a:solidFill>
                  <a:schemeClr val="tx2"/>
                </a:solidFill>
                <a:latin typeface="Arial" panose="020B0604020202020204" pitchFamily="34" charset="0"/>
                <a:cs typeface="Arial" panose="020B0604020202020204" pitchFamily="34" charset="0"/>
              </a:rPr>
              <a:t>Measurement sensitivity: ≤0.05W/m⁻²</a:t>
            </a:r>
            <a:endParaRPr lang="en-US" altLang="zh-CN" sz="1800" dirty="0">
              <a:solidFill>
                <a:schemeClr val="tx2"/>
              </a:solidFill>
              <a:latin typeface="Arial" panose="020B0604020202020204" pitchFamily="34" charset="0"/>
              <a:cs typeface="Arial" panose="020B0604020202020204" pitchFamily="34" charset="0"/>
            </a:endParaRPr>
          </a:p>
          <a:p>
            <a:pPr algn="l">
              <a:lnSpc>
                <a:spcPct val="100000"/>
              </a:lnSpc>
              <a:spcBef>
                <a:spcPts val="0"/>
              </a:spcBef>
              <a:buClr>
                <a:srgbClr val="0189BA"/>
              </a:buClr>
              <a:buSzTx/>
            </a:pPr>
            <a:r>
              <a:rPr lang="en-US" altLang="zh-CN" sz="1800" b="1" dirty="0">
                <a:solidFill>
                  <a:schemeClr val="tx2"/>
                </a:solidFill>
                <a:latin typeface="Arial" panose="020B0604020202020204" pitchFamily="34" charset="0"/>
                <a:cs typeface="Arial" panose="020B0604020202020204" pitchFamily="34" charset="0"/>
              </a:rPr>
              <a:t>On-orbit stability: ≤0.01%/year</a:t>
            </a:r>
            <a:endParaRPr lang="en-US" altLang="zh-CN" sz="1800" b="1" dirty="0">
              <a:solidFill>
                <a:schemeClr val="tx2"/>
              </a:solidFill>
              <a:latin typeface="Arial" panose="020B0604020202020204" pitchFamily="34" charset="0"/>
              <a:cs typeface="Arial" panose="020B0604020202020204" pitchFamily="34" charset="0"/>
            </a:endParaRPr>
          </a:p>
          <a:p>
            <a:pPr algn="l">
              <a:lnSpc>
                <a:spcPct val="100000"/>
              </a:lnSpc>
              <a:spcBef>
                <a:spcPts val="0"/>
              </a:spcBef>
              <a:buClr>
                <a:srgbClr val="0189BA"/>
              </a:buClr>
              <a:buSzTx/>
            </a:pPr>
            <a:r>
              <a:rPr lang="en-US" altLang="zh-CN" sz="1800" b="1" dirty="0">
                <a:solidFill>
                  <a:schemeClr val="tx2"/>
                </a:solidFill>
                <a:latin typeface="Arial" panose="020B0604020202020204" pitchFamily="34" charset="0"/>
                <a:cs typeface="Arial" panose="020B0604020202020204" pitchFamily="34" charset="0"/>
              </a:rPr>
              <a:t>Total solar irradiance calibration accuracy: ≤0.1%</a:t>
            </a:r>
            <a:endParaRPr lang="en-US" altLang="zh-CN" sz="1800" b="1" dirty="0">
              <a:solidFill>
                <a:schemeClr val="tx2"/>
              </a:solidFill>
              <a:latin typeface="Arial" panose="020B0604020202020204" pitchFamily="34" charset="0"/>
              <a:cs typeface="Arial" panose="020B0604020202020204" pitchFamily="34" charset="0"/>
            </a:endParaRPr>
          </a:p>
          <a:p>
            <a:pPr algn="l">
              <a:lnSpc>
                <a:spcPct val="100000"/>
              </a:lnSpc>
              <a:spcBef>
                <a:spcPts val="0"/>
              </a:spcBef>
              <a:buClr>
                <a:srgbClr val="0189BA"/>
              </a:buClr>
              <a:buSzTx/>
            </a:pPr>
            <a:r>
              <a:rPr lang="en-US" altLang="zh-CN" sz="1800" dirty="0">
                <a:solidFill>
                  <a:schemeClr val="tx2"/>
                </a:solidFill>
                <a:latin typeface="Arial" panose="020B0604020202020204" pitchFamily="34" charset="0"/>
                <a:cs typeface="Arial" panose="020B0604020202020204" pitchFamily="34" charset="0"/>
              </a:rPr>
              <a:t>Sun tracking accuracy: &lt;0.1°</a:t>
            </a:r>
            <a:endParaRPr lang="en-US" altLang="zh-CN" sz="1800" dirty="0">
              <a:solidFill>
                <a:schemeClr val="tx2"/>
              </a:solidFill>
              <a:latin typeface="Arial" panose="020B0604020202020204" pitchFamily="34" charset="0"/>
              <a:cs typeface="Arial" panose="020B0604020202020204" pitchFamily="34" charset="0"/>
            </a:endParaRPr>
          </a:p>
        </p:txBody>
      </p:sp>
      <p:sp>
        <p:nvSpPr>
          <p:cNvPr id="14" name="文本占位符 10"/>
          <p:cNvSpPr txBox="1"/>
          <p:nvPr/>
        </p:nvSpPr>
        <p:spPr>
          <a:xfrm>
            <a:off x="5771515" y="4352290"/>
            <a:ext cx="6605905" cy="2129155"/>
          </a:xfrm>
          <a:prstGeom prst="rect">
            <a:avLst/>
          </a:prstGeom>
          <a:ln>
            <a:noFill/>
          </a:ln>
        </p:spPr>
        <p:txBody>
          <a:bodyPr/>
          <a:lstStyle>
            <a:defPPr>
              <a:defRPr lang="zh-CN"/>
            </a:defPPr>
            <a:lvl1pPr marL="228600" indent="-228600">
              <a:lnSpc>
                <a:spcPct val="90000"/>
              </a:lnSpc>
              <a:spcBef>
                <a:spcPts val="1000"/>
              </a:spcBef>
              <a:buFont typeface="Arial" panose="020B0604020202020204" pitchFamily="34" charset="0"/>
              <a:buChar char="•"/>
              <a:defRPr sz="1600" b="1"/>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indent="0" algn="l">
              <a:lnSpc>
                <a:spcPct val="100000"/>
              </a:lnSpc>
              <a:spcBef>
                <a:spcPts val="0"/>
              </a:spcBef>
              <a:buClr>
                <a:srgbClr val="0189BA"/>
              </a:buClr>
              <a:buSzTx/>
              <a:buNone/>
            </a:pPr>
            <a:r>
              <a:rPr lang="en-US" altLang="zh-CN" sz="1800" dirty="0">
                <a:solidFill>
                  <a:schemeClr val="tx2"/>
                </a:solidFill>
                <a:latin typeface="Arial" panose="020B0604020202020204" pitchFamily="34" charset="0"/>
                <a:cs typeface="Arial" panose="020B0604020202020204" pitchFamily="34" charset="0"/>
              </a:rPr>
              <a:t>III. Key Breakthrough :</a:t>
            </a:r>
            <a:endParaRPr lang="en-US" altLang="zh-CN" sz="1800" dirty="0">
              <a:solidFill>
                <a:schemeClr val="tx2"/>
              </a:solidFill>
              <a:latin typeface="Arial" panose="020B0604020202020204" pitchFamily="34" charset="0"/>
              <a:cs typeface="Arial" panose="020B0604020202020204" pitchFamily="34" charset="0"/>
            </a:endParaRPr>
          </a:p>
          <a:p>
            <a:pPr algn="l">
              <a:lnSpc>
                <a:spcPct val="100000"/>
              </a:lnSpc>
              <a:spcBef>
                <a:spcPts val="0"/>
              </a:spcBef>
              <a:buClr>
                <a:srgbClr val="0189BA"/>
              </a:buClr>
              <a:buSzTx/>
            </a:pPr>
            <a:r>
              <a:rPr lang="en-US" altLang="zh-CN" sz="1800" b="0" dirty="0">
                <a:solidFill>
                  <a:schemeClr val="tx2"/>
                </a:solidFill>
                <a:latin typeface="Arial" panose="020B0604020202020204" pitchFamily="34" charset="0"/>
                <a:cs typeface="Arial" panose="020B0604020202020204" pitchFamily="34" charset="0"/>
              </a:rPr>
              <a:t>Three-channel integrated absolute radiation detector design</a:t>
            </a:r>
            <a:endParaRPr lang="en-US" altLang="zh-CN" sz="1800" b="0" dirty="0">
              <a:solidFill>
                <a:schemeClr val="tx2"/>
              </a:solidFill>
              <a:latin typeface="Arial" panose="020B0604020202020204" pitchFamily="34" charset="0"/>
              <a:cs typeface="Arial" panose="020B0604020202020204" pitchFamily="34" charset="0"/>
            </a:endParaRPr>
          </a:p>
          <a:p>
            <a:pPr algn="l">
              <a:lnSpc>
                <a:spcPct val="100000"/>
              </a:lnSpc>
              <a:spcBef>
                <a:spcPts val="0"/>
              </a:spcBef>
              <a:buClr>
                <a:srgbClr val="0189BA"/>
              </a:buClr>
              <a:buSzTx/>
            </a:pPr>
            <a:r>
              <a:rPr lang="en-US" altLang="zh-CN" sz="1800" dirty="0">
                <a:solidFill>
                  <a:schemeClr val="tx2"/>
                </a:solidFill>
                <a:latin typeface="Arial" panose="020B0604020202020204" pitchFamily="34" charset="0"/>
                <a:cs typeface="Arial" panose="020B0604020202020204" pitchFamily="34" charset="0"/>
              </a:rPr>
              <a:t>Fast measurement algorithm</a:t>
            </a:r>
            <a:r>
              <a:rPr lang="en-US" altLang="zh-CN" sz="1800" b="0" dirty="0">
                <a:solidFill>
                  <a:schemeClr val="tx2"/>
                </a:solidFill>
                <a:latin typeface="Arial" panose="020B0604020202020204" pitchFamily="34" charset="0"/>
                <a:cs typeface="Arial" panose="020B0604020202020204" pitchFamily="34" charset="0"/>
              </a:rPr>
              <a:t>, single observation time significantly shortened from 8 min to 2 min, achieving synchronous measurement with DARA</a:t>
            </a:r>
            <a:endParaRPr lang="en-US" altLang="zh-CN" sz="1800" b="0" dirty="0">
              <a:solidFill>
                <a:schemeClr val="tx2"/>
              </a:solidFill>
              <a:latin typeface="Arial" panose="020B0604020202020204" pitchFamily="34" charset="0"/>
              <a:cs typeface="Arial" panose="020B0604020202020204" pitchFamily="34" charset="0"/>
            </a:endParaRPr>
          </a:p>
          <a:p>
            <a:pPr algn="l">
              <a:lnSpc>
                <a:spcPct val="100000"/>
              </a:lnSpc>
              <a:spcBef>
                <a:spcPts val="0"/>
              </a:spcBef>
              <a:buClr>
                <a:srgbClr val="0189BA"/>
              </a:buClr>
              <a:buSzTx/>
            </a:pPr>
            <a:r>
              <a:rPr lang="en-US" altLang="zh-CN" sz="1800" b="0" dirty="0">
                <a:solidFill>
                  <a:schemeClr val="tx2"/>
                </a:solidFill>
                <a:latin typeface="Arial" panose="020B0604020202020204" pitchFamily="34" charset="0"/>
                <a:cs typeface="Arial" panose="020B0604020202020204" pitchFamily="34" charset="0"/>
              </a:rPr>
              <a:t>On-orbit channel </a:t>
            </a:r>
            <a:r>
              <a:rPr lang="en-US" altLang="zh-CN" sz="1800" dirty="0">
                <a:solidFill>
                  <a:schemeClr val="tx2"/>
                </a:solidFill>
                <a:latin typeface="Arial" panose="020B0604020202020204" pitchFamily="34" charset="0"/>
                <a:cs typeface="Arial" panose="020B0604020202020204" pitchFamily="34" charset="0"/>
              </a:rPr>
              <a:t>degradation auto-correction technology</a:t>
            </a:r>
            <a:r>
              <a:rPr lang="en-US" altLang="zh-CN" sz="1800" b="0" dirty="0">
                <a:solidFill>
                  <a:schemeClr val="tx2"/>
                </a:solidFill>
                <a:latin typeface="Arial" panose="020B0604020202020204" pitchFamily="34" charset="0"/>
                <a:cs typeface="Arial" panose="020B0604020202020204" pitchFamily="34" charset="0"/>
              </a:rPr>
              <a:t>, reducing the impact of degradation by 50%</a:t>
            </a:r>
            <a:endParaRPr lang="en-US" altLang="zh-CN" sz="1800" b="0" dirty="0">
              <a:solidFill>
                <a:schemeClr val="tx2"/>
              </a:solidFill>
              <a:latin typeface="Arial" panose="020B0604020202020204" pitchFamily="34" charset="0"/>
              <a:cs typeface="Arial" panose="020B0604020202020204" pitchFamily="34" charset="0"/>
            </a:endParaRPr>
          </a:p>
        </p:txBody>
      </p:sp>
      <p:sp>
        <p:nvSpPr>
          <p:cNvPr id="12" name="Title 1"/>
          <p:cNvSpPr>
            <a:spLocks noGrp="1"/>
          </p:cNvSpPr>
          <p:nvPr>
            <p:ph type="title"/>
          </p:nvPr>
        </p:nvSpPr>
        <p:spPr/>
        <p:txBody>
          <a:bodyPr>
            <a:normAutofit fontScale="90000"/>
          </a:bodyPr>
          <a:lstStyle/>
          <a:p>
            <a:r>
              <a:rPr lang="en-US" altLang="zh-CN" sz="2700" dirty="0"/>
              <a:t>Fengyun Satellite Optical Payload Development</a:t>
            </a:r>
            <a:br>
              <a:rPr lang="en-US" altLang="zh-CN" sz="2700" dirty="0"/>
            </a:br>
            <a:r>
              <a:rPr lang="en-US" altLang="zh-CN" sz="2700" dirty="0"/>
              <a:t>Solar Irradiance Monitor Payloads</a:t>
            </a:r>
            <a:endParaRPr lang="en-US" altLang="zh-CN" dirty="0"/>
          </a:p>
        </p:txBody>
      </p:sp>
    </p:spTree>
  </p:cSld>
  <p:clrMapOvr>
    <a:masterClrMapping/>
  </p:clrMapOvr>
  <p:transition advTm="106812"/>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stretch>
            <a:fillRect/>
          </a:stretch>
        </p:blipFill>
        <p:spPr>
          <a:xfrm>
            <a:off x="8510905" y="219710"/>
            <a:ext cx="3578225" cy="917575"/>
          </a:xfrm>
          <a:prstGeom prst="rect">
            <a:avLst/>
          </a:prstGeom>
        </p:spPr>
      </p:pic>
      <p:sp>
        <p:nvSpPr>
          <p:cNvPr id="8" name="文本占位符 13"/>
          <p:cNvSpPr txBox="1"/>
          <p:nvPr/>
        </p:nvSpPr>
        <p:spPr>
          <a:xfrm>
            <a:off x="252095" y="5153660"/>
            <a:ext cx="7670800" cy="958215"/>
          </a:xfrm>
          <a:prstGeom prst="rect">
            <a:avLst/>
          </a:prstGeom>
          <a:ln>
            <a:noFill/>
          </a:ln>
        </p:spPr>
        <p:txBody>
          <a:bodyPr/>
          <a:lstStyle>
            <a:defPPr>
              <a:defRPr lang="zh-CN"/>
            </a:defPPr>
            <a:lvl1pPr marL="228600" indent="-228600">
              <a:lnSpc>
                <a:spcPct val="90000"/>
              </a:lnSpc>
              <a:spcBef>
                <a:spcPts val="1000"/>
              </a:spcBef>
              <a:buFont typeface="Arial" panose="020B0604020202020204" pitchFamily="34" charset="0"/>
              <a:buChar char="•"/>
              <a:defRPr sz="1600" b="1"/>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algn="l">
              <a:lnSpc>
                <a:spcPct val="100000"/>
              </a:lnSpc>
              <a:spcBef>
                <a:spcPts val="0"/>
              </a:spcBef>
              <a:buClr>
                <a:srgbClr val="0189BA"/>
              </a:buClr>
              <a:buSzTx/>
            </a:pPr>
            <a:r>
              <a:rPr lang="en-US" altLang="zh-CN" sz="1800" b="0" dirty="0">
                <a:solidFill>
                  <a:schemeClr val="tx2"/>
                </a:solidFill>
                <a:latin typeface="Arial" panose="020B0604020202020204" pitchFamily="34" charset="0"/>
                <a:cs typeface="Arial" panose="020B0604020202020204" pitchFamily="34" charset="0"/>
              </a:rPr>
              <a:t>SIAR calibration accuracy 0.018%, on-orbit stability 0.005% </a:t>
            </a:r>
            <a:endParaRPr lang="en-US" altLang="zh-CN" sz="1800" b="0" dirty="0">
              <a:solidFill>
                <a:schemeClr val="tx2"/>
              </a:solidFill>
              <a:latin typeface="Arial" panose="020B0604020202020204" pitchFamily="34" charset="0"/>
              <a:cs typeface="Arial" panose="020B0604020202020204" pitchFamily="34" charset="0"/>
            </a:endParaRPr>
          </a:p>
          <a:p>
            <a:pPr algn="l">
              <a:lnSpc>
                <a:spcPct val="100000"/>
              </a:lnSpc>
              <a:spcBef>
                <a:spcPts val="0"/>
              </a:spcBef>
              <a:buClr>
                <a:srgbClr val="0189BA"/>
              </a:buClr>
              <a:buSzTx/>
            </a:pPr>
            <a:r>
              <a:rPr lang="en-US" altLang="zh-CN" sz="1800" b="0" dirty="0">
                <a:solidFill>
                  <a:schemeClr val="tx2"/>
                </a:solidFill>
                <a:latin typeface="Arial" panose="020B0604020202020204" pitchFamily="34" charset="0"/>
                <a:cs typeface="Arial" panose="020B0604020202020204" pitchFamily="34" charset="0"/>
              </a:rPr>
              <a:t>DARA calibration accuracy 0.07%, on-orbit stability 0.008% </a:t>
            </a:r>
            <a:endParaRPr lang="en-US" altLang="zh-CN" sz="1800" b="0" dirty="0">
              <a:solidFill>
                <a:schemeClr val="tx2"/>
              </a:solidFill>
              <a:latin typeface="Arial" panose="020B0604020202020204" pitchFamily="34" charset="0"/>
              <a:cs typeface="Arial" panose="020B0604020202020204" pitchFamily="34" charset="0"/>
            </a:endParaRPr>
          </a:p>
          <a:p>
            <a:pPr algn="l">
              <a:lnSpc>
                <a:spcPct val="100000"/>
              </a:lnSpc>
              <a:spcBef>
                <a:spcPts val="0"/>
              </a:spcBef>
              <a:buClr>
                <a:srgbClr val="0189BA"/>
              </a:buClr>
              <a:buSzTx/>
            </a:pPr>
            <a:r>
              <a:rPr lang="en-US" altLang="zh-CN" sz="1800" b="0" dirty="0">
                <a:solidFill>
                  <a:schemeClr val="tx2"/>
                </a:solidFill>
                <a:latin typeface="Arial" panose="020B0604020202020204" pitchFamily="34" charset="0"/>
                <a:cs typeface="Arial" panose="020B0604020202020204" pitchFamily="34" charset="0"/>
              </a:rPr>
              <a:t>Consistency of relative variation with TIM/TSIS is better than 0.01% </a:t>
            </a:r>
            <a:endParaRPr lang="en-US" altLang="zh-CN" sz="1800" b="0" dirty="0">
              <a:solidFill>
                <a:schemeClr val="tx2"/>
              </a:solidFill>
              <a:latin typeface="Arial" panose="020B0604020202020204" pitchFamily="34" charset="0"/>
              <a:cs typeface="Arial" panose="020B0604020202020204" pitchFamily="34" charset="0"/>
            </a:endParaRPr>
          </a:p>
          <a:p>
            <a:pPr algn="l">
              <a:lnSpc>
                <a:spcPct val="100000"/>
              </a:lnSpc>
              <a:spcBef>
                <a:spcPts val="0"/>
              </a:spcBef>
              <a:buClr>
                <a:srgbClr val="0189BA"/>
              </a:buClr>
              <a:buSzTx/>
            </a:pPr>
            <a:endParaRPr lang="en-US" altLang="zh-CN" sz="1800" b="0" dirty="0">
              <a:solidFill>
                <a:schemeClr val="tx2"/>
              </a:solidFill>
              <a:latin typeface="Arial" panose="020B0604020202020204" pitchFamily="34" charset="0"/>
              <a:cs typeface="Arial" panose="020B0604020202020204" pitchFamily="34" charset="0"/>
            </a:endParaRPr>
          </a:p>
        </p:txBody>
      </p:sp>
      <p:pic>
        <p:nvPicPr>
          <p:cNvPr id="19"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0025" y="2173605"/>
            <a:ext cx="5033645" cy="290639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4" name="图片 4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10905" y="4904740"/>
            <a:ext cx="2950210" cy="1944370"/>
          </a:xfrm>
          <a:prstGeom prst="rect">
            <a:avLst/>
          </a:prstGeom>
          <a:ln>
            <a:solidFill>
              <a:schemeClr val="tx1"/>
            </a:solidFill>
          </a:ln>
        </p:spPr>
      </p:pic>
      <p:pic>
        <p:nvPicPr>
          <p:cNvPr id="47" name="图片 46"/>
          <p:cNvPicPr>
            <a:picLocks noChangeAspect="1"/>
          </p:cNvPicPr>
          <p:nvPr/>
        </p:nvPicPr>
        <p:blipFill>
          <a:blip r:embed="rId4"/>
          <a:srcRect b="45068"/>
          <a:stretch>
            <a:fillRect/>
          </a:stretch>
        </p:blipFill>
        <p:spPr>
          <a:xfrm>
            <a:off x="8090535" y="2342515"/>
            <a:ext cx="3632200" cy="1815465"/>
          </a:xfrm>
          <a:prstGeom prst="rect">
            <a:avLst/>
          </a:prstGeom>
          <a:ln>
            <a:solidFill>
              <a:schemeClr val="tx1"/>
            </a:solidFill>
          </a:ln>
        </p:spPr>
      </p:pic>
      <p:sp>
        <p:nvSpPr>
          <p:cNvPr id="42" name="内容占位符 2"/>
          <p:cNvSpPr txBox="1"/>
          <p:nvPr/>
        </p:nvSpPr>
        <p:spPr>
          <a:xfrm>
            <a:off x="252095" y="1316355"/>
            <a:ext cx="7838440" cy="512445"/>
          </a:xfrm>
          <a:prstGeom prst="rect">
            <a:avLst/>
          </a:prstGeom>
        </p:spPr>
        <p:txBody>
          <a:bodyPr>
            <a:noAutofit/>
          </a:bodyPr>
          <a:lstStyle>
            <a:defPPr>
              <a:defRPr lang="zh-CN"/>
            </a:defPPr>
            <a:lvl1pPr marL="228600" indent="-228600" fontAlgn="auto">
              <a:lnSpc>
                <a:spcPct val="150000"/>
              </a:lnSpc>
              <a:spcBef>
                <a:spcPts val="1000"/>
              </a:spcBef>
              <a:spcAft>
                <a:spcPts val="0"/>
              </a:spcAft>
              <a:buClr>
                <a:srgbClr val="FF0000"/>
              </a:buClr>
              <a:buFont typeface="Wingdings" panose="05000000000000000000" pitchFamily="2" charset="2"/>
              <a:buChar char="p"/>
              <a:defRPr sz="2400" b="0" kern="100">
                <a:latin typeface="+mj-ea"/>
                <a:ea typeface="+mj-ea"/>
                <a:cs typeface="仿宋_GB2312" panose="02010609030101010101" pitchFamily="49" charset="-122"/>
              </a:defRPr>
            </a:lvl1pPr>
            <a:lvl2pPr marL="685800" indent="-228600">
              <a:lnSpc>
                <a:spcPct val="90000"/>
              </a:lnSpc>
              <a:spcBef>
                <a:spcPts val="500"/>
              </a:spcBef>
              <a:buFont typeface="Arial" panose="020B0604020202020204" pitchFamily="34" charset="0"/>
              <a:buChar char="•"/>
              <a:defRPr sz="2400">
                <a:latin typeface="+mn-lt"/>
                <a:ea typeface="+mn-ea"/>
              </a:defRPr>
            </a:lvl2pPr>
            <a:lvl3pPr marL="1143000" indent="-228600">
              <a:lnSpc>
                <a:spcPct val="90000"/>
              </a:lnSpc>
              <a:spcBef>
                <a:spcPts val="500"/>
              </a:spcBef>
              <a:buFont typeface="Arial" panose="020B0604020202020204" pitchFamily="34" charset="0"/>
              <a:buChar char="•"/>
              <a:defRPr sz="2000">
                <a:latin typeface="+mn-lt"/>
                <a:ea typeface="+mn-ea"/>
              </a:defRPr>
            </a:lvl3pPr>
            <a:lvl4pPr marL="1600200" indent="-228600">
              <a:lnSpc>
                <a:spcPct val="90000"/>
              </a:lnSpc>
              <a:spcBef>
                <a:spcPts val="500"/>
              </a:spcBef>
              <a:buFont typeface="Arial" panose="020B0604020202020204" pitchFamily="34" charset="0"/>
              <a:buChar char="•"/>
              <a:defRPr sz="1800">
                <a:latin typeface="+mn-lt"/>
                <a:ea typeface="+mn-ea"/>
              </a:defRPr>
            </a:lvl4pPr>
            <a:lvl5pPr marL="2057400" indent="-228600">
              <a:lnSpc>
                <a:spcPct val="90000"/>
              </a:lnSpc>
              <a:spcBef>
                <a:spcPts val="500"/>
              </a:spcBef>
              <a:buFont typeface="Arial" panose="020B0604020202020204" pitchFamily="34" charset="0"/>
              <a:buChar char="•"/>
              <a:defRPr sz="1800">
                <a:latin typeface="+mn-lt"/>
                <a:ea typeface="+mn-ea"/>
              </a:defRPr>
            </a:lvl5pPr>
            <a:lvl6pPr marL="2514600" indent="-228600">
              <a:lnSpc>
                <a:spcPct val="90000"/>
              </a:lnSpc>
              <a:spcBef>
                <a:spcPts val="500"/>
              </a:spcBef>
              <a:buFont typeface="Arial" panose="020B0604020202020204" pitchFamily="34" charset="0"/>
              <a:buChar char="•"/>
              <a:defRPr sz="1800">
                <a:latin typeface="+mn-lt"/>
                <a:ea typeface="+mn-ea"/>
              </a:defRPr>
            </a:lvl6pPr>
            <a:lvl7pPr marL="2971800" indent="-228600">
              <a:lnSpc>
                <a:spcPct val="90000"/>
              </a:lnSpc>
              <a:spcBef>
                <a:spcPts val="500"/>
              </a:spcBef>
              <a:buFont typeface="Arial" panose="020B0604020202020204" pitchFamily="34" charset="0"/>
              <a:buChar char="•"/>
              <a:defRPr sz="1800">
                <a:latin typeface="+mn-lt"/>
                <a:ea typeface="+mn-ea"/>
              </a:defRPr>
            </a:lvl7pPr>
            <a:lvl8pPr marL="3429000" indent="-228600">
              <a:lnSpc>
                <a:spcPct val="90000"/>
              </a:lnSpc>
              <a:spcBef>
                <a:spcPts val="500"/>
              </a:spcBef>
              <a:buFont typeface="Arial" panose="020B0604020202020204" pitchFamily="34" charset="0"/>
              <a:buChar char="•"/>
              <a:defRPr sz="1800">
                <a:latin typeface="+mn-lt"/>
                <a:ea typeface="+mn-ea"/>
              </a:defRPr>
            </a:lvl8pPr>
            <a:lvl9pPr marL="3886200" indent="-228600">
              <a:lnSpc>
                <a:spcPct val="90000"/>
              </a:lnSpc>
              <a:spcBef>
                <a:spcPts val="500"/>
              </a:spcBef>
              <a:buFont typeface="Arial" panose="020B0604020202020204" pitchFamily="34" charset="0"/>
              <a:buChar char="•"/>
              <a:defRPr sz="1800">
                <a:latin typeface="+mn-lt"/>
                <a:ea typeface="+mn-ea"/>
              </a:defRPr>
            </a:lvl9pPr>
          </a:lstStyle>
          <a:p>
            <a:pPr algn="l">
              <a:lnSpc>
                <a:spcPct val="100000"/>
              </a:lnSpc>
              <a:spcBef>
                <a:spcPts val="0"/>
              </a:spcBef>
              <a:buSzTx/>
              <a:buFont typeface="Arial" panose="020B0604020202020204" pitchFamily="34" charset="0"/>
              <a:buChar char="•"/>
            </a:pPr>
            <a:r>
              <a:rPr lang="en-US" altLang="zh-CN" sz="1800" kern="1200" dirty="0">
                <a:solidFill>
                  <a:schemeClr val="tx2"/>
                </a:solidFill>
                <a:latin typeface="Arial" panose="020B0604020202020204" pitchFamily="34" charset="0"/>
                <a:ea typeface="+mn-ea"/>
                <a:cs typeface="Arial" panose="020B0604020202020204" pitchFamily="34" charset="0"/>
              </a:rPr>
              <a:t>Calibration model traceable to SI units, in cooperation with PMOD/WRC</a:t>
            </a:r>
            <a:endParaRPr lang="en-US" altLang="zh-CN" sz="1800" kern="1200" dirty="0">
              <a:solidFill>
                <a:schemeClr val="tx2"/>
              </a:solidFill>
              <a:latin typeface="Arial" panose="020B0604020202020204" pitchFamily="34" charset="0"/>
              <a:ea typeface="+mn-ea"/>
              <a:cs typeface="Arial" panose="020B0604020202020204" pitchFamily="34" charset="0"/>
            </a:endParaRPr>
          </a:p>
        </p:txBody>
      </p:sp>
      <mc:AlternateContent xmlns:mc="http://schemas.openxmlformats.org/markup-compatibility/2006">
        <mc:Choice xmlns:a14="http://schemas.microsoft.com/office/drawing/2010/main" Requires="a14">
          <p:sp>
            <p:nvSpPr>
              <p:cNvPr id="32" name="文本框 17"/>
              <p:cNvSpPr txBox="1"/>
              <p:nvPr/>
            </p:nvSpPr>
            <p:spPr>
              <a:xfrm>
                <a:off x="549567" y="1769859"/>
                <a:ext cx="6423350" cy="276999"/>
              </a:xfrm>
              <a:prstGeom prst="rect">
                <a:avLst/>
              </a:prstGeom>
              <a:noFill/>
            </p:spPr>
            <p:txBody>
              <a:bodyPr wrap="square" lIns="0" tIns="0" rIns="0" bIns="0" rtlCol="0">
                <a:spAutoFit/>
              </a:bodyPr>
              <a:lstStyle/>
              <a:p>
                <a14:m>
                  <m:oMath xmlns:m="http://schemas.openxmlformats.org/officeDocument/2006/math">
                    <m:r>
                      <a:rPr lang="en-US" altLang="zh-CN" b="1" i="0" smtClean="0">
                        <a:latin typeface="Cambria Math" panose="02040503050406030204" pitchFamily="18" charset="0"/>
                      </a:rPr>
                      <m:t>𝐓𝐒𝐈</m:t>
                    </m:r>
                    <m:r>
                      <a:rPr lang="en-US" altLang="zh-CN" i="0" smtClean="0">
                        <a:latin typeface="Cambria Math" panose="02040503050406030204" pitchFamily="18" charset="0"/>
                      </a:rPr>
                      <m:t>=</m:t>
                    </m:r>
                    <m:d>
                      <m:dPr>
                        <m:begChr m:val="（"/>
                        <m:endChr m:val="）"/>
                        <m:ctrlPr>
                          <a:rPr lang="zh-CN" altLang="en-US" b="1" i="1" smtClean="0">
                            <a:latin typeface="Cambria Math" panose="02040503050406030204" pitchFamily="18" charset="0"/>
                          </a:rPr>
                        </m:ctrlPr>
                      </m:dPr>
                      <m:e>
                        <m:r>
                          <a:rPr lang="en-US" altLang="zh-CN" b="1" i="0" smtClean="0">
                            <a:latin typeface="Cambria Math" panose="02040503050406030204" pitchFamily="18" charset="0"/>
                          </a:rPr>
                          <m:t>𝐄</m:t>
                        </m:r>
                        <m:r>
                          <a:rPr lang="en-US" altLang="zh-CN" b="1" i="0" smtClean="0">
                            <a:latin typeface="Cambria Math" panose="02040503050406030204" pitchFamily="18" charset="0"/>
                          </a:rPr>
                          <m:t>−</m:t>
                        </m:r>
                        <m:r>
                          <a:rPr lang="en-US" altLang="zh-CN" b="1" i="0" smtClean="0">
                            <a:latin typeface="Cambria Math" panose="02040503050406030204" pitchFamily="18" charset="0"/>
                          </a:rPr>
                          <m:t>𝐄</m:t>
                        </m:r>
                        <m:r>
                          <m:rPr>
                            <m:sty m:val="p"/>
                          </m:rPr>
                          <a:rPr lang="en-US" altLang="zh-CN" i="0" baseline="-25000">
                            <a:latin typeface="Cambria Math" panose="02040503050406030204" pitchFamily="18" charset="0"/>
                          </a:rPr>
                          <m:t>b</m:t>
                        </m:r>
                      </m:e>
                    </m:d>
                    <m:r>
                      <a:rPr lang="zh-CN" altLang="en-US" b="1" i="1" smtClean="0">
                        <a:latin typeface="Cambria Math" panose="02040503050406030204" pitchFamily="18" charset="0"/>
                      </a:rPr>
                      <m:t>∙</m:t>
                    </m:r>
                    <m:r>
                      <a:rPr lang="en-US" altLang="zh-CN" b="1" i="0" smtClean="0">
                        <a:latin typeface="Cambria Math" panose="02040503050406030204" pitchFamily="18" charset="0"/>
                      </a:rPr>
                      <m:t>𝐟</m:t>
                    </m:r>
                    <m:r>
                      <a:rPr lang="en-US" altLang="zh-CN" baseline="-25000">
                        <a:latin typeface="Cambria Math" panose="02040503050406030204" pitchFamily="18" charset="0"/>
                      </a:rPr>
                      <m:t>𝑨𝑼</m:t>
                    </m:r>
                    <m:r>
                      <a:rPr lang="zh-CN" altLang="en-US" dirty="0">
                        <a:latin typeface="Cambria Math" panose="02040503050406030204" pitchFamily="18" charset="0"/>
                      </a:rPr>
                      <m:t>∙</m:t>
                    </m:r>
                    <m:r>
                      <a:rPr lang="en-US" altLang="zh-CN" b="1" i="0" dirty="0" smtClean="0">
                        <a:latin typeface="Cambria Math" panose="02040503050406030204" pitchFamily="18" charset="0"/>
                      </a:rPr>
                      <m:t>𝐟</m:t>
                    </m:r>
                    <m:r>
                      <a:rPr lang="en-US" altLang="zh-CN" b="1" i="0" baseline="-25000" dirty="0" smtClean="0">
                        <a:latin typeface="Cambria Math" panose="02040503050406030204" pitchFamily="18" charset="0"/>
                      </a:rPr>
                      <m:t>𝐩𝐨𝐢𝐧𝐭𝐢𝐧𝐠</m:t>
                    </m:r>
                    <m:r>
                      <a:rPr lang="en-US" altLang="zh-CN" b="1" i="1" dirty="0" smtClean="0">
                        <a:latin typeface="Cambria Math" panose="02040503050406030204" pitchFamily="18" charset="0"/>
                        <a:ea typeface="Cambria Math" panose="02040503050406030204" pitchFamily="18" charset="0"/>
                      </a:rPr>
                      <m:t>∙</m:t>
                    </m:r>
                    <m:r>
                      <a:rPr lang="en-US" altLang="zh-CN" b="1" i="0" dirty="0" smtClean="0">
                        <a:latin typeface="Cambria Math" panose="02040503050406030204" pitchFamily="18" charset="0"/>
                        <a:ea typeface="Cambria Math" panose="02040503050406030204" pitchFamily="18" charset="0"/>
                      </a:rPr>
                      <m:t>𝐟</m:t>
                    </m:r>
                    <m:r>
                      <a:rPr lang="en-US" altLang="zh-CN" baseline="-25000" dirty="0">
                        <a:latin typeface="Cambria Math" panose="02040503050406030204" pitchFamily="18" charset="0"/>
                      </a:rPr>
                      <m:t>𝑾𝑹𝑹</m:t>
                    </m:r>
                    <m:r>
                      <a:rPr lang="en-US" altLang="zh-CN" i="1" dirty="0" smtClean="0">
                        <a:latin typeface="Cambria Math" panose="02040503050406030204" pitchFamily="18" charset="0"/>
                        <a:ea typeface="Cambria Math" panose="02040503050406030204" pitchFamily="18" charset="0"/>
                      </a:rPr>
                      <m:t>∙</m:t>
                    </m:r>
                    <m:r>
                      <a:rPr lang="en-US" altLang="zh-CN" dirty="0">
                        <a:latin typeface="Cambria Math" panose="02040503050406030204" pitchFamily="18" charset="0"/>
                        <a:ea typeface="Cambria Math" panose="02040503050406030204" pitchFamily="18" charset="0"/>
                      </a:rPr>
                      <m:t>𝐟</m:t>
                    </m:r>
                    <m:r>
                      <a:rPr lang="en-US" altLang="zh-CN" b="1" i="1" baseline="-25000" dirty="0" smtClean="0">
                        <a:latin typeface="Cambria Math" panose="02040503050406030204" pitchFamily="18" charset="0"/>
                      </a:rPr>
                      <m:t>𝑫𝑨</m:t>
                    </m:r>
                    <m:r>
                      <a:rPr lang="en-US" altLang="zh-CN" i="1" dirty="0">
                        <a:latin typeface="Cambria Math" panose="02040503050406030204" pitchFamily="18" charset="0"/>
                        <a:ea typeface="Cambria Math" panose="02040503050406030204" pitchFamily="18" charset="0"/>
                      </a:rPr>
                      <m:t>∙</m:t>
                    </m:r>
                  </m:oMath>
                </a14:m>
                <a:r>
                  <a:rPr lang="en-US" altLang="zh-CN" dirty="0">
                    <a:ea typeface="Cambria Math" panose="02040503050406030204" pitchFamily="18" charset="0"/>
                  </a:rPr>
                  <a:t> </a:t>
                </a:r>
                <a14:m>
                  <m:oMath xmlns:m="http://schemas.openxmlformats.org/officeDocument/2006/math">
                    <m:r>
                      <a:rPr lang="en-US" altLang="zh-CN" dirty="0">
                        <a:latin typeface="Cambria Math" panose="02040503050406030204" pitchFamily="18" charset="0"/>
                        <a:ea typeface="Cambria Math" panose="02040503050406030204" pitchFamily="18" charset="0"/>
                      </a:rPr>
                      <m:t>𝐟</m:t>
                    </m:r>
                    <m:r>
                      <a:rPr lang="en-US" altLang="zh-CN" b="1" i="0" baseline="-25000" dirty="0" smtClean="0">
                        <a:latin typeface="Cambria Math" panose="02040503050406030204" pitchFamily="18" charset="0"/>
                      </a:rPr>
                      <m:t>𝐓</m:t>
                    </m:r>
                    <m:r>
                      <a:rPr lang="en-US" altLang="zh-CN" i="1" dirty="0">
                        <a:latin typeface="Cambria Math" panose="02040503050406030204" pitchFamily="18" charset="0"/>
                        <a:ea typeface="Cambria Math" panose="02040503050406030204" pitchFamily="18" charset="0"/>
                      </a:rPr>
                      <m:t>∙</m:t>
                    </m:r>
                    <m:r>
                      <a:rPr lang="en-US" altLang="zh-CN" dirty="0">
                        <a:latin typeface="Cambria Math" panose="02040503050406030204" pitchFamily="18" charset="0"/>
                        <a:ea typeface="Cambria Math" panose="02040503050406030204" pitchFamily="18" charset="0"/>
                      </a:rPr>
                      <m:t>𝐟</m:t>
                    </m:r>
                    <m:r>
                      <a:rPr lang="en-US" altLang="zh-CN" b="1" i="0" baseline="-25000" dirty="0" smtClean="0">
                        <a:latin typeface="Cambria Math" panose="02040503050406030204" pitchFamily="18" charset="0"/>
                      </a:rPr>
                      <m:t>𝐝𝐞</m:t>
                    </m:r>
                    <m:r>
                      <a:rPr lang="en-US" altLang="zh-CN" i="1" dirty="0">
                        <a:latin typeface="Cambria Math" panose="02040503050406030204" pitchFamily="18" charset="0"/>
                        <a:ea typeface="Cambria Math" panose="02040503050406030204" pitchFamily="18" charset="0"/>
                      </a:rPr>
                      <m:t>∙</m:t>
                    </m:r>
                  </m:oMath>
                </a14:m>
                <a:r>
                  <a:rPr lang="en-US" altLang="zh-CN" dirty="0">
                    <a:ea typeface="Cambria Math" panose="02040503050406030204" pitchFamily="18" charset="0"/>
                  </a:rPr>
                  <a:t> </a:t>
                </a:r>
                <a14:m>
                  <m:oMath xmlns:m="http://schemas.openxmlformats.org/officeDocument/2006/math">
                    <m:r>
                      <a:rPr lang="en-US" altLang="zh-CN" dirty="0">
                        <a:latin typeface="Cambria Math" panose="02040503050406030204" pitchFamily="18" charset="0"/>
                        <a:ea typeface="Cambria Math" panose="02040503050406030204" pitchFamily="18" charset="0"/>
                      </a:rPr>
                      <m:t>𝐟</m:t>
                    </m:r>
                    <m:r>
                      <a:rPr lang="en-US" altLang="zh-CN" b="1" i="0" baseline="-25000" dirty="0" smtClean="0">
                        <a:latin typeface="Cambria Math" panose="02040503050406030204" pitchFamily="18" charset="0"/>
                      </a:rPr>
                      <m:t>𝐝𝐨𝐩𝐩</m:t>
                    </m:r>
                    <m:r>
                      <a:rPr lang="en-US" altLang="zh-CN" i="1" dirty="0">
                        <a:latin typeface="Cambria Math" panose="02040503050406030204" pitchFamily="18" charset="0"/>
                        <a:ea typeface="Cambria Math" panose="02040503050406030204" pitchFamily="18" charset="0"/>
                      </a:rPr>
                      <m:t>∙</m:t>
                    </m:r>
                  </m:oMath>
                </a14:m>
                <a:r>
                  <a:rPr lang="en-US" altLang="zh-CN" dirty="0">
                    <a:ea typeface="Cambria Math" panose="02040503050406030204" pitchFamily="18" charset="0"/>
                  </a:rPr>
                  <a:t> </a:t>
                </a:r>
                <a14:m>
                  <m:oMath xmlns:m="http://schemas.openxmlformats.org/officeDocument/2006/math">
                    <m:r>
                      <a:rPr lang="en-US" altLang="zh-CN" dirty="0">
                        <a:latin typeface="Cambria Math" panose="02040503050406030204" pitchFamily="18" charset="0"/>
                        <a:ea typeface="Cambria Math" panose="02040503050406030204" pitchFamily="18" charset="0"/>
                      </a:rPr>
                      <m:t>𝐟</m:t>
                    </m:r>
                    <m:r>
                      <a:rPr lang="en-US" altLang="zh-CN" baseline="-25000" dirty="0">
                        <a:latin typeface="Cambria Math" panose="02040503050406030204" pitchFamily="18" charset="0"/>
                      </a:rPr>
                      <m:t>𝑾𝑹</m:t>
                    </m:r>
                    <m:r>
                      <a:rPr lang="en-US" altLang="zh-CN" b="1" i="1" baseline="-25000" dirty="0" smtClean="0">
                        <a:latin typeface="Cambria Math" panose="02040503050406030204" pitchFamily="18" charset="0"/>
                      </a:rPr>
                      <m:t>𝑹</m:t>
                    </m:r>
                    <m:r>
                      <a:rPr lang="en-US" altLang="zh-CN" b="1" i="1" baseline="-25000" dirty="0" smtClean="0">
                        <a:latin typeface="Cambria Math" panose="02040503050406030204" pitchFamily="18" charset="0"/>
                      </a:rPr>
                      <m:t>−</m:t>
                    </m:r>
                    <m:r>
                      <a:rPr lang="en-US" altLang="zh-CN" b="1" i="1" baseline="-25000" dirty="0" smtClean="0">
                        <a:latin typeface="Cambria Math" panose="02040503050406030204" pitchFamily="18" charset="0"/>
                      </a:rPr>
                      <m:t>𝑺𝑰</m:t>
                    </m:r>
                  </m:oMath>
                </a14:m>
                <a:endParaRPr lang="zh-CN" altLang="en-US" dirty="0">
                  <a:latin typeface="Cambria Math" panose="02040503050406030204" pitchFamily="18" charset="0"/>
                </a:endParaRPr>
              </a:p>
            </p:txBody>
          </p:sp>
        </mc:Choice>
        <mc:Fallback>
          <p:sp>
            <p:nvSpPr>
              <p:cNvPr id="32" name="文本框 17"/>
              <p:cNvSpPr txBox="1">
                <a:spLocks noRot="1" noChangeAspect="1" noMove="1" noResize="1" noEditPoints="1" noAdjustHandles="1" noChangeArrowheads="1" noChangeShapeType="1" noTextEdit="1"/>
              </p:cNvSpPr>
              <p:nvPr/>
            </p:nvSpPr>
            <p:spPr>
              <a:xfrm>
                <a:off x="549567" y="1769859"/>
                <a:ext cx="6423350" cy="276999"/>
              </a:xfrm>
              <a:prstGeom prst="rect">
                <a:avLst/>
              </a:prstGeom>
              <a:blipFill rotWithShape="1">
                <a:blip r:embed="rId5"/>
                <a:stretch>
                  <a:fillRect l="-5" t="-5314" r="10" b="-15497"/>
                </a:stretch>
              </a:blipFill>
            </p:spPr>
            <p:txBody>
              <a:bodyPr/>
              <a:lstStyle/>
              <a:p>
                <a:r>
                  <a:rPr lang="zh-CN" altLang="en-US">
                    <a:noFill/>
                  </a:rPr>
                  <a:t> </a:t>
                </a:r>
              </a:p>
            </p:txBody>
          </p:sp>
        </mc:Fallback>
      </mc:AlternateContent>
      <p:sp>
        <p:nvSpPr>
          <p:cNvPr id="46" name="内容占位符 2"/>
          <p:cNvSpPr txBox="1"/>
          <p:nvPr/>
        </p:nvSpPr>
        <p:spPr>
          <a:xfrm>
            <a:off x="7922895" y="1199515"/>
            <a:ext cx="3837305" cy="1386840"/>
          </a:xfrm>
          <a:prstGeom prst="rect">
            <a:avLst/>
          </a:prstGeom>
        </p:spPr>
        <p:txBody>
          <a:bodyPr>
            <a:noAutofit/>
          </a:bodyPr>
          <a:lstStyle>
            <a:defPPr>
              <a:defRPr lang="zh-CN"/>
            </a:defPPr>
            <a:lvl1pPr marL="457200" indent="-457200" fontAlgn="auto">
              <a:lnSpc>
                <a:spcPts val="2800"/>
              </a:lnSpc>
              <a:spcBef>
                <a:spcPts val="0"/>
              </a:spcBef>
              <a:spcAft>
                <a:spcPts val="0"/>
              </a:spcAft>
              <a:buClr>
                <a:srgbClr val="FF0000"/>
              </a:buClr>
              <a:buFont typeface="Wingdings" panose="05000000000000000000" pitchFamily="2" charset="2"/>
              <a:buChar char="p"/>
              <a:defRPr sz="2400" b="0">
                <a:latin typeface="微软雅黑" panose="020B0503020204020204" charset="-122"/>
                <a:ea typeface="微软雅黑" panose="020B0503020204020204" charset="-122"/>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28600" indent="-228600" algn="l">
              <a:lnSpc>
                <a:spcPct val="100000"/>
              </a:lnSpc>
              <a:buSzTx/>
              <a:buFont typeface="Arial" panose="020B0604020202020204" pitchFamily="34" charset="0"/>
              <a:buChar char="•"/>
            </a:pPr>
            <a:r>
              <a:rPr lang="en-US" altLang="zh-CN" sz="1800" dirty="0">
                <a:solidFill>
                  <a:schemeClr val="tx2"/>
                </a:solidFill>
                <a:latin typeface="Arial" panose="020B0604020202020204" pitchFamily="34" charset="0"/>
                <a:ea typeface="+mn-ea"/>
                <a:cs typeface="Arial" panose="020B0604020202020204" pitchFamily="34" charset="0"/>
              </a:rPr>
              <a:t>PMOD/WRC: Established the first space-based reference group, significantly improving the long-term measurement stability of TSI.</a:t>
            </a:r>
            <a:endParaRPr lang="en-US" altLang="zh-CN" sz="1800" dirty="0">
              <a:solidFill>
                <a:schemeClr val="tx2"/>
              </a:solidFill>
              <a:latin typeface="Arial" panose="020B0604020202020204" pitchFamily="34" charset="0"/>
              <a:ea typeface="+mn-ea"/>
              <a:cs typeface="Arial" panose="020B0604020202020204" pitchFamily="34" charset="0"/>
            </a:endParaRPr>
          </a:p>
        </p:txBody>
      </p:sp>
      <p:sp>
        <p:nvSpPr>
          <p:cNvPr id="45" name="矩形 44"/>
          <p:cNvSpPr/>
          <p:nvPr/>
        </p:nvSpPr>
        <p:spPr>
          <a:xfrm>
            <a:off x="7740650" y="4259580"/>
            <a:ext cx="4451350" cy="645160"/>
          </a:xfrm>
          <a:prstGeom prst="rect">
            <a:avLst/>
          </a:prstGeom>
        </p:spPr>
        <p:txBody>
          <a:bodyPr wrap="square">
            <a:spAutoFit/>
          </a:bodyPr>
          <a:lstStyle/>
          <a:p>
            <a:pPr marL="228600" indent="-228600" algn="l">
              <a:spcBef>
                <a:spcPts val="0"/>
              </a:spcBef>
              <a:buClr>
                <a:srgbClr val="0189BA"/>
              </a:buClr>
              <a:buSzTx/>
              <a:buFont typeface="Arial" panose="020B0604020202020204" pitchFamily="34" charset="0"/>
              <a:buChar char="•"/>
            </a:pPr>
            <a:r>
              <a:rPr lang="en-US" altLang="zh-CN" b="1" dirty="0">
                <a:solidFill>
                  <a:schemeClr val="tx2"/>
                </a:solidFill>
                <a:latin typeface="Arial" panose="020B0604020202020204" pitchFamily="34" charset="0"/>
                <a:cs typeface="Arial" panose="020B0604020202020204" pitchFamily="34" charset="0"/>
              </a:rPr>
              <a:t>FY-3E data has been included in the world's TSI observation series</a:t>
            </a:r>
            <a:endParaRPr lang="en-US" altLang="zh-CN" b="1" dirty="0">
              <a:solidFill>
                <a:schemeClr val="tx2"/>
              </a:solidFill>
              <a:latin typeface="Arial" panose="020B0604020202020204" pitchFamily="34" charset="0"/>
              <a:cs typeface="Arial" panose="020B0604020202020204" pitchFamily="34" charset="0"/>
            </a:endParaRPr>
          </a:p>
        </p:txBody>
      </p:sp>
      <p:sp>
        <p:nvSpPr>
          <p:cNvPr id="7" name="Title 1"/>
          <p:cNvSpPr>
            <a:spLocks noGrp="1"/>
          </p:cNvSpPr>
          <p:nvPr>
            <p:ph type="title"/>
          </p:nvPr>
        </p:nvSpPr>
        <p:spPr/>
        <p:txBody>
          <a:bodyPr>
            <a:normAutofit fontScale="90000"/>
          </a:bodyPr>
          <a:lstStyle/>
          <a:p>
            <a:pPr marL="0" indent="0" fontAlgn="auto">
              <a:lnSpc>
                <a:spcPct val="100000"/>
              </a:lnSpc>
              <a:spcBef>
                <a:spcPts val="0"/>
              </a:spcBef>
            </a:pPr>
            <a:r>
              <a:rPr lang="en-US" altLang="zh-CN" sz="2700" dirty="0"/>
              <a:t>Fengyun Satellite Optical Payload Development</a:t>
            </a:r>
            <a:br>
              <a:rPr lang="en-US" altLang="zh-CN" sz="2700" dirty="0"/>
            </a:br>
            <a:r>
              <a:rPr lang="en-US" altLang="zh-CN" sz="2700" dirty="0"/>
              <a:t>SIM/FY-3E</a:t>
            </a:r>
            <a:endParaRPr lang="en-US" altLang="zh-CN" dirty="0"/>
          </a:p>
        </p:txBody>
      </p:sp>
    </p:spTree>
  </p:cSld>
  <p:clrMapOvr>
    <a:masterClrMapping/>
  </p:clrMapOvr>
  <p:transition advTm="54900"/>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stretch>
            <a:fillRect/>
          </a:stretch>
        </p:blipFill>
        <p:spPr>
          <a:xfrm>
            <a:off x="8510905" y="219710"/>
            <a:ext cx="3578225" cy="917575"/>
          </a:xfrm>
          <a:prstGeom prst="rect">
            <a:avLst/>
          </a:prstGeom>
        </p:spPr>
      </p:pic>
      <p:sp>
        <p:nvSpPr>
          <p:cNvPr id="42" name="内容占位符 2"/>
          <p:cNvSpPr txBox="1"/>
          <p:nvPr/>
        </p:nvSpPr>
        <p:spPr>
          <a:xfrm>
            <a:off x="252095" y="1380490"/>
            <a:ext cx="11837670" cy="1407795"/>
          </a:xfrm>
          <a:prstGeom prst="rect">
            <a:avLst/>
          </a:prstGeom>
        </p:spPr>
        <p:txBody>
          <a:bodyPr>
            <a:noAutofit/>
          </a:bodyPr>
          <a:lstStyle>
            <a:defPPr>
              <a:defRPr lang="zh-CN"/>
            </a:defPPr>
            <a:lvl1pPr marL="228600" indent="-228600" fontAlgn="auto">
              <a:lnSpc>
                <a:spcPct val="150000"/>
              </a:lnSpc>
              <a:spcBef>
                <a:spcPts val="1000"/>
              </a:spcBef>
              <a:spcAft>
                <a:spcPts val="0"/>
              </a:spcAft>
              <a:buClr>
                <a:srgbClr val="FF0000"/>
              </a:buClr>
              <a:buFont typeface="Wingdings" panose="05000000000000000000" pitchFamily="2" charset="2"/>
              <a:buChar char="p"/>
              <a:defRPr sz="2400" b="0" kern="100">
                <a:latin typeface="+mj-ea"/>
                <a:ea typeface="+mj-ea"/>
                <a:cs typeface="仿宋_GB2312" panose="02010609030101010101" pitchFamily="49" charset="-122"/>
              </a:defRPr>
            </a:lvl1pPr>
            <a:lvl2pPr marL="685800" indent="-228600">
              <a:lnSpc>
                <a:spcPct val="90000"/>
              </a:lnSpc>
              <a:spcBef>
                <a:spcPts val="500"/>
              </a:spcBef>
              <a:buFont typeface="Arial" panose="020B0604020202020204" pitchFamily="34" charset="0"/>
              <a:buChar char="•"/>
              <a:defRPr sz="2400">
                <a:latin typeface="+mn-lt"/>
                <a:ea typeface="+mn-ea"/>
              </a:defRPr>
            </a:lvl2pPr>
            <a:lvl3pPr marL="1143000" indent="-228600">
              <a:lnSpc>
                <a:spcPct val="90000"/>
              </a:lnSpc>
              <a:spcBef>
                <a:spcPts val="500"/>
              </a:spcBef>
              <a:buFont typeface="Arial" panose="020B0604020202020204" pitchFamily="34" charset="0"/>
              <a:buChar char="•"/>
              <a:defRPr sz="2000">
                <a:latin typeface="+mn-lt"/>
                <a:ea typeface="+mn-ea"/>
              </a:defRPr>
            </a:lvl3pPr>
            <a:lvl4pPr marL="1600200" indent="-228600">
              <a:lnSpc>
                <a:spcPct val="90000"/>
              </a:lnSpc>
              <a:spcBef>
                <a:spcPts val="500"/>
              </a:spcBef>
              <a:buFont typeface="Arial" panose="020B0604020202020204" pitchFamily="34" charset="0"/>
              <a:buChar char="•"/>
              <a:defRPr sz="1800">
                <a:latin typeface="+mn-lt"/>
                <a:ea typeface="+mn-ea"/>
              </a:defRPr>
            </a:lvl4pPr>
            <a:lvl5pPr marL="2057400" indent="-228600">
              <a:lnSpc>
                <a:spcPct val="90000"/>
              </a:lnSpc>
              <a:spcBef>
                <a:spcPts val="500"/>
              </a:spcBef>
              <a:buFont typeface="Arial" panose="020B0604020202020204" pitchFamily="34" charset="0"/>
              <a:buChar char="•"/>
              <a:defRPr sz="1800">
                <a:latin typeface="+mn-lt"/>
                <a:ea typeface="+mn-ea"/>
              </a:defRPr>
            </a:lvl5pPr>
            <a:lvl6pPr marL="2514600" indent="-228600">
              <a:lnSpc>
                <a:spcPct val="90000"/>
              </a:lnSpc>
              <a:spcBef>
                <a:spcPts val="500"/>
              </a:spcBef>
              <a:buFont typeface="Arial" panose="020B0604020202020204" pitchFamily="34" charset="0"/>
              <a:buChar char="•"/>
              <a:defRPr sz="1800">
                <a:latin typeface="+mn-lt"/>
                <a:ea typeface="+mn-ea"/>
              </a:defRPr>
            </a:lvl6pPr>
            <a:lvl7pPr marL="2971800" indent="-228600">
              <a:lnSpc>
                <a:spcPct val="90000"/>
              </a:lnSpc>
              <a:spcBef>
                <a:spcPts val="500"/>
              </a:spcBef>
              <a:buFont typeface="Arial" panose="020B0604020202020204" pitchFamily="34" charset="0"/>
              <a:buChar char="•"/>
              <a:defRPr sz="1800">
                <a:latin typeface="+mn-lt"/>
                <a:ea typeface="+mn-ea"/>
              </a:defRPr>
            </a:lvl7pPr>
            <a:lvl8pPr marL="3429000" indent="-228600">
              <a:lnSpc>
                <a:spcPct val="90000"/>
              </a:lnSpc>
              <a:spcBef>
                <a:spcPts val="500"/>
              </a:spcBef>
              <a:buFont typeface="Arial" panose="020B0604020202020204" pitchFamily="34" charset="0"/>
              <a:buChar char="•"/>
              <a:defRPr sz="1800">
                <a:latin typeface="+mn-lt"/>
                <a:ea typeface="+mn-ea"/>
              </a:defRPr>
            </a:lvl8pPr>
            <a:lvl9pPr marL="3886200" indent="-228600">
              <a:lnSpc>
                <a:spcPct val="90000"/>
              </a:lnSpc>
              <a:spcBef>
                <a:spcPts val="500"/>
              </a:spcBef>
              <a:buFont typeface="Arial" panose="020B0604020202020204" pitchFamily="34" charset="0"/>
              <a:buChar char="•"/>
              <a:defRPr sz="1800">
                <a:latin typeface="+mn-lt"/>
                <a:ea typeface="+mn-ea"/>
              </a:defRPr>
            </a:lvl9pPr>
          </a:lstStyle>
          <a:p>
            <a:pPr algn="l">
              <a:lnSpc>
                <a:spcPct val="100000"/>
              </a:lnSpc>
              <a:spcBef>
                <a:spcPts val="0"/>
              </a:spcBef>
              <a:buClr>
                <a:srgbClr val="008CBF"/>
              </a:buClr>
              <a:buSzTx/>
              <a:buFont typeface="Arial" panose="020B0604020202020204" pitchFamily="34" charset="0"/>
              <a:buChar char="•"/>
            </a:pPr>
            <a:r>
              <a:rPr lang="en-US" altLang="zh-CN" sz="1800" b="1" kern="1200" dirty="0">
                <a:solidFill>
                  <a:schemeClr val="tx2"/>
                </a:solidFill>
                <a:latin typeface="Arial" panose="020B0604020202020204" pitchFamily="34" charset="0"/>
                <a:ea typeface="+mn-ea"/>
                <a:cs typeface="Arial" panose="020B0604020202020204" pitchFamily="34" charset="0"/>
              </a:rPr>
              <a:t>A new 80K cryogenic radiometer is added to reduce measurement thermal noise, improve measurement accuracy, and capture the true variations in Total Solar Irradiance. </a:t>
            </a:r>
            <a:endParaRPr lang="en-US" altLang="zh-CN" sz="1800" b="1" kern="1200" dirty="0">
              <a:solidFill>
                <a:schemeClr val="tx2"/>
              </a:solidFill>
              <a:latin typeface="Arial" panose="020B0604020202020204" pitchFamily="34" charset="0"/>
              <a:ea typeface="+mn-ea"/>
              <a:cs typeface="Arial" panose="020B0604020202020204" pitchFamily="34" charset="0"/>
            </a:endParaRPr>
          </a:p>
          <a:p>
            <a:pPr algn="l">
              <a:lnSpc>
                <a:spcPct val="100000"/>
              </a:lnSpc>
              <a:spcBef>
                <a:spcPts val="0"/>
              </a:spcBef>
              <a:buClr>
                <a:srgbClr val="008CBF"/>
              </a:buClr>
              <a:buSzTx/>
              <a:buFont typeface="Arial" panose="020B0604020202020204" pitchFamily="34" charset="0"/>
              <a:buChar char="•"/>
            </a:pPr>
            <a:r>
              <a:rPr lang="en-US" altLang="zh-CN" sz="1800" kern="1200" dirty="0">
                <a:solidFill>
                  <a:schemeClr val="tx2"/>
                </a:solidFill>
                <a:latin typeface="Arial" panose="020B0604020202020204" pitchFamily="34" charset="0"/>
                <a:ea typeface="+mn-ea"/>
                <a:cs typeface="Arial" panose="020B0604020202020204" pitchFamily="34" charset="0"/>
              </a:rPr>
              <a:t>The development of the qualification model is complete. Scheduled for launch in 2026, it will become the world's first space-based cryogenic radiometer. </a:t>
            </a:r>
            <a:endParaRPr lang="en-US" altLang="zh-CN" sz="1800" kern="1200" dirty="0">
              <a:solidFill>
                <a:schemeClr val="tx2"/>
              </a:solidFill>
              <a:latin typeface="Arial" panose="020B0604020202020204" pitchFamily="34" charset="0"/>
              <a:ea typeface="+mn-ea"/>
              <a:cs typeface="Arial" panose="020B0604020202020204" pitchFamily="34" charset="0"/>
            </a:endParaRPr>
          </a:p>
        </p:txBody>
      </p:sp>
      <p:sp>
        <p:nvSpPr>
          <p:cNvPr id="7" name="Title 1"/>
          <p:cNvSpPr>
            <a:spLocks noGrp="1"/>
          </p:cNvSpPr>
          <p:nvPr>
            <p:ph type="title"/>
          </p:nvPr>
        </p:nvSpPr>
        <p:spPr/>
        <p:txBody>
          <a:bodyPr>
            <a:normAutofit fontScale="90000"/>
          </a:bodyPr>
          <a:lstStyle/>
          <a:p>
            <a:pPr marL="0" indent="0" fontAlgn="auto">
              <a:lnSpc>
                <a:spcPct val="100000"/>
              </a:lnSpc>
            </a:pPr>
            <a:r>
              <a:rPr lang="en-US" altLang="zh-CN" sz="2700" dirty="0"/>
              <a:t>Fengyun Satellite Optical Payload Development</a:t>
            </a:r>
            <a:br>
              <a:rPr lang="en-US" altLang="zh-CN" sz="2700" dirty="0"/>
            </a:br>
            <a:r>
              <a:rPr lang="en-US" altLang="zh-CN" sz="2700" dirty="0"/>
              <a:t>SIM/FY-3J (under development)</a:t>
            </a:r>
            <a:endParaRPr lang="en-US" altLang="zh-CN" dirty="0"/>
          </a:p>
        </p:txBody>
      </p:sp>
      <p:pic>
        <p:nvPicPr>
          <p:cNvPr id="23" name="图片 22"/>
          <p:cNvPicPr>
            <a:picLocks noChangeAspect="1"/>
          </p:cNvPicPr>
          <p:nvPr/>
        </p:nvPicPr>
        <p:blipFill>
          <a:blip r:embed="rId2"/>
          <a:stretch>
            <a:fillRect/>
          </a:stretch>
        </p:blipFill>
        <p:spPr>
          <a:xfrm>
            <a:off x="4877435" y="2395220"/>
            <a:ext cx="3891915" cy="3121025"/>
          </a:xfrm>
          <a:prstGeom prst="rect">
            <a:avLst/>
          </a:prstGeom>
        </p:spPr>
      </p:pic>
      <p:pic>
        <p:nvPicPr>
          <p:cNvPr id="24" name="图片 23"/>
          <p:cNvPicPr/>
          <p:nvPr/>
        </p:nvPicPr>
        <p:blipFill>
          <a:blip r:embed="rId3" cstate="print">
            <a:extLst>
              <a:ext uri="{28A0092B-C50C-407E-A947-70E740481C1C}">
                <a14:useLocalDpi xmlns:a14="http://schemas.microsoft.com/office/drawing/2010/main" val="0"/>
              </a:ext>
            </a:extLst>
          </a:blip>
          <a:srcRect l="32683" t="23751" r="11430" b="33200"/>
          <a:stretch>
            <a:fillRect/>
          </a:stretch>
        </p:blipFill>
        <p:spPr>
          <a:xfrm>
            <a:off x="8637270" y="2395855"/>
            <a:ext cx="2950210" cy="1790065"/>
          </a:xfrm>
          <a:prstGeom prst="rect">
            <a:avLst/>
          </a:prstGeom>
        </p:spPr>
      </p:pic>
      <p:pic>
        <p:nvPicPr>
          <p:cNvPr id="25" name="图片 24"/>
          <p:cNvPicPr/>
          <p:nvPr/>
        </p:nvPicPr>
        <p:blipFill>
          <a:blip r:embed="rId4"/>
          <a:stretch>
            <a:fillRect/>
          </a:stretch>
        </p:blipFill>
        <p:spPr>
          <a:xfrm>
            <a:off x="8627745" y="4185920"/>
            <a:ext cx="1541780" cy="1330325"/>
          </a:xfrm>
          <a:prstGeom prst="rect">
            <a:avLst/>
          </a:prstGeom>
        </p:spPr>
      </p:pic>
      <p:pic>
        <p:nvPicPr>
          <p:cNvPr id="26" name="图片 25"/>
          <p:cNvPicPr/>
          <p:nvPr/>
        </p:nvPicPr>
        <p:blipFill>
          <a:blip r:embed="rId5"/>
          <a:stretch>
            <a:fillRect/>
          </a:stretch>
        </p:blipFill>
        <p:spPr>
          <a:xfrm>
            <a:off x="10169525" y="4185920"/>
            <a:ext cx="1417955" cy="1330325"/>
          </a:xfrm>
          <a:prstGeom prst="rect">
            <a:avLst/>
          </a:prstGeom>
        </p:spPr>
      </p:pic>
      <p:sp>
        <p:nvSpPr>
          <p:cNvPr id="2" name="文本占位符 13"/>
          <p:cNvSpPr txBox="1"/>
          <p:nvPr/>
        </p:nvSpPr>
        <p:spPr>
          <a:xfrm>
            <a:off x="203835" y="2755900"/>
            <a:ext cx="4516120" cy="1735455"/>
          </a:xfrm>
          <a:prstGeom prst="rect">
            <a:avLst/>
          </a:prstGeom>
          <a:ln>
            <a:noFill/>
          </a:ln>
        </p:spPr>
        <p:txBody>
          <a:bodyPr/>
          <a:lstStyle>
            <a:defPPr>
              <a:defRPr lang="zh-CN"/>
            </a:defPPr>
            <a:lvl1pPr marL="228600" indent="-228600">
              <a:lnSpc>
                <a:spcPct val="90000"/>
              </a:lnSpc>
              <a:spcBef>
                <a:spcPts val="1000"/>
              </a:spcBef>
              <a:buFont typeface="Arial" panose="020B0604020202020204" pitchFamily="34" charset="0"/>
              <a:buChar char="•"/>
              <a:defRPr sz="1600" b="1"/>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indent="0" algn="l">
              <a:lnSpc>
                <a:spcPct val="100000"/>
              </a:lnSpc>
              <a:spcBef>
                <a:spcPts val="0"/>
              </a:spcBef>
              <a:buClr>
                <a:srgbClr val="0189BA"/>
              </a:buClr>
              <a:buSzTx/>
              <a:buNone/>
            </a:pPr>
            <a:r>
              <a:rPr lang="en-US" altLang="zh-CN" sz="1800" dirty="0">
                <a:solidFill>
                  <a:schemeClr val="tx2"/>
                </a:solidFill>
                <a:latin typeface="Arial" panose="020B0604020202020204" pitchFamily="34" charset="0"/>
                <a:cs typeface="Arial" panose="020B0604020202020204" pitchFamily="34" charset="0"/>
              </a:rPr>
              <a:t>I. Main Instrument Composition:</a:t>
            </a:r>
            <a:endParaRPr lang="en-US" altLang="zh-CN" sz="1800" dirty="0">
              <a:solidFill>
                <a:schemeClr val="tx2"/>
              </a:solidFill>
              <a:latin typeface="Arial" panose="020B0604020202020204" pitchFamily="34" charset="0"/>
              <a:cs typeface="Arial" panose="020B0604020202020204" pitchFamily="34" charset="0"/>
            </a:endParaRPr>
          </a:p>
          <a:p>
            <a:pPr algn="l">
              <a:lnSpc>
                <a:spcPct val="100000"/>
              </a:lnSpc>
              <a:spcBef>
                <a:spcPts val="0"/>
              </a:spcBef>
              <a:buClr>
                <a:srgbClr val="0189BA"/>
              </a:buClr>
              <a:buSzTx/>
            </a:pPr>
            <a:r>
              <a:rPr lang="en-US" altLang="zh-CN" sz="1800" b="0" dirty="0">
                <a:solidFill>
                  <a:schemeClr val="tx2"/>
                </a:solidFill>
                <a:latin typeface="Arial" panose="020B0604020202020204" pitchFamily="34" charset="0"/>
                <a:cs typeface="Arial" panose="020B0604020202020204" pitchFamily="34" charset="0"/>
              </a:rPr>
              <a:t>Three-channel SIAR ambient-temperature radiometer</a:t>
            </a:r>
            <a:endParaRPr lang="en-US" altLang="zh-CN" sz="1800" b="0" dirty="0">
              <a:solidFill>
                <a:schemeClr val="tx2"/>
              </a:solidFill>
              <a:latin typeface="Arial" panose="020B0604020202020204" pitchFamily="34" charset="0"/>
              <a:cs typeface="Arial" panose="020B0604020202020204" pitchFamily="34" charset="0"/>
            </a:endParaRPr>
          </a:p>
          <a:p>
            <a:pPr algn="l">
              <a:lnSpc>
                <a:spcPct val="100000"/>
              </a:lnSpc>
              <a:spcBef>
                <a:spcPts val="0"/>
              </a:spcBef>
              <a:buClr>
                <a:srgbClr val="0189BA"/>
              </a:buClr>
              <a:buSzTx/>
            </a:pPr>
            <a:r>
              <a:rPr lang="en-US" altLang="zh-CN" sz="1800" b="0" dirty="0">
                <a:solidFill>
                  <a:schemeClr val="tx2"/>
                </a:solidFill>
                <a:latin typeface="Arial" panose="020B0604020202020204" pitchFamily="34" charset="0"/>
                <a:cs typeface="Arial" panose="020B0604020202020204" pitchFamily="34" charset="0"/>
              </a:rPr>
              <a:t>Four-channel CAR cryogenic radiometer</a:t>
            </a:r>
            <a:endParaRPr lang="en-US" altLang="zh-CN" sz="1800" b="0" dirty="0">
              <a:solidFill>
                <a:schemeClr val="tx2"/>
              </a:solidFill>
              <a:latin typeface="Arial" panose="020B0604020202020204" pitchFamily="34" charset="0"/>
              <a:cs typeface="Arial" panose="020B0604020202020204" pitchFamily="34" charset="0"/>
            </a:endParaRPr>
          </a:p>
          <a:p>
            <a:pPr algn="l">
              <a:lnSpc>
                <a:spcPct val="100000"/>
              </a:lnSpc>
              <a:spcBef>
                <a:spcPts val="0"/>
              </a:spcBef>
              <a:buClr>
                <a:srgbClr val="0189BA"/>
              </a:buClr>
              <a:buSzTx/>
            </a:pPr>
            <a:r>
              <a:rPr lang="en-US" altLang="zh-CN" sz="1800" b="0" dirty="0">
                <a:solidFill>
                  <a:schemeClr val="tx2"/>
                </a:solidFill>
                <a:latin typeface="Arial" panose="020B0604020202020204" pitchFamily="34" charset="0"/>
                <a:cs typeface="Arial" panose="020B0604020202020204" pitchFamily="34" charset="0"/>
              </a:rPr>
              <a:t>Pulse tube cooler</a:t>
            </a:r>
            <a:endParaRPr lang="en-US" altLang="zh-CN" sz="1800" b="0" dirty="0">
              <a:solidFill>
                <a:schemeClr val="tx2"/>
              </a:solidFill>
              <a:latin typeface="Arial" panose="020B0604020202020204" pitchFamily="34" charset="0"/>
              <a:cs typeface="Arial" panose="020B0604020202020204" pitchFamily="34" charset="0"/>
            </a:endParaRPr>
          </a:p>
        </p:txBody>
      </p:sp>
      <p:sp>
        <p:nvSpPr>
          <p:cNvPr id="21" name="文本占位符 13"/>
          <p:cNvSpPr txBox="1"/>
          <p:nvPr/>
        </p:nvSpPr>
        <p:spPr>
          <a:xfrm>
            <a:off x="203835" y="4780915"/>
            <a:ext cx="4909820" cy="1509395"/>
          </a:xfrm>
          <a:prstGeom prst="rect">
            <a:avLst/>
          </a:prstGeom>
          <a:ln>
            <a:no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l">
              <a:lnSpc>
                <a:spcPct val="100000"/>
              </a:lnSpc>
              <a:spcBef>
                <a:spcPts val="0"/>
              </a:spcBef>
              <a:buClr>
                <a:srgbClr val="0189BA"/>
              </a:buClr>
              <a:buSzTx/>
              <a:buNone/>
            </a:pPr>
            <a:r>
              <a:rPr lang="en-US" altLang="zh-CN" sz="1800" b="1" dirty="0">
                <a:solidFill>
                  <a:schemeClr val="tx2"/>
                </a:solidFill>
                <a:latin typeface="Arial" panose="020B0604020202020204" pitchFamily="34" charset="0"/>
                <a:cs typeface="Arial" panose="020B0604020202020204" pitchFamily="34" charset="0"/>
              </a:rPr>
              <a:t>II. Main Performance :</a:t>
            </a:r>
            <a:endParaRPr lang="en-US" altLang="zh-CN" sz="1800" b="1" dirty="0">
              <a:solidFill>
                <a:schemeClr val="tx2"/>
              </a:solidFill>
              <a:latin typeface="Arial" panose="020B0604020202020204" pitchFamily="34" charset="0"/>
              <a:cs typeface="Arial" panose="020B0604020202020204" pitchFamily="34" charset="0"/>
            </a:endParaRPr>
          </a:p>
          <a:p>
            <a:pPr algn="l">
              <a:lnSpc>
                <a:spcPct val="100000"/>
              </a:lnSpc>
              <a:spcBef>
                <a:spcPts val="0"/>
              </a:spcBef>
              <a:buClr>
                <a:srgbClr val="0189BA"/>
              </a:buClr>
              <a:buSzTx/>
            </a:pPr>
            <a:r>
              <a:rPr lang="en-US" altLang="zh-CN" sz="1800" dirty="0">
                <a:solidFill>
                  <a:schemeClr val="tx2"/>
                </a:solidFill>
                <a:latin typeface="Arial" panose="020B0604020202020204" pitchFamily="34" charset="0"/>
                <a:cs typeface="Arial" panose="020B0604020202020204" pitchFamily="34" charset="0"/>
              </a:rPr>
              <a:t>Measurement Accuracy: ≤0.1%</a:t>
            </a:r>
            <a:endParaRPr lang="en-US" altLang="zh-CN" sz="1800" dirty="0">
              <a:solidFill>
                <a:schemeClr val="tx2"/>
              </a:solidFill>
              <a:latin typeface="Arial" panose="020B0604020202020204" pitchFamily="34" charset="0"/>
              <a:cs typeface="Arial" panose="020B0604020202020204" pitchFamily="34" charset="0"/>
            </a:endParaRPr>
          </a:p>
          <a:p>
            <a:pPr algn="l">
              <a:lnSpc>
                <a:spcPct val="100000"/>
              </a:lnSpc>
              <a:spcBef>
                <a:spcPts val="0"/>
              </a:spcBef>
              <a:buClr>
                <a:srgbClr val="0189BA"/>
              </a:buClr>
              <a:buSzTx/>
            </a:pPr>
            <a:r>
              <a:rPr lang="en-US" altLang="zh-CN" sz="1800" dirty="0">
                <a:solidFill>
                  <a:schemeClr val="tx2"/>
                </a:solidFill>
                <a:latin typeface="Arial" panose="020B0604020202020204" pitchFamily="34" charset="0"/>
                <a:cs typeface="Arial" panose="020B0604020202020204" pitchFamily="34" charset="0"/>
              </a:rPr>
              <a:t>Three-channel Consistency: ≤0.1%</a:t>
            </a:r>
            <a:endParaRPr lang="en-US" altLang="zh-CN" sz="1800" dirty="0">
              <a:solidFill>
                <a:schemeClr val="tx2"/>
              </a:solidFill>
              <a:latin typeface="Arial" panose="020B0604020202020204" pitchFamily="34" charset="0"/>
              <a:cs typeface="Arial" panose="020B0604020202020204" pitchFamily="34" charset="0"/>
            </a:endParaRPr>
          </a:p>
          <a:p>
            <a:pPr algn="l">
              <a:lnSpc>
                <a:spcPct val="100000"/>
              </a:lnSpc>
              <a:spcBef>
                <a:spcPts val="0"/>
              </a:spcBef>
              <a:buClr>
                <a:srgbClr val="0189BA"/>
              </a:buClr>
              <a:buSzTx/>
            </a:pPr>
            <a:r>
              <a:rPr lang="en-US" altLang="zh-CN" sz="1800" dirty="0">
                <a:solidFill>
                  <a:schemeClr val="tx2"/>
                </a:solidFill>
                <a:latin typeface="Arial" panose="020B0604020202020204" pitchFamily="34" charset="0"/>
                <a:cs typeface="Arial" panose="020B0604020202020204" pitchFamily="34" charset="0"/>
              </a:rPr>
              <a:t>Cryogenic Temperature Range: 80K - 93K</a:t>
            </a:r>
            <a:endParaRPr lang="en-US" altLang="zh-CN" sz="1800" dirty="0">
              <a:solidFill>
                <a:schemeClr val="tx2"/>
              </a:solidFill>
              <a:latin typeface="Arial" panose="020B0604020202020204" pitchFamily="34" charset="0"/>
              <a:cs typeface="Arial" panose="020B0604020202020204" pitchFamily="34" charset="0"/>
            </a:endParaRPr>
          </a:p>
          <a:p>
            <a:pPr algn="l">
              <a:lnSpc>
                <a:spcPct val="100000"/>
              </a:lnSpc>
              <a:spcBef>
                <a:spcPts val="0"/>
              </a:spcBef>
              <a:buClr>
                <a:srgbClr val="0189BA"/>
              </a:buClr>
              <a:buSzTx/>
            </a:pPr>
            <a:r>
              <a:rPr lang="en-US" altLang="zh-CN" sz="1800" dirty="0">
                <a:solidFill>
                  <a:schemeClr val="tx2"/>
                </a:solidFill>
                <a:latin typeface="Arial" panose="020B0604020202020204" pitchFamily="34" charset="0"/>
                <a:cs typeface="Arial" panose="020B0604020202020204" pitchFamily="34" charset="0"/>
              </a:rPr>
              <a:t>On-orbit Long-term Stability: ≤0.01%/year</a:t>
            </a:r>
            <a:endParaRPr lang="en-US" altLang="zh-CN" sz="1800" dirty="0">
              <a:solidFill>
                <a:schemeClr val="tx2"/>
              </a:solidFill>
              <a:latin typeface="Arial" panose="020B0604020202020204" pitchFamily="34" charset="0"/>
              <a:cs typeface="Arial" panose="020B0604020202020204" pitchFamily="34" charset="0"/>
            </a:endParaRPr>
          </a:p>
        </p:txBody>
      </p:sp>
      <p:sp>
        <p:nvSpPr>
          <p:cNvPr id="14" name="文本占位符 10"/>
          <p:cNvSpPr txBox="1"/>
          <p:nvPr/>
        </p:nvSpPr>
        <p:spPr>
          <a:xfrm>
            <a:off x="5445125" y="5617845"/>
            <a:ext cx="6142355" cy="981710"/>
          </a:xfrm>
          <a:prstGeom prst="rect">
            <a:avLst/>
          </a:prstGeom>
          <a:ln>
            <a:noFill/>
          </a:ln>
        </p:spPr>
        <p:txBody>
          <a:bodyPr/>
          <a:lstStyle>
            <a:defPPr>
              <a:defRPr lang="zh-CN"/>
            </a:defPPr>
            <a:lvl1pPr marL="228600" indent="-228600">
              <a:lnSpc>
                <a:spcPct val="90000"/>
              </a:lnSpc>
              <a:spcBef>
                <a:spcPts val="1000"/>
              </a:spcBef>
              <a:buFont typeface="Arial" panose="020B0604020202020204" pitchFamily="34" charset="0"/>
              <a:buChar char="•"/>
              <a:defRPr sz="1600" b="1"/>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indent="0" algn="l">
              <a:lnSpc>
                <a:spcPct val="100000"/>
              </a:lnSpc>
              <a:spcBef>
                <a:spcPts val="0"/>
              </a:spcBef>
              <a:buClr>
                <a:srgbClr val="0189BA"/>
              </a:buClr>
              <a:buSzTx/>
              <a:buNone/>
            </a:pPr>
            <a:r>
              <a:rPr lang="en-US" altLang="zh-CN" sz="1800" dirty="0">
                <a:solidFill>
                  <a:schemeClr val="tx2"/>
                </a:solidFill>
                <a:latin typeface="Arial" panose="020B0604020202020204" pitchFamily="34" charset="0"/>
                <a:cs typeface="Arial" panose="020B0604020202020204" pitchFamily="34" charset="0"/>
              </a:rPr>
              <a:t>III. Key Breakthrough :</a:t>
            </a:r>
            <a:endParaRPr lang="en-US" altLang="zh-CN" sz="1800" dirty="0">
              <a:solidFill>
                <a:schemeClr val="tx2"/>
              </a:solidFill>
              <a:latin typeface="Arial" panose="020B0604020202020204" pitchFamily="34" charset="0"/>
              <a:cs typeface="Arial" panose="020B0604020202020204" pitchFamily="34" charset="0"/>
            </a:endParaRPr>
          </a:p>
          <a:p>
            <a:pPr algn="l">
              <a:lnSpc>
                <a:spcPct val="100000"/>
              </a:lnSpc>
              <a:spcBef>
                <a:spcPts val="0"/>
              </a:spcBef>
              <a:buClr>
                <a:srgbClr val="0189BA"/>
              </a:buClr>
              <a:buSzTx/>
            </a:pPr>
            <a:r>
              <a:rPr lang="en-US" altLang="zh-CN" sz="1800" b="0" dirty="0">
                <a:solidFill>
                  <a:schemeClr val="tx2"/>
                </a:solidFill>
                <a:latin typeface="Arial" panose="020B0604020202020204" pitchFamily="34" charset="0"/>
                <a:cs typeface="Arial" panose="020B0604020202020204" pitchFamily="34" charset="0"/>
              </a:rPr>
              <a:t>High-absorptance 80K cryogenic detectors</a:t>
            </a:r>
            <a:endParaRPr lang="en-US" altLang="zh-CN" sz="1800" b="0" dirty="0">
              <a:solidFill>
                <a:schemeClr val="tx2"/>
              </a:solidFill>
              <a:latin typeface="Arial" panose="020B0604020202020204" pitchFamily="34" charset="0"/>
              <a:cs typeface="Arial" panose="020B0604020202020204" pitchFamily="34" charset="0"/>
            </a:endParaRPr>
          </a:p>
          <a:p>
            <a:pPr algn="l">
              <a:lnSpc>
                <a:spcPct val="100000"/>
              </a:lnSpc>
              <a:spcBef>
                <a:spcPts val="0"/>
              </a:spcBef>
              <a:buClr>
                <a:srgbClr val="0189BA"/>
              </a:buClr>
              <a:buSzTx/>
            </a:pPr>
            <a:r>
              <a:rPr lang="en-US" altLang="zh-CN" sz="1800" b="0" dirty="0">
                <a:solidFill>
                  <a:schemeClr val="tx2"/>
                </a:solidFill>
                <a:latin typeface="Arial" panose="020B0604020202020204" pitchFamily="34" charset="0"/>
                <a:cs typeface="Arial" panose="020B0604020202020204" pitchFamily="34" charset="0"/>
              </a:rPr>
              <a:t>High-efficiency space pulse tube cooler.</a:t>
            </a:r>
            <a:endParaRPr lang="en-US" altLang="zh-CN" sz="1800" b="0" dirty="0">
              <a:solidFill>
                <a:schemeClr val="tx2"/>
              </a:solidFill>
              <a:latin typeface="Arial" panose="020B0604020202020204" pitchFamily="34" charset="0"/>
              <a:cs typeface="Arial" panose="020B0604020202020204" pitchFamily="34" charset="0"/>
            </a:endParaRPr>
          </a:p>
          <a:p>
            <a:pPr marL="0" indent="0" algn="l">
              <a:lnSpc>
                <a:spcPct val="100000"/>
              </a:lnSpc>
              <a:spcBef>
                <a:spcPts val="0"/>
              </a:spcBef>
              <a:buClr>
                <a:srgbClr val="0189BA"/>
              </a:buClr>
              <a:buSzTx/>
              <a:buNone/>
            </a:pPr>
            <a:endParaRPr lang="en-US" altLang="zh-CN" sz="1800" b="0" dirty="0">
              <a:solidFill>
                <a:schemeClr val="tx2"/>
              </a:solidFill>
              <a:latin typeface="Arial" panose="020B0604020202020204" pitchFamily="34" charset="0"/>
              <a:cs typeface="Arial" panose="020B0604020202020204" pitchFamily="34" charset="0"/>
            </a:endParaRPr>
          </a:p>
        </p:txBody>
      </p:sp>
    </p:spTree>
  </p:cSld>
  <p:clrMapOvr>
    <a:masterClrMapping/>
  </p:clrMapOvr>
  <p:transition advTm="97426"/>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框 14"/>
          <p:cNvSpPr txBox="1"/>
          <p:nvPr/>
        </p:nvSpPr>
        <p:spPr>
          <a:xfrm>
            <a:off x="168275" y="1324610"/>
            <a:ext cx="7444740" cy="829945"/>
          </a:xfrm>
          <a:prstGeom prst="rect">
            <a:avLst/>
          </a:prstGeom>
          <a:noFill/>
        </p:spPr>
        <p:txBody>
          <a:bodyPr wrap="square">
            <a:spAutoFit/>
          </a:bodyPr>
          <a:lstStyle/>
          <a:p>
            <a:pPr marL="342900" indent="-342900" algn="just" fontAlgn="auto">
              <a:lnSpc>
                <a:spcPct val="100000"/>
              </a:lnSpc>
              <a:buClr>
                <a:srgbClr val="008CBF"/>
              </a:buClr>
              <a:buFont typeface="Wingdings" panose="05000000000000000000" charset="0"/>
              <a:buChar char="l"/>
            </a:pPr>
            <a:r>
              <a:rPr lang="en-US" altLang="zh-CN" sz="2400" dirty="0"/>
              <a:t>Measure Solar Spectral Irradiance (SSI) - the Sun's energy distribution by wavelength.</a:t>
            </a:r>
            <a:endParaRPr lang="en-US" altLang="zh-CN" sz="2400" dirty="0">
              <a:solidFill>
                <a:schemeClr val="tx2"/>
              </a:solidFill>
              <a:latin typeface="微软雅黑" panose="020B0503020204020204" charset="-122"/>
              <a:ea typeface="微软雅黑" panose="020B0503020204020204" charset="-122"/>
              <a:cs typeface="+mn-cs"/>
            </a:endParaRPr>
          </a:p>
        </p:txBody>
      </p:sp>
      <p:pic>
        <p:nvPicPr>
          <p:cNvPr id="23" name="Picture 3" descr="太阳谱仪定标方案5"/>
          <p:cNvPicPr>
            <a:picLocks noChangeAspect="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331240" y="3838957"/>
            <a:ext cx="3888432" cy="2726058"/>
          </a:xfrm>
          <a:prstGeom prst="rect">
            <a:avLst/>
          </a:prstGeom>
          <a:noFill/>
          <a:ln>
            <a:noFill/>
          </a:ln>
        </p:spPr>
      </p:pic>
      <p:pic>
        <p:nvPicPr>
          <p:cNvPr id="25" name="图片 2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869042" y="1538464"/>
            <a:ext cx="4155345" cy="2631553"/>
          </a:xfrm>
          <a:prstGeom prst="rect">
            <a:avLst/>
          </a:prstGeom>
          <a:noFill/>
          <a:ln>
            <a:noFill/>
          </a:ln>
        </p:spPr>
      </p:pic>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22775" y="3695700"/>
            <a:ext cx="3345815" cy="3013710"/>
          </a:xfrm>
          <a:prstGeom prst="rect">
            <a:avLst/>
          </a:prstGeom>
        </p:spPr>
      </p:pic>
      <p:sp>
        <p:nvSpPr>
          <p:cNvPr id="6" name="文本占位符 13"/>
          <p:cNvSpPr txBox="1"/>
          <p:nvPr/>
        </p:nvSpPr>
        <p:spPr>
          <a:xfrm>
            <a:off x="323215" y="2408555"/>
            <a:ext cx="7289800" cy="1176655"/>
          </a:xfrm>
          <a:prstGeom prst="rect">
            <a:avLst/>
          </a:prstGeom>
          <a:ln>
            <a:noFill/>
          </a:ln>
        </p:spPr>
        <p:txBody>
          <a:bodyPr/>
          <a:lstStyle>
            <a:defPPr>
              <a:defRPr lang="zh-CN"/>
            </a:defPPr>
            <a:lvl1pPr marL="228600" indent="-228600">
              <a:lnSpc>
                <a:spcPct val="90000"/>
              </a:lnSpc>
              <a:spcBef>
                <a:spcPts val="1000"/>
              </a:spcBef>
              <a:buFont typeface="Arial" panose="020B0604020202020204" pitchFamily="34" charset="0"/>
              <a:buChar char="•"/>
              <a:defRPr sz="1600" b="1"/>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indent="0" algn="l">
              <a:lnSpc>
                <a:spcPct val="100000"/>
              </a:lnSpc>
              <a:spcBef>
                <a:spcPts val="0"/>
              </a:spcBef>
              <a:buClr>
                <a:srgbClr val="0189BA"/>
              </a:buClr>
              <a:buSzTx/>
              <a:buNone/>
            </a:pPr>
            <a:r>
              <a:rPr lang="en-US" altLang="zh-CN" sz="1800" dirty="0">
                <a:solidFill>
                  <a:schemeClr val="tx2"/>
                </a:solidFill>
                <a:latin typeface="Arial" panose="020B0604020202020204" pitchFamily="34" charset="0"/>
                <a:cs typeface="Arial" panose="020B0604020202020204" pitchFamily="34" charset="0"/>
              </a:rPr>
              <a:t>I. Key Technologies:</a:t>
            </a:r>
            <a:endParaRPr lang="en-US" altLang="zh-CN" sz="1800" dirty="0">
              <a:solidFill>
                <a:schemeClr val="tx2"/>
              </a:solidFill>
              <a:latin typeface="Arial" panose="020B0604020202020204" pitchFamily="34" charset="0"/>
              <a:cs typeface="Arial" panose="020B0604020202020204" pitchFamily="34" charset="0"/>
            </a:endParaRPr>
          </a:p>
          <a:p>
            <a:pPr algn="l">
              <a:lnSpc>
                <a:spcPct val="100000"/>
              </a:lnSpc>
              <a:spcBef>
                <a:spcPts val="0"/>
              </a:spcBef>
              <a:buClr>
                <a:srgbClr val="0189BA"/>
              </a:buClr>
              <a:buSzTx/>
            </a:pPr>
            <a:r>
              <a:rPr lang="en-US" altLang="zh-CN" sz="1800" b="0" dirty="0">
                <a:solidFill>
                  <a:schemeClr val="tx2"/>
                </a:solidFill>
                <a:latin typeface="Arial" panose="020B0604020202020204" pitchFamily="34" charset="0"/>
                <a:cs typeface="Arial" panose="020B0604020202020204" pitchFamily="34" charset="0"/>
              </a:rPr>
              <a:t>Compact tandem spectrometer design and assembly technology;</a:t>
            </a:r>
            <a:endParaRPr lang="en-US" altLang="zh-CN" sz="1800" b="0" dirty="0">
              <a:solidFill>
                <a:schemeClr val="tx2"/>
              </a:solidFill>
              <a:latin typeface="Arial" panose="020B0604020202020204" pitchFamily="34" charset="0"/>
              <a:cs typeface="Arial" panose="020B0604020202020204" pitchFamily="34" charset="0"/>
            </a:endParaRPr>
          </a:p>
          <a:p>
            <a:pPr algn="l">
              <a:lnSpc>
                <a:spcPct val="100000"/>
              </a:lnSpc>
              <a:spcBef>
                <a:spcPts val="0"/>
              </a:spcBef>
              <a:buClr>
                <a:srgbClr val="0189BA"/>
              </a:buClr>
              <a:buSzTx/>
            </a:pPr>
            <a:r>
              <a:rPr lang="en-US" altLang="zh-CN" sz="1800" b="0" dirty="0">
                <a:solidFill>
                  <a:schemeClr val="tx2"/>
                </a:solidFill>
                <a:latin typeface="Arial" panose="020B0604020202020204" pitchFamily="34" charset="0"/>
                <a:cs typeface="Arial" panose="020B0604020202020204" pitchFamily="34" charset="0"/>
              </a:rPr>
              <a:t>High-precision, wide-dynamic-range spectral detection technology;</a:t>
            </a:r>
            <a:endParaRPr lang="en-US" altLang="zh-CN" sz="1800" b="0" dirty="0">
              <a:solidFill>
                <a:schemeClr val="tx2"/>
              </a:solidFill>
              <a:latin typeface="Arial" panose="020B0604020202020204" pitchFamily="34" charset="0"/>
              <a:cs typeface="Arial" panose="020B0604020202020204" pitchFamily="34" charset="0"/>
            </a:endParaRPr>
          </a:p>
          <a:p>
            <a:pPr algn="l">
              <a:lnSpc>
                <a:spcPct val="100000"/>
              </a:lnSpc>
              <a:spcBef>
                <a:spcPts val="0"/>
              </a:spcBef>
              <a:buClr>
                <a:srgbClr val="0189BA"/>
              </a:buClr>
              <a:buSzTx/>
            </a:pPr>
            <a:r>
              <a:rPr lang="en-US" altLang="zh-CN" sz="1800" b="0" dirty="0">
                <a:solidFill>
                  <a:schemeClr val="tx2"/>
                </a:solidFill>
                <a:latin typeface="Arial" panose="020B0604020202020204" pitchFamily="34" charset="0"/>
                <a:cs typeface="Arial" panose="020B0604020202020204" pitchFamily="34" charset="0"/>
              </a:rPr>
              <a:t>High-stability on-orbit radiometric calibration technology;</a:t>
            </a:r>
            <a:endParaRPr lang="en-US" altLang="zh-CN" sz="1800" b="0" dirty="0">
              <a:solidFill>
                <a:schemeClr val="tx2"/>
              </a:solidFill>
              <a:latin typeface="Arial" panose="020B0604020202020204" pitchFamily="34" charset="0"/>
              <a:cs typeface="Arial" panose="020B0604020202020204" pitchFamily="34" charset="0"/>
            </a:endParaRPr>
          </a:p>
          <a:p>
            <a:pPr algn="l">
              <a:lnSpc>
                <a:spcPct val="100000"/>
              </a:lnSpc>
              <a:spcBef>
                <a:spcPts val="0"/>
              </a:spcBef>
              <a:buClr>
                <a:srgbClr val="0189BA"/>
              </a:buClr>
              <a:buSzTx/>
            </a:pPr>
            <a:endParaRPr lang="en-US" altLang="zh-CN" sz="1800" b="0" dirty="0">
              <a:solidFill>
                <a:schemeClr val="tx2"/>
              </a:solidFill>
              <a:latin typeface="Arial" panose="020B0604020202020204" pitchFamily="34" charset="0"/>
              <a:cs typeface="Arial" panose="020B0604020202020204" pitchFamily="34" charset="0"/>
            </a:endParaRPr>
          </a:p>
        </p:txBody>
      </p:sp>
      <p:sp>
        <p:nvSpPr>
          <p:cNvPr id="21" name="文本占位符 13"/>
          <p:cNvSpPr txBox="1"/>
          <p:nvPr/>
        </p:nvSpPr>
        <p:spPr>
          <a:xfrm>
            <a:off x="7886700" y="4388485"/>
            <a:ext cx="4137660" cy="1831340"/>
          </a:xfrm>
          <a:prstGeom prst="rect">
            <a:avLst/>
          </a:prstGeom>
          <a:ln>
            <a:no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l">
              <a:lnSpc>
                <a:spcPct val="100000"/>
              </a:lnSpc>
              <a:spcBef>
                <a:spcPts val="0"/>
              </a:spcBef>
              <a:buClr>
                <a:srgbClr val="0189BA"/>
              </a:buClr>
              <a:buSzTx/>
              <a:buNone/>
            </a:pPr>
            <a:r>
              <a:rPr lang="en-US" altLang="zh-CN" sz="1800" b="1" dirty="0">
                <a:solidFill>
                  <a:schemeClr val="tx2"/>
                </a:solidFill>
                <a:latin typeface="Arial" panose="020B0604020202020204" pitchFamily="34" charset="0"/>
                <a:cs typeface="Arial" panose="020B0604020202020204" pitchFamily="34" charset="0"/>
              </a:rPr>
              <a:t>II. Key Indicators: :</a:t>
            </a:r>
            <a:endParaRPr lang="en-US" altLang="zh-CN" sz="1800" b="1" dirty="0">
              <a:solidFill>
                <a:schemeClr val="tx2"/>
              </a:solidFill>
              <a:latin typeface="Arial" panose="020B0604020202020204" pitchFamily="34" charset="0"/>
              <a:cs typeface="Arial" panose="020B0604020202020204" pitchFamily="34" charset="0"/>
            </a:endParaRPr>
          </a:p>
          <a:p>
            <a:pPr algn="l">
              <a:lnSpc>
                <a:spcPct val="100000"/>
              </a:lnSpc>
              <a:spcBef>
                <a:spcPts val="0"/>
              </a:spcBef>
              <a:buClr>
                <a:srgbClr val="0189BA"/>
              </a:buClr>
              <a:buSzTx/>
            </a:pPr>
            <a:r>
              <a:rPr lang="en-US" altLang="zh-CN" sz="1800" dirty="0">
                <a:solidFill>
                  <a:schemeClr val="tx2"/>
                </a:solidFill>
                <a:latin typeface="Arial" panose="020B0604020202020204" pitchFamily="34" charset="0"/>
                <a:cs typeface="Arial" panose="020B0604020202020204" pitchFamily="34" charset="0"/>
              </a:rPr>
              <a:t>Spectral Range: 165 nm – 2400 nm </a:t>
            </a:r>
            <a:endParaRPr lang="en-US" altLang="zh-CN" sz="1800" dirty="0">
              <a:solidFill>
                <a:schemeClr val="tx2"/>
              </a:solidFill>
              <a:latin typeface="Arial" panose="020B0604020202020204" pitchFamily="34" charset="0"/>
              <a:cs typeface="Arial" panose="020B0604020202020204" pitchFamily="34" charset="0"/>
            </a:endParaRPr>
          </a:p>
          <a:p>
            <a:pPr algn="l">
              <a:lnSpc>
                <a:spcPct val="100000"/>
              </a:lnSpc>
              <a:spcBef>
                <a:spcPts val="0"/>
              </a:spcBef>
              <a:buClr>
                <a:srgbClr val="0189BA"/>
              </a:buClr>
              <a:buSzTx/>
            </a:pPr>
            <a:r>
              <a:rPr lang="en-US" altLang="zh-CN" sz="1800" dirty="0">
                <a:solidFill>
                  <a:schemeClr val="tx2"/>
                </a:solidFill>
                <a:latin typeface="Arial" panose="020B0604020202020204" pitchFamily="34" charset="0"/>
                <a:cs typeface="Arial" panose="020B0604020202020204" pitchFamily="34" charset="0"/>
              </a:rPr>
              <a:t>Absolute Calibration Accuracy:  ≤ 2% ~ 3%</a:t>
            </a:r>
            <a:endParaRPr lang="en-US" altLang="zh-CN" sz="1800" dirty="0">
              <a:solidFill>
                <a:schemeClr val="tx2"/>
              </a:solidFill>
              <a:latin typeface="Arial" panose="020B0604020202020204" pitchFamily="34" charset="0"/>
              <a:cs typeface="Arial" panose="020B0604020202020204" pitchFamily="34" charset="0"/>
            </a:endParaRPr>
          </a:p>
          <a:p>
            <a:pPr algn="l">
              <a:lnSpc>
                <a:spcPct val="100000"/>
              </a:lnSpc>
              <a:spcBef>
                <a:spcPts val="0"/>
              </a:spcBef>
              <a:buClr>
                <a:srgbClr val="0189BA"/>
              </a:buClr>
              <a:buSzTx/>
            </a:pPr>
            <a:r>
              <a:rPr lang="en-US" altLang="zh-CN" sz="1800" dirty="0">
                <a:solidFill>
                  <a:schemeClr val="tx2"/>
                </a:solidFill>
                <a:latin typeface="Arial" panose="020B0604020202020204" pitchFamily="34" charset="0"/>
                <a:cs typeface="Arial" panose="020B0604020202020204" pitchFamily="34" charset="0"/>
              </a:rPr>
              <a:t>Stability:  ≤0.2%/year</a:t>
            </a:r>
            <a:endParaRPr lang="en-US" altLang="zh-CN" sz="1800" dirty="0">
              <a:solidFill>
                <a:schemeClr val="tx2"/>
              </a:solidFill>
              <a:latin typeface="Arial" panose="020B0604020202020204" pitchFamily="34" charset="0"/>
              <a:cs typeface="Arial" panose="020B0604020202020204" pitchFamily="34" charset="0"/>
            </a:endParaRPr>
          </a:p>
          <a:p>
            <a:pPr marL="0" indent="0" algn="l">
              <a:lnSpc>
                <a:spcPct val="100000"/>
              </a:lnSpc>
              <a:spcBef>
                <a:spcPts val="0"/>
              </a:spcBef>
              <a:buClr>
                <a:srgbClr val="0189BA"/>
              </a:buClr>
              <a:buSzTx/>
              <a:buNone/>
            </a:pPr>
            <a:endParaRPr lang="en-US" altLang="zh-CN" sz="1800" dirty="0">
              <a:solidFill>
                <a:schemeClr val="tx2"/>
              </a:solidFill>
              <a:latin typeface="Arial" panose="020B0604020202020204" pitchFamily="34" charset="0"/>
              <a:cs typeface="Arial" panose="020B0604020202020204" pitchFamily="34" charset="0"/>
            </a:endParaRPr>
          </a:p>
        </p:txBody>
      </p:sp>
      <p:pic>
        <p:nvPicPr>
          <p:cNvPr id="9" name="图片 8"/>
          <p:cNvPicPr>
            <a:picLocks noChangeAspect="1"/>
          </p:cNvPicPr>
          <p:nvPr/>
        </p:nvPicPr>
        <p:blipFill>
          <a:blip r:embed="rId4"/>
          <a:stretch>
            <a:fillRect/>
          </a:stretch>
        </p:blipFill>
        <p:spPr>
          <a:xfrm>
            <a:off x="8510905" y="219710"/>
            <a:ext cx="3578225" cy="917575"/>
          </a:xfrm>
          <a:prstGeom prst="rect">
            <a:avLst/>
          </a:prstGeom>
        </p:spPr>
      </p:pic>
      <p:sp>
        <p:nvSpPr>
          <p:cNvPr id="10" name="Title 1"/>
          <p:cNvSpPr>
            <a:spLocks noGrp="1"/>
          </p:cNvSpPr>
          <p:nvPr>
            <p:ph type="title"/>
          </p:nvPr>
        </p:nvSpPr>
        <p:spPr/>
        <p:txBody>
          <a:bodyPr>
            <a:normAutofit fontScale="90000"/>
          </a:bodyPr>
          <a:lstStyle/>
          <a:p>
            <a:pPr marL="0" indent="0" fontAlgn="auto">
              <a:lnSpc>
                <a:spcPct val="100000"/>
              </a:lnSpc>
            </a:pPr>
            <a:r>
              <a:rPr lang="en-US" altLang="zh-CN" sz="2700" dirty="0"/>
              <a:t>Fengyun Satellite Optical Payload Development</a:t>
            </a:r>
            <a:br>
              <a:rPr lang="en-US" altLang="zh-CN" sz="2700" dirty="0"/>
            </a:br>
            <a:r>
              <a:rPr lang="en-US" altLang="zh-CN" sz="2700" dirty="0"/>
              <a:t>Solar Irradiance Spectrometer/FY-3E</a:t>
            </a:r>
            <a:endParaRPr lang="en-US" altLang="zh-CN" sz="2700" dirty="0"/>
          </a:p>
        </p:txBody>
      </p:sp>
    </p:spTree>
  </p:cSld>
  <p:clrMapOvr>
    <a:masterClrMapping/>
  </p:clrMapOvr>
  <mc:AlternateContent xmlns:mc="http://schemas.openxmlformats.org/markup-compatibility/2006">
    <mc:Choice xmlns:p14="http://schemas.microsoft.com/office/powerpoint/2010/main" Requires="p14">
      <p:transition spd="med" p14:dur="700" advTm="7825">
        <p:fade/>
      </p:transition>
    </mc:Choice>
    <mc:Fallback>
      <p:transition spd="med" advTm="7825">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stretch>
            <a:fillRect/>
          </a:stretch>
        </p:blipFill>
        <p:spPr>
          <a:xfrm>
            <a:off x="8510905" y="219710"/>
            <a:ext cx="3578225" cy="917575"/>
          </a:xfrm>
          <a:prstGeom prst="rect">
            <a:avLst/>
          </a:prstGeom>
        </p:spPr>
      </p:pic>
      <p:sp>
        <p:nvSpPr>
          <p:cNvPr id="42" name="内容占位符 2"/>
          <p:cNvSpPr txBox="1"/>
          <p:nvPr/>
        </p:nvSpPr>
        <p:spPr>
          <a:xfrm>
            <a:off x="252095" y="1316355"/>
            <a:ext cx="11836400" cy="512445"/>
          </a:xfrm>
          <a:prstGeom prst="rect">
            <a:avLst/>
          </a:prstGeom>
        </p:spPr>
        <p:txBody>
          <a:bodyPr>
            <a:noAutofit/>
          </a:bodyPr>
          <a:lstStyle>
            <a:defPPr>
              <a:defRPr lang="zh-CN"/>
            </a:defPPr>
            <a:lvl1pPr marL="228600" indent="-228600" fontAlgn="auto">
              <a:lnSpc>
                <a:spcPct val="150000"/>
              </a:lnSpc>
              <a:spcBef>
                <a:spcPts val="1000"/>
              </a:spcBef>
              <a:spcAft>
                <a:spcPts val="0"/>
              </a:spcAft>
              <a:buClr>
                <a:srgbClr val="FF0000"/>
              </a:buClr>
              <a:buFont typeface="Wingdings" panose="05000000000000000000" pitchFamily="2" charset="2"/>
              <a:buChar char="p"/>
              <a:defRPr sz="2400" b="0" kern="100">
                <a:latin typeface="+mj-ea"/>
                <a:ea typeface="+mj-ea"/>
                <a:cs typeface="仿宋_GB2312" panose="02010609030101010101" pitchFamily="49" charset="-122"/>
              </a:defRPr>
            </a:lvl1pPr>
            <a:lvl2pPr marL="685800" indent="-228600">
              <a:lnSpc>
                <a:spcPct val="90000"/>
              </a:lnSpc>
              <a:spcBef>
                <a:spcPts val="500"/>
              </a:spcBef>
              <a:buFont typeface="Arial" panose="020B0604020202020204" pitchFamily="34" charset="0"/>
              <a:buChar char="•"/>
              <a:defRPr sz="2400">
                <a:latin typeface="+mn-lt"/>
                <a:ea typeface="+mn-ea"/>
              </a:defRPr>
            </a:lvl2pPr>
            <a:lvl3pPr marL="1143000" indent="-228600">
              <a:lnSpc>
                <a:spcPct val="90000"/>
              </a:lnSpc>
              <a:spcBef>
                <a:spcPts val="500"/>
              </a:spcBef>
              <a:buFont typeface="Arial" panose="020B0604020202020204" pitchFamily="34" charset="0"/>
              <a:buChar char="•"/>
              <a:defRPr sz="2000">
                <a:latin typeface="+mn-lt"/>
                <a:ea typeface="+mn-ea"/>
              </a:defRPr>
            </a:lvl3pPr>
            <a:lvl4pPr marL="1600200" indent="-228600">
              <a:lnSpc>
                <a:spcPct val="90000"/>
              </a:lnSpc>
              <a:spcBef>
                <a:spcPts val="500"/>
              </a:spcBef>
              <a:buFont typeface="Arial" panose="020B0604020202020204" pitchFamily="34" charset="0"/>
              <a:buChar char="•"/>
              <a:defRPr sz="1800">
                <a:latin typeface="+mn-lt"/>
                <a:ea typeface="+mn-ea"/>
              </a:defRPr>
            </a:lvl4pPr>
            <a:lvl5pPr marL="2057400" indent="-228600">
              <a:lnSpc>
                <a:spcPct val="90000"/>
              </a:lnSpc>
              <a:spcBef>
                <a:spcPts val="500"/>
              </a:spcBef>
              <a:buFont typeface="Arial" panose="020B0604020202020204" pitchFamily="34" charset="0"/>
              <a:buChar char="•"/>
              <a:defRPr sz="1800">
                <a:latin typeface="+mn-lt"/>
                <a:ea typeface="+mn-ea"/>
              </a:defRPr>
            </a:lvl5pPr>
            <a:lvl6pPr marL="2514600" indent="-228600">
              <a:lnSpc>
                <a:spcPct val="90000"/>
              </a:lnSpc>
              <a:spcBef>
                <a:spcPts val="500"/>
              </a:spcBef>
              <a:buFont typeface="Arial" panose="020B0604020202020204" pitchFamily="34" charset="0"/>
              <a:buChar char="•"/>
              <a:defRPr sz="1800">
                <a:latin typeface="+mn-lt"/>
                <a:ea typeface="+mn-ea"/>
              </a:defRPr>
            </a:lvl6pPr>
            <a:lvl7pPr marL="2971800" indent="-228600">
              <a:lnSpc>
                <a:spcPct val="90000"/>
              </a:lnSpc>
              <a:spcBef>
                <a:spcPts val="500"/>
              </a:spcBef>
              <a:buFont typeface="Arial" panose="020B0604020202020204" pitchFamily="34" charset="0"/>
              <a:buChar char="•"/>
              <a:defRPr sz="1800">
                <a:latin typeface="+mn-lt"/>
                <a:ea typeface="+mn-ea"/>
              </a:defRPr>
            </a:lvl7pPr>
            <a:lvl8pPr marL="3429000" indent="-228600">
              <a:lnSpc>
                <a:spcPct val="90000"/>
              </a:lnSpc>
              <a:spcBef>
                <a:spcPts val="500"/>
              </a:spcBef>
              <a:buFont typeface="Arial" panose="020B0604020202020204" pitchFamily="34" charset="0"/>
              <a:buChar char="•"/>
              <a:defRPr sz="1800">
                <a:latin typeface="+mn-lt"/>
                <a:ea typeface="+mn-ea"/>
              </a:defRPr>
            </a:lvl8pPr>
            <a:lvl9pPr marL="3886200" indent="-228600">
              <a:lnSpc>
                <a:spcPct val="90000"/>
              </a:lnSpc>
              <a:spcBef>
                <a:spcPts val="500"/>
              </a:spcBef>
              <a:buFont typeface="Arial" panose="020B0604020202020204" pitchFamily="34" charset="0"/>
              <a:buChar char="•"/>
              <a:defRPr sz="1800">
                <a:latin typeface="+mn-lt"/>
                <a:ea typeface="+mn-ea"/>
              </a:defRPr>
            </a:lvl9pPr>
          </a:lstStyle>
          <a:p>
            <a:pPr algn="l">
              <a:lnSpc>
                <a:spcPct val="100000"/>
              </a:lnSpc>
              <a:spcBef>
                <a:spcPts val="0"/>
              </a:spcBef>
              <a:buClr>
                <a:srgbClr val="008CBF"/>
              </a:buClr>
              <a:buSzTx/>
              <a:buFont typeface="Arial" panose="020B0604020202020204" pitchFamily="34" charset="0"/>
              <a:buChar char="•"/>
            </a:pPr>
            <a:r>
              <a:rPr lang="en-US" altLang="zh-CN" sz="1800" b="1" kern="1200" dirty="0">
                <a:solidFill>
                  <a:schemeClr val="tx2"/>
                </a:solidFill>
                <a:latin typeface="Arial" panose="020B0604020202020204" pitchFamily="34" charset="0"/>
                <a:ea typeface="+mn-ea"/>
                <a:cs typeface="Arial" panose="020B0604020202020204" pitchFamily="34" charset="0"/>
              </a:rPr>
              <a:t>To meet the demands for operational space weather monitoring, Solar X-ray and Extreme Ultraviolet (X-EUV) and Wide-field Auroral Imager (WAI) detection technologies have been developed</a:t>
            </a:r>
            <a:r>
              <a:rPr lang="en-US" altLang="zh-CN" sz="1800" kern="1200" dirty="0">
                <a:solidFill>
                  <a:schemeClr val="tx2"/>
                </a:solidFill>
                <a:latin typeface="Arial" panose="020B0604020202020204" pitchFamily="34" charset="0"/>
                <a:ea typeface="+mn-ea"/>
                <a:cs typeface="Arial" panose="020B0604020202020204" pitchFamily="34" charset="0"/>
              </a:rPr>
              <a:t>. Starting with the Fengyun-3D satellite, continuous observation of space environment elements such as solar activity, geomagnetic storms, and ionospheric weather has been achieved, providing crucial data support for China's space weather forecasting and warning systems.</a:t>
            </a:r>
            <a:endParaRPr lang="en-US" altLang="zh-CN" sz="1800" kern="1200" dirty="0">
              <a:solidFill>
                <a:schemeClr val="tx2"/>
              </a:solidFill>
              <a:latin typeface="Arial" panose="020B0604020202020204" pitchFamily="34" charset="0"/>
              <a:ea typeface="+mn-ea"/>
              <a:cs typeface="Arial" panose="020B0604020202020204" pitchFamily="34" charset="0"/>
            </a:endParaRPr>
          </a:p>
          <a:p>
            <a:pPr algn="l">
              <a:lnSpc>
                <a:spcPct val="100000"/>
              </a:lnSpc>
              <a:spcBef>
                <a:spcPts val="0"/>
              </a:spcBef>
              <a:buClr>
                <a:srgbClr val="008CBF"/>
              </a:buClr>
              <a:buSzTx/>
              <a:buFont typeface="Arial" panose="020B0604020202020204" pitchFamily="34" charset="0"/>
              <a:buChar char="•"/>
            </a:pPr>
            <a:endParaRPr lang="en-US" altLang="zh-CN" sz="1800" kern="1200" dirty="0">
              <a:solidFill>
                <a:schemeClr val="tx2"/>
              </a:solidFill>
              <a:latin typeface="Arial" panose="020B0604020202020204" pitchFamily="34" charset="0"/>
              <a:ea typeface="+mn-ea"/>
              <a:cs typeface="Arial" panose="020B0604020202020204" pitchFamily="34" charset="0"/>
            </a:endParaRPr>
          </a:p>
        </p:txBody>
      </p:sp>
      <p:sp>
        <p:nvSpPr>
          <p:cNvPr id="7" name="Title 1"/>
          <p:cNvSpPr>
            <a:spLocks noGrp="1"/>
          </p:cNvSpPr>
          <p:nvPr>
            <p:ph type="title"/>
          </p:nvPr>
        </p:nvSpPr>
        <p:spPr/>
        <p:txBody>
          <a:bodyPr>
            <a:normAutofit fontScale="90000"/>
          </a:bodyPr>
          <a:lstStyle/>
          <a:p>
            <a:r>
              <a:rPr lang="en-US" altLang="zh-CN" sz="2700" dirty="0"/>
              <a:t>Fengyun Satellite Optical Payload Development</a:t>
            </a:r>
            <a:br>
              <a:rPr lang="en-US" altLang="zh-CN" sz="2700" dirty="0"/>
            </a:br>
            <a:r>
              <a:rPr lang="en-US" altLang="zh-CN" sz="2700" dirty="0"/>
              <a:t>Space Weather Payloads</a:t>
            </a:r>
            <a:endParaRPr lang="en-US" altLang="zh-CN" sz="2700" dirty="0"/>
          </a:p>
        </p:txBody>
      </p:sp>
      <p:cxnSp>
        <p:nvCxnSpPr>
          <p:cNvPr id="82" name="直接连接符 81"/>
          <p:cNvCxnSpPr/>
          <p:nvPr>
            <p:custDataLst>
              <p:tags r:id="rId2"/>
            </p:custDataLst>
          </p:nvPr>
        </p:nvCxnSpPr>
        <p:spPr>
          <a:xfrm>
            <a:off x="1584806" y="3516145"/>
            <a:ext cx="0" cy="106709"/>
          </a:xfrm>
          <a:prstGeom prst="line">
            <a:avLst/>
          </a:prstGeom>
          <a:ln w="28575">
            <a:solidFill>
              <a:srgbClr val="28508C"/>
            </a:solidFill>
          </a:ln>
        </p:spPr>
        <p:style>
          <a:lnRef idx="1">
            <a:schemeClr val="accent1"/>
          </a:lnRef>
          <a:fillRef idx="0">
            <a:schemeClr val="accent1"/>
          </a:fillRef>
          <a:effectRef idx="0">
            <a:schemeClr val="accent1"/>
          </a:effectRef>
          <a:fontRef idx="minor">
            <a:schemeClr val="tx1"/>
          </a:fontRef>
        </p:style>
      </p:cxnSp>
      <p:cxnSp>
        <p:nvCxnSpPr>
          <p:cNvPr id="83" name="直接箭头连接符 82"/>
          <p:cNvCxnSpPr/>
          <p:nvPr>
            <p:custDataLst>
              <p:tags r:id="rId3"/>
            </p:custDataLst>
          </p:nvPr>
        </p:nvCxnSpPr>
        <p:spPr>
          <a:xfrm>
            <a:off x="1282202" y="3461558"/>
            <a:ext cx="10567676" cy="43138"/>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88" name="矩形 93"/>
          <p:cNvSpPr>
            <a:spLocks noChangeArrowheads="1"/>
          </p:cNvSpPr>
          <p:nvPr>
            <p:custDataLst>
              <p:tags r:id="rId4"/>
            </p:custDataLst>
          </p:nvPr>
        </p:nvSpPr>
        <p:spPr bwMode="auto">
          <a:xfrm>
            <a:off x="1115995" y="3203557"/>
            <a:ext cx="937623" cy="309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lvl1pPr eaLnBrk="0" hangingPunct="0">
              <a:defRPr sz="2400">
                <a:solidFill>
                  <a:srgbClr val="FF3300"/>
                </a:solidFill>
                <a:latin typeface="Tahoma" panose="020B0604030504040204" pitchFamily="34" charset="0"/>
                <a:ea typeface="宋体" panose="02010600030101010101" pitchFamily="2" charset="-122"/>
              </a:defRPr>
            </a:lvl1pPr>
            <a:lvl2pPr marL="742950" indent="-285750" eaLnBrk="0" hangingPunct="0">
              <a:defRPr sz="2400">
                <a:solidFill>
                  <a:srgbClr val="FF3300"/>
                </a:solidFill>
                <a:latin typeface="Tahoma" panose="020B0604030504040204" pitchFamily="34" charset="0"/>
                <a:ea typeface="宋体" panose="02010600030101010101" pitchFamily="2" charset="-122"/>
              </a:defRPr>
            </a:lvl2pPr>
            <a:lvl3pPr marL="1143000" indent="-228600" eaLnBrk="0" hangingPunct="0">
              <a:defRPr sz="2400">
                <a:solidFill>
                  <a:srgbClr val="FF3300"/>
                </a:solidFill>
                <a:latin typeface="Tahoma" panose="020B0604030504040204" pitchFamily="34" charset="0"/>
                <a:ea typeface="宋体" panose="02010600030101010101" pitchFamily="2" charset="-122"/>
              </a:defRPr>
            </a:lvl3pPr>
            <a:lvl4pPr marL="1600200" indent="-228600" eaLnBrk="0" hangingPunct="0">
              <a:defRPr sz="2400">
                <a:solidFill>
                  <a:srgbClr val="FF3300"/>
                </a:solidFill>
                <a:latin typeface="Tahoma" panose="020B0604030504040204" pitchFamily="34" charset="0"/>
                <a:ea typeface="宋体" panose="02010600030101010101" pitchFamily="2" charset="-122"/>
              </a:defRPr>
            </a:lvl4pPr>
            <a:lvl5pPr marL="2057400" indent="-228600" eaLnBrk="0" hangingPunct="0">
              <a:defRPr sz="2400">
                <a:solidFill>
                  <a:srgbClr val="FF3300"/>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folHlink"/>
              </a:buClr>
              <a:buFont typeface="Arial" panose="020B0604020202020204" pitchFamily="34" charset="0"/>
              <a:defRPr sz="2400">
                <a:solidFill>
                  <a:srgbClr val="FF3300"/>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folHlink"/>
              </a:buClr>
              <a:buFont typeface="Arial" panose="020B0604020202020204" pitchFamily="34" charset="0"/>
              <a:defRPr sz="2400">
                <a:solidFill>
                  <a:srgbClr val="FF3300"/>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folHlink"/>
              </a:buClr>
              <a:buFont typeface="Arial" panose="020B0604020202020204" pitchFamily="34" charset="0"/>
              <a:defRPr sz="2400">
                <a:solidFill>
                  <a:srgbClr val="FF3300"/>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folHlink"/>
              </a:buClr>
              <a:buFont typeface="Arial" panose="020B0604020202020204" pitchFamily="34" charset="0"/>
              <a:defRPr sz="2400">
                <a:solidFill>
                  <a:srgbClr val="FF3300"/>
                </a:solidFill>
                <a:latin typeface="Tahoma" panose="020B0604030504040204" pitchFamily="34" charset="0"/>
                <a:ea typeface="宋体" panose="02010600030101010101" pitchFamily="2" charset="-122"/>
              </a:defRPr>
            </a:lvl9pPr>
          </a:lstStyle>
          <a:p>
            <a:pPr marL="0" marR="0" lvl="0" indent="0" algn="ctr" defTabSz="457200" rtl="0" eaLnBrk="1" fontAlgn="base" latinLnBrk="0" hangingPunct="1">
              <a:lnSpc>
                <a:spcPct val="100000"/>
              </a:lnSpc>
              <a:spcBef>
                <a:spcPct val="0"/>
              </a:spcBef>
              <a:spcAft>
                <a:spcPct val="0"/>
              </a:spcAft>
              <a:buClrTx/>
              <a:buSzTx/>
              <a:buFontTx/>
              <a:buNone/>
              <a:defRPr/>
            </a:pPr>
            <a:r>
              <a:rPr kumimoji="0" lang="zh-CN" altLang="en-US" sz="1400" b="1" i="0" u="none" strike="noStrike" kern="1200" cap="none" spc="0" normalizeH="0" baseline="0" noProof="0" dirty="0">
                <a:ln>
                  <a:noFill/>
                </a:ln>
                <a:solidFill>
                  <a:srgbClr val="C00000"/>
                </a:solidFill>
                <a:effectLst/>
                <a:uLnTx/>
                <a:uFillTx/>
                <a:latin typeface="Times New Roman" panose="02020603050405020304" charset="0"/>
                <a:ea typeface="微软雅黑" panose="020B0503020204020204" charset="-122"/>
                <a:cs typeface="+mn-cs"/>
              </a:rPr>
              <a:t>  </a:t>
            </a:r>
            <a:r>
              <a:rPr kumimoji="1" lang="en-US" altLang="zh-CN" sz="1400" b="1" i="0" u="none" strike="noStrike" kern="1200" cap="none" spc="0" normalizeH="0" baseline="0" noProof="0" dirty="0">
                <a:ln>
                  <a:noFill/>
                </a:ln>
                <a:solidFill>
                  <a:srgbClr val="C00000"/>
                </a:solidFill>
                <a:effectLst/>
                <a:uLnTx/>
                <a:uFillTx/>
                <a:latin typeface="Times New Roman" panose="02020603050405020304" charset="0"/>
                <a:ea typeface="微软雅黑" panose="020B0503020204020204" charset="-122"/>
                <a:cs typeface="+mn-cs"/>
              </a:rPr>
              <a:t>2017</a:t>
            </a:r>
            <a:endParaRPr kumimoji="1" lang="zh-CN" altLang="en-US" sz="1400" b="1" i="0" u="none" strike="noStrike" kern="1200" cap="none" spc="0" normalizeH="0" baseline="0" noProof="0" dirty="0">
              <a:ln>
                <a:noFill/>
              </a:ln>
              <a:solidFill>
                <a:srgbClr val="C00000"/>
              </a:solidFill>
              <a:effectLst/>
              <a:uLnTx/>
              <a:uFillTx/>
              <a:latin typeface="Times New Roman" panose="02020603050405020304" charset="0"/>
              <a:ea typeface="微软雅黑" panose="020B0503020204020204" charset="-122"/>
              <a:cs typeface="+mn-cs"/>
            </a:endParaRPr>
          </a:p>
        </p:txBody>
      </p:sp>
      <p:sp>
        <p:nvSpPr>
          <p:cNvPr id="89" name="矩形 93"/>
          <p:cNvSpPr>
            <a:spLocks noChangeArrowheads="1"/>
          </p:cNvSpPr>
          <p:nvPr>
            <p:custDataLst>
              <p:tags r:id="rId5"/>
            </p:custDataLst>
          </p:nvPr>
        </p:nvSpPr>
        <p:spPr bwMode="auto">
          <a:xfrm>
            <a:off x="2884707" y="3158521"/>
            <a:ext cx="937623" cy="309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lvl1pPr eaLnBrk="0" hangingPunct="0">
              <a:defRPr sz="2400">
                <a:solidFill>
                  <a:srgbClr val="FF3300"/>
                </a:solidFill>
                <a:latin typeface="Tahoma" panose="020B0604030504040204" pitchFamily="34" charset="0"/>
                <a:ea typeface="宋体" panose="02010600030101010101" pitchFamily="2" charset="-122"/>
              </a:defRPr>
            </a:lvl1pPr>
            <a:lvl2pPr marL="742950" indent="-285750" eaLnBrk="0" hangingPunct="0">
              <a:defRPr sz="2400">
                <a:solidFill>
                  <a:srgbClr val="FF3300"/>
                </a:solidFill>
                <a:latin typeface="Tahoma" panose="020B0604030504040204" pitchFamily="34" charset="0"/>
                <a:ea typeface="宋体" panose="02010600030101010101" pitchFamily="2" charset="-122"/>
              </a:defRPr>
            </a:lvl2pPr>
            <a:lvl3pPr marL="1143000" indent="-228600" eaLnBrk="0" hangingPunct="0">
              <a:defRPr sz="2400">
                <a:solidFill>
                  <a:srgbClr val="FF3300"/>
                </a:solidFill>
                <a:latin typeface="Tahoma" panose="020B0604030504040204" pitchFamily="34" charset="0"/>
                <a:ea typeface="宋体" panose="02010600030101010101" pitchFamily="2" charset="-122"/>
              </a:defRPr>
            </a:lvl3pPr>
            <a:lvl4pPr marL="1600200" indent="-228600" eaLnBrk="0" hangingPunct="0">
              <a:defRPr sz="2400">
                <a:solidFill>
                  <a:srgbClr val="FF3300"/>
                </a:solidFill>
                <a:latin typeface="Tahoma" panose="020B0604030504040204" pitchFamily="34" charset="0"/>
                <a:ea typeface="宋体" panose="02010600030101010101" pitchFamily="2" charset="-122"/>
              </a:defRPr>
            </a:lvl4pPr>
            <a:lvl5pPr marL="2057400" indent="-228600" eaLnBrk="0" hangingPunct="0">
              <a:defRPr sz="2400">
                <a:solidFill>
                  <a:srgbClr val="FF3300"/>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folHlink"/>
              </a:buClr>
              <a:buFont typeface="Arial" panose="020B0604020202020204" pitchFamily="34" charset="0"/>
              <a:defRPr sz="2400">
                <a:solidFill>
                  <a:srgbClr val="FF3300"/>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folHlink"/>
              </a:buClr>
              <a:buFont typeface="Arial" panose="020B0604020202020204" pitchFamily="34" charset="0"/>
              <a:defRPr sz="2400">
                <a:solidFill>
                  <a:srgbClr val="FF3300"/>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folHlink"/>
              </a:buClr>
              <a:buFont typeface="Arial" panose="020B0604020202020204" pitchFamily="34" charset="0"/>
              <a:defRPr sz="2400">
                <a:solidFill>
                  <a:srgbClr val="FF3300"/>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folHlink"/>
              </a:buClr>
              <a:buFont typeface="Arial" panose="020B0604020202020204" pitchFamily="34" charset="0"/>
              <a:defRPr sz="2400">
                <a:solidFill>
                  <a:srgbClr val="FF3300"/>
                </a:solidFill>
                <a:latin typeface="Tahoma" panose="020B0604030504040204" pitchFamily="34" charset="0"/>
                <a:ea typeface="宋体" panose="02010600030101010101" pitchFamily="2" charset="-122"/>
              </a:defRPr>
            </a:lvl9pPr>
          </a:lstStyle>
          <a:p>
            <a:pPr marL="0" marR="0" lvl="0" indent="0" algn="ctr" defTabSz="457200" rtl="0" eaLnBrk="1" fontAlgn="base" latinLnBrk="0" hangingPunct="1">
              <a:lnSpc>
                <a:spcPct val="100000"/>
              </a:lnSpc>
              <a:spcBef>
                <a:spcPct val="0"/>
              </a:spcBef>
              <a:spcAft>
                <a:spcPct val="0"/>
              </a:spcAft>
              <a:buClrTx/>
              <a:buSzTx/>
              <a:buFontTx/>
              <a:buNone/>
              <a:defRPr/>
            </a:pPr>
            <a:r>
              <a:rPr kumimoji="0" lang="zh-CN" altLang="en-US" sz="1400" b="1" i="0" u="none" strike="noStrike" kern="1200" cap="none" spc="0" normalizeH="0" baseline="0" noProof="0" dirty="0">
                <a:ln>
                  <a:noFill/>
                </a:ln>
                <a:solidFill>
                  <a:srgbClr val="C00000"/>
                </a:solidFill>
                <a:effectLst/>
                <a:uLnTx/>
                <a:uFillTx/>
                <a:latin typeface="Times New Roman" panose="02020603050405020304" charset="0"/>
                <a:ea typeface="微软雅黑" panose="020B0503020204020204" charset="-122"/>
                <a:cs typeface="+mn-cs"/>
              </a:rPr>
              <a:t>  </a:t>
            </a:r>
            <a:r>
              <a:rPr kumimoji="1" lang="en-US" altLang="zh-CN" sz="1400" b="1" i="0" u="none" strike="noStrike" kern="1200" cap="none" spc="0" normalizeH="0" baseline="0" noProof="0" dirty="0">
                <a:ln>
                  <a:noFill/>
                </a:ln>
                <a:solidFill>
                  <a:srgbClr val="C00000"/>
                </a:solidFill>
                <a:effectLst/>
                <a:uLnTx/>
                <a:uFillTx/>
                <a:latin typeface="Times New Roman" panose="02020603050405020304" charset="0"/>
                <a:ea typeface="微软雅黑" panose="020B0503020204020204" charset="-122"/>
                <a:cs typeface="+mn-cs"/>
              </a:rPr>
              <a:t>2021</a:t>
            </a:r>
            <a:endParaRPr kumimoji="1" lang="zh-CN" altLang="en-US" sz="1400" b="1" i="0" u="none" strike="noStrike" kern="1200" cap="none" spc="0" normalizeH="0" baseline="0" noProof="0" dirty="0">
              <a:ln>
                <a:noFill/>
              </a:ln>
              <a:solidFill>
                <a:srgbClr val="C00000"/>
              </a:solidFill>
              <a:effectLst/>
              <a:uLnTx/>
              <a:uFillTx/>
              <a:latin typeface="Times New Roman" panose="02020603050405020304" charset="0"/>
              <a:ea typeface="微软雅黑" panose="020B0503020204020204" charset="-122"/>
              <a:cs typeface="+mn-cs"/>
            </a:endParaRPr>
          </a:p>
        </p:txBody>
      </p:sp>
      <p:sp>
        <p:nvSpPr>
          <p:cNvPr id="90" name="矩形 93"/>
          <p:cNvSpPr>
            <a:spLocks noChangeArrowheads="1"/>
          </p:cNvSpPr>
          <p:nvPr>
            <p:custDataLst>
              <p:tags r:id="rId6"/>
            </p:custDataLst>
          </p:nvPr>
        </p:nvSpPr>
        <p:spPr bwMode="auto">
          <a:xfrm>
            <a:off x="5179854" y="3095487"/>
            <a:ext cx="937623" cy="309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lvl1pPr eaLnBrk="0" hangingPunct="0">
              <a:defRPr sz="2400">
                <a:solidFill>
                  <a:srgbClr val="FF3300"/>
                </a:solidFill>
                <a:latin typeface="Tahoma" panose="020B0604030504040204" pitchFamily="34" charset="0"/>
                <a:ea typeface="宋体" panose="02010600030101010101" pitchFamily="2" charset="-122"/>
              </a:defRPr>
            </a:lvl1pPr>
            <a:lvl2pPr marL="742950" indent="-285750" eaLnBrk="0" hangingPunct="0">
              <a:defRPr sz="2400">
                <a:solidFill>
                  <a:srgbClr val="FF3300"/>
                </a:solidFill>
                <a:latin typeface="Tahoma" panose="020B0604030504040204" pitchFamily="34" charset="0"/>
                <a:ea typeface="宋体" panose="02010600030101010101" pitchFamily="2" charset="-122"/>
              </a:defRPr>
            </a:lvl2pPr>
            <a:lvl3pPr marL="1143000" indent="-228600" eaLnBrk="0" hangingPunct="0">
              <a:defRPr sz="2400">
                <a:solidFill>
                  <a:srgbClr val="FF3300"/>
                </a:solidFill>
                <a:latin typeface="Tahoma" panose="020B0604030504040204" pitchFamily="34" charset="0"/>
                <a:ea typeface="宋体" panose="02010600030101010101" pitchFamily="2" charset="-122"/>
              </a:defRPr>
            </a:lvl3pPr>
            <a:lvl4pPr marL="1600200" indent="-228600" eaLnBrk="0" hangingPunct="0">
              <a:defRPr sz="2400">
                <a:solidFill>
                  <a:srgbClr val="FF3300"/>
                </a:solidFill>
                <a:latin typeface="Tahoma" panose="020B0604030504040204" pitchFamily="34" charset="0"/>
                <a:ea typeface="宋体" panose="02010600030101010101" pitchFamily="2" charset="-122"/>
              </a:defRPr>
            </a:lvl4pPr>
            <a:lvl5pPr marL="2057400" indent="-228600" eaLnBrk="0" hangingPunct="0">
              <a:defRPr sz="2400">
                <a:solidFill>
                  <a:srgbClr val="FF3300"/>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folHlink"/>
              </a:buClr>
              <a:buFont typeface="Arial" panose="020B0604020202020204" pitchFamily="34" charset="0"/>
              <a:defRPr sz="2400">
                <a:solidFill>
                  <a:srgbClr val="FF3300"/>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folHlink"/>
              </a:buClr>
              <a:buFont typeface="Arial" panose="020B0604020202020204" pitchFamily="34" charset="0"/>
              <a:defRPr sz="2400">
                <a:solidFill>
                  <a:srgbClr val="FF3300"/>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folHlink"/>
              </a:buClr>
              <a:buFont typeface="Arial" panose="020B0604020202020204" pitchFamily="34" charset="0"/>
              <a:defRPr sz="2400">
                <a:solidFill>
                  <a:srgbClr val="FF3300"/>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folHlink"/>
              </a:buClr>
              <a:buFont typeface="Arial" panose="020B0604020202020204" pitchFamily="34" charset="0"/>
              <a:defRPr sz="2400">
                <a:solidFill>
                  <a:srgbClr val="FF3300"/>
                </a:solidFill>
                <a:latin typeface="Tahoma" panose="020B0604030504040204" pitchFamily="34" charset="0"/>
                <a:ea typeface="宋体" panose="02010600030101010101" pitchFamily="2" charset="-122"/>
              </a:defRPr>
            </a:lvl9pPr>
          </a:lstStyle>
          <a:p>
            <a:pPr marL="0" marR="0" lvl="0" indent="0" algn="ctr" defTabSz="457200" rtl="0" eaLnBrk="1" fontAlgn="base" latinLnBrk="0" hangingPunct="1">
              <a:lnSpc>
                <a:spcPct val="100000"/>
              </a:lnSpc>
              <a:spcBef>
                <a:spcPct val="0"/>
              </a:spcBef>
              <a:spcAft>
                <a:spcPct val="0"/>
              </a:spcAft>
              <a:buClrTx/>
              <a:buSzTx/>
              <a:buFontTx/>
              <a:buNone/>
              <a:defRPr/>
            </a:pPr>
            <a:r>
              <a:rPr kumimoji="0" lang="zh-CN" altLang="en-US" sz="1400" b="1" i="0" u="none" strike="noStrike" kern="1200" cap="none" spc="0" normalizeH="0" baseline="0" noProof="0" dirty="0">
                <a:ln>
                  <a:noFill/>
                </a:ln>
                <a:solidFill>
                  <a:srgbClr val="C00000"/>
                </a:solidFill>
                <a:effectLst/>
                <a:uLnTx/>
                <a:uFillTx/>
                <a:latin typeface="Times New Roman" panose="02020603050405020304" charset="0"/>
                <a:ea typeface="微软雅黑" panose="020B0503020204020204" charset="-122"/>
                <a:cs typeface="+mn-cs"/>
              </a:rPr>
              <a:t>  </a:t>
            </a:r>
            <a:r>
              <a:rPr kumimoji="1" lang="en-US" altLang="zh-CN" sz="1400" b="1" i="0" u="none" strike="noStrike" kern="1200" cap="none" spc="0" normalizeH="0" baseline="0" noProof="0" dirty="0">
                <a:ln>
                  <a:noFill/>
                </a:ln>
                <a:solidFill>
                  <a:srgbClr val="C00000"/>
                </a:solidFill>
                <a:effectLst/>
                <a:uLnTx/>
                <a:uFillTx/>
                <a:latin typeface="Times New Roman" panose="02020603050405020304" charset="0"/>
                <a:ea typeface="微软雅黑" panose="020B0503020204020204" charset="-122"/>
                <a:cs typeface="+mn-cs"/>
              </a:rPr>
              <a:t>2025</a:t>
            </a:r>
            <a:endParaRPr kumimoji="1" lang="zh-CN" altLang="en-US" sz="1400" b="1" i="0" u="none" strike="noStrike" kern="1200" cap="none" spc="0" normalizeH="0" baseline="0" noProof="0" dirty="0">
              <a:ln>
                <a:noFill/>
              </a:ln>
              <a:solidFill>
                <a:srgbClr val="C00000"/>
              </a:solidFill>
              <a:effectLst/>
              <a:uLnTx/>
              <a:uFillTx/>
              <a:latin typeface="Times New Roman" panose="02020603050405020304" charset="0"/>
              <a:ea typeface="微软雅黑" panose="020B0503020204020204" charset="-122"/>
              <a:cs typeface="+mn-cs"/>
            </a:endParaRPr>
          </a:p>
        </p:txBody>
      </p:sp>
      <p:sp>
        <p:nvSpPr>
          <p:cNvPr id="91" name="矩形 93"/>
          <p:cNvSpPr>
            <a:spLocks noChangeArrowheads="1"/>
          </p:cNvSpPr>
          <p:nvPr>
            <p:custDataLst>
              <p:tags r:id="rId7"/>
            </p:custDataLst>
          </p:nvPr>
        </p:nvSpPr>
        <p:spPr bwMode="auto">
          <a:xfrm>
            <a:off x="7642012" y="3182434"/>
            <a:ext cx="937623" cy="309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lvl1pPr eaLnBrk="0" hangingPunct="0">
              <a:defRPr sz="2400">
                <a:solidFill>
                  <a:srgbClr val="FF3300"/>
                </a:solidFill>
                <a:latin typeface="Tahoma" panose="020B0604030504040204" pitchFamily="34" charset="0"/>
                <a:ea typeface="宋体" panose="02010600030101010101" pitchFamily="2" charset="-122"/>
              </a:defRPr>
            </a:lvl1pPr>
            <a:lvl2pPr marL="742950" indent="-285750" eaLnBrk="0" hangingPunct="0">
              <a:defRPr sz="2400">
                <a:solidFill>
                  <a:srgbClr val="FF3300"/>
                </a:solidFill>
                <a:latin typeface="Tahoma" panose="020B0604030504040204" pitchFamily="34" charset="0"/>
                <a:ea typeface="宋体" panose="02010600030101010101" pitchFamily="2" charset="-122"/>
              </a:defRPr>
            </a:lvl2pPr>
            <a:lvl3pPr marL="1143000" indent="-228600" eaLnBrk="0" hangingPunct="0">
              <a:defRPr sz="2400">
                <a:solidFill>
                  <a:srgbClr val="FF3300"/>
                </a:solidFill>
                <a:latin typeface="Tahoma" panose="020B0604030504040204" pitchFamily="34" charset="0"/>
                <a:ea typeface="宋体" panose="02010600030101010101" pitchFamily="2" charset="-122"/>
              </a:defRPr>
            </a:lvl3pPr>
            <a:lvl4pPr marL="1600200" indent="-228600" eaLnBrk="0" hangingPunct="0">
              <a:defRPr sz="2400">
                <a:solidFill>
                  <a:srgbClr val="FF3300"/>
                </a:solidFill>
                <a:latin typeface="Tahoma" panose="020B0604030504040204" pitchFamily="34" charset="0"/>
                <a:ea typeface="宋体" panose="02010600030101010101" pitchFamily="2" charset="-122"/>
              </a:defRPr>
            </a:lvl4pPr>
            <a:lvl5pPr marL="2057400" indent="-228600" eaLnBrk="0" hangingPunct="0">
              <a:defRPr sz="2400">
                <a:solidFill>
                  <a:srgbClr val="FF3300"/>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folHlink"/>
              </a:buClr>
              <a:buFont typeface="Arial" panose="020B0604020202020204" pitchFamily="34" charset="0"/>
              <a:defRPr sz="2400">
                <a:solidFill>
                  <a:srgbClr val="FF3300"/>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folHlink"/>
              </a:buClr>
              <a:buFont typeface="Arial" panose="020B0604020202020204" pitchFamily="34" charset="0"/>
              <a:defRPr sz="2400">
                <a:solidFill>
                  <a:srgbClr val="FF3300"/>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folHlink"/>
              </a:buClr>
              <a:buFont typeface="Arial" panose="020B0604020202020204" pitchFamily="34" charset="0"/>
              <a:defRPr sz="2400">
                <a:solidFill>
                  <a:srgbClr val="FF3300"/>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folHlink"/>
              </a:buClr>
              <a:buFont typeface="Arial" panose="020B0604020202020204" pitchFamily="34" charset="0"/>
              <a:defRPr sz="2400">
                <a:solidFill>
                  <a:srgbClr val="FF3300"/>
                </a:solidFill>
                <a:latin typeface="Tahoma" panose="020B0604030504040204" pitchFamily="34" charset="0"/>
                <a:ea typeface="宋体" panose="02010600030101010101" pitchFamily="2" charset="-122"/>
              </a:defRPr>
            </a:lvl9pPr>
          </a:lstStyle>
          <a:p>
            <a:pPr marL="0" marR="0" lvl="0" indent="0" algn="ctr" defTabSz="457200" rtl="0" eaLnBrk="1" fontAlgn="base" latinLnBrk="0" hangingPunct="1">
              <a:lnSpc>
                <a:spcPct val="100000"/>
              </a:lnSpc>
              <a:spcBef>
                <a:spcPct val="0"/>
              </a:spcBef>
              <a:spcAft>
                <a:spcPct val="0"/>
              </a:spcAft>
              <a:buClrTx/>
              <a:buSzTx/>
              <a:buFontTx/>
              <a:buNone/>
              <a:defRPr/>
            </a:pPr>
            <a:r>
              <a:rPr kumimoji="0" lang="zh-CN" altLang="en-US" sz="1400" b="1" i="0" u="none" strike="noStrike" kern="1200" cap="none" spc="0" normalizeH="0" baseline="0" noProof="0" dirty="0">
                <a:ln>
                  <a:noFill/>
                </a:ln>
                <a:solidFill>
                  <a:srgbClr val="C00000"/>
                </a:solidFill>
                <a:effectLst/>
                <a:uLnTx/>
                <a:uFillTx/>
                <a:latin typeface="Times New Roman" panose="02020603050405020304" charset="0"/>
                <a:ea typeface="微软雅黑" panose="020B0503020204020204" charset="-122"/>
                <a:cs typeface="+mn-cs"/>
              </a:rPr>
              <a:t>  </a:t>
            </a:r>
            <a:r>
              <a:rPr kumimoji="1" lang="en-US" altLang="zh-CN" sz="1400" b="1" i="0" u="none" strike="noStrike" kern="1200" cap="none" spc="0" normalizeH="0" baseline="0" noProof="0" dirty="0">
                <a:ln>
                  <a:noFill/>
                </a:ln>
                <a:solidFill>
                  <a:srgbClr val="C00000"/>
                </a:solidFill>
                <a:effectLst/>
                <a:uLnTx/>
                <a:uFillTx/>
                <a:latin typeface="Times New Roman" panose="02020603050405020304" charset="0"/>
                <a:ea typeface="微软雅黑" panose="020B0503020204020204" charset="-122"/>
                <a:cs typeface="+mn-cs"/>
              </a:rPr>
              <a:t>2025</a:t>
            </a:r>
            <a:endParaRPr kumimoji="1" lang="zh-CN" altLang="en-US" sz="1400" b="1" i="0" u="none" strike="noStrike" kern="1200" cap="none" spc="0" normalizeH="0" baseline="0" noProof="0" dirty="0">
              <a:ln>
                <a:noFill/>
              </a:ln>
              <a:solidFill>
                <a:srgbClr val="C00000"/>
              </a:solidFill>
              <a:effectLst/>
              <a:uLnTx/>
              <a:uFillTx/>
              <a:latin typeface="Times New Roman" panose="02020603050405020304" charset="0"/>
              <a:ea typeface="微软雅黑" panose="020B0503020204020204" charset="-122"/>
              <a:cs typeface="+mn-cs"/>
            </a:endParaRPr>
          </a:p>
        </p:txBody>
      </p:sp>
      <p:sp>
        <p:nvSpPr>
          <p:cNvPr id="92" name="矩形 93"/>
          <p:cNvSpPr>
            <a:spLocks noChangeArrowheads="1"/>
          </p:cNvSpPr>
          <p:nvPr>
            <p:custDataLst>
              <p:tags r:id="rId8"/>
            </p:custDataLst>
          </p:nvPr>
        </p:nvSpPr>
        <p:spPr bwMode="auto">
          <a:xfrm>
            <a:off x="9837523" y="3158521"/>
            <a:ext cx="937623" cy="309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lvl1pPr eaLnBrk="0" hangingPunct="0">
              <a:defRPr sz="2400">
                <a:solidFill>
                  <a:srgbClr val="FF3300"/>
                </a:solidFill>
                <a:latin typeface="Tahoma" panose="020B0604030504040204" pitchFamily="34" charset="0"/>
                <a:ea typeface="宋体" panose="02010600030101010101" pitchFamily="2" charset="-122"/>
              </a:defRPr>
            </a:lvl1pPr>
            <a:lvl2pPr marL="742950" indent="-285750" eaLnBrk="0" hangingPunct="0">
              <a:defRPr sz="2400">
                <a:solidFill>
                  <a:srgbClr val="FF3300"/>
                </a:solidFill>
                <a:latin typeface="Tahoma" panose="020B0604030504040204" pitchFamily="34" charset="0"/>
                <a:ea typeface="宋体" panose="02010600030101010101" pitchFamily="2" charset="-122"/>
              </a:defRPr>
            </a:lvl2pPr>
            <a:lvl3pPr marL="1143000" indent="-228600" eaLnBrk="0" hangingPunct="0">
              <a:defRPr sz="2400">
                <a:solidFill>
                  <a:srgbClr val="FF3300"/>
                </a:solidFill>
                <a:latin typeface="Tahoma" panose="020B0604030504040204" pitchFamily="34" charset="0"/>
                <a:ea typeface="宋体" panose="02010600030101010101" pitchFamily="2" charset="-122"/>
              </a:defRPr>
            </a:lvl3pPr>
            <a:lvl4pPr marL="1600200" indent="-228600" eaLnBrk="0" hangingPunct="0">
              <a:defRPr sz="2400">
                <a:solidFill>
                  <a:srgbClr val="FF3300"/>
                </a:solidFill>
                <a:latin typeface="Tahoma" panose="020B0604030504040204" pitchFamily="34" charset="0"/>
                <a:ea typeface="宋体" panose="02010600030101010101" pitchFamily="2" charset="-122"/>
              </a:defRPr>
            </a:lvl4pPr>
            <a:lvl5pPr marL="2057400" indent="-228600" eaLnBrk="0" hangingPunct="0">
              <a:defRPr sz="2400">
                <a:solidFill>
                  <a:srgbClr val="FF3300"/>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folHlink"/>
              </a:buClr>
              <a:buFont typeface="Arial" panose="020B0604020202020204" pitchFamily="34" charset="0"/>
              <a:defRPr sz="2400">
                <a:solidFill>
                  <a:srgbClr val="FF3300"/>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folHlink"/>
              </a:buClr>
              <a:buFont typeface="Arial" panose="020B0604020202020204" pitchFamily="34" charset="0"/>
              <a:defRPr sz="2400">
                <a:solidFill>
                  <a:srgbClr val="FF3300"/>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folHlink"/>
              </a:buClr>
              <a:buFont typeface="Arial" panose="020B0604020202020204" pitchFamily="34" charset="0"/>
              <a:defRPr sz="2400">
                <a:solidFill>
                  <a:srgbClr val="FF3300"/>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folHlink"/>
              </a:buClr>
              <a:buFont typeface="Arial" panose="020B0604020202020204" pitchFamily="34" charset="0"/>
              <a:defRPr sz="2400">
                <a:solidFill>
                  <a:srgbClr val="FF3300"/>
                </a:solidFill>
                <a:latin typeface="Tahoma" panose="020B0604030504040204" pitchFamily="34" charset="0"/>
                <a:ea typeface="宋体" panose="02010600030101010101" pitchFamily="2" charset="-122"/>
              </a:defRPr>
            </a:lvl9pPr>
          </a:lstStyle>
          <a:p>
            <a:pPr marL="0" marR="0" lvl="0" indent="0" algn="ctr" defTabSz="457200" rtl="0" eaLnBrk="1" fontAlgn="base" latinLnBrk="0" hangingPunct="1">
              <a:lnSpc>
                <a:spcPct val="100000"/>
              </a:lnSpc>
              <a:spcBef>
                <a:spcPct val="0"/>
              </a:spcBef>
              <a:spcAft>
                <a:spcPct val="0"/>
              </a:spcAft>
              <a:buClrTx/>
              <a:buSzTx/>
              <a:buFontTx/>
              <a:buNone/>
              <a:defRPr/>
            </a:pPr>
            <a:r>
              <a:rPr kumimoji="0" lang="zh-CN" altLang="en-US" sz="1400" b="1" i="0" u="none" strike="noStrike" kern="1200" cap="none" spc="0" normalizeH="0" baseline="0" noProof="0" dirty="0">
                <a:ln>
                  <a:noFill/>
                </a:ln>
                <a:solidFill>
                  <a:srgbClr val="C00000"/>
                </a:solidFill>
                <a:effectLst/>
                <a:uLnTx/>
                <a:uFillTx/>
                <a:latin typeface="Times New Roman" panose="02020603050405020304" charset="0"/>
                <a:ea typeface="微软雅黑" panose="020B0503020204020204" charset="-122"/>
                <a:cs typeface="+mn-cs"/>
              </a:rPr>
              <a:t>  </a:t>
            </a:r>
            <a:r>
              <a:rPr kumimoji="1" lang="en-US" altLang="zh-CN" sz="1400" b="1" i="0" u="none" strike="noStrike" kern="1200" cap="none" spc="0" normalizeH="0" baseline="0" noProof="0" dirty="0">
                <a:ln>
                  <a:noFill/>
                </a:ln>
                <a:solidFill>
                  <a:srgbClr val="C00000"/>
                </a:solidFill>
                <a:effectLst/>
                <a:uLnTx/>
                <a:uFillTx/>
                <a:latin typeface="Times New Roman" panose="02020603050405020304" charset="0"/>
                <a:ea typeface="微软雅黑" panose="020B0503020204020204" charset="-122"/>
                <a:cs typeface="+mn-cs"/>
              </a:rPr>
              <a:t>2026</a:t>
            </a:r>
            <a:endParaRPr kumimoji="1" lang="zh-CN" altLang="en-US" sz="1400" b="1" i="0" u="none" strike="noStrike" kern="1200" cap="none" spc="0" normalizeH="0" baseline="0" noProof="0" dirty="0">
              <a:ln>
                <a:noFill/>
              </a:ln>
              <a:solidFill>
                <a:srgbClr val="C00000"/>
              </a:solidFill>
              <a:effectLst/>
              <a:uLnTx/>
              <a:uFillTx/>
              <a:latin typeface="Times New Roman" panose="02020603050405020304" charset="0"/>
              <a:ea typeface="微软雅黑" panose="020B0503020204020204" charset="-122"/>
              <a:cs typeface="+mn-cs"/>
            </a:endParaRPr>
          </a:p>
        </p:txBody>
      </p:sp>
      <p:grpSp>
        <p:nvGrpSpPr>
          <p:cNvPr id="99" name="组合 98"/>
          <p:cNvGrpSpPr/>
          <p:nvPr>
            <p:custDataLst>
              <p:tags r:id="rId9"/>
            </p:custDataLst>
          </p:nvPr>
        </p:nvGrpSpPr>
        <p:grpSpPr>
          <a:xfrm>
            <a:off x="388200" y="3802384"/>
            <a:ext cx="2098510" cy="1734630"/>
            <a:chOff x="3759256" y="4247157"/>
            <a:chExt cx="1532824" cy="1522268"/>
          </a:xfrm>
        </p:grpSpPr>
        <p:grpSp>
          <p:nvGrpSpPr>
            <p:cNvPr id="100" name="组合 99"/>
            <p:cNvGrpSpPr/>
            <p:nvPr/>
          </p:nvGrpSpPr>
          <p:grpSpPr>
            <a:xfrm>
              <a:off x="3759256" y="4247157"/>
              <a:ext cx="1532824" cy="1282731"/>
              <a:chOff x="3863264" y="4221087"/>
              <a:chExt cx="1710268" cy="1431224"/>
            </a:xfrm>
          </p:grpSpPr>
          <p:pic>
            <p:nvPicPr>
              <p:cNvPr id="102" name="图片 101"/>
              <p:cNvPicPr>
                <a:picLocks noChangeAspect="1"/>
              </p:cNvPicPr>
              <p:nvPr>
                <p:custDataLst>
                  <p:tags r:id="rId10"/>
                </p:custDataLst>
              </p:nvPr>
            </p:nvPicPr>
            <p:blipFill>
              <a:blip r:embed="rId11" cstate="print">
                <a:extLst>
                  <a:ext uri="{28A0092B-C50C-407E-A947-70E740481C1C}">
                    <a14:useLocalDpi xmlns:a14="http://schemas.microsoft.com/office/drawing/2010/main" val="0"/>
                  </a:ext>
                </a:extLst>
              </a:blip>
              <a:stretch>
                <a:fillRect/>
              </a:stretch>
            </p:blipFill>
            <p:spPr>
              <a:xfrm>
                <a:off x="3863264" y="4221087"/>
                <a:ext cx="1710268" cy="1431224"/>
              </a:xfrm>
              <a:prstGeom prst="rect">
                <a:avLst/>
              </a:prstGeom>
            </p:spPr>
          </p:pic>
          <p:sp>
            <p:nvSpPr>
              <p:cNvPr id="103" name="椭圆 102"/>
              <p:cNvSpPr/>
              <p:nvPr>
                <p:custDataLst>
                  <p:tags r:id="rId12"/>
                </p:custDataLst>
              </p:nvPr>
            </p:nvSpPr>
            <p:spPr>
              <a:xfrm>
                <a:off x="3995936" y="5140143"/>
                <a:ext cx="391240" cy="393011"/>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charset="0"/>
                  <a:ea typeface="微软雅黑" panose="020B0503020204020204" charset="-122"/>
                </a:endParaRPr>
              </a:p>
            </p:txBody>
          </p:sp>
        </p:grpSp>
        <p:sp>
          <p:nvSpPr>
            <p:cNvPr id="101" name="矩形 93"/>
            <p:cNvSpPr>
              <a:spLocks noChangeArrowheads="1"/>
            </p:cNvSpPr>
            <p:nvPr>
              <p:custDataLst>
                <p:tags r:id="rId13"/>
              </p:custDataLst>
            </p:nvPr>
          </p:nvSpPr>
          <p:spPr bwMode="auto">
            <a:xfrm>
              <a:off x="3759256" y="5474909"/>
              <a:ext cx="1532823" cy="294516"/>
            </a:xfrm>
            <a:prstGeom prst="rect">
              <a:avLst/>
            </a:prstGeom>
            <a:solidFill>
              <a:srgbClr val="28508C"/>
            </a:solidFill>
            <a:ln>
              <a:noFill/>
            </a:ln>
          </p:spPr>
          <p:txBody>
            <a:bodyPr anchor="ctr"/>
            <a:lstStyle>
              <a:lvl1pPr eaLnBrk="0" hangingPunct="0">
                <a:defRPr sz="2400">
                  <a:solidFill>
                    <a:srgbClr val="FF3300"/>
                  </a:solidFill>
                  <a:latin typeface="Tahoma" panose="020B0604030504040204" pitchFamily="34" charset="0"/>
                  <a:ea typeface="宋体" panose="02010600030101010101" pitchFamily="2" charset="-122"/>
                </a:defRPr>
              </a:lvl1pPr>
              <a:lvl2pPr marL="742950" indent="-285750" eaLnBrk="0" hangingPunct="0">
                <a:defRPr sz="2400">
                  <a:solidFill>
                    <a:srgbClr val="FF3300"/>
                  </a:solidFill>
                  <a:latin typeface="Tahoma" panose="020B0604030504040204" pitchFamily="34" charset="0"/>
                  <a:ea typeface="宋体" panose="02010600030101010101" pitchFamily="2" charset="-122"/>
                </a:defRPr>
              </a:lvl2pPr>
              <a:lvl3pPr marL="1143000" indent="-228600" eaLnBrk="0" hangingPunct="0">
                <a:defRPr sz="2400">
                  <a:solidFill>
                    <a:srgbClr val="FF3300"/>
                  </a:solidFill>
                  <a:latin typeface="Tahoma" panose="020B0604030504040204" pitchFamily="34" charset="0"/>
                  <a:ea typeface="宋体" panose="02010600030101010101" pitchFamily="2" charset="-122"/>
                </a:defRPr>
              </a:lvl3pPr>
              <a:lvl4pPr marL="1600200" indent="-228600" eaLnBrk="0" hangingPunct="0">
                <a:defRPr sz="2400">
                  <a:solidFill>
                    <a:srgbClr val="FF3300"/>
                  </a:solidFill>
                  <a:latin typeface="Tahoma" panose="020B0604030504040204" pitchFamily="34" charset="0"/>
                  <a:ea typeface="宋体" panose="02010600030101010101" pitchFamily="2" charset="-122"/>
                </a:defRPr>
              </a:lvl4pPr>
              <a:lvl5pPr marL="2057400" indent="-228600" eaLnBrk="0" hangingPunct="0">
                <a:defRPr sz="2400">
                  <a:solidFill>
                    <a:srgbClr val="FF3300"/>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folHlink"/>
                </a:buClr>
                <a:buFont typeface="Arial" panose="020B0604020202020204" pitchFamily="34" charset="0"/>
                <a:defRPr sz="2400">
                  <a:solidFill>
                    <a:srgbClr val="FF3300"/>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folHlink"/>
                </a:buClr>
                <a:buFont typeface="Arial" panose="020B0604020202020204" pitchFamily="34" charset="0"/>
                <a:defRPr sz="2400">
                  <a:solidFill>
                    <a:srgbClr val="FF3300"/>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folHlink"/>
                </a:buClr>
                <a:buFont typeface="Arial" panose="020B0604020202020204" pitchFamily="34" charset="0"/>
                <a:defRPr sz="2400">
                  <a:solidFill>
                    <a:srgbClr val="FF3300"/>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folHlink"/>
                </a:buClr>
                <a:buFont typeface="Arial" panose="020B0604020202020204" pitchFamily="34" charset="0"/>
                <a:defRPr sz="2400">
                  <a:solidFill>
                    <a:srgbClr val="FF3300"/>
                  </a:solidFill>
                  <a:latin typeface="Tahoma" panose="020B0604030504040204" pitchFamily="34" charset="0"/>
                  <a:ea typeface="宋体" panose="02010600030101010101" pitchFamily="2" charset="-122"/>
                </a:defRPr>
              </a:lvl9pPr>
            </a:lstStyle>
            <a:p>
              <a:pPr marL="0" marR="0" lvl="0" indent="0" algn="ctr" defTabSz="457200" rtl="0" eaLnBrk="1" fontAlgn="base" latinLnBrk="0" hangingPunct="1">
                <a:lnSpc>
                  <a:spcPct val="100000"/>
                </a:lnSpc>
                <a:spcBef>
                  <a:spcPct val="0"/>
                </a:spcBef>
                <a:spcAft>
                  <a:spcPct val="0"/>
                </a:spcAft>
                <a:buClrTx/>
                <a:buSzTx/>
                <a:buFontTx/>
                <a:buNone/>
                <a:defRPr/>
              </a:pPr>
              <a:r>
                <a:rPr kumimoji="0" lang="en-US" altLang="zh-CN" sz="1400" b="1" i="0" u="none" strike="noStrike" kern="1200" cap="none" spc="0" normalizeH="0" baseline="0" noProof="0" dirty="0">
                  <a:ln>
                    <a:noFill/>
                  </a:ln>
                  <a:solidFill>
                    <a:prstClr val="white"/>
                  </a:solidFill>
                  <a:effectLst/>
                  <a:uLnTx/>
                  <a:uFillTx/>
                  <a:latin typeface="Times New Roman" panose="02020603050405020304" charset="0"/>
                  <a:ea typeface="微软雅黑" panose="020B0503020204020204" charset="-122"/>
                  <a:cs typeface="+mn-cs"/>
                </a:rPr>
                <a:t>FY-3D WAI</a:t>
              </a:r>
              <a:endParaRPr kumimoji="0" lang="zh-CN" altLang="en-US" sz="1400" b="1" i="0" u="none" strike="noStrike" kern="1200" cap="none" spc="0" normalizeH="0" baseline="0" noProof="0" dirty="0">
                <a:ln>
                  <a:noFill/>
                </a:ln>
                <a:solidFill>
                  <a:prstClr val="white"/>
                </a:solidFill>
                <a:effectLst/>
                <a:uLnTx/>
                <a:uFillTx/>
                <a:latin typeface="Times New Roman" panose="02020603050405020304" charset="0"/>
                <a:ea typeface="微软雅黑" panose="020B0503020204020204" charset="-122"/>
                <a:cs typeface="+mn-cs"/>
              </a:endParaRPr>
            </a:p>
          </p:txBody>
        </p:sp>
      </p:grpSp>
      <p:grpSp>
        <p:nvGrpSpPr>
          <p:cNvPr id="33" name="组合 32"/>
          <p:cNvGrpSpPr/>
          <p:nvPr>
            <p:custDataLst>
              <p:tags r:id="rId14"/>
            </p:custDataLst>
          </p:nvPr>
        </p:nvGrpSpPr>
        <p:grpSpPr>
          <a:xfrm>
            <a:off x="2682507" y="3716198"/>
            <a:ext cx="1738675" cy="1854920"/>
            <a:chOff x="2663207" y="3994167"/>
            <a:chExt cx="1311817" cy="1255839"/>
          </a:xfrm>
        </p:grpSpPr>
        <p:grpSp>
          <p:nvGrpSpPr>
            <p:cNvPr id="96" name="组合 95"/>
            <p:cNvGrpSpPr/>
            <p:nvPr/>
          </p:nvGrpSpPr>
          <p:grpSpPr>
            <a:xfrm>
              <a:off x="2665399" y="3994167"/>
              <a:ext cx="1309625" cy="987360"/>
              <a:chOff x="5328329" y="1833672"/>
              <a:chExt cx="1223454" cy="1470179"/>
            </a:xfrm>
          </p:grpSpPr>
          <p:pic>
            <p:nvPicPr>
              <p:cNvPr id="97" name="图片 96"/>
              <p:cNvPicPr>
                <a:picLocks noChangeAspect="1"/>
              </p:cNvPicPr>
              <p:nvPr>
                <p:custDataLst>
                  <p:tags r:id="rId15"/>
                </p:custDataLst>
              </p:nvPr>
            </p:nvPicPr>
            <p:blipFill rotWithShape="1">
              <a:blip r:embed="rId16" cstate="print">
                <a:extLst>
                  <a:ext uri="{28A0092B-C50C-407E-A947-70E740481C1C}">
                    <a14:useLocalDpi xmlns:a14="http://schemas.microsoft.com/office/drawing/2010/main" val="0"/>
                  </a:ext>
                </a:extLst>
              </a:blip>
              <a:srcRect t="-279" r="67355" b="12243"/>
              <a:stretch>
                <a:fillRect/>
              </a:stretch>
            </p:blipFill>
            <p:spPr>
              <a:xfrm>
                <a:off x="5328329" y="1833672"/>
                <a:ext cx="1223454" cy="1470179"/>
              </a:xfrm>
              <a:prstGeom prst="rect">
                <a:avLst/>
              </a:prstGeom>
            </p:spPr>
          </p:pic>
          <p:sp>
            <p:nvSpPr>
              <p:cNvPr id="98" name="椭圆 97"/>
              <p:cNvSpPr/>
              <p:nvPr>
                <p:custDataLst>
                  <p:tags r:id="rId17"/>
                </p:custDataLst>
              </p:nvPr>
            </p:nvSpPr>
            <p:spPr>
              <a:xfrm>
                <a:off x="5938985" y="2769804"/>
                <a:ext cx="506545" cy="503657"/>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charset="0"/>
                  <a:ea typeface="微软雅黑" panose="020B0503020204020204" charset="-122"/>
                </a:endParaRPr>
              </a:p>
            </p:txBody>
          </p:sp>
        </p:grpSp>
        <p:sp>
          <p:nvSpPr>
            <p:cNvPr id="104" name="矩形 93"/>
            <p:cNvSpPr>
              <a:spLocks noChangeArrowheads="1"/>
            </p:cNvSpPr>
            <p:nvPr>
              <p:custDataLst>
                <p:tags r:id="rId18"/>
              </p:custDataLst>
            </p:nvPr>
          </p:nvSpPr>
          <p:spPr bwMode="auto">
            <a:xfrm>
              <a:off x="2663207" y="4993231"/>
              <a:ext cx="1309625" cy="256775"/>
            </a:xfrm>
            <a:prstGeom prst="rect">
              <a:avLst/>
            </a:prstGeom>
            <a:solidFill>
              <a:srgbClr val="28508C"/>
            </a:solidFill>
            <a:ln>
              <a:noFill/>
            </a:ln>
          </p:spPr>
          <p:txBody>
            <a:bodyPr anchor="ctr"/>
            <a:lstStyle>
              <a:lvl1pPr eaLnBrk="0" hangingPunct="0">
                <a:defRPr sz="2400">
                  <a:solidFill>
                    <a:srgbClr val="FF3300"/>
                  </a:solidFill>
                  <a:latin typeface="Tahoma" panose="020B0604030504040204" pitchFamily="34" charset="0"/>
                  <a:ea typeface="宋体" panose="02010600030101010101" pitchFamily="2" charset="-122"/>
                </a:defRPr>
              </a:lvl1pPr>
              <a:lvl2pPr marL="742950" indent="-285750" eaLnBrk="0" hangingPunct="0">
                <a:defRPr sz="2400">
                  <a:solidFill>
                    <a:srgbClr val="FF3300"/>
                  </a:solidFill>
                  <a:latin typeface="Tahoma" panose="020B0604030504040204" pitchFamily="34" charset="0"/>
                  <a:ea typeface="宋体" panose="02010600030101010101" pitchFamily="2" charset="-122"/>
                </a:defRPr>
              </a:lvl2pPr>
              <a:lvl3pPr marL="1143000" indent="-228600" eaLnBrk="0" hangingPunct="0">
                <a:defRPr sz="2400">
                  <a:solidFill>
                    <a:srgbClr val="FF3300"/>
                  </a:solidFill>
                  <a:latin typeface="Tahoma" panose="020B0604030504040204" pitchFamily="34" charset="0"/>
                  <a:ea typeface="宋体" panose="02010600030101010101" pitchFamily="2" charset="-122"/>
                </a:defRPr>
              </a:lvl3pPr>
              <a:lvl4pPr marL="1600200" indent="-228600" eaLnBrk="0" hangingPunct="0">
                <a:defRPr sz="2400">
                  <a:solidFill>
                    <a:srgbClr val="FF3300"/>
                  </a:solidFill>
                  <a:latin typeface="Tahoma" panose="020B0604030504040204" pitchFamily="34" charset="0"/>
                  <a:ea typeface="宋体" panose="02010600030101010101" pitchFamily="2" charset="-122"/>
                </a:defRPr>
              </a:lvl4pPr>
              <a:lvl5pPr marL="2057400" indent="-228600" eaLnBrk="0" hangingPunct="0">
                <a:defRPr sz="2400">
                  <a:solidFill>
                    <a:srgbClr val="FF3300"/>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folHlink"/>
                </a:buClr>
                <a:buFont typeface="Arial" panose="020B0604020202020204" pitchFamily="34" charset="0"/>
                <a:defRPr sz="2400">
                  <a:solidFill>
                    <a:srgbClr val="FF3300"/>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folHlink"/>
                </a:buClr>
                <a:buFont typeface="Arial" panose="020B0604020202020204" pitchFamily="34" charset="0"/>
                <a:defRPr sz="2400">
                  <a:solidFill>
                    <a:srgbClr val="FF3300"/>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folHlink"/>
                </a:buClr>
                <a:buFont typeface="Arial" panose="020B0604020202020204" pitchFamily="34" charset="0"/>
                <a:defRPr sz="2400">
                  <a:solidFill>
                    <a:srgbClr val="FF3300"/>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folHlink"/>
                </a:buClr>
                <a:buFont typeface="Arial" panose="020B0604020202020204" pitchFamily="34" charset="0"/>
                <a:defRPr sz="2400">
                  <a:solidFill>
                    <a:srgbClr val="FF3300"/>
                  </a:solidFill>
                  <a:latin typeface="Tahoma" panose="020B0604030504040204" pitchFamily="34" charset="0"/>
                  <a:ea typeface="宋体" panose="02010600030101010101" pitchFamily="2" charset="-122"/>
                </a:defRPr>
              </a:lvl9pPr>
            </a:lstStyle>
            <a:p>
              <a:pPr marL="0" marR="0" lvl="0" indent="0" algn="ctr" defTabSz="457200" rtl="0" eaLnBrk="1" fontAlgn="base" latinLnBrk="0" hangingPunct="1">
                <a:lnSpc>
                  <a:spcPct val="100000"/>
                </a:lnSpc>
                <a:spcBef>
                  <a:spcPct val="0"/>
                </a:spcBef>
                <a:spcAft>
                  <a:spcPct val="0"/>
                </a:spcAft>
                <a:buClrTx/>
                <a:buSzTx/>
                <a:buFontTx/>
                <a:buNone/>
                <a:defRPr/>
              </a:pPr>
              <a:r>
                <a:rPr kumimoji="0" lang="en-US" altLang="zh-CN" sz="1400" b="1" i="0" u="none" strike="noStrike" kern="1200" cap="none" spc="0" normalizeH="0" baseline="0" noProof="0" dirty="0">
                  <a:ln>
                    <a:noFill/>
                  </a:ln>
                  <a:solidFill>
                    <a:prstClr val="white"/>
                  </a:solidFill>
                  <a:effectLst/>
                  <a:uLnTx/>
                  <a:uFillTx/>
                  <a:latin typeface="Times New Roman" panose="02020603050405020304" charset="0"/>
                  <a:ea typeface="微软雅黑" panose="020B0503020204020204" charset="-122"/>
                  <a:cs typeface="+mn-cs"/>
                </a:rPr>
                <a:t>FY-3E XEUV</a:t>
              </a:r>
              <a:endParaRPr kumimoji="0" lang="zh-CN" altLang="en-US" sz="1400" b="1" i="0" u="none" strike="noStrike" kern="1200" cap="none" spc="0" normalizeH="0" baseline="0" noProof="0" dirty="0">
                <a:ln>
                  <a:noFill/>
                </a:ln>
                <a:solidFill>
                  <a:prstClr val="white"/>
                </a:solidFill>
                <a:effectLst/>
                <a:uLnTx/>
                <a:uFillTx/>
                <a:latin typeface="Times New Roman" panose="02020603050405020304" charset="0"/>
                <a:ea typeface="微软雅黑" panose="020B0503020204020204" charset="-122"/>
                <a:cs typeface="+mn-cs"/>
              </a:endParaRPr>
            </a:p>
          </p:txBody>
        </p:sp>
      </p:grpSp>
      <p:grpSp>
        <p:nvGrpSpPr>
          <p:cNvPr id="3" name="组合 2"/>
          <p:cNvGrpSpPr/>
          <p:nvPr>
            <p:custDataLst>
              <p:tags r:id="rId19"/>
            </p:custDataLst>
          </p:nvPr>
        </p:nvGrpSpPr>
        <p:grpSpPr>
          <a:xfrm>
            <a:off x="7169922" y="3716198"/>
            <a:ext cx="2098505" cy="1957910"/>
            <a:chOff x="7143322" y="3972214"/>
            <a:chExt cx="1572415" cy="1270453"/>
          </a:xfrm>
        </p:grpSpPr>
        <p:sp>
          <p:nvSpPr>
            <p:cNvPr id="94" name="矩形 93"/>
            <p:cNvSpPr/>
            <p:nvPr>
              <p:custDataLst>
                <p:tags r:id="rId20"/>
              </p:custDataLst>
            </p:nvPr>
          </p:nvSpPr>
          <p:spPr>
            <a:xfrm>
              <a:off x="7143322" y="5014749"/>
              <a:ext cx="1572415" cy="227918"/>
            </a:xfrm>
            <a:prstGeom prst="rect">
              <a:avLst/>
            </a:prstGeom>
            <a:solidFill>
              <a:srgbClr val="28508C"/>
            </a:solidFill>
          </p:spPr>
          <p:txBody>
            <a:bodyPr wrap="square" anchor="ctr" anchorCtr="0">
              <a:noAutofit/>
            </a:bodyPr>
            <a:lstStyle/>
            <a:p>
              <a:pPr marL="0" marR="0" lvl="0" indent="0" algn="ctr" defTabSz="914400" rtl="0" eaLnBrk="0" fontAlgn="base" latinLnBrk="0" hangingPunct="0">
                <a:lnSpc>
                  <a:spcPct val="100000"/>
                </a:lnSpc>
                <a:spcBef>
                  <a:spcPct val="0"/>
                </a:spcBef>
                <a:spcAft>
                  <a:spcPct val="0"/>
                </a:spcAft>
                <a:buClrTx/>
                <a:buSzTx/>
                <a:buFontTx/>
                <a:buNone/>
                <a:defRPr/>
              </a:pPr>
              <a:r>
                <a:rPr kumimoji="1" lang="en-US" altLang="zh-CN" sz="1400" b="1" i="0" u="none" strike="noStrike" kern="1200" cap="none" spc="0" normalizeH="0" baseline="0" noProof="0" dirty="0">
                  <a:ln>
                    <a:noFill/>
                  </a:ln>
                  <a:solidFill>
                    <a:prstClr val="white"/>
                  </a:solidFill>
                  <a:effectLst/>
                  <a:uLnTx/>
                  <a:uFillTx/>
                  <a:ea typeface="微软雅黑" panose="020B0503020204020204" charset="-122"/>
                  <a:cs typeface="+mn-cs"/>
                </a:rPr>
                <a:t>FY-4C EUVI</a:t>
              </a:r>
              <a:endParaRPr kumimoji="1" lang="en-US" altLang="zh-CN" sz="1400" b="1" i="0" u="none" strike="noStrike" kern="1200" cap="none" spc="0" normalizeH="0" baseline="0" noProof="0" dirty="0">
                <a:ln>
                  <a:noFill/>
                </a:ln>
                <a:solidFill>
                  <a:prstClr val="white"/>
                </a:solidFill>
                <a:effectLst/>
                <a:uLnTx/>
                <a:uFillTx/>
                <a:ea typeface="微软雅黑" panose="020B0503020204020204" charset="-122"/>
                <a:cs typeface="+mn-cs"/>
              </a:endParaRPr>
            </a:p>
          </p:txBody>
        </p:sp>
        <p:pic>
          <p:nvPicPr>
            <p:cNvPr id="108" name="Picture 2"/>
            <p:cNvPicPr>
              <a:picLocks noChangeAspect="1" noChangeArrowheads="1"/>
            </p:cNvPicPr>
            <p:nvPr>
              <p:custDataLst>
                <p:tags r:id="rId21"/>
              </p:custDataLst>
            </p:nvPr>
          </p:nvPicPr>
          <p:blipFill rotWithShape="1">
            <a:blip r:embed="rId22" cstate="print">
              <a:extLst>
                <a:ext uri="{28A0092B-C50C-407E-A947-70E740481C1C}">
                  <a14:useLocalDpi xmlns:a14="http://schemas.microsoft.com/office/drawing/2010/main" val="0"/>
                </a:ext>
              </a:extLst>
            </a:blip>
            <a:srcRect l="11413" t="15187" r="8613" b="12600"/>
            <a:stretch>
              <a:fillRect/>
            </a:stretch>
          </p:blipFill>
          <p:spPr bwMode="auto">
            <a:xfrm>
              <a:off x="7193540" y="3972214"/>
              <a:ext cx="1522197" cy="1030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cxnSp>
        <p:nvCxnSpPr>
          <p:cNvPr id="118" name="直接连接符 117"/>
          <p:cNvCxnSpPr/>
          <p:nvPr>
            <p:custDataLst>
              <p:tags r:id="rId23"/>
            </p:custDataLst>
          </p:nvPr>
        </p:nvCxnSpPr>
        <p:spPr>
          <a:xfrm>
            <a:off x="3435375" y="3527027"/>
            <a:ext cx="0" cy="106709"/>
          </a:xfrm>
          <a:prstGeom prst="line">
            <a:avLst/>
          </a:prstGeom>
          <a:ln w="28575">
            <a:solidFill>
              <a:srgbClr val="28508C"/>
            </a:solidFill>
          </a:ln>
        </p:spPr>
        <p:style>
          <a:lnRef idx="1">
            <a:schemeClr val="accent1"/>
          </a:lnRef>
          <a:fillRef idx="0">
            <a:schemeClr val="accent1"/>
          </a:fillRef>
          <a:effectRef idx="0">
            <a:schemeClr val="accent1"/>
          </a:effectRef>
          <a:fontRef idx="minor">
            <a:schemeClr val="tx1"/>
          </a:fontRef>
        </p:style>
      </p:cxnSp>
      <p:cxnSp>
        <p:nvCxnSpPr>
          <p:cNvPr id="119" name="直接连接符 118"/>
          <p:cNvCxnSpPr/>
          <p:nvPr>
            <p:custDataLst>
              <p:tags r:id="rId24"/>
            </p:custDataLst>
          </p:nvPr>
        </p:nvCxnSpPr>
        <p:spPr>
          <a:xfrm>
            <a:off x="5858222" y="3548798"/>
            <a:ext cx="0" cy="106709"/>
          </a:xfrm>
          <a:prstGeom prst="line">
            <a:avLst/>
          </a:prstGeom>
          <a:ln w="28575">
            <a:solidFill>
              <a:srgbClr val="28508C"/>
            </a:solidFill>
          </a:ln>
        </p:spPr>
        <p:style>
          <a:lnRef idx="1">
            <a:schemeClr val="accent1"/>
          </a:lnRef>
          <a:fillRef idx="0">
            <a:schemeClr val="accent1"/>
          </a:fillRef>
          <a:effectRef idx="0">
            <a:schemeClr val="accent1"/>
          </a:effectRef>
          <a:fontRef idx="minor">
            <a:schemeClr val="tx1"/>
          </a:fontRef>
        </p:style>
      </p:cxnSp>
      <p:cxnSp>
        <p:nvCxnSpPr>
          <p:cNvPr id="120" name="直接连接符 119"/>
          <p:cNvCxnSpPr/>
          <p:nvPr>
            <p:custDataLst>
              <p:tags r:id="rId25"/>
            </p:custDataLst>
          </p:nvPr>
        </p:nvCxnSpPr>
        <p:spPr>
          <a:xfrm>
            <a:off x="8128672" y="3537912"/>
            <a:ext cx="0" cy="106709"/>
          </a:xfrm>
          <a:prstGeom prst="line">
            <a:avLst/>
          </a:prstGeom>
          <a:ln w="28575">
            <a:solidFill>
              <a:srgbClr val="28508C"/>
            </a:solidFill>
          </a:ln>
        </p:spPr>
        <p:style>
          <a:lnRef idx="1">
            <a:schemeClr val="accent1"/>
          </a:lnRef>
          <a:fillRef idx="0">
            <a:schemeClr val="accent1"/>
          </a:fillRef>
          <a:effectRef idx="0">
            <a:schemeClr val="accent1"/>
          </a:effectRef>
          <a:fontRef idx="minor">
            <a:schemeClr val="tx1"/>
          </a:fontRef>
        </p:style>
      </p:cxnSp>
      <p:cxnSp>
        <p:nvCxnSpPr>
          <p:cNvPr id="121" name="直接连接符 120"/>
          <p:cNvCxnSpPr/>
          <p:nvPr>
            <p:custDataLst>
              <p:tags r:id="rId26"/>
            </p:custDataLst>
          </p:nvPr>
        </p:nvCxnSpPr>
        <p:spPr>
          <a:xfrm>
            <a:off x="10213505" y="3481022"/>
            <a:ext cx="0" cy="106709"/>
          </a:xfrm>
          <a:prstGeom prst="line">
            <a:avLst/>
          </a:prstGeom>
          <a:ln w="28575">
            <a:solidFill>
              <a:srgbClr val="28508C"/>
            </a:solidFill>
          </a:ln>
        </p:spPr>
        <p:style>
          <a:lnRef idx="1">
            <a:schemeClr val="accent1"/>
          </a:lnRef>
          <a:fillRef idx="0">
            <a:schemeClr val="accent1"/>
          </a:fillRef>
          <a:effectRef idx="0">
            <a:schemeClr val="accent1"/>
          </a:effectRef>
          <a:fontRef idx="minor">
            <a:schemeClr val="tx1"/>
          </a:fontRef>
        </p:style>
      </p:cxnSp>
      <p:grpSp>
        <p:nvGrpSpPr>
          <p:cNvPr id="34" name="组合 33"/>
          <p:cNvGrpSpPr/>
          <p:nvPr>
            <p:custDataLst>
              <p:tags r:id="rId27"/>
            </p:custDataLst>
          </p:nvPr>
        </p:nvGrpSpPr>
        <p:grpSpPr>
          <a:xfrm>
            <a:off x="9506588" y="3742410"/>
            <a:ext cx="1963457" cy="1914089"/>
            <a:chOff x="9559844" y="3934998"/>
            <a:chExt cx="1553829" cy="1283479"/>
          </a:xfrm>
        </p:grpSpPr>
        <p:pic>
          <p:nvPicPr>
            <p:cNvPr id="109" name="Picture 2"/>
            <p:cNvPicPr>
              <a:picLocks noChangeAspect="1" noChangeArrowheads="1"/>
            </p:cNvPicPr>
            <p:nvPr>
              <p:custDataLst>
                <p:tags r:id="rId28"/>
              </p:custDataLst>
            </p:nvPr>
          </p:nvPicPr>
          <p:blipFill rotWithShape="1">
            <a:blip r:embed="rId22" cstate="print">
              <a:extLst>
                <a:ext uri="{28A0092B-C50C-407E-A947-70E740481C1C}">
                  <a14:useLocalDpi xmlns:a14="http://schemas.microsoft.com/office/drawing/2010/main" val="0"/>
                </a:ext>
              </a:extLst>
            </a:blip>
            <a:srcRect l="11413" t="15187" r="8613" b="12600"/>
            <a:stretch>
              <a:fillRect/>
            </a:stretch>
          </p:blipFill>
          <p:spPr bwMode="auto">
            <a:xfrm>
              <a:off x="9559844" y="3934998"/>
              <a:ext cx="1522197" cy="1030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2" name="矩形 121"/>
            <p:cNvSpPr/>
            <p:nvPr>
              <p:custDataLst>
                <p:tags r:id="rId29"/>
              </p:custDataLst>
            </p:nvPr>
          </p:nvSpPr>
          <p:spPr>
            <a:xfrm>
              <a:off x="9559845" y="5014748"/>
              <a:ext cx="1553828" cy="203729"/>
            </a:xfrm>
            <a:prstGeom prst="rect">
              <a:avLst/>
            </a:prstGeom>
            <a:solidFill>
              <a:srgbClr val="28508C"/>
            </a:solidFill>
          </p:spPr>
          <p:txBody>
            <a:bodyPr wrap="square" anchor="ctr" anchorCtr="0">
              <a:noAutofit/>
            </a:bodyPr>
            <a:lstStyle/>
            <a:p>
              <a:pPr marL="0" marR="0" lvl="0" indent="0" algn="ctr" defTabSz="914400" rtl="0" eaLnBrk="0" fontAlgn="base" latinLnBrk="0" hangingPunct="0">
                <a:lnSpc>
                  <a:spcPct val="100000"/>
                </a:lnSpc>
                <a:spcBef>
                  <a:spcPct val="0"/>
                </a:spcBef>
                <a:spcAft>
                  <a:spcPct val="0"/>
                </a:spcAft>
                <a:buClrTx/>
                <a:buSzTx/>
                <a:buFontTx/>
                <a:buNone/>
                <a:defRPr/>
              </a:pPr>
              <a:r>
                <a:rPr kumimoji="1" lang="en-US" altLang="zh-CN" sz="1400" b="1" i="0" u="none" strike="noStrike" kern="1200" cap="none" spc="0" normalizeH="0" baseline="0" noProof="0" dirty="0">
                  <a:ln>
                    <a:noFill/>
                  </a:ln>
                  <a:solidFill>
                    <a:prstClr val="white"/>
                  </a:solidFill>
                  <a:effectLst/>
                  <a:uLnTx/>
                  <a:uFillTx/>
                  <a:ea typeface="微软雅黑" panose="020B0503020204020204" charset="-122"/>
                  <a:cs typeface="+mn-cs"/>
                </a:rPr>
                <a:t>FY-4D EUVI</a:t>
              </a:r>
              <a:endParaRPr kumimoji="1" lang="en-US" altLang="zh-CN" sz="1400" b="1" i="0" u="none" strike="noStrike" kern="1200" cap="none" spc="0" normalizeH="0" baseline="0" noProof="0" dirty="0">
                <a:ln>
                  <a:noFill/>
                </a:ln>
                <a:solidFill>
                  <a:prstClr val="white"/>
                </a:solidFill>
                <a:effectLst/>
                <a:uLnTx/>
                <a:uFillTx/>
                <a:ea typeface="微软雅黑" panose="020B0503020204020204" charset="-122"/>
                <a:cs typeface="+mn-cs"/>
              </a:endParaRPr>
            </a:p>
          </p:txBody>
        </p:sp>
      </p:grpSp>
      <p:grpSp>
        <p:nvGrpSpPr>
          <p:cNvPr id="43" name="组合 42"/>
          <p:cNvGrpSpPr/>
          <p:nvPr>
            <p:custDataLst>
              <p:tags r:id="rId30"/>
            </p:custDataLst>
          </p:nvPr>
        </p:nvGrpSpPr>
        <p:grpSpPr>
          <a:xfrm>
            <a:off x="4798847" y="3679928"/>
            <a:ext cx="1735770" cy="2005367"/>
            <a:chOff x="4401890" y="3979426"/>
            <a:chExt cx="1294316" cy="1313525"/>
          </a:xfrm>
        </p:grpSpPr>
        <p:graphicFrame>
          <p:nvGraphicFramePr>
            <p:cNvPr id="107" name="对象 106"/>
            <p:cNvGraphicFramePr>
              <a:graphicFrameLocks noChangeAspect="1"/>
            </p:cNvGraphicFramePr>
            <p:nvPr>
              <p:custDataLst>
                <p:tags r:id="rId31"/>
              </p:custDataLst>
            </p:nvPr>
          </p:nvGraphicFramePr>
          <p:xfrm>
            <a:off x="4401890" y="3979426"/>
            <a:ext cx="1168909" cy="1075422"/>
          </p:xfrm>
          <a:graphic>
            <a:graphicData uri="http://schemas.openxmlformats.org/presentationml/2006/ole">
              <mc:AlternateContent xmlns:mc="http://schemas.openxmlformats.org/markup-compatibility/2006">
                <mc:Choice xmlns:v="urn:schemas-microsoft-com:vml" Requires="v">
                  <p:oleObj spid="_x0000_s5" name="Visio" r:id="rId32" imgW="5370195" imgH="6690360" progId="Visio.Drawing.11">
                    <p:embed/>
                  </p:oleObj>
                </mc:Choice>
                <mc:Fallback>
                  <p:oleObj name="Visio" r:id="rId32" imgW="5370195" imgH="6690360" progId="Visio.Drawing.11">
                    <p:embed/>
                    <p:pic>
                      <p:nvPicPr>
                        <p:cNvPr id="0" name="对象 106"/>
                        <p:cNvPicPr>
                          <a:picLocks noChangeAspect="1" noChangeArrowheads="1"/>
                        </p:cNvPicPr>
                        <p:nvPr/>
                      </p:nvPicPr>
                      <p:blipFill>
                        <a:blip r:embed="rId33"/>
                        <a:srcRect/>
                        <a:stretch>
                          <a:fillRect/>
                        </a:stretch>
                      </p:blipFill>
                      <p:spPr bwMode="auto">
                        <a:xfrm>
                          <a:off x="4401890" y="3979426"/>
                          <a:ext cx="1168909" cy="1075422"/>
                        </a:xfrm>
                        <a:prstGeom prst="rect">
                          <a:avLst/>
                        </a:prstGeom>
                        <a:noFill/>
                      </p:spPr>
                    </p:pic>
                  </p:oleObj>
                </mc:Fallback>
              </mc:AlternateContent>
            </a:graphicData>
          </a:graphic>
        </p:graphicFrame>
        <p:sp>
          <p:nvSpPr>
            <p:cNvPr id="124" name="矩形 123"/>
            <p:cNvSpPr/>
            <p:nvPr>
              <p:custDataLst>
                <p:tags r:id="rId34"/>
              </p:custDataLst>
            </p:nvPr>
          </p:nvSpPr>
          <p:spPr>
            <a:xfrm>
              <a:off x="4457195" y="5065033"/>
              <a:ext cx="1239011" cy="227918"/>
            </a:xfrm>
            <a:prstGeom prst="rect">
              <a:avLst/>
            </a:prstGeom>
            <a:solidFill>
              <a:srgbClr val="28508C"/>
            </a:solidFill>
          </p:spPr>
          <p:txBody>
            <a:bodyPr wrap="square" anchor="ctr" anchorCtr="0">
              <a:noAutofit/>
            </a:bodyPr>
            <a:lstStyle/>
            <a:p>
              <a:pPr marL="0" marR="0" lvl="0" indent="0" algn="ctr" defTabSz="914400" rtl="0" eaLnBrk="0" fontAlgn="base" latinLnBrk="0" hangingPunct="0">
                <a:lnSpc>
                  <a:spcPct val="100000"/>
                </a:lnSpc>
                <a:spcBef>
                  <a:spcPct val="0"/>
                </a:spcBef>
                <a:spcAft>
                  <a:spcPct val="0"/>
                </a:spcAft>
                <a:buClrTx/>
                <a:buSzTx/>
                <a:buFontTx/>
                <a:buNone/>
                <a:defRPr/>
              </a:pPr>
              <a:r>
                <a:rPr kumimoji="1" lang="en-US" altLang="zh-CN" sz="1400" b="1" i="0" u="none" strike="noStrike" kern="1200" cap="none" spc="0" normalizeH="0" baseline="0" noProof="0" dirty="0">
                  <a:ln>
                    <a:noFill/>
                  </a:ln>
                  <a:solidFill>
                    <a:prstClr val="white"/>
                  </a:solidFill>
                  <a:effectLst/>
                  <a:uLnTx/>
                  <a:uFillTx/>
                  <a:ea typeface="微软雅黑" panose="020B0503020204020204" charset="-122"/>
                  <a:cs typeface="+mn-cs"/>
                </a:rPr>
                <a:t>FY-3H WAI</a:t>
              </a:r>
              <a:endParaRPr kumimoji="1" lang="en-US" altLang="zh-CN" sz="1400" b="1" i="0" u="none" strike="noStrike" kern="1200" cap="none" spc="0" normalizeH="0" baseline="0" noProof="0" dirty="0">
                <a:ln>
                  <a:noFill/>
                </a:ln>
                <a:solidFill>
                  <a:prstClr val="white"/>
                </a:solidFill>
                <a:effectLst/>
                <a:uLnTx/>
                <a:uFillTx/>
                <a:ea typeface="微软雅黑" panose="020B0503020204020204" charset="-122"/>
                <a:cs typeface="+mn-cs"/>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stretch>
            <a:fillRect/>
          </a:stretch>
        </p:blipFill>
        <p:spPr>
          <a:xfrm>
            <a:off x="8510905" y="219710"/>
            <a:ext cx="3578225" cy="917575"/>
          </a:xfrm>
          <a:prstGeom prst="rect">
            <a:avLst/>
          </a:prstGeom>
        </p:spPr>
      </p:pic>
      <p:sp>
        <p:nvSpPr>
          <p:cNvPr id="42" name="内容占位符 2"/>
          <p:cNvSpPr txBox="1"/>
          <p:nvPr/>
        </p:nvSpPr>
        <p:spPr>
          <a:xfrm>
            <a:off x="252730" y="1275080"/>
            <a:ext cx="12160250" cy="1496695"/>
          </a:xfrm>
          <a:prstGeom prst="rect">
            <a:avLst/>
          </a:prstGeom>
        </p:spPr>
        <p:txBody>
          <a:bodyPr>
            <a:noAutofit/>
          </a:bodyPr>
          <a:lstStyle>
            <a:defPPr>
              <a:defRPr lang="zh-CN"/>
            </a:defPPr>
            <a:lvl1pPr marL="228600" indent="-228600" fontAlgn="auto">
              <a:lnSpc>
                <a:spcPct val="150000"/>
              </a:lnSpc>
              <a:spcBef>
                <a:spcPts val="1000"/>
              </a:spcBef>
              <a:spcAft>
                <a:spcPts val="0"/>
              </a:spcAft>
              <a:buClr>
                <a:srgbClr val="FF0000"/>
              </a:buClr>
              <a:buFont typeface="Wingdings" panose="05000000000000000000" pitchFamily="2" charset="2"/>
              <a:buChar char="p"/>
              <a:defRPr sz="2400" b="0" kern="100">
                <a:latin typeface="+mj-ea"/>
                <a:ea typeface="+mj-ea"/>
                <a:cs typeface="仿宋_GB2312" panose="02010609030101010101" pitchFamily="49" charset="-122"/>
              </a:defRPr>
            </a:lvl1pPr>
            <a:lvl2pPr marL="685800" indent="-228600">
              <a:lnSpc>
                <a:spcPct val="90000"/>
              </a:lnSpc>
              <a:spcBef>
                <a:spcPts val="500"/>
              </a:spcBef>
              <a:buFont typeface="Arial" panose="020B0604020202020204" pitchFamily="34" charset="0"/>
              <a:buChar char="•"/>
              <a:defRPr sz="2400">
                <a:latin typeface="+mn-lt"/>
                <a:ea typeface="+mn-ea"/>
              </a:defRPr>
            </a:lvl2pPr>
            <a:lvl3pPr marL="1143000" indent="-228600">
              <a:lnSpc>
                <a:spcPct val="90000"/>
              </a:lnSpc>
              <a:spcBef>
                <a:spcPts val="500"/>
              </a:spcBef>
              <a:buFont typeface="Arial" panose="020B0604020202020204" pitchFamily="34" charset="0"/>
              <a:buChar char="•"/>
              <a:defRPr sz="2000">
                <a:latin typeface="+mn-lt"/>
                <a:ea typeface="+mn-ea"/>
              </a:defRPr>
            </a:lvl3pPr>
            <a:lvl4pPr marL="1600200" indent="-228600">
              <a:lnSpc>
                <a:spcPct val="90000"/>
              </a:lnSpc>
              <a:spcBef>
                <a:spcPts val="500"/>
              </a:spcBef>
              <a:buFont typeface="Arial" panose="020B0604020202020204" pitchFamily="34" charset="0"/>
              <a:buChar char="•"/>
              <a:defRPr sz="1800">
                <a:latin typeface="+mn-lt"/>
                <a:ea typeface="+mn-ea"/>
              </a:defRPr>
            </a:lvl4pPr>
            <a:lvl5pPr marL="2057400" indent="-228600">
              <a:lnSpc>
                <a:spcPct val="90000"/>
              </a:lnSpc>
              <a:spcBef>
                <a:spcPts val="500"/>
              </a:spcBef>
              <a:buFont typeface="Arial" panose="020B0604020202020204" pitchFamily="34" charset="0"/>
              <a:buChar char="•"/>
              <a:defRPr sz="1800">
                <a:latin typeface="+mn-lt"/>
                <a:ea typeface="+mn-ea"/>
              </a:defRPr>
            </a:lvl5pPr>
            <a:lvl6pPr marL="2514600" indent="-228600">
              <a:lnSpc>
                <a:spcPct val="90000"/>
              </a:lnSpc>
              <a:spcBef>
                <a:spcPts val="500"/>
              </a:spcBef>
              <a:buFont typeface="Arial" panose="020B0604020202020204" pitchFamily="34" charset="0"/>
              <a:buChar char="•"/>
              <a:defRPr sz="1800">
                <a:latin typeface="+mn-lt"/>
                <a:ea typeface="+mn-ea"/>
              </a:defRPr>
            </a:lvl6pPr>
            <a:lvl7pPr marL="2971800" indent="-228600">
              <a:lnSpc>
                <a:spcPct val="90000"/>
              </a:lnSpc>
              <a:spcBef>
                <a:spcPts val="500"/>
              </a:spcBef>
              <a:buFont typeface="Arial" panose="020B0604020202020204" pitchFamily="34" charset="0"/>
              <a:buChar char="•"/>
              <a:defRPr sz="1800">
                <a:latin typeface="+mn-lt"/>
                <a:ea typeface="+mn-ea"/>
              </a:defRPr>
            </a:lvl7pPr>
            <a:lvl8pPr marL="3429000" indent="-228600">
              <a:lnSpc>
                <a:spcPct val="90000"/>
              </a:lnSpc>
              <a:spcBef>
                <a:spcPts val="500"/>
              </a:spcBef>
              <a:buFont typeface="Arial" panose="020B0604020202020204" pitchFamily="34" charset="0"/>
              <a:buChar char="•"/>
              <a:defRPr sz="1800">
                <a:latin typeface="+mn-lt"/>
                <a:ea typeface="+mn-ea"/>
              </a:defRPr>
            </a:lvl8pPr>
            <a:lvl9pPr marL="3886200" indent="-228600">
              <a:lnSpc>
                <a:spcPct val="90000"/>
              </a:lnSpc>
              <a:spcBef>
                <a:spcPts val="500"/>
              </a:spcBef>
              <a:buFont typeface="Arial" panose="020B0604020202020204" pitchFamily="34" charset="0"/>
              <a:buChar char="•"/>
              <a:defRPr sz="1800">
                <a:latin typeface="+mn-lt"/>
                <a:ea typeface="+mn-ea"/>
              </a:defRPr>
            </a:lvl9pPr>
          </a:lstStyle>
          <a:p>
            <a:pPr algn="l">
              <a:lnSpc>
                <a:spcPct val="100000"/>
              </a:lnSpc>
              <a:spcBef>
                <a:spcPts val="0"/>
              </a:spcBef>
              <a:buClr>
                <a:srgbClr val="008CBF"/>
              </a:buClr>
              <a:buSzTx/>
              <a:buFont typeface="Arial" panose="020B0604020202020204" pitchFamily="34" charset="0"/>
              <a:buChar char="•"/>
            </a:pPr>
            <a:r>
              <a:rPr lang="en-US" altLang="zh-CN" sz="1800" kern="1200" dirty="0">
                <a:solidFill>
                  <a:schemeClr val="tx2"/>
                </a:solidFill>
                <a:latin typeface="Arial" panose="020B0604020202020204" pitchFamily="34" charset="0"/>
                <a:ea typeface="+mn-ea"/>
                <a:cs typeface="Arial" panose="020B0604020202020204" pitchFamily="34" charset="0"/>
              </a:rPr>
              <a:t>Wide-fiel</a:t>
            </a:r>
            <a:r>
              <a:rPr lang="en-US" altLang="zh-CN" sz="1800" kern="1200" dirty="0">
                <a:solidFill>
                  <a:schemeClr val="tx2"/>
                </a:solidFill>
                <a:latin typeface="Arial" panose="020B0604020202020204" pitchFamily="34" charset="0"/>
                <a:ea typeface="+mn-ea"/>
                <a:cs typeface="Arial" panose="020B0604020202020204" pitchFamily="34" charset="0"/>
              </a:rPr>
              <a:t>d aurora imager in the solar polar orbit through</a:t>
            </a:r>
            <a:r>
              <a:rPr lang="en-US" altLang="zh-CN" sz="1800" b="1" kern="1200" dirty="0">
                <a:solidFill>
                  <a:schemeClr val="tx2"/>
                </a:solidFill>
                <a:latin typeface="Arial" panose="020B0604020202020204" pitchFamily="34" charset="0"/>
                <a:ea typeface="+mn-ea"/>
                <a:cs typeface="Arial" panose="020B0604020202020204" pitchFamily="34" charset="0"/>
              </a:rPr>
              <a:t> 130</a:t>
            </a:r>
            <a:r>
              <a:rPr lang="en-US" altLang="en-US" sz="1800" b="1" kern="1200" dirty="0">
                <a:solidFill>
                  <a:schemeClr val="tx2"/>
                </a:solidFill>
                <a:latin typeface="Arial" panose="020B0604020202020204" pitchFamily="34" charset="0"/>
                <a:ea typeface="+mn-ea"/>
                <a:cs typeface="Arial" panose="020B0604020202020204" pitchFamily="34" charset="0"/>
              </a:rPr>
              <a:t>°</a:t>
            </a:r>
            <a:r>
              <a:rPr lang="en-US" altLang="en-US" sz="1800" b="1" kern="1200" dirty="0">
                <a:solidFill>
                  <a:schemeClr val="tx2"/>
                </a:solidFill>
                <a:latin typeface="Arial" panose="020B0604020202020204" pitchFamily="34" charset="0"/>
                <a:ea typeface="+mn-ea"/>
                <a:cs typeface="Arial" panose="020B0604020202020204" pitchFamily="34" charset="0"/>
              </a:rPr>
              <a:t>×</a:t>
            </a:r>
            <a:r>
              <a:rPr lang="en-US" altLang="zh-CN" sz="1800" b="1" kern="1200" dirty="0">
                <a:solidFill>
                  <a:schemeClr val="tx2"/>
                </a:solidFill>
                <a:latin typeface="Arial" panose="020B0604020202020204" pitchFamily="34" charset="0"/>
                <a:ea typeface="+mn-ea"/>
                <a:cs typeface="Arial" panose="020B0604020202020204" pitchFamily="34" charset="0"/>
              </a:rPr>
              <a:t>130</a:t>
            </a:r>
            <a:r>
              <a:rPr lang="en-US" altLang="en-US" sz="1800" b="1" kern="1200" dirty="0">
                <a:solidFill>
                  <a:schemeClr val="tx2"/>
                </a:solidFill>
                <a:latin typeface="Arial" panose="020B0604020202020204" pitchFamily="34" charset="0"/>
                <a:ea typeface="+mn-ea"/>
                <a:cs typeface="Arial" panose="020B0604020202020204" pitchFamily="34" charset="0"/>
              </a:rPr>
              <a:t>°</a:t>
            </a:r>
            <a:r>
              <a:rPr lang="en-US" altLang="zh-CN" sz="1800" kern="1200" dirty="0">
                <a:solidFill>
                  <a:schemeClr val="tx2"/>
                </a:solidFill>
                <a:latin typeface="Arial" panose="020B0604020202020204" pitchFamily="34" charset="0"/>
                <a:ea typeface="+mn-ea"/>
                <a:cs typeface="Arial" panose="020B0604020202020204" pitchFamily="34" charset="0"/>
              </a:rPr>
              <a:t> large field of view, </a:t>
            </a:r>
            <a:endParaRPr lang="en-US" altLang="zh-CN" sz="1800" kern="1200" dirty="0">
              <a:solidFill>
                <a:schemeClr val="tx2"/>
              </a:solidFill>
              <a:latin typeface="Arial" panose="020B0604020202020204" pitchFamily="34" charset="0"/>
              <a:ea typeface="+mn-ea"/>
              <a:cs typeface="Arial" panose="020B0604020202020204" pitchFamily="34" charset="0"/>
            </a:endParaRPr>
          </a:p>
          <a:p>
            <a:pPr algn="l">
              <a:lnSpc>
                <a:spcPct val="100000"/>
              </a:lnSpc>
              <a:spcBef>
                <a:spcPts val="0"/>
              </a:spcBef>
              <a:buClr>
                <a:srgbClr val="008CBF"/>
              </a:buClr>
              <a:buSzTx/>
              <a:buFont typeface="Arial" panose="020B0604020202020204" pitchFamily="34" charset="0"/>
              <a:buChar char="•"/>
            </a:pPr>
            <a:r>
              <a:rPr lang="en-US" altLang="zh-CN" sz="1800" kern="1200" dirty="0">
                <a:solidFill>
                  <a:schemeClr val="tx2"/>
                </a:solidFill>
                <a:latin typeface="Arial" panose="020B0604020202020204" pitchFamily="34" charset="0"/>
                <a:ea typeface="+mn-ea"/>
                <a:cs typeface="Arial" panose="020B0604020202020204" pitchFamily="34" charset="0"/>
              </a:rPr>
              <a:t>the N2 molecular radiation LBH band (</a:t>
            </a:r>
            <a:r>
              <a:rPr lang="en-US" altLang="zh-CN" sz="1800" b="1" kern="1200" dirty="0">
                <a:solidFill>
                  <a:schemeClr val="tx2"/>
                </a:solidFill>
                <a:latin typeface="Arial" panose="020B0604020202020204" pitchFamily="34" charset="0"/>
                <a:ea typeface="+mn-ea"/>
                <a:cs typeface="Arial" panose="020B0604020202020204" pitchFamily="34" charset="0"/>
              </a:rPr>
              <a:t>140nm~180nm</a:t>
            </a:r>
            <a:r>
              <a:rPr lang="en-US" altLang="zh-CN" sz="1800" kern="1200" dirty="0">
                <a:solidFill>
                  <a:schemeClr val="tx2"/>
                </a:solidFill>
                <a:latin typeface="Arial" panose="020B0604020202020204" pitchFamily="34" charset="0"/>
                <a:ea typeface="+mn-ea"/>
                <a:cs typeface="Arial" panose="020B0604020202020204" pitchFamily="34" charset="0"/>
              </a:rPr>
              <a:t>) of the Earth‘s northern and southern auroras were imaged </a:t>
            </a:r>
            <a:endParaRPr lang="en-US" altLang="zh-CN" sz="1800" kern="1200" dirty="0">
              <a:solidFill>
                <a:schemeClr val="tx2"/>
              </a:solidFill>
              <a:latin typeface="Arial" panose="020B0604020202020204" pitchFamily="34" charset="0"/>
              <a:ea typeface="+mn-ea"/>
              <a:cs typeface="Arial" panose="020B0604020202020204" pitchFamily="34" charset="0"/>
            </a:endParaRPr>
          </a:p>
          <a:p>
            <a:pPr algn="l">
              <a:lnSpc>
                <a:spcPct val="100000"/>
              </a:lnSpc>
              <a:spcBef>
                <a:spcPts val="0"/>
              </a:spcBef>
              <a:buClr>
                <a:srgbClr val="008CBF"/>
              </a:buClr>
              <a:buSzTx/>
              <a:buFont typeface="Arial" panose="020B0604020202020204" pitchFamily="34" charset="0"/>
              <a:buChar char="•"/>
            </a:pPr>
            <a:r>
              <a:rPr lang="en-US" altLang="zh-CN" sz="1800" b="1" kern="1200" dirty="0">
                <a:solidFill>
                  <a:schemeClr val="tx2"/>
                </a:solidFill>
                <a:latin typeface="Arial" panose="020B0604020202020204" pitchFamily="34" charset="0"/>
                <a:ea typeface="+mn-ea"/>
                <a:cs typeface="Arial" panose="020B0604020202020204" pitchFamily="34" charset="0"/>
              </a:rPr>
              <a:t>Aurora radiation intensity information with the spatial resolution of 10km in the auroral oval was obtained</a:t>
            </a:r>
            <a:r>
              <a:rPr lang="en-US" altLang="zh-CN" sz="1800" kern="1200" dirty="0">
                <a:solidFill>
                  <a:schemeClr val="tx2"/>
                </a:solidFill>
                <a:latin typeface="Arial" panose="020B0604020202020204" pitchFamily="34" charset="0"/>
                <a:ea typeface="+mn-ea"/>
                <a:cs typeface="Arial" panose="020B0604020202020204" pitchFamily="34" charset="0"/>
              </a:rPr>
              <a:t>.</a:t>
            </a:r>
            <a:endParaRPr lang="en-US" altLang="zh-CN" sz="1800" kern="1200" dirty="0">
              <a:solidFill>
                <a:schemeClr val="tx2"/>
              </a:solidFill>
              <a:latin typeface="Arial" panose="020B0604020202020204" pitchFamily="34" charset="0"/>
              <a:ea typeface="+mn-ea"/>
              <a:cs typeface="Arial" panose="020B0604020202020204" pitchFamily="34" charset="0"/>
            </a:endParaRPr>
          </a:p>
          <a:p>
            <a:pPr algn="l">
              <a:lnSpc>
                <a:spcPct val="100000"/>
              </a:lnSpc>
              <a:spcBef>
                <a:spcPts val="0"/>
              </a:spcBef>
              <a:buClr>
                <a:srgbClr val="008CBF"/>
              </a:buClr>
              <a:buSzTx/>
              <a:buFont typeface="Arial" panose="020B0604020202020204" pitchFamily="34" charset="0"/>
              <a:buChar char="•"/>
            </a:pPr>
            <a:r>
              <a:rPr lang="en-US" altLang="zh-CN" sz="1800" kern="1200" dirty="0">
                <a:solidFill>
                  <a:schemeClr val="tx2"/>
                </a:solidFill>
                <a:latin typeface="Arial" panose="020B0604020202020204" pitchFamily="34" charset="0"/>
                <a:ea typeface="+mn-ea"/>
                <a:cs typeface="Arial" panose="020B0604020202020204" pitchFamily="34" charset="0"/>
              </a:rPr>
              <a:t>Forecast geomagnetic storm, magnetospheric substorm and ionospheric weather in polar region. </a:t>
            </a:r>
            <a:endParaRPr lang="en-US" altLang="zh-CN" sz="1800" kern="1200" dirty="0">
              <a:solidFill>
                <a:schemeClr val="tx2"/>
              </a:solidFill>
              <a:latin typeface="Arial" panose="020B0604020202020204" pitchFamily="34" charset="0"/>
              <a:ea typeface="+mn-ea"/>
              <a:cs typeface="Arial" panose="020B0604020202020204" pitchFamily="34" charset="0"/>
            </a:endParaRPr>
          </a:p>
          <a:p>
            <a:pPr algn="l">
              <a:lnSpc>
                <a:spcPct val="100000"/>
              </a:lnSpc>
              <a:spcBef>
                <a:spcPts val="0"/>
              </a:spcBef>
              <a:buClr>
                <a:srgbClr val="008CBF"/>
              </a:buClr>
              <a:buSzTx/>
              <a:buFont typeface="Arial" panose="020B0604020202020204" pitchFamily="34" charset="0"/>
              <a:buChar char="•"/>
            </a:pPr>
            <a:r>
              <a:rPr lang="en-US" altLang="zh-CN" sz="1800" kern="1200" dirty="0">
                <a:solidFill>
                  <a:schemeClr val="tx2"/>
                </a:solidFill>
                <a:latin typeface="Arial" panose="020B0604020202020204" pitchFamily="34" charset="0"/>
                <a:ea typeface="+mn-ea"/>
                <a:cs typeface="Arial" panose="020B0604020202020204" pitchFamily="34" charset="0"/>
              </a:rPr>
              <a:t>Wide-</a:t>
            </a:r>
            <a:r>
              <a:rPr lang="en-US" altLang="en-US" sz="1800" kern="1200" dirty="0">
                <a:solidFill>
                  <a:schemeClr val="tx2"/>
                </a:solidFill>
                <a:latin typeface="Arial" panose="020B0604020202020204" pitchFamily="34" charset="0"/>
                <a:ea typeface="+mn-ea"/>
                <a:cs typeface="Arial" panose="020B0604020202020204" pitchFamily="34" charset="0"/>
              </a:rPr>
              <a:t>ﬁ</a:t>
            </a:r>
            <a:r>
              <a:rPr lang="en-US" altLang="zh-CN" sz="1800" kern="1200" dirty="0">
                <a:solidFill>
                  <a:schemeClr val="tx2"/>
                </a:solidFill>
                <a:latin typeface="Arial" panose="020B0604020202020204" pitchFamily="34" charset="0"/>
                <a:ea typeface="+mn-ea"/>
                <a:cs typeface="Arial" panose="020B0604020202020204" pitchFamily="34" charset="0"/>
              </a:rPr>
              <a:t>eld auroral imager </a:t>
            </a:r>
            <a:r>
              <a:rPr lang="zh-CN" altLang="en-US" sz="1800" kern="1200" dirty="0">
                <a:solidFill>
                  <a:schemeClr val="tx2"/>
                </a:solidFill>
                <a:latin typeface="Arial" panose="020B0604020202020204" pitchFamily="34" charset="0"/>
                <a:ea typeface="+mn-ea"/>
                <a:cs typeface="Arial" panose="020B0604020202020204" pitchFamily="34" charset="0"/>
              </a:rPr>
              <a:t>（</a:t>
            </a:r>
            <a:r>
              <a:rPr lang="en-US" altLang="zh-CN" sz="1800" kern="1200" dirty="0">
                <a:solidFill>
                  <a:schemeClr val="tx2"/>
                </a:solidFill>
                <a:latin typeface="Arial" panose="020B0604020202020204" pitchFamily="34" charset="0"/>
                <a:ea typeface="+mn-ea"/>
                <a:cs typeface="Arial" panose="020B0604020202020204" pitchFamily="34" charset="0"/>
              </a:rPr>
              <a:t>WAI</a:t>
            </a:r>
            <a:r>
              <a:rPr lang="zh-CN" altLang="en-US" sz="1800" kern="1200" dirty="0">
                <a:solidFill>
                  <a:schemeClr val="tx2"/>
                </a:solidFill>
                <a:latin typeface="Arial" panose="020B0604020202020204" pitchFamily="34" charset="0"/>
                <a:ea typeface="+mn-ea"/>
                <a:cs typeface="Arial" panose="020B0604020202020204" pitchFamily="34" charset="0"/>
              </a:rPr>
              <a:t>）</a:t>
            </a:r>
            <a:r>
              <a:rPr lang="en-US" altLang="zh-CN" sz="1800" kern="1200" dirty="0">
                <a:solidFill>
                  <a:schemeClr val="tx2"/>
                </a:solidFill>
                <a:latin typeface="Arial" panose="020B0604020202020204" pitchFamily="34" charset="0"/>
                <a:ea typeface="+mn-ea"/>
                <a:cs typeface="Arial" panose="020B0604020202020204" pitchFamily="34" charset="0"/>
              </a:rPr>
              <a:t> onboard the FY-3Hsatellite was developed by CIOMP</a:t>
            </a:r>
            <a:endParaRPr lang="zh-CN" altLang="en-US" sz="1800" kern="1200" dirty="0">
              <a:solidFill>
                <a:schemeClr val="tx2"/>
              </a:solidFill>
              <a:latin typeface="Arial" panose="020B0604020202020204" pitchFamily="34" charset="0"/>
              <a:ea typeface="+mn-ea"/>
              <a:cs typeface="Arial" panose="020B0604020202020204" pitchFamily="34" charset="0"/>
            </a:endParaRPr>
          </a:p>
          <a:p>
            <a:pPr algn="l">
              <a:lnSpc>
                <a:spcPct val="100000"/>
              </a:lnSpc>
              <a:spcBef>
                <a:spcPts val="0"/>
              </a:spcBef>
              <a:buClr>
                <a:srgbClr val="008CBF"/>
              </a:buClr>
              <a:buSzTx/>
              <a:buFont typeface="Arial" panose="020B0604020202020204" pitchFamily="34" charset="0"/>
              <a:buChar char="•"/>
            </a:pPr>
            <a:endParaRPr lang="zh-CN" altLang="en-US" sz="1800" kern="1200" dirty="0">
              <a:solidFill>
                <a:schemeClr val="tx2"/>
              </a:solidFill>
              <a:latin typeface="Arial" panose="020B0604020202020204" pitchFamily="34" charset="0"/>
              <a:ea typeface="+mn-ea"/>
              <a:cs typeface="Arial" panose="020B0604020202020204" pitchFamily="34" charset="0"/>
            </a:endParaRPr>
          </a:p>
        </p:txBody>
      </p:sp>
      <p:sp>
        <p:nvSpPr>
          <p:cNvPr id="7" name="Title 1"/>
          <p:cNvSpPr>
            <a:spLocks noGrp="1"/>
          </p:cNvSpPr>
          <p:nvPr>
            <p:ph type="title"/>
          </p:nvPr>
        </p:nvSpPr>
        <p:spPr/>
        <p:txBody>
          <a:bodyPr>
            <a:normAutofit fontScale="90000"/>
          </a:bodyPr>
          <a:lstStyle/>
          <a:p>
            <a:r>
              <a:rPr lang="en-US" altLang="zh-CN" sz="2700" dirty="0"/>
              <a:t>Fengyun Satellite Optical Payload Development</a:t>
            </a:r>
            <a:br>
              <a:rPr lang="en-US" altLang="zh-CN" sz="2700" dirty="0"/>
            </a:br>
            <a:r>
              <a:rPr lang="en-US" altLang="zh-CN" sz="2700" dirty="0"/>
              <a:t>WAI/F</a:t>
            </a:r>
            <a:r>
              <a:rPr lang="en-US" altLang="zh-CN" sz="2700" dirty="0"/>
              <a:t>Y-3H</a:t>
            </a:r>
            <a:endParaRPr lang="en-US" altLang="zh-CN" sz="2700" dirty="0"/>
          </a:p>
        </p:txBody>
      </p:sp>
      <p:sp>
        <p:nvSpPr>
          <p:cNvPr id="37" name="TextBox 8"/>
          <p:cNvSpPr txBox="1">
            <a:spLocks noChangeArrowheads="1"/>
          </p:cNvSpPr>
          <p:nvPr/>
        </p:nvSpPr>
        <p:spPr bwMode="auto">
          <a:xfrm>
            <a:off x="35743" y="5904588"/>
            <a:ext cx="3539240" cy="645160"/>
          </a:xfrm>
          <a:prstGeom prst="rect">
            <a:avLst/>
          </a:prstGeom>
          <a:noFill/>
          <a:ln w="9525">
            <a:noFill/>
            <a:miter lim="800000"/>
          </a:ln>
        </p:spPr>
        <p:txBody>
          <a:bodyPr wrap="square">
            <a:spAutoFit/>
          </a:bodyPr>
          <a:lstStyle/>
          <a:p>
            <a:pPr algn="ctr" eaLnBrk="1" hangingPunct="1"/>
            <a:r>
              <a:rPr lang="en-US" altLang="zh-CN" sz="1800" dirty="0">
                <a:solidFill>
                  <a:schemeClr val="tx2"/>
                </a:solidFill>
                <a:latin typeface="Arial" panose="020B0604020202020204" pitchFamily="34" charset="0"/>
                <a:cs typeface="Arial" panose="020B0604020202020204" pitchFamily="34" charset="0"/>
              </a:rPr>
              <a:t>Three-dimensional image </a:t>
            </a:r>
            <a:endParaRPr lang="en-US" altLang="zh-CN" sz="1800" dirty="0">
              <a:solidFill>
                <a:schemeClr val="tx2"/>
              </a:solidFill>
              <a:latin typeface="Arial" panose="020B0604020202020204" pitchFamily="34" charset="0"/>
              <a:cs typeface="Arial" panose="020B0604020202020204" pitchFamily="34" charset="0"/>
            </a:endParaRPr>
          </a:p>
          <a:p>
            <a:pPr algn="ctr" eaLnBrk="1" hangingPunct="1"/>
            <a:r>
              <a:rPr lang="en-US" altLang="zh-CN" sz="1800" dirty="0">
                <a:solidFill>
                  <a:schemeClr val="tx2"/>
                </a:solidFill>
                <a:latin typeface="Arial" panose="020B0604020202020204" pitchFamily="34" charset="0"/>
                <a:cs typeface="Arial" panose="020B0604020202020204" pitchFamily="34" charset="0"/>
              </a:rPr>
              <a:t>of the imager</a:t>
            </a:r>
            <a:endParaRPr lang="en-US" altLang="zh-CN" sz="1800" dirty="0">
              <a:solidFill>
                <a:schemeClr val="tx2"/>
              </a:solidFill>
              <a:latin typeface="Arial" panose="020B0604020202020204" pitchFamily="34" charset="0"/>
              <a:cs typeface="Arial" panose="020B0604020202020204" pitchFamily="34" charset="0"/>
            </a:endParaRPr>
          </a:p>
        </p:txBody>
      </p:sp>
      <p:pic>
        <p:nvPicPr>
          <p:cNvPr id="14" name="图片 13"/>
          <p:cNvPicPr>
            <a:picLocks noChangeAspect="1"/>
          </p:cNvPicPr>
          <p:nvPr/>
        </p:nvPicPr>
        <p:blipFill>
          <a:blip r:embed="rId2"/>
          <a:stretch>
            <a:fillRect/>
          </a:stretch>
        </p:blipFill>
        <p:spPr>
          <a:xfrm>
            <a:off x="737683" y="2847089"/>
            <a:ext cx="2518508" cy="3057841"/>
          </a:xfrm>
          <a:prstGeom prst="rect">
            <a:avLst/>
          </a:prstGeom>
        </p:spPr>
      </p:pic>
      <p:sp>
        <p:nvSpPr>
          <p:cNvPr id="2" name="TextBox 8"/>
          <p:cNvSpPr txBox="1">
            <a:spLocks noChangeArrowheads="1"/>
          </p:cNvSpPr>
          <p:nvPr/>
        </p:nvSpPr>
        <p:spPr bwMode="auto">
          <a:xfrm>
            <a:off x="3483610" y="5548630"/>
            <a:ext cx="3056890" cy="922020"/>
          </a:xfrm>
          <a:prstGeom prst="rect">
            <a:avLst/>
          </a:prstGeom>
          <a:noFill/>
          <a:ln w="9525">
            <a:noFill/>
            <a:miter lim="800000"/>
          </a:ln>
        </p:spPr>
        <p:txBody>
          <a:bodyPr wrap="square">
            <a:spAutoFit/>
          </a:bodyPr>
          <a:lstStyle/>
          <a:p>
            <a:pPr lvl="0" algn="ctr">
              <a:buClrTx/>
              <a:buSzTx/>
              <a:buFontTx/>
              <a:buNone/>
            </a:pPr>
            <a:r>
              <a:rPr lang="en-US" altLang="zh-CN" sz="1800" dirty="0">
                <a:solidFill>
                  <a:schemeClr val="tx2"/>
                </a:solidFill>
                <a:latin typeface="Arial" panose="020B0604020202020204" pitchFamily="34" charset="0"/>
                <a:cs typeface="Arial" panose="020B0604020202020204" pitchFamily="34" charset="0"/>
                <a:sym typeface="+mn-ea"/>
              </a:rPr>
              <a:t>the auroral images that were captured by FY-3H WAI</a:t>
            </a:r>
            <a:endParaRPr lang="en-US" altLang="zh-CN" sz="1800" dirty="0">
              <a:solidFill>
                <a:schemeClr val="tx2"/>
              </a:solidFill>
              <a:latin typeface="Arial" panose="020B0604020202020204" pitchFamily="34" charset="0"/>
              <a:cs typeface="Arial" panose="020B0604020202020204" pitchFamily="34" charset="0"/>
              <a:sym typeface="+mn-ea"/>
            </a:endParaRPr>
          </a:p>
        </p:txBody>
      </p:sp>
      <p:pic>
        <p:nvPicPr>
          <p:cNvPr id="9" name="图片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57186" y="2847531"/>
            <a:ext cx="2866053" cy="2625751"/>
          </a:xfrm>
          <a:prstGeom prst="rect">
            <a:avLst/>
          </a:prstGeom>
        </p:spPr>
      </p:pic>
      <p:graphicFrame>
        <p:nvGraphicFramePr>
          <p:cNvPr id="8" name="表格 7"/>
          <p:cNvGraphicFramePr>
            <a:graphicFrameLocks noGrp="1"/>
          </p:cNvGraphicFramePr>
          <p:nvPr>
            <p:custDataLst>
              <p:tags r:id="rId4"/>
            </p:custDataLst>
          </p:nvPr>
        </p:nvGraphicFramePr>
        <p:xfrm>
          <a:off x="6767830" y="2771775"/>
          <a:ext cx="5200650" cy="3763010"/>
        </p:xfrm>
        <a:graphic>
          <a:graphicData uri="http://schemas.openxmlformats.org/drawingml/2006/table">
            <a:tbl>
              <a:tblPr/>
              <a:tblGrid>
                <a:gridCol w="638175"/>
                <a:gridCol w="2479040"/>
                <a:gridCol w="2083435"/>
              </a:tblGrid>
              <a:tr h="426720">
                <a:tc>
                  <a:txBody>
                    <a:bodyPr/>
                    <a:lstStyle/>
                    <a:p>
                      <a:pPr indent="0" algn="ctr" defTabSz="0">
                        <a:spcAft>
                          <a:spcPts val="0"/>
                        </a:spcAft>
                      </a:pPr>
                      <a:endParaRPr lang="en-US" altLang="zh-CN" sz="1400" kern="100" dirty="0">
                        <a:latin typeface="Times New Roman" panose="02020603050405020304"/>
                        <a:ea typeface="宋体" panose="02010600030101010101" pitchFamily="2" charset="-122"/>
                        <a:cs typeface="Times New Roman" panose="02020603050405020304"/>
                      </a:endParaRPr>
                    </a:p>
                  </a:txBody>
                  <a:tcPr marL="0" marR="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ctr" defTabSz="0" rtl="0" eaLnBrk="1" latinLnBrk="0" hangingPunct="1">
                        <a:spcAft>
                          <a:spcPts val="0"/>
                        </a:spcAft>
                      </a:pPr>
                      <a:r>
                        <a:rPr lang="en-US" altLang="zh-CN" sz="1400" kern="100" dirty="0">
                          <a:solidFill>
                            <a:schemeClr val="tx1"/>
                          </a:solidFill>
                          <a:latin typeface="Times New Roman" panose="02020603050405020304"/>
                          <a:ea typeface="宋体" panose="02010600030101010101" pitchFamily="2" charset="-122"/>
                          <a:cs typeface="Times New Roman" panose="02020603050405020304"/>
                        </a:rPr>
                        <a:t>Parameter</a:t>
                      </a:r>
                      <a:endParaRPr lang="en-US" altLang="zh-CN" sz="1400" kern="100" dirty="0">
                        <a:solidFill>
                          <a:schemeClr val="tx1"/>
                        </a:solidFill>
                        <a:latin typeface="Times New Roman" panose="02020603050405020304"/>
                        <a:ea typeface="宋体" panose="02010600030101010101" pitchFamily="2"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ctr" defTabSz="0" rtl="0" eaLnBrk="1" latinLnBrk="0" hangingPunct="1">
                        <a:spcAft>
                          <a:spcPts val="0"/>
                        </a:spcAft>
                      </a:pPr>
                      <a:r>
                        <a:rPr lang="en-US" altLang="zh-CN" sz="1400" kern="100" dirty="0">
                          <a:solidFill>
                            <a:schemeClr val="tx1"/>
                          </a:solidFill>
                          <a:latin typeface="Times New Roman" panose="02020603050405020304"/>
                          <a:ea typeface="宋体" panose="02010600030101010101" pitchFamily="2" charset="-122"/>
                          <a:cs typeface="Times New Roman" panose="02020603050405020304"/>
                        </a:rPr>
                        <a:t>Main technical index </a:t>
                      </a:r>
                      <a:endParaRPr lang="en-US" altLang="zh-CN" sz="1400" kern="100" dirty="0">
                        <a:solidFill>
                          <a:schemeClr val="tx1"/>
                        </a:solidFill>
                        <a:latin typeface="Times New Roman" panose="02020603050405020304"/>
                        <a:ea typeface="宋体" panose="02010600030101010101" pitchFamily="2"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26720">
                <a:tc>
                  <a:txBody>
                    <a:bodyPr/>
                    <a:lstStyle/>
                    <a:p>
                      <a:pPr marL="0" indent="0" algn="ctr" defTabSz="0" rtl="0" eaLnBrk="1" latinLnBrk="0" hangingPunct="1">
                        <a:spcAft>
                          <a:spcPts val="0"/>
                        </a:spcAft>
                      </a:pPr>
                      <a:r>
                        <a:rPr lang="en-US" sz="1400" kern="100" dirty="0">
                          <a:solidFill>
                            <a:schemeClr val="tx1"/>
                          </a:solidFill>
                          <a:latin typeface="Times New Roman" panose="02020603050405020304"/>
                          <a:ea typeface="宋体" panose="02010600030101010101" pitchFamily="2" charset="-122"/>
                          <a:cs typeface="Times New Roman" panose="02020603050405020304"/>
                        </a:rPr>
                        <a:t>1</a:t>
                      </a:r>
                      <a:endParaRPr lang="en-US" altLang="en-US" sz="1400" kern="100" dirty="0">
                        <a:solidFill>
                          <a:schemeClr val="tx1"/>
                        </a:solidFill>
                        <a:latin typeface="Times New Roman" panose="02020603050405020304"/>
                        <a:ea typeface="宋体" panose="02010600030101010101" pitchFamily="2" charset="-122"/>
                        <a:cs typeface="Times New Roman" panose="02020603050405020304"/>
                      </a:endParaRPr>
                    </a:p>
                  </a:txBody>
                  <a:tcPr marL="0" marR="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ctr" defTabSz="0" rtl="0" eaLnBrk="1" latinLnBrk="0" hangingPunct="1">
                        <a:spcAft>
                          <a:spcPts val="0"/>
                        </a:spcAft>
                      </a:pPr>
                      <a:r>
                        <a:rPr lang="en-US" altLang="zh-CN" sz="1400" kern="100" dirty="0">
                          <a:solidFill>
                            <a:schemeClr val="tx1"/>
                          </a:solidFill>
                          <a:latin typeface="Times New Roman" panose="02020603050405020304"/>
                          <a:ea typeface="宋体" panose="02010600030101010101" pitchFamily="2" charset="-122"/>
                          <a:cs typeface="Times New Roman" panose="02020603050405020304"/>
                        </a:rPr>
                        <a:t>Working waveband</a:t>
                      </a:r>
                      <a:endParaRPr lang="en-US" altLang="zh-CN" sz="1400" kern="100" dirty="0">
                        <a:solidFill>
                          <a:schemeClr val="tx1"/>
                        </a:solidFill>
                        <a:latin typeface="Times New Roman" panose="02020603050405020304"/>
                        <a:ea typeface="宋体" panose="02010600030101010101" pitchFamily="2"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ctr" defTabSz="0" rtl="0" eaLnBrk="1" latinLnBrk="0" hangingPunct="1">
                        <a:spcAft>
                          <a:spcPts val="0"/>
                        </a:spcAft>
                      </a:pPr>
                      <a:r>
                        <a:rPr lang="en-US" altLang="zh-CN" sz="1400" kern="100" dirty="0">
                          <a:solidFill>
                            <a:schemeClr val="tx1"/>
                          </a:solidFill>
                          <a:latin typeface="Times New Roman" panose="02020603050405020304"/>
                          <a:ea typeface="宋体" panose="02010600030101010101" pitchFamily="2" charset="-122"/>
                          <a:cs typeface="Times New Roman" panose="02020603050405020304"/>
                        </a:rPr>
                        <a:t>route</a:t>
                      </a:r>
                      <a:r>
                        <a:rPr lang="en-US" sz="1400" kern="100" dirty="0">
                          <a:solidFill>
                            <a:schemeClr val="tx1"/>
                          </a:solidFill>
                          <a:latin typeface="Times New Roman" panose="02020603050405020304"/>
                          <a:ea typeface="宋体" panose="02010600030101010101" pitchFamily="2" charset="-122"/>
                          <a:cs typeface="Times New Roman" panose="02020603050405020304"/>
                        </a:rPr>
                        <a:t>1</a:t>
                      </a:r>
                      <a:r>
                        <a:rPr lang="zh-CN" altLang="en-US" sz="1400" kern="100" dirty="0">
                          <a:solidFill>
                            <a:schemeClr val="tx1"/>
                          </a:solidFill>
                          <a:latin typeface="Times New Roman" panose="02020603050405020304"/>
                          <a:ea typeface="宋体" panose="02010600030101010101" pitchFamily="2" charset="-122"/>
                          <a:cs typeface="Times New Roman" panose="02020603050405020304"/>
                        </a:rPr>
                        <a:t>：</a:t>
                      </a:r>
                      <a:r>
                        <a:rPr lang="en-US" sz="1400" kern="100" dirty="0">
                          <a:solidFill>
                            <a:schemeClr val="tx1"/>
                          </a:solidFill>
                          <a:latin typeface="Times New Roman" panose="02020603050405020304"/>
                          <a:ea typeface="宋体" panose="02010600030101010101" pitchFamily="2" charset="-122"/>
                          <a:cs typeface="Times New Roman" panose="02020603050405020304"/>
                        </a:rPr>
                        <a:t>140 ~160nm</a:t>
                      </a:r>
                      <a:r>
                        <a:rPr lang="zh-CN" altLang="en-US" sz="1400" kern="100" dirty="0">
                          <a:solidFill>
                            <a:schemeClr val="tx1"/>
                          </a:solidFill>
                          <a:latin typeface="Times New Roman" panose="02020603050405020304"/>
                          <a:ea typeface="宋体" panose="02010600030101010101" pitchFamily="2" charset="-122"/>
                          <a:cs typeface="Times New Roman" panose="02020603050405020304"/>
                        </a:rPr>
                        <a:t>；</a:t>
                      </a:r>
                      <a:r>
                        <a:rPr lang="en-US" altLang="zh-CN" sz="1400" kern="100" dirty="0">
                          <a:solidFill>
                            <a:schemeClr val="tx1"/>
                          </a:solidFill>
                          <a:latin typeface="Times New Roman" panose="02020603050405020304"/>
                          <a:ea typeface="宋体" panose="02010600030101010101" pitchFamily="2" charset="-122"/>
                          <a:cs typeface="Times New Roman" panose="02020603050405020304"/>
                        </a:rPr>
                        <a:t>route</a:t>
                      </a:r>
                      <a:r>
                        <a:rPr lang="en-US" sz="1400" kern="100" dirty="0">
                          <a:solidFill>
                            <a:schemeClr val="tx1"/>
                          </a:solidFill>
                          <a:latin typeface="Times New Roman" panose="02020603050405020304"/>
                          <a:ea typeface="宋体" panose="02010600030101010101" pitchFamily="2" charset="-122"/>
                          <a:cs typeface="Times New Roman" panose="02020603050405020304"/>
                        </a:rPr>
                        <a:t>2</a:t>
                      </a:r>
                      <a:r>
                        <a:rPr lang="zh-CN" altLang="en-US" sz="1400" kern="100" dirty="0">
                          <a:solidFill>
                            <a:schemeClr val="tx1"/>
                          </a:solidFill>
                          <a:latin typeface="Times New Roman" panose="02020603050405020304"/>
                          <a:ea typeface="宋体" panose="02010600030101010101" pitchFamily="2" charset="-122"/>
                          <a:cs typeface="Times New Roman" panose="02020603050405020304"/>
                        </a:rPr>
                        <a:t>：</a:t>
                      </a:r>
                      <a:r>
                        <a:rPr lang="en-US" sz="1400" kern="100" dirty="0">
                          <a:solidFill>
                            <a:schemeClr val="tx1"/>
                          </a:solidFill>
                          <a:latin typeface="Times New Roman" panose="02020603050405020304"/>
                          <a:ea typeface="宋体" panose="02010600030101010101" pitchFamily="2" charset="-122"/>
                          <a:cs typeface="Times New Roman" panose="02020603050405020304"/>
                        </a:rPr>
                        <a:t>160 ~180nm</a:t>
                      </a:r>
                      <a:endParaRPr lang="en-US" altLang="en-US" sz="1400" kern="100" dirty="0">
                        <a:solidFill>
                          <a:schemeClr val="tx1"/>
                        </a:solidFill>
                        <a:latin typeface="Times New Roman" panose="02020603050405020304"/>
                        <a:ea typeface="宋体" panose="02010600030101010101" pitchFamily="2"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26720">
                <a:tc>
                  <a:txBody>
                    <a:bodyPr/>
                    <a:lstStyle/>
                    <a:p>
                      <a:pPr marL="0" indent="0" algn="ctr" defTabSz="0" rtl="0" eaLnBrk="1" latinLnBrk="0" hangingPunct="1">
                        <a:spcAft>
                          <a:spcPts val="0"/>
                        </a:spcAft>
                      </a:pPr>
                      <a:r>
                        <a:rPr lang="en-US" sz="1400" kern="100" dirty="0">
                          <a:solidFill>
                            <a:schemeClr val="tx1"/>
                          </a:solidFill>
                          <a:latin typeface="Times New Roman" panose="02020603050405020304"/>
                          <a:ea typeface="宋体" panose="02010600030101010101" pitchFamily="2" charset="-122"/>
                          <a:cs typeface="Times New Roman" panose="02020603050405020304"/>
                        </a:rPr>
                        <a:t>2</a:t>
                      </a:r>
                      <a:endParaRPr lang="en-US" altLang="en-US" sz="1400" kern="100" dirty="0">
                        <a:solidFill>
                          <a:schemeClr val="tx1"/>
                        </a:solidFill>
                        <a:latin typeface="Times New Roman" panose="02020603050405020304"/>
                        <a:ea typeface="宋体" panose="02010600030101010101" pitchFamily="2" charset="-122"/>
                        <a:cs typeface="Times New Roman" panose="02020603050405020304"/>
                      </a:endParaRPr>
                    </a:p>
                  </a:txBody>
                  <a:tcPr marL="0" marR="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ctr" defTabSz="0" rtl="0" eaLnBrk="1" latinLnBrk="0" hangingPunct="1">
                        <a:spcAft>
                          <a:spcPts val="0"/>
                        </a:spcAft>
                      </a:pPr>
                      <a:r>
                        <a:rPr lang="en-US" altLang="zh-CN" sz="1400" kern="100" dirty="0">
                          <a:solidFill>
                            <a:schemeClr val="tx1"/>
                          </a:solidFill>
                          <a:latin typeface="Times New Roman" panose="02020603050405020304"/>
                          <a:ea typeface="宋体" panose="02010600030101010101" pitchFamily="2" charset="-122"/>
                          <a:cs typeface="Times New Roman" panose="02020603050405020304"/>
                        </a:rPr>
                        <a:t>Accuracy of on-board radiometric calibration</a:t>
                      </a:r>
                      <a:endParaRPr lang="en-US" altLang="zh-CN" sz="1400" kern="100" dirty="0">
                        <a:solidFill>
                          <a:schemeClr val="tx1"/>
                        </a:solidFill>
                        <a:latin typeface="Times New Roman" panose="02020603050405020304"/>
                        <a:ea typeface="宋体" panose="02010600030101010101" pitchFamily="2"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ctr" defTabSz="0" rtl="0" eaLnBrk="1" latinLnBrk="0" hangingPunct="1">
                        <a:spcAft>
                          <a:spcPts val="0"/>
                        </a:spcAft>
                      </a:pPr>
                      <a:r>
                        <a:rPr lang="en-US" sz="1400" kern="100" dirty="0">
                          <a:solidFill>
                            <a:schemeClr val="tx1"/>
                          </a:solidFill>
                          <a:latin typeface="Times New Roman" panose="02020603050405020304"/>
                          <a:ea typeface="宋体" panose="02010600030101010101" pitchFamily="2" charset="-122"/>
                          <a:cs typeface="Times New Roman" panose="02020603050405020304"/>
                        </a:rPr>
                        <a:t>≤15%</a:t>
                      </a:r>
                      <a:endParaRPr lang="en-US" altLang="en-US" sz="1400" kern="100" dirty="0">
                        <a:solidFill>
                          <a:schemeClr val="tx1"/>
                        </a:solidFill>
                        <a:latin typeface="Times New Roman" panose="02020603050405020304"/>
                        <a:ea typeface="宋体" panose="02010600030101010101" pitchFamily="2"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26720">
                <a:tc>
                  <a:txBody>
                    <a:bodyPr/>
                    <a:lstStyle/>
                    <a:p>
                      <a:pPr marL="0" indent="0" algn="ctr" defTabSz="0" rtl="0" eaLnBrk="1" latinLnBrk="0" hangingPunct="1">
                        <a:spcAft>
                          <a:spcPts val="0"/>
                        </a:spcAft>
                      </a:pPr>
                      <a:r>
                        <a:rPr lang="en-US" sz="1400" kern="100" dirty="0">
                          <a:solidFill>
                            <a:schemeClr val="tx1"/>
                          </a:solidFill>
                          <a:latin typeface="Times New Roman" panose="02020603050405020304"/>
                          <a:ea typeface="宋体" panose="02010600030101010101" pitchFamily="2" charset="-122"/>
                          <a:cs typeface="Times New Roman" panose="02020603050405020304"/>
                        </a:rPr>
                        <a:t>3</a:t>
                      </a:r>
                      <a:endParaRPr lang="en-US" altLang="en-US" sz="1400" kern="100" dirty="0">
                        <a:solidFill>
                          <a:schemeClr val="tx1"/>
                        </a:solidFill>
                        <a:latin typeface="Times New Roman" panose="02020603050405020304"/>
                        <a:ea typeface="宋体" panose="02010600030101010101" pitchFamily="2" charset="-122"/>
                        <a:cs typeface="Times New Roman" panose="02020603050405020304"/>
                      </a:endParaRPr>
                    </a:p>
                  </a:txBody>
                  <a:tcPr marL="0" marR="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ctr" defTabSz="0" rtl="0" eaLnBrk="1" latinLnBrk="0" hangingPunct="1">
                        <a:spcAft>
                          <a:spcPts val="0"/>
                        </a:spcAft>
                      </a:pPr>
                      <a:r>
                        <a:rPr lang="en-US" altLang="zh-CN" sz="1400" kern="100" dirty="0">
                          <a:solidFill>
                            <a:schemeClr val="tx1"/>
                          </a:solidFill>
                          <a:latin typeface="Times New Roman" panose="02020603050405020304"/>
                          <a:ea typeface="宋体" panose="02010600030101010101" pitchFamily="2" charset="-122"/>
                          <a:cs typeface="Times New Roman" panose="02020603050405020304"/>
                        </a:rPr>
                        <a:t>Sensitivity</a:t>
                      </a:r>
                      <a:endParaRPr lang="en-US" altLang="zh-CN" sz="1400" kern="100" dirty="0">
                        <a:solidFill>
                          <a:schemeClr val="tx1"/>
                        </a:solidFill>
                        <a:latin typeface="Times New Roman" panose="02020603050405020304"/>
                        <a:ea typeface="宋体" panose="02010600030101010101" pitchFamily="2"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ctr" defTabSz="0" rtl="0" eaLnBrk="1" latinLnBrk="0" hangingPunct="1">
                        <a:spcAft>
                          <a:spcPts val="0"/>
                        </a:spcAft>
                      </a:pPr>
                      <a:r>
                        <a:rPr lang="en-US" altLang="zh-CN" sz="1400" kern="100" dirty="0">
                          <a:solidFill>
                            <a:schemeClr val="tx1"/>
                          </a:solidFill>
                          <a:latin typeface="Times New Roman" panose="02020603050405020304"/>
                          <a:ea typeface="宋体" panose="02010600030101010101" pitchFamily="2" charset="-122"/>
                          <a:cs typeface="Times New Roman" panose="02020603050405020304"/>
                        </a:rPr>
                        <a:t>better than </a:t>
                      </a:r>
                      <a:r>
                        <a:rPr lang="en-US" sz="1400" kern="100" dirty="0">
                          <a:solidFill>
                            <a:schemeClr val="tx1"/>
                          </a:solidFill>
                          <a:latin typeface="Times New Roman" panose="02020603050405020304"/>
                          <a:ea typeface="宋体" panose="02010600030101010101" pitchFamily="2" charset="-122"/>
                          <a:cs typeface="Times New Roman" panose="02020603050405020304"/>
                        </a:rPr>
                        <a:t>6.0 counts/Rayleigh/s</a:t>
                      </a:r>
                      <a:endParaRPr lang="en-US" altLang="en-US" sz="1400" kern="100" dirty="0">
                        <a:solidFill>
                          <a:schemeClr val="tx1"/>
                        </a:solidFill>
                        <a:latin typeface="Times New Roman" panose="02020603050405020304"/>
                        <a:ea typeface="宋体" panose="02010600030101010101" pitchFamily="2"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1305">
                <a:tc>
                  <a:txBody>
                    <a:bodyPr/>
                    <a:lstStyle/>
                    <a:p>
                      <a:pPr marL="0" indent="0" algn="ctr" defTabSz="0" rtl="0" eaLnBrk="1" latinLnBrk="0" hangingPunct="1">
                        <a:spcAft>
                          <a:spcPts val="0"/>
                        </a:spcAft>
                      </a:pPr>
                      <a:r>
                        <a:rPr lang="en-US" sz="1400" kern="100" dirty="0">
                          <a:solidFill>
                            <a:schemeClr val="tx1"/>
                          </a:solidFill>
                          <a:latin typeface="Times New Roman" panose="02020603050405020304"/>
                          <a:ea typeface="宋体" panose="02010600030101010101" pitchFamily="2" charset="-122"/>
                          <a:cs typeface="Times New Roman" panose="02020603050405020304"/>
                        </a:rPr>
                        <a:t>4</a:t>
                      </a:r>
                      <a:endParaRPr lang="en-US" altLang="en-US" sz="1400" kern="100" dirty="0">
                        <a:solidFill>
                          <a:schemeClr val="tx1"/>
                        </a:solidFill>
                        <a:latin typeface="Times New Roman" panose="02020603050405020304"/>
                        <a:ea typeface="宋体" panose="02010600030101010101" pitchFamily="2" charset="-122"/>
                        <a:cs typeface="Times New Roman" panose="02020603050405020304"/>
                      </a:endParaRPr>
                    </a:p>
                  </a:txBody>
                  <a:tcPr marL="0" marR="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ctr" defTabSz="0" rtl="0" eaLnBrk="1" latinLnBrk="0" hangingPunct="1">
                        <a:spcAft>
                          <a:spcPts val="0"/>
                        </a:spcAft>
                      </a:pPr>
                      <a:r>
                        <a:rPr lang="en-US" altLang="zh-CN" sz="1400" kern="100" dirty="0">
                          <a:solidFill>
                            <a:schemeClr val="tx1"/>
                          </a:solidFill>
                          <a:latin typeface="Times New Roman" panose="02020603050405020304"/>
                          <a:ea typeface="宋体" panose="02010600030101010101" pitchFamily="2" charset="-122"/>
                          <a:cs typeface="Times New Roman" panose="02020603050405020304"/>
                        </a:rPr>
                        <a:t>Uniformity of field of view</a:t>
                      </a:r>
                      <a:endParaRPr lang="en-US" altLang="zh-CN" sz="1400" kern="100" dirty="0">
                        <a:solidFill>
                          <a:schemeClr val="tx1"/>
                        </a:solidFill>
                        <a:latin typeface="Times New Roman" panose="02020603050405020304"/>
                        <a:ea typeface="宋体" panose="02010600030101010101" pitchFamily="2"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ctr" defTabSz="0" rtl="0" eaLnBrk="1" latinLnBrk="0" hangingPunct="1">
                        <a:spcAft>
                          <a:spcPts val="0"/>
                        </a:spcAft>
                      </a:pPr>
                      <a:r>
                        <a:rPr lang="en-US" sz="1400" kern="100" dirty="0">
                          <a:solidFill>
                            <a:schemeClr val="tx1"/>
                          </a:solidFill>
                          <a:latin typeface="Times New Roman" panose="02020603050405020304"/>
                          <a:ea typeface="宋体" panose="02010600030101010101" pitchFamily="2" charset="-122"/>
                          <a:cs typeface="Times New Roman" panose="02020603050405020304"/>
                        </a:rPr>
                        <a:t>≤15%</a:t>
                      </a:r>
                      <a:endParaRPr lang="en-US" altLang="en-US" sz="1400" kern="100" dirty="0">
                        <a:solidFill>
                          <a:schemeClr val="tx1"/>
                        </a:solidFill>
                        <a:latin typeface="Times New Roman" panose="02020603050405020304"/>
                        <a:ea typeface="宋体" panose="02010600030101010101" pitchFamily="2"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1305">
                <a:tc>
                  <a:txBody>
                    <a:bodyPr/>
                    <a:lstStyle/>
                    <a:p>
                      <a:pPr marL="0" indent="0" algn="ctr" defTabSz="0" rtl="0" eaLnBrk="1" latinLnBrk="0" hangingPunct="1">
                        <a:spcAft>
                          <a:spcPts val="0"/>
                        </a:spcAft>
                      </a:pPr>
                      <a:r>
                        <a:rPr lang="en-US" sz="1400" kern="100" dirty="0">
                          <a:solidFill>
                            <a:schemeClr val="tx1"/>
                          </a:solidFill>
                          <a:latin typeface="Times New Roman" panose="02020603050405020304"/>
                          <a:ea typeface="宋体" panose="02010600030101010101" pitchFamily="2" charset="-122"/>
                          <a:cs typeface="Times New Roman" panose="02020603050405020304"/>
                        </a:rPr>
                        <a:t>5</a:t>
                      </a:r>
                      <a:endParaRPr lang="en-US" altLang="en-US" sz="1400" kern="100" dirty="0">
                        <a:solidFill>
                          <a:schemeClr val="tx1"/>
                        </a:solidFill>
                        <a:latin typeface="Times New Roman" panose="02020603050405020304"/>
                        <a:ea typeface="宋体" panose="02010600030101010101" pitchFamily="2" charset="-122"/>
                        <a:cs typeface="Times New Roman" panose="02020603050405020304"/>
                      </a:endParaRPr>
                    </a:p>
                  </a:txBody>
                  <a:tcPr marL="0" marR="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ctr" defTabSz="0" rtl="0" eaLnBrk="1" latinLnBrk="0" hangingPunct="1">
                        <a:spcAft>
                          <a:spcPts val="0"/>
                        </a:spcAft>
                      </a:pPr>
                      <a:r>
                        <a:rPr lang="en-US" altLang="zh-CN" sz="1400" kern="100" dirty="0">
                          <a:solidFill>
                            <a:schemeClr val="tx1"/>
                          </a:solidFill>
                          <a:latin typeface="Times New Roman" panose="02020603050405020304"/>
                          <a:ea typeface="宋体" panose="02010600030101010101" pitchFamily="2" charset="-122"/>
                          <a:cs typeface="Times New Roman" panose="02020603050405020304"/>
                        </a:rPr>
                        <a:t>Detect total field of view</a:t>
                      </a:r>
                      <a:endParaRPr lang="en-US" altLang="zh-CN" sz="1400" kern="100" dirty="0">
                        <a:solidFill>
                          <a:schemeClr val="tx1"/>
                        </a:solidFill>
                        <a:latin typeface="Times New Roman" panose="02020603050405020304"/>
                        <a:ea typeface="宋体" panose="02010600030101010101" pitchFamily="2"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ctr" defTabSz="0" rtl="0" eaLnBrk="1" latinLnBrk="0" hangingPunct="1">
                        <a:spcAft>
                          <a:spcPts val="0"/>
                        </a:spcAft>
                      </a:pPr>
                      <a:r>
                        <a:rPr lang="zh-CN" altLang="en-US" sz="1400" kern="100" dirty="0">
                          <a:solidFill>
                            <a:schemeClr val="tx1"/>
                          </a:solidFill>
                          <a:latin typeface="Times New Roman" panose="02020603050405020304"/>
                          <a:ea typeface="宋体" panose="02010600030101010101" pitchFamily="2" charset="-122"/>
                          <a:cs typeface="Times New Roman" panose="02020603050405020304"/>
                        </a:rPr>
                        <a:t>≥</a:t>
                      </a:r>
                      <a:r>
                        <a:rPr lang="en-US" sz="1400" kern="100" dirty="0">
                          <a:solidFill>
                            <a:schemeClr val="tx1"/>
                          </a:solidFill>
                          <a:latin typeface="Times New Roman" panose="02020603050405020304"/>
                          <a:ea typeface="宋体" panose="02010600030101010101" pitchFamily="2" charset="-122"/>
                          <a:cs typeface="Times New Roman" panose="02020603050405020304"/>
                        </a:rPr>
                        <a:t>130</a:t>
                      </a:r>
                      <a:r>
                        <a:rPr lang="en-US" sz="1400" kern="100" dirty="0">
                          <a:solidFill>
                            <a:schemeClr val="tx1"/>
                          </a:solidFill>
                          <a:latin typeface="Times New Roman" panose="02020603050405020304"/>
                          <a:ea typeface="宋体" panose="02010600030101010101" pitchFamily="2" charset="-122"/>
                          <a:cs typeface="Times New Roman" panose="02020603050405020304"/>
                          <a:sym typeface="Symbol" panose="05050102010706020507"/>
                        </a:rPr>
                        <a:t></a:t>
                      </a:r>
                      <a:r>
                        <a:rPr lang="en-US" sz="1400" kern="100" dirty="0">
                          <a:solidFill>
                            <a:schemeClr val="tx1"/>
                          </a:solidFill>
                          <a:latin typeface="Times New Roman" panose="02020603050405020304"/>
                          <a:ea typeface="宋体" panose="02010600030101010101" pitchFamily="2" charset="-122"/>
                          <a:cs typeface="Times New Roman" panose="02020603050405020304"/>
                        </a:rPr>
                        <a:t>×130</a:t>
                      </a:r>
                      <a:r>
                        <a:rPr lang="en-US" sz="1400" kern="100" dirty="0">
                          <a:solidFill>
                            <a:schemeClr val="tx1"/>
                          </a:solidFill>
                          <a:latin typeface="Times New Roman" panose="02020603050405020304"/>
                          <a:ea typeface="宋体" panose="02010600030101010101" pitchFamily="2" charset="-122"/>
                          <a:cs typeface="Times New Roman" panose="02020603050405020304"/>
                          <a:sym typeface="Symbol" panose="05050102010706020507"/>
                        </a:rPr>
                        <a:t></a:t>
                      </a:r>
                      <a:endParaRPr lang="en-US" altLang="en-US" sz="1400" kern="100" dirty="0">
                        <a:solidFill>
                          <a:schemeClr val="tx1"/>
                        </a:solidFill>
                        <a:latin typeface="Times New Roman" panose="02020603050405020304"/>
                        <a:ea typeface="宋体" panose="02010600030101010101" pitchFamily="2" charset="-122"/>
                        <a:cs typeface="Times New Roman" panose="02020603050405020304"/>
                        <a:sym typeface="Symbol" panose="05050102010706020507"/>
                      </a:endParaRPr>
                    </a:p>
                  </a:txBody>
                  <a:tcPr marL="0" marR="0"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40080">
                <a:tc>
                  <a:txBody>
                    <a:bodyPr/>
                    <a:lstStyle/>
                    <a:p>
                      <a:pPr marL="0" indent="0" algn="ctr" defTabSz="0" rtl="0" eaLnBrk="1" latinLnBrk="0" hangingPunct="1">
                        <a:spcAft>
                          <a:spcPts val="0"/>
                        </a:spcAft>
                      </a:pPr>
                      <a:r>
                        <a:rPr lang="en-US" sz="1400" kern="100" dirty="0">
                          <a:solidFill>
                            <a:schemeClr val="tx1"/>
                          </a:solidFill>
                          <a:latin typeface="Times New Roman" panose="02020603050405020304"/>
                          <a:ea typeface="宋体" panose="02010600030101010101" pitchFamily="2" charset="-122"/>
                          <a:cs typeface="Times New Roman" panose="02020603050405020304"/>
                        </a:rPr>
                        <a:t>6</a:t>
                      </a:r>
                      <a:endParaRPr lang="en-US" altLang="en-US" sz="1400" kern="100" dirty="0">
                        <a:solidFill>
                          <a:schemeClr val="tx1"/>
                        </a:solidFill>
                        <a:latin typeface="Times New Roman" panose="02020603050405020304"/>
                        <a:ea typeface="宋体" panose="02010600030101010101" pitchFamily="2" charset="-122"/>
                        <a:cs typeface="Times New Roman" panose="02020603050405020304"/>
                      </a:endParaRPr>
                    </a:p>
                  </a:txBody>
                  <a:tcPr marL="0" marR="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ctr" defTabSz="0" rtl="0" eaLnBrk="1" latinLnBrk="0" hangingPunct="1">
                        <a:spcAft>
                          <a:spcPts val="0"/>
                        </a:spcAft>
                      </a:pPr>
                      <a:r>
                        <a:rPr lang="en-US" altLang="zh-CN" sz="1400" kern="100" dirty="0">
                          <a:solidFill>
                            <a:schemeClr val="tx1"/>
                          </a:solidFill>
                          <a:latin typeface="Times New Roman" panose="02020603050405020304"/>
                          <a:ea typeface="宋体" panose="02010600030101010101" pitchFamily="2" charset="-122"/>
                          <a:cs typeface="Times New Roman" panose="02020603050405020304"/>
                        </a:rPr>
                        <a:t>Spatial resolution</a:t>
                      </a:r>
                      <a:endParaRPr lang="en-US" altLang="zh-CN" sz="1400" kern="100" dirty="0">
                        <a:solidFill>
                          <a:schemeClr val="tx1"/>
                        </a:solidFill>
                        <a:latin typeface="Times New Roman" panose="02020603050405020304"/>
                        <a:ea typeface="宋体" panose="02010600030101010101" pitchFamily="2"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ctr" defTabSz="0" rtl="0" eaLnBrk="1" latinLnBrk="0" hangingPunct="1">
                        <a:spcAft>
                          <a:spcPts val="0"/>
                        </a:spcAft>
                      </a:pPr>
                      <a:r>
                        <a:rPr lang="en-US" altLang="zh-CN" sz="1400" kern="100" dirty="0">
                          <a:solidFill>
                            <a:schemeClr val="tx1"/>
                          </a:solidFill>
                          <a:latin typeface="Times New Roman" panose="02020603050405020304"/>
                          <a:ea typeface="宋体" panose="02010600030101010101" pitchFamily="2" charset="-122"/>
                          <a:cs typeface="Times New Roman" panose="02020603050405020304"/>
                        </a:rPr>
                        <a:t>Substellar point resolution</a:t>
                      </a:r>
                      <a:r>
                        <a:rPr lang="zh-CN" altLang="en-US" sz="1400" kern="100" dirty="0">
                          <a:solidFill>
                            <a:schemeClr val="tx1"/>
                          </a:solidFill>
                          <a:latin typeface="Times New Roman" panose="02020603050405020304"/>
                          <a:ea typeface="宋体" panose="02010600030101010101" pitchFamily="2" charset="-122"/>
                          <a:cs typeface="Times New Roman" panose="02020603050405020304"/>
                        </a:rPr>
                        <a:t>：</a:t>
                      </a:r>
                      <a:r>
                        <a:rPr lang="en-US" sz="1400" kern="100" dirty="0">
                          <a:solidFill>
                            <a:schemeClr val="tx1"/>
                          </a:solidFill>
                          <a:latin typeface="Times New Roman" panose="02020603050405020304"/>
                          <a:ea typeface="宋体" panose="02010600030101010101" pitchFamily="2" charset="-122"/>
                          <a:cs typeface="Times New Roman" panose="02020603050405020304"/>
                        </a:rPr>
                        <a:t>≤10km</a:t>
                      </a:r>
                      <a:r>
                        <a:rPr lang="zh-CN" altLang="en-US" sz="1400" kern="100" dirty="0">
                          <a:solidFill>
                            <a:schemeClr val="tx1"/>
                          </a:solidFill>
                          <a:latin typeface="Times New Roman" panose="02020603050405020304"/>
                          <a:ea typeface="宋体" panose="02010600030101010101" pitchFamily="2" charset="-122"/>
                          <a:cs typeface="Times New Roman" panose="02020603050405020304"/>
                        </a:rPr>
                        <a:t>（</a:t>
                      </a:r>
                      <a:r>
                        <a:rPr lang="en-US" sz="1400" kern="100" dirty="0">
                          <a:solidFill>
                            <a:schemeClr val="tx1"/>
                          </a:solidFill>
                          <a:latin typeface="Times New Roman" panose="02020603050405020304"/>
                          <a:ea typeface="宋体" panose="02010600030101010101" pitchFamily="2" charset="-122"/>
                          <a:cs typeface="Times New Roman" panose="02020603050405020304"/>
                        </a:rPr>
                        <a:t>110km</a:t>
                      </a:r>
                      <a:r>
                        <a:rPr lang="zh-CN" altLang="en-US" sz="1400" kern="100" dirty="0">
                          <a:solidFill>
                            <a:schemeClr val="tx1"/>
                          </a:solidFill>
                          <a:latin typeface="Times New Roman" panose="02020603050405020304"/>
                          <a:ea typeface="宋体" panose="02010600030101010101" pitchFamily="2" charset="-122"/>
                          <a:cs typeface="Times New Roman" panose="02020603050405020304"/>
                        </a:rPr>
                        <a:t>）</a:t>
                      </a:r>
                      <a:endParaRPr lang="zh-CN" altLang="en-US" sz="1400" kern="100" dirty="0">
                        <a:solidFill>
                          <a:schemeClr val="tx1"/>
                        </a:solidFill>
                        <a:latin typeface="Times New Roman" panose="02020603050405020304"/>
                        <a:ea typeface="宋体" panose="02010600030101010101" pitchFamily="2"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3360">
                <a:tc>
                  <a:txBody>
                    <a:bodyPr/>
                    <a:lstStyle/>
                    <a:p>
                      <a:pPr marL="0" indent="0" algn="ctr" defTabSz="0" rtl="0" eaLnBrk="1" latinLnBrk="0" hangingPunct="1">
                        <a:spcAft>
                          <a:spcPts val="0"/>
                        </a:spcAft>
                      </a:pPr>
                      <a:r>
                        <a:rPr lang="en-US" sz="1400" kern="100" dirty="0">
                          <a:solidFill>
                            <a:schemeClr val="tx1"/>
                          </a:solidFill>
                          <a:latin typeface="Times New Roman" panose="02020603050405020304"/>
                          <a:ea typeface="宋体" panose="02010600030101010101" pitchFamily="2" charset="-122"/>
                          <a:cs typeface="Times New Roman" panose="02020603050405020304"/>
                        </a:rPr>
                        <a:t>7</a:t>
                      </a:r>
                      <a:endParaRPr lang="en-US" altLang="en-US" sz="1400" kern="100" dirty="0">
                        <a:solidFill>
                          <a:schemeClr val="tx1"/>
                        </a:solidFill>
                        <a:latin typeface="Times New Roman" panose="02020603050405020304"/>
                        <a:ea typeface="宋体" panose="02010600030101010101" pitchFamily="2" charset="-122"/>
                        <a:cs typeface="Times New Roman" panose="02020603050405020304"/>
                      </a:endParaRPr>
                    </a:p>
                  </a:txBody>
                  <a:tcPr marL="0" marR="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ctr" defTabSz="0" rtl="0" eaLnBrk="1" latinLnBrk="0" hangingPunct="1">
                        <a:spcAft>
                          <a:spcPts val="0"/>
                        </a:spcAft>
                      </a:pPr>
                      <a:r>
                        <a:rPr lang="en-US" altLang="zh-CN" sz="1400" kern="100" dirty="0">
                          <a:solidFill>
                            <a:schemeClr val="tx1"/>
                          </a:solidFill>
                          <a:latin typeface="Times New Roman" panose="02020603050405020304"/>
                          <a:ea typeface="宋体" panose="02010600030101010101" pitchFamily="2" charset="-122"/>
                          <a:cs typeface="Times New Roman" panose="02020603050405020304"/>
                        </a:rPr>
                        <a:t>pointing accuracy</a:t>
                      </a:r>
                      <a:endParaRPr lang="en-US" altLang="zh-CN" sz="1400" kern="100" dirty="0">
                        <a:solidFill>
                          <a:schemeClr val="tx1"/>
                        </a:solidFill>
                        <a:latin typeface="Times New Roman" panose="02020603050405020304"/>
                        <a:ea typeface="宋体" panose="02010600030101010101" pitchFamily="2"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ctr" defTabSz="0" rtl="0" eaLnBrk="1" latinLnBrk="0" hangingPunct="1">
                        <a:spcAft>
                          <a:spcPts val="0"/>
                        </a:spcAft>
                      </a:pPr>
                      <a:r>
                        <a:rPr lang="en-US" sz="1400" kern="100" dirty="0">
                          <a:solidFill>
                            <a:schemeClr val="tx1"/>
                          </a:solidFill>
                          <a:latin typeface="Times New Roman" panose="02020603050405020304"/>
                          <a:ea typeface="宋体" panose="02010600030101010101" pitchFamily="2" charset="-122"/>
                          <a:cs typeface="Times New Roman" panose="02020603050405020304"/>
                        </a:rPr>
                        <a:t>≤0.2°</a:t>
                      </a:r>
                      <a:endParaRPr lang="en-US" altLang="en-US" sz="1400" kern="100" dirty="0">
                        <a:solidFill>
                          <a:schemeClr val="tx1"/>
                        </a:solidFill>
                        <a:latin typeface="Times New Roman" panose="02020603050405020304"/>
                        <a:ea typeface="宋体" panose="02010600030101010101" pitchFamily="2"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40080">
                <a:tc>
                  <a:txBody>
                    <a:bodyPr/>
                    <a:lstStyle/>
                    <a:p>
                      <a:pPr marL="0" indent="0" algn="ctr" defTabSz="0" rtl="0" eaLnBrk="1" latinLnBrk="0" hangingPunct="1">
                        <a:spcAft>
                          <a:spcPts val="0"/>
                        </a:spcAft>
                      </a:pPr>
                      <a:r>
                        <a:rPr lang="en-US" sz="1400" kern="100" dirty="0">
                          <a:solidFill>
                            <a:schemeClr val="tx1"/>
                          </a:solidFill>
                          <a:latin typeface="Times New Roman" panose="02020603050405020304"/>
                          <a:ea typeface="宋体" panose="02010600030101010101" pitchFamily="2" charset="-122"/>
                          <a:cs typeface="Times New Roman" panose="02020603050405020304"/>
                        </a:rPr>
                        <a:t>8</a:t>
                      </a:r>
                      <a:endParaRPr lang="en-US" altLang="en-US" sz="1400" kern="100" dirty="0">
                        <a:solidFill>
                          <a:schemeClr val="tx1"/>
                        </a:solidFill>
                        <a:latin typeface="Times New Roman" panose="02020603050405020304"/>
                        <a:ea typeface="宋体" panose="02010600030101010101" pitchFamily="2" charset="-122"/>
                        <a:cs typeface="Times New Roman" panose="02020603050405020304"/>
                      </a:endParaRPr>
                    </a:p>
                  </a:txBody>
                  <a:tcPr marL="0" marR="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ctr" defTabSz="0" rtl="0" eaLnBrk="1" latinLnBrk="0" hangingPunct="1">
                        <a:spcBef>
                          <a:spcPts val="310"/>
                        </a:spcBef>
                        <a:spcAft>
                          <a:spcPts val="0"/>
                        </a:spcAft>
                      </a:pPr>
                      <a:r>
                        <a:rPr lang="en-US" altLang="zh-CN" sz="1400" kern="100" dirty="0">
                          <a:solidFill>
                            <a:schemeClr val="tx1"/>
                          </a:solidFill>
                          <a:latin typeface="Times New Roman" panose="02020603050405020304"/>
                          <a:ea typeface="宋体" panose="02010600030101010101" pitchFamily="2" charset="-122"/>
                          <a:cs typeface="Times New Roman" panose="02020603050405020304"/>
                        </a:rPr>
                        <a:t>Out-of-band response</a:t>
                      </a:r>
                      <a:endParaRPr lang="en-US" altLang="zh-CN" sz="1400" kern="100" dirty="0">
                        <a:solidFill>
                          <a:schemeClr val="tx1"/>
                        </a:solidFill>
                        <a:latin typeface="Times New Roman" panose="02020603050405020304"/>
                        <a:ea typeface="宋体" panose="02010600030101010101" pitchFamily="2"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ctr" defTabSz="0" rtl="0" eaLnBrk="1" latinLnBrk="0" hangingPunct="1">
                        <a:spcBef>
                          <a:spcPts val="310"/>
                        </a:spcBef>
                        <a:spcAft>
                          <a:spcPts val="0"/>
                        </a:spcAft>
                      </a:pPr>
                      <a:r>
                        <a:rPr lang="en-US" altLang="zh-CN" sz="1400" kern="100" dirty="0">
                          <a:solidFill>
                            <a:schemeClr val="tx1"/>
                          </a:solidFill>
                          <a:latin typeface="Times New Roman" panose="02020603050405020304"/>
                          <a:ea typeface="宋体" panose="02010600030101010101" pitchFamily="2" charset="-122"/>
                          <a:cs typeface="Times New Roman" panose="02020603050405020304"/>
                        </a:rPr>
                        <a:t>Less than 5% of the in-band response in 120-220nm </a:t>
                      </a:r>
                      <a:endParaRPr lang="en-US" altLang="zh-CN" sz="1400" kern="100" dirty="0">
                        <a:solidFill>
                          <a:schemeClr val="tx1"/>
                        </a:solidFill>
                        <a:latin typeface="Times New Roman" panose="02020603050405020304"/>
                        <a:ea typeface="宋体" panose="02010600030101010101" pitchFamily="2" charset="-122"/>
                        <a:cs typeface="Times New Roman" panose="02020603050405020304"/>
                      </a:endParaRPr>
                    </a:p>
                  </a:txBody>
                  <a:tcPr marL="0" marR="0"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stretch>
            <a:fillRect/>
          </a:stretch>
        </p:blipFill>
        <p:spPr>
          <a:xfrm>
            <a:off x="8510905" y="219710"/>
            <a:ext cx="3578225" cy="917575"/>
          </a:xfrm>
          <a:prstGeom prst="rect">
            <a:avLst/>
          </a:prstGeom>
        </p:spPr>
      </p:pic>
      <p:sp>
        <p:nvSpPr>
          <p:cNvPr id="7" name="Title 1"/>
          <p:cNvSpPr>
            <a:spLocks noGrp="1"/>
          </p:cNvSpPr>
          <p:nvPr>
            <p:ph type="title"/>
          </p:nvPr>
        </p:nvSpPr>
        <p:spPr/>
        <p:txBody>
          <a:bodyPr>
            <a:normAutofit fontScale="90000"/>
          </a:bodyPr>
          <a:lstStyle/>
          <a:p>
            <a:r>
              <a:rPr lang="en-US" altLang="zh-CN" sz="2700" dirty="0"/>
              <a:t>Fengyun Satellite Optical Payload Development</a:t>
            </a:r>
            <a:br>
              <a:rPr lang="en-US" altLang="zh-CN" sz="2700" dirty="0"/>
            </a:br>
            <a:r>
              <a:rPr lang="en-US" altLang="zh-CN" sz="2700" dirty="0">
                <a:sym typeface="+mn-ea"/>
              </a:rPr>
              <a:t>WAI/FY-3H </a:t>
            </a:r>
            <a:r>
              <a:rPr lang="en-US" altLang="zh-CN" sz="2700" dirty="0"/>
              <a:t>Spectral response calibration</a:t>
            </a:r>
            <a:endParaRPr lang="en-US" altLang="zh-CN" sz="2700" dirty="0"/>
          </a:p>
        </p:txBody>
      </p:sp>
      <p:pic>
        <p:nvPicPr>
          <p:cNvPr id="25" name="图片 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487113" y="2619614"/>
            <a:ext cx="2407957" cy="17195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图片 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895081" y="2619674"/>
            <a:ext cx="2227295" cy="1722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图片 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44856" y="2693939"/>
            <a:ext cx="2142376" cy="1570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图片 4"/>
          <p:cNvPicPr>
            <a:picLocks noChangeAspect="1"/>
          </p:cNvPicPr>
          <p:nvPr/>
        </p:nvPicPr>
        <p:blipFill>
          <a:blip r:embed="rId5"/>
          <a:stretch>
            <a:fillRect/>
          </a:stretch>
        </p:blipFill>
        <p:spPr>
          <a:xfrm>
            <a:off x="1828999" y="2619178"/>
            <a:ext cx="3318844" cy="2192656"/>
          </a:xfrm>
          <a:prstGeom prst="rect">
            <a:avLst/>
          </a:prstGeom>
        </p:spPr>
      </p:pic>
      <p:sp>
        <p:nvSpPr>
          <p:cNvPr id="3" name="文本框 2"/>
          <p:cNvSpPr txBox="1"/>
          <p:nvPr/>
        </p:nvSpPr>
        <p:spPr>
          <a:xfrm>
            <a:off x="183515" y="2880995"/>
            <a:ext cx="1770380" cy="1383665"/>
          </a:xfrm>
          <a:prstGeom prst="rect">
            <a:avLst/>
          </a:prstGeom>
          <a:noFill/>
        </p:spPr>
        <p:txBody>
          <a:bodyPr wrap="square" rtlCol="0" anchor="t">
            <a:spAutoFit/>
          </a:bodyPr>
          <a:p>
            <a:r>
              <a:rPr lang="en-US" altLang="zh-CN" sz="1200" dirty="0">
                <a:solidFill>
                  <a:schemeClr val="tx2"/>
                </a:solidFill>
                <a:latin typeface="Arial" panose="020B0604020202020204" pitchFamily="34" charset="0"/>
                <a:cs typeface="Arial" panose="020B0604020202020204" pitchFamily="34" charset="0"/>
              </a:rPr>
              <a:t>Auroral spectrum of 1-nm resolution with the passband overlaid. </a:t>
            </a:r>
            <a:endParaRPr lang="en-US" altLang="zh-CN" sz="1200" dirty="0">
              <a:solidFill>
                <a:schemeClr val="tx2"/>
              </a:solidFill>
              <a:latin typeface="Arial" panose="020B0604020202020204" pitchFamily="34" charset="0"/>
              <a:cs typeface="Arial" panose="020B0604020202020204" pitchFamily="34" charset="0"/>
            </a:endParaRPr>
          </a:p>
          <a:p>
            <a:r>
              <a:rPr lang="en-US" altLang="zh-CN" sz="1200" dirty="0">
                <a:solidFill>
                  <a:schemeClr val="tx2"/>
                </a:solidFill>
                <a:latin typeface="Arial" panose="020B0604020202020204" pitchFamily="34" charset="0"/>
                <a:cs typeface="Arial" panose="020B0604020202020204" pitchFamily="34" charset="0"/>
              </a:rPr>
              <a:t>The shaded region corresponds to the response wavelength of WAI-Ⅱ</a:t>
            </a:r>
            <a:endParaRPr lang="en-US" altLang="zh-CN" sz="1200" dirty="0">
              <a:solidFill>
                <a:schemeClr val="tx2"/>
              </a:solidFill>
              <a:latin typeface="Arial" panose="020B0604020202020204" pitchFamily="34" charset="0"/>
              <a:cs typeface="Arial" panose="020B0604020202020204" pitchFamily="34" charset="0"/>
            </a:endParaRPr>
          </a:p>
        </p:txBody>
      </p:sp>
      <p:sp>
        <p:nvSpPr>
          <p:cNvPr id="22" name="矩形 21"/>
          <p:cNvSpPr/>
          <p:nvPr/>
        </p:nvSpPr>
        <p:spPr>
          <a:xfrm>
            <a:off x="6562725" y="4161155"/>
            <a:ext cx="5559425" cy="306705"/>
          </a:xfrm>
          <a:prstGeom prst="rect">
            <a:avLst/>
          </a:prstGeom>
          <a:solidFill>
            <a:schemeClr val="bg1">
              <a:lumMod val="95000"/>
            </a:schemeClr>
          </a:solidFill>
        </p:spPr>
        <p:txBody>
          <a:bodyPr wrap="square">
            <a:spAutoFit/>
          </a:bodyPr>
          <a:lstStyle/>
          <a:p>
            <a:pPr indent="0" fontAlgn="auto">
              <a:lnSpc>
                <a:spcPct val="100000"/>
              </a:lnSpc>
              <a:defRPr/>
            </a:pPr>
            <a:r>
              <a:rPr lang="en-US" altLang="zh-CN" sz="1400" dirty="0">
                <a:solidFill>
                  <a:schemeClr val="tx2"/>
                </a:solidFill>
                <a:latin typeface="Arial" panose="020B0604020202020204" pitchFamily="34" charset="0"/>
                <a:cs typeface="Arial" panose="020B0604020202020204" pitchFamily="34" charset="0"/>
              </a:rPr>
              <a:t>Filter response(left) and quantum efficiency(right) of four camera</a:t>
            </a:r>
            <a:endParaRPr lang="en-US" altLang="zh-CN" sz="1400" dirty="0">
              <a:solidFill>
                <a:schemeClr val="tx2"/>
              </a:solidFill>
              <a:latin typeface="Arial" panose="020B0604020202020204" pitchFamily="34" charset="0"/>
              <a:cs typeface="Arial" panose="020B0604020202020204" pitchFamily="34" charset="0"/>
            </a:endParaRPr>
          </a:p>
        </p:txBody>
      </p:sp>
      <p:pic>
        <p:nvPicPr>
          <p:cNvPr id="10" name="图片 1"/>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739185" y="4543648"/>
            <a:ext cx="2603957" cy="1853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图片 2"/>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306523" y="4625459"/>
            <a:ext cx="2603957" cy="1799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2"/>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899129" y="4602448"/>
            <a:ext cx="2318285" cy="1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3"/>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497120" y="4579421"/>
            <a:ext cx="2303780" cy="1826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 name="TextBox 8"/>
          <p:cNvSpPr txBox="1">
            <a:spLocks noChangeArrowheads="1"/>
          </p:cNvSpPr>
          <p:nvPr/>
        </p:nvSpPr>
        <p:spPr bwMode="auto">
          <a:xfrm>
            <a:off x="6667500" y="6326505"/>
            <a:ext cx="5524500" cy="297180"/>
          </a:xfrm>
          <a:prstGeom prst="rect">
            <a:avLst/>
          </a:prstGeom>
          <a:solidFill>
            <a:schemeClr val="bg1">
              <a:lumMod val="95000"/>
            </a:schemeClr>
          </a:solidFill>
          <a:ln w="9525">
            <a:noFill/>
            <a:miter lim="800000"/>
          </a:ln>
        </p:spPr>
        <p:txBody>
          <a:bodyPr wrap="square">
            <a:spAutoFit/>
          </a:bodyPr>
          <a:lstStyle/>
          <a:p>
            <a:pPr algn="ctr" eaLnBrk="1" hangingPunct="1"/>
            <a:r>
              <a:rPr lang="en-US" altLang="zh-CN" sz="1335" dirty="0">
                <a:latin typeface="Arial" panose="020B0604020202020204" pitchFamily="34" charset="0"/>
                <a:cs typeface="Arial" panose="020B0604020202020204" pitchFamily="34" charset="0"/>
              </a:rPr>
              <a:t>Spectral response of 140-160 channel(left) and 160-180 channel(right)</a:t>
            </a:r>
            <a:endParaRPr lang="en-US" altLang="zh-CN" sz="1335" dirty="0">
              <a:latin typeface="Arial" panose="020B0604020202020204" pitchFamily="34" charset="0"/>
              <a:ea typeface="黑体" panose="02010609060101010101" pitchFamily="49" charset="-122"/>
              <a:cs typeface="Arial" panose="020B0604020202020204" pitchFamily="34" charset="0"/>
            </a:endParaRPr>
          </a:p>
        </p:txBody>
      </p:sp>
      <p:sp>
        <p:nvSpPr>
          <p:cNvPr id="21" name="内容占位符 2"/>
          <p:cNvSpPr txBox="1"/>
          <p:nvPr/>
        </p:nvSpPr>
        <p:spPr bwMode="auto">
          <a:xfrm>
            <a:off x="390525" y="6326505"/>
            <a:ext cx="6172200" cy="296545"/>
          </a:xfrm>
          <a:prstGeom prst="rect">
            <a:avLst/>
          </a:prstGeom>
          <a:solidFill>
            <a:schemeClr val="bg1">
              <a:lumMod val="9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nSpc>
                <a:spcPct val="120000"/>
              </a:lnSpc>
              <a:spcBef>
                <a:spcPct val="20000"/>
              </a:spcBef>
              <a:buFont typeface="Wingdings" panose="05000000000000000000" pitchFamily="2" charset="2"/>
              <a:buChar char="v"/>
              <a:defRPr kumimoji="1" sz="3200" b="1">
                <a:solidFill>
                  <a:schemeClr val="bg1"/>
                </a:solidFill>
                <a:latin typeface="Times New Roman" panose="02020603050405020304" charset="0"/>
                <a:ea typeface="楷体_GB2312" pitchFamily="1" charset="-122"/>
              </a:defRPr>
            </a:lvl1pPr>
            <a:lvl2pPr marL="742950" indent="-285750">
              <a:lnSpc>
                <a:spcPct val="120000"/>
              </a:lnSpc>
              <a:spcBef>
                <a:spcPct val="20000"/>
              </a:spcBef>
              <a:buSzPct val="85000"/>
              <a:buBlip>
                <a:blip r:embed="rId10"/>
              </a:buBlip>
              <a:defRPr kumimoji="1" sz="2800">
                <a:solidFill>
                  <a:schemeClr val="bg1"/>
                </a:solidFill>
                <a:latin typeface="Times New Roman" panose="02020603050405020304" charset="0"/>
                <a:ea typeface="楷体_GB2312" pitchFamily="1" charset="-122"/>
              </a:defRPr>
            </a:lvl2pPr>
            <a:lvl3pPr marL="1143000" indent="-228600">
              <a:lnSpc>
                <a:spcPct val="120000"/>
              </a:lnSpc>
              <a:spcBef>
                <a:spcPct val="20000"/>
              </a:spcBef>
              <a:buSzPct val="90000"/>
              <a:buBlip>
                <a:blip r:embed="rId11"/>
              </a:buBlip>
              <a:defRPr kumimoji="1" sz="2400">
                <a:solidFill>
                  <a:schemeClr val="bg1"/>
                </a:solidFill>
                <a:latin typeface="Times New Roman" panose="02020603050405020304" charset="0"/>
                <a:ea typeface="楷体_GB2312" pitchFamily="1" charset="-122"/>
              </a:defRPr>
            </a:lvl3pPr>
            <a:lvl4pPr marL="1600200" indent="-228600">
              <a:lnSpc>
                <a:spcPct val="120000"/>
              </a:lnSpc>
              <a:spcBef>
                <a:spcPct val="20000"/>
              </a:spcBef>
              <a:buSzPct val="85000"/>
              <a:buBlip>
                <a:blip r:embed="rId12"/>
              </a:buBlip>
              <a:defRPr kumimoji="1" sz="2400">
                <a:solidFill>
                  <a:schemeClr val="bg1"/>
                </a:solidFill>
                <a:latin typeface="Times New Roman" panose="02020603050405020304" charset="0"/>
                <a:ea typeface="楷体_GB2312" pitchFamily="1" charset="-122"/>
              </a:defRPr>
            </a:lvl4pPr>
            <a:lvl5pPr marL="2057400" indent="-228600">
              <a:lnSpc>
                <a:spcPct val="120000"/>
              </a:lnSpc>
              <a:spcBef>
                <a:spcPct val="20000"/>
              </a:spcBef>
              <a:buClr>
                <a:srgbClr val="FFFF66"/>
              </a:buClr>
              <a:buSzPct val="80000"/>
              <a:buFont typeface="Wingdings" panose="05000000000000000000" pitchFamily="2" charset="2"/>
              <a:buChar char="Ø"/>
              <a:defRPr kumimoji="1" sz="2400">
                <a:solidFill>
                  <a:schemeClr val="bg1"/>
                </a:solidFill>
                <a:latin typeface="Times New Roman" panose="02020603050405020304" charset="0"/>
                <a:ea typeface="楷体_GB2312" pitchFamily="1" charset="-122"/>
              </a:defRPr>
            </a:lvl5pPr>
            <a:lvl6pPr marL="2514600" indent="-228600" eaLnBrk="0" fontAlgn="base" hangingPunct="0">
              <a:lnSpc>
                <a:spcPct val="120000"/>
              </a:lnSpc>
              <a:spcBef>
                <a:spcPct val="20000"/>
              </a:spcBef>
              <a:spcAft>
                <a:spcPct val="0"/>
              </a:spcAft>
              <a:buClr>
                <a:srgbClr val="FFFF66"/>
              </a:buClr>
              <a:buSzPct val="80000"/>
              <a:buFont typeface="Wingdings" panose="05000000000000000000" pitchFamily="2" charset="2"/>
              <a:buChar char="Ø"/>
              <a:defRPr kumimoji="1" sz="2400">
                <a:solidFill>
                  <a:schemeClr val="bg1"/>
                </a:solidFill>
                <a:latin typeface="Times New Roman" panose="02020603050405020304" charset="0"/>
                <a:ea typeface="楷体_GB2312" pitchFamily="1" charset="-122"/>
              </a:defRPr>
            </a:lvl6pPr>
            <a:lvl7pPr marL="2971800" indent="-228600" eaLnBrk="0" fontAlgn="base" hangingPunct="0">
              <a:lnSpc>
                <a:spcPct val="120000"/>
              </a:lnSpc>
              <a:spcBef>
                <a:spcPct val="20000"/>
              </a:spcBef>
              <a:spcAft>
                <a:spcPct val="0"/>
              </a:spcAft>
              <a:buClr>
                <a:srgbClr val="FFFF66"/>
              </a:buClr>
              <a:buSzPct val="80000"/>
              <a:buFont typeface="Wingdings" panose="05000000000000000000" pitchFamily="2" charset="2"/>
              <a:buChar char="Ø"/>
              <a:defRPr kumimoji="1" sz="2400">
                <a:solidFill>
                  <a:schemeClr val="bg1"/>
                </a:solidFill>
                <a:latin typeface="Times New Roman" panose="02020603050405020304" charset="0"/>
                <a:ea typeface="楷体_GB2312" pitchFamily="1" charset="-122"/>
              </a:defRPr>
            </a:lvl7pPr>
            <a:lvl8pPr marL="3429000" indent="-228600" eaLnBrk="0" fontAlgn="base" hangingPunct="0">
              <a:lnSpc>
                <a:spcPct val="120000"/>
              </a:lnSpc>
              <a:spcBef>
                <a:spcPct val="20000"/>
              </a:spcBef>
              <a:spcAft>
                <a:spcPct val="0"/>
              </a:spcAft>
              <a:buClr>
                <a:srgbClr val="FFFF66"/>
              </a:buClr>
              <a:buSzPct val="80000"/>
              <a:buFont typeface="Wingdings" panose="05000000000000000000" pitchFamily="2" charset="2"/>
              <a:buChar char="Ø"/>
              <a:defRPr kumimoji="1" sz="2400">
                <a:solidFill>
                  <a:schemeClr val="bg1"/>
                </a:solidFill>
                <a:latin typeface="Times New Roman" panose="02020603050405020304" charset="0"/>
                <a:ea typeface="楷体_GB2312" pitchFamily="1" charset="-122"/>
              </a:defRPr>
            </a:lvl8pPr>
            <a:lvl9pPr marL="3886200" indent="-228600" eaLnBrk="0" fontAlgn="base" hangingPunct="0">
              <a:lnSpc>
                <a:spcPct val="120000"/>
              </a:lnSpc>
              <a:spcBef>
                <a:spcPct val="20000"/>
              </a:spcBef>
              <a:spcAft>
                <a:spcPct val="0"/>
              </a:spcAft>
              <a:buClr>
                <a:srgbClr val="FFFF66"/>
              </a:buClr>
              <a:buSzPct val="80000"/>
              <a:buFont typeface="Wingdings" panose="05000000000000000000" pitchFamily="2" charset="2"/>
              <a:buChar char="Ø"/>
              <a:defRPr kumimoji="1" sz="2400">
                <a:solidFill>
                  <a:schemeClr val="bg1"/>
                </a:solidFill>
                <a:latin typeface="Times New Roman" panose="02020603050405020304" charset="0"/>
                <a:ea typeface="楷体_GB2312" pitchFamily="1" charset="-122"/>
              </a:defRPr>
            </a:lvl9pPr>
          </a:lstStyle>
          <a:p>
            <a:pPr marL="0" indent="0" fontAlgn="auto">
              <a:lnSpc>
                <a:spcPct val="100000"/>
              </a:lnSpc>
              <a:spcBef>
                <a:spcPts val="0"/>
              </a:spcBef>
              <a:buNone/>
            </a:pPr>
            <a:r>
              <a:rPr lang="en-US" altLang="zh-CN" sz="1200" b="0" dirty="0">
                <a:solidFill>
                  <a:schemeClr val="tx1"/>
                </a:solidFill>
                <a:latin typeface="Arial" panose="020B0604020202020204" pitchFamily="34" charset="0"/>
                <a:ea typeface="黑体" panose="02010609060101010101" pitchFamily="49" charset="-122"/>
                <a:cs typeface="Arial" panose="020B0604020202020204" pitchFamily="34" charset="0"/>
              </a:rPr>
              <a:t>140-160nm channel</a:t>
            </a:r>
            <a:r>
              <a:rPr lang="zh-CN" altLang="en-US" sz="1200" b="0" dirty="0">
                <a:solidFill>
                  <a:schemeClr val="tx1"/>
                </a:solidFill>
                <a:latin typeface="Arial" panose="020B0604020202020204" pitchFamily="34" charset="0"/>
                <a:ea typeface="黑体" panose="02010609060101010101" pitchFamily="49" charset="-122"/>
                <a:cs typeface="Arial" panose="020B0604020202020204" pitchFamily="34" charset="0"/>
              </a:rPr>
              <a:t>（</a:t>
            </a:r>
            <a:r>
              <a:rPr lang="en-US" altLang="zh-CN" sz="1200" b="0" dirty="0">
                <a:solidFill>
                  <a:schemeClr val="tx1"/>
                </a:solidFill>
                <a:latin typeface="Arial" panose="020B0604020202020204" pitchFamily="34" charset="0"/>
                <a:ea typeface="黑体" panose="02010609060101010101" pitchFamily="49" charset="-122"/>
                <a:cs typeface="Arial" panose="020B0604020202020204" pitchFamily="34" charset="0"/>
              </a:rPr>
              <a:t>left</a:t>
            </a:r>
            <a:r>
              <a:rPr lang="zh-CN" altLang="en-US" sz="1200" b="0" dirty="0">
                <a:solidFill>
                  <a:schemeClr val="tx1"/>
                </a:solidFill>
                <a:latin typeface="Arial" panose="020B0604020202020204" pitchFamily="34" charset="0"/>
                <a:ea typeface="黑体" panose="02010609060101010101" pitchFamily="49" charset="-122"/>
                <a:cs typeface="Arial" panose="020B0604020202020204" pitchFamily="34" charset="0"/>
              </a:rPr>
              <a:t>）</a:t>
            </a:r>
            <a:r>
              <a:rPr lang="en-US" altLang="zh-CN" sz="1200" b="0" dirty="0">
                <a:solidFill>
                  <a:schemeClr val="tx1"/>
                </a:solidFill>
                <a:latin typeface="Arial" panose="020B0604020202020204" pitchFamily="34" charset="0"/>
                <a:ea typeface="黑体" panose="02010609060101010101" pitchFamily="49" charset="-122"/>
                <a:cs typeface="Arial" panose="020B0604020202020204" pitchFamily="34" charset="0"/>
              </a:rPr>
              <a:t>and 160-180nm channel</a:t>
            </a:r>
            <a:r>
              <a:rPr lang="zh-CN" altLang="en-US" sz="1200" b="0" dirty="0">
                <a:solidFill>
                  <a:schemeClr val="tx1"/>
                </a:solidFill>
                <a:latin typeface="Arial" panose="020B0604020202020204" pitchFamily="34" charset="0"/>
                <a:ea typeface="黑体" panose="02010609060101010101" pitchFamily="49" charset="-122"/>
                <a:cs typeface="Arial" panose="020B0604020202020204" pitchFamily="34" charset="0"/>
              </a:rPr>
              <a:t>（</a:t>
            </a:r>
            <a:r>
              <a:rPr lang="en-US" altLang="zh-CN" sz="1200" b="0" dirty="0">
                <a:solidFill>
                  <a:schemeClr val="tx1"/>
                </a:solidFill>
                <a:latin typeface="Arial" panose="020B0604020202020204" pitchFamily="34" charset="0"/>
                <a:ea typeface="黑体" panose="02010609060101010101" pitchFamily="49" charset="-122"/>
                <a:cs typeface="Arial" panose="020B0604020202020204" pitchFamily="34" charset="0"/>
              </a:rPr>
              <a:t>right</a:t>
            </a:r>
            <a:r>
              <a:rPr lang="zh-CN" altLang="en-US" sz="1200" b="0" dirty="0">
                <a:solidFill>
                  <a:schemeClr val="tx1"/>
                </a:solidFill>
                <a:latin typeface="Arial" panose="020B0604020202020204" pitchFamily="34" charset="0"/>
                <a:ea typeface="黑体" panose="02010609060101010101" pitchFamily="49" charset="-122"/>
                <a:cs typeface="Arial" panose="020B0604020202020204" pitchFamily="34" charset="0"/>
              </a:rPr>
              <a:t>）</a:t>
            </a:r>
            <a:r>
              <a:rPr lang="en-US" altLang="zh-CN" sz="1200" b="0" dirty="0">
                <a:solidFill>
                  <a:schemeClr val="tx1"/>
                </a:solidFill>
                <a:latin typeface="Arial" panose="020B0604020202020204" pitchFamily="34" charset="0"/>
                <a:ea typeface="黑体" panose="02010609060101010101" pitchFamily="49" charset="-122"/>
                <a:cs typeface="Arial" panose="020B0604020202020204" pitchFamily="34" charset="0"/>
              </a:rPr>
              <a:t>response of four mirrors</a:t>
            </a:r>
            <a:endParaRPr lang="en-US" altLang="zh-CN" sz="1200" b="0" dirty="0">
              <a:solidFill>
                <a:schemeClr val="tx1"/>
              </a:solidFill>
              <a:latin typeface="Arial" panose="020B0604020202020204" pitchFamily="34" charset="0"/>
              <a:ea typeface="黑体" panose="02010609060101010101" pitchFamily="49" charset="-122"/>
              <a:cs typeface="Arial" panose="020B0604020202020204" pitchFamily="34" charset="0"/>
            </a:endParaRPr>
          </a:p>
        </p:txBody>
      </p:sp>
      <p:sp>
        <p:nvSpPr>
          <p:cNvPr id="42" name="内容占位符 2"/>
          <p:cNvSpPr txBox="1"/>
          <p:nvPr/>
        </p:nvSpPr>
        <p:spPr>
          <a:xfrm>
            <a:off x="252730" y="1199515"/>
            <a:ext cx="11836400" cy="512445"/>
          </a:xfrm>
          <a:prstGeom prst="rect">
            <a:avLst/>
          </a:prstGeom>
        </p:spPr>
        <p:txBody>
          <a:bodyPr>
            <a:noAutofit/>
          </a:bodyPr>
          <a:lstStyle>
            <a:defPPr>
              <a:defRPr lang="zh-CN"/>
            </a:defPPr>
            <a:lvl1pPr marL="228600" indent="-228600" fontAlgn="auto">
              <a:lnSpc>
                <a:spcPct val="150000"/>
              </a:lnSpc>
              <a:spcBef>
                <a:spcPts val="1000"/>
              </a:spcBef>
              <a:spcAft>
                <a:spcPts val="0"/>
              </a:spcAft>
              <a:buClr>
                <a:srgbClr val="FF0000"/>
              </a:buClr>
              <a:buFont typeface="Wingdings" panose="05000000000000000000" pitchFamily="2" charset="2"/>
              <a:buChar char="p"/>
              <a:defRPr sz="2400" b="0" kern="100">
                <a:latin typeface="+mj-ea"/>
                <a:ea typeface="+mj-ea"/>
                <a:cs typeface="仿宋_GB2312" panose="02010609030101010101" pitchFamily="49" charset="-122"/>
              </a:defRPr>
            </a:lvl1pPr>
            <a:lvl2pPr marL="685800" indent="-228600">
              <a:lnSpc>
                <a:spcPct val="90000"/>
              </a:lnSpc>
              <a:spcBef>
                <a:spcPts val="500"/>
              </a:spcBef>
              <a:buFont typeface="Arial" panose="020B0604020202020204" pitchFamily="34" charset="0"/>
              <a:buChar char="•"/>
              <a:defRPr sz="2400">
                <a:latin typeface="+mn-lt"/>
                <a:ea typeface="+mn-ea"/>
              </a:defRPr>
            </a:lvl2pPr>
            <a:lvl3pPr marL="1143000" indent="-228600">
              <a:lnSpc>
                <a:spcPct val="90000"/>
              </a:lnSpc>
              <a:spcBef>
                <a:spcPts val="500"/>
              </a:spcBef>
              <a:buFont typeface="Arial" panose="020B0604020202020204" pitchFamily="34" charset="0"/>
              <a:buChar char="•"/>
              <a:defRPr sz="2000">
                <a:latin typeface="+mn-lt"/>
                <a:ea typeface="+mn-ea"/>
              </a:defRPr>
            </a:lvl3pPr>
            <a:lvl4pPr marL="1600200" indent="-228600">
              <a:lnSpc>
                <a:spcPct val="90000"/>
              </a:lnSpc>
              <a:spcBef>
                <a:spcPts val="500"/>
              </a:spcBef>
              <a:buFont typeface="Arial" panose="020B0604020202020204" pitchFamily="34" charset="0"/>
              <a:buChar char="•"/>
              <a:defRPr sz="1800">
                <a:latin typeface="+mn-lt"/>
                <a:ea typeface="+mn-ea"/>
              </a:defRPr>
            </a:lvl4pPr>
            <a:lvl5pPr marL="2057400" indent="-228600">
              <a:lnSpc>
                <a:spcPct val="90000"/>
              </a:lnSpc>
              <a:spcBef>
                <a:spcPts val="500"/>
              </a:spcBef>
              <a:buFont typeface="Arial" panose="020B0604020202020204" pitchFamily="34" charset="0"/>
              <a:buChar char="•"/>
              <a:defRPr sz="1800">
                <a:latin typeface="+mn-lt"/>
                <a:ea typeface="+mn-ea"/>
              </a:defRPr>
            </a:lvl5pPr>
            <a:lvl6pPr marL="2514600" indent="-228600">
              <a:lnSpc>
                <a:spcPct val="90000"/>
              </a:lnSpc>
              <a:spcBef>
                <a:spcPts val="500"/>
              </a:spcBef>
              <a:buFont typeface="Arial" panose="020B0604020202020204" pitchFamily="34" charset="0"/>
              <a:buChar char="•"/>
              <a:defRPr sz="1800">
                <a:latin typeface="+mn-lt"/>
                <a:ea typeface="+mn-ea"/>
              </a:defRPr>
            </a:lvl6pPr>
            <a:lvl7pPr marL="2971800" indent="-228600">
              <a:lnSpc>
                <a:spcPct val="90000"/>
              </a:lnSpc>
              <a:spcBef>
                <a:spcPts val="500"/>
              </a:spcBef>
              <a:buFont typeface="Arial" panose="020B0604020202020204" pitchFamily="34" charset="0"/>
              <a:buChar char="•"/>
              <a:defRPr sz="1800">
                <a:latin typeface="+mn-lt"/>
                <a:ea typeface="+mn-ea"/>
              </a:defRPr>
            </a:lvl7pPr>
            <a:lvl8pPr marL="3429000" indent="-228600">
              <a:lnSpc>
                <a:spcPct val="90000"/>
              </a:lnSpc>
              <a:spcBef>
                <a:spcPts val="500"/>
              </a:spcBef>
              <a:buFont typeface="Arial" panose="020B0604020202020204" pitchFamily="34" charset="0"/>
              <a:buChar char="•"/>
              <a:defRPr sz="1800">
                <a:latin typeface="+mn-lt"/>
                <a:ea typeface="+mn-ea"/>
              </a:defRPr>
            </a:lvl8pPr>
            <a:lvl9pPr marL="3886200" indent="-228600">
              <a:lnSpc>
                <a:spcPct val="90000"/>
              </a:lnSpc>
              <a:spcBef>
                <a:spcPts val="500"/>
              </a:spcBef>
              <a:buFont typeface="Arial" panose="020B0604020202020204" pitchFamily="34" charset="0"/>
              <a:buChar char="•"/>
              <a:defRPr sz="1800">
                <a:latin typeface="+mn-lt"/>
                <a:ea typeface="+mn-ea"/>
              </a:defRPr>
            </a:lvl9pPr>
          </a:lstStyle>
          <a:p>
            <a:pPr algn="l">
              <a:lnSpc>
                <a:spcPct val="100000"/>
              </a:lnSpc>
              <a:spcBef>
                <a:spcPts val="0"/>
              </a:spcBef>
              <a:buClr>
                <a:srgbClr val="008CBF"/>
              </a:buClr>
              <a:buSzTx/>
              <a:buFont typeface="Arial" panose="020B0604020202020204" pitchFamily="34" charset="0"/>
              <a:buChar char="•"/>
            </a:pPr>
            <a:r>
              <a:rPr lang="en-US" altLang="zh-CN" sz="1800" kern="1200" dirty="0">
                <a:solidFill>
                  <a:schemeClr val="tx2"/>
                </a:solidFill>
                <a:latin typeface="Arial" panose="020B0604020202020204" pitchFamily="34" charset="0"/>
                <a:ea typeface="+mn-ea"/>
                <a:cs typeface="Arial" panose="020B0604020202020204" pitchFamily="34" charset="0"/>
              </a:rPr>
              <a:t>To ensure accurate inversion of the observed emission intensity, the most important indicator of an imager is the spectral response.</a:t>
            </a:r>
            <a:endParaRPr lang="en-US" altLang="zh-CN" sz="1800" kern="1200" dirty="0">
              <a:solidFill>
                <a:schemeClr val="tx2"/>
              </a:solidFill>
              <a:latin typeface="Arial" panose="020B0604020202020204" pitchFamily="34" charset="0"/>
              <a:ea typeface="+mn-ea"/>
              <a:cs typeface="Arial" panose="020B0604020202020204" pitchFamily="34" charset="0"/>
            </a:endParaRPr>
          </a:p>
          <a:p>
            <a:pPr algn="l">
              <a:lnSpc>
                <a:spcPct val="100000"/>
              </a:lnSpc>
              <a:spcBef>
                <a:spcPts val="0"/>
              </a:spcBef>
              <a:buClr>
                <a:srgbClr val="008CBF"/>
              </a:buClr>
              <a:buSzTx/>
              <a:buFont typeface="Arial" panose="020B0604020202020204" pitchFamily="34" charset="0"/>
              <a:buChar char="•"/>
            </a:pPr>
            <a:r>
              <a:rPr lang="en-US" altLang="zh-CN" sz="1800" b="1" kern="1200" dirty="0">
                <a:solidFill>
                  <a:schemeClr val="tx2"/>
                </a:solidFill>
                <a:latin typeface="Arial" panose="020B0604020202020204" pitchFamily="34" charset="0"/>
                <a:ea typeface="+mn-ea"/>
                <a:cs typeface="Arial" panose="020B0604020202020204" pitchFamily="34" charset="0"/>
              </a:rPr>
              <a:t>There is no high brightness light source in the far ultraviolet band, the component-level calibration method is adopted. The responses of different optical elements are measured respectively, and the response of WAI-</a:t>
            </a:r>
            <a:r>
              <a:rPr lang="en-US" altLang="en-US" sz="1800" b="1" kern="1200" dirty="0">
                <a:solidFill>
                  <a:schemeClr val="tx2"/>
                </a:solidFill>
                <a:latin typeface="Arial" panose="020B0604020202020204" pitchFamily="34" charset="0"/>
                <a:ea typeface="+mn-ea"/>
                <a:cs typeface="Arial" panose="020B0604020202020204" pitchFamily="34" charset="0"/>
              </a:rPr>
              <a:t>Ⅱ</a:t>
            </a:r>
            <a:r>
              <a:rPr lang="en-US" altLang="zh-CN" sz="1800" b="1" kern="1200" dirty="0">
                <a:solidFill>
                  <a:schemeClr val="tx2"/>
                </a:solidFill>
                <a:latin typeface="Arial" panose="020B0604020202020204" pitchFamily="34" charset="0"/>
                <a:ea typeface="+mn-ea"/>
                <a:cs typeface="Arial" panose="020B0604020202020204" pitchFamily="34" charset="0"/>
              </a:rPr>
              <a:t> is calculated .</a:t>
            </a:r>
            <a:endParaRPr lang="en-US" altLang="zh-CN" sz="1800" b="1" kern="1200" dirty="0">
              <a:solidFill>
                <a:schemeClr val="tx2"/>
              </a:solidFill>
              <a:latin typeface="Arial" panose="020B0604020202020204" pitchFamily="34" charset="0"/>
              <a:ea typeface="+mn-ea"/>
              <a:cs typeface="Arial" panose="020B0604020202020204"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stretch>
            <a:fillRect/>
          </a:stretch>
        </p:blipFill>
        <p:spPr>
          <a:xfrm>
            <a:off x="8510905" y="219710"/>
            <a:ext cx="3578225" cy="917575"/>
          </a:xfrm>
          <a:prstGeom prst="rect">
            <a:avLst/>
          </a:prstGeom>
        </p:spPr>
      </p:pic>
      <p:sp>
        <p:nvSpPr>
          <p:cNvPr id="7" name="Title 1"/>
          <p:cNvSpPr>
            <a:spLocks noGrp="1"/>
          </p:cNvSpPr>
          <p:nvPr>
            <p:ph type="title"/>
          </p:nvPr>
        </p:nvSpPr>
        <p:spPr/>
        <p:txBody>
          <a:bodyPr>
            <a:normAutofit fontScale="90000"/>
          </a:bodyPr>
          <a:lstStyle/>
          <a:p>
            <a:r>
              <a:rPr lang="en-US" altLang="zh-CN" sz="2700" dirty="0"/>
              <a:t>Fengyun Satellite Optical Payload Development</a:t>
            </a:r>
            <a:br>
              <a:rPr lang="en-US" altLang="zh-CN" sz="2700" dirty="0"/>
            </a:br>
            <a:r>
              <a:rPr lang="en-US" altLang="zh-CN" sz="2700" dirty="0">
                <a:sym typeface="+mn-ea"/>
              </a:rPr>
              <a:t>WAI/FY-3H Geometrical calibration</a:t>
            </a:r>
            <a:endParaRPr lang="en-US" altLang="zh-CN" sz="2700" dirty="0"/>
          </a:p>
        </p:txBody>
      </p:sp>
      <p:pic>
        <p:nvPicPr>
          <p:cNvPr id="9"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l="5232"/>
          <a:stretch>
            <a:fillRect/>
          </a:stretch>
        </p:blipFill>
        <p:spPr bwMode="auto">
          <a:xfrm>
            <a:off x="1746205" y="2538428"/>
            <a:ext cx="3319569" cy="15038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10989" y="2645809"/>
            <a:ext cx="1317617" cy="11542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385791" y="2503200"/>
            <a:ext cx="2619960" cy="1287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9876" name="Rectangle 1"/>
          <p:cNvSpPr>
            <a:spLocks noChangeArrowheads="1"/>
          </p:cNvSpPr>
          <p:nvPr/>
        </p:nvSpPr>
        <p:spPr bwMode="auto">
          <a:xfrm>
            <a:off x="130175" y="4076383"/>
            <a:ext cx="11430000" cy="147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120000"/>
              </a:lnSpc>
              <a:spcBef>
                <a:spcPct val="20000"/>
              </a:spcBef>
              <a:buFont typeface="Wingdings" panose="05000000000000000000" pitchFamily="2" charset="2"/>
              <a:buChar char="v"/>
              <a:defRPr kumimoji="1" sz="3200" b="1">
                <a:solidFill>
                  <a:schemeClr val="bg1"/>
                </a:solidFill>
                <a:latin typeface="Times New Roman" panose="02020603050405020304" charset="0"/>
                <a:ea typeface="楷体_GB2312" pitchFamily="1" charset="-122"/>
              </a:defRPr>
            </a:lvl1pPr>
            <a:lvl2pPr marL="742950" indent="-285750">
              <a:lnSpc>
                <a:spcPct val="120000"/>
              </a:lnSpc>
              <a:spcBef>
                <a:spcPct val="20000"/>
              </a:spcBef>
              <a:buSzPct val="85000"/>
              <a:buBlip>
                <a:blip r:embed="rId5"/>
              </a:buBlip>
              <a:defRPr kumimoji="1" sz="2800">
                <a:solidFill>
                  <a:schemeClr val="bg1"/>
                </a:solidFill>
                <a:latin typeface="Times New Roman" panose="02020603050405020304" charset="0"/>
                <a:ea typeface="楷体_GB2312" pitchFamily="1" charset="-122"/>
              </a:defRPr>
            </a:lvl2pPr>
            <a:lvl3pPr marL="1143000" indent="-228600">
              <a:lnSpc>
                <a:spcPct val="120000"/>
              </a:lnSpc>
              <a:spcBef>
                <a:spcPct val="20000"/>
              </a:spcBef>
              <a:buSzPct val="90000"/>
              <a:buBlip>
                <a:blip r:embed="rId6"/>
              </a:buBlip>
              <a:defRPr kumimoji="1" sz="2400">
                <a:solidFill>
                  <a:schemeClr val="bg1"/>
                </a:solidFill>
                <a:latin typeface="Times New Roman" panose="02020603050405020304" charset="0"/>
                <a:ea typeface="楷体_GB2312" pitchFamily="1" charset="-122"/>
              </a:defRPr>
            </a:lvl3pPr>
            <a:lvl4pPr marL="1600200" indent="-228600">
              <a:lnSpc>
                <a:spcPct val="120000"/>
              </a:lnSpc>
              <a:spcBef>
                <a:spcPct val="20000"/>
              </a:spcBef>
              <a:buSzPct val="85000"/>
              <a:buBlip>
                <a:blip r:embed="rId7"/>
              </a:buBlip>
              <a:defRPr kumimoji="1" sz="2400">
                <a:solidFill>
                  <a:schemeClr val="bg1"/>
                </a:solidFill>
                <a:latin typeface="Times New Roman" panose="02020603050405020304" charset="0"/>
                <a:ea typeface="楷体_GB2312" pitchFamily="1" charset="-122"/>
              </a:defRPr>
            </a:lvl4pPr>
            <a:lvl5pPr marL="2057400" indent="-228600">
              <a:lnSpc>
                <a:spcPct val="120000"/>
              </a:lnSpc>
              <a:spcBef>
                <a:spcPct val="20000"/>
              </a:spcBef>
              <a:buClr>
                <a:srgbClr val="FFFF66"/>
              </a:buClr>
              <a:buSzPct val="80000"/>
              <a:buFont typeface="Wingdings" panose="05000000000000000000" pitchFamily="2" charset="2"/>
              <a:buChar char="Ø"/>
              <a:defRPr kumimoji="1" sz="2400">
                <a:solidFill>
                  <a:schemeClr val="bg1"/>
                </a:solidFill>
                <a:latin typeface="Times New Roman" panose="02020603050405020304" charset="0"/>
                <a:ea typeface="楷体_GB2312" pitchFamily="1" charset="-122"/>
              </a:defRPr>
            </a:lvl5pPr>
            <a:lvl6pPr marL="2514600" indent="-228600" eaLnBrk="0" fontAlgn="base" hangingPunct="0">
              <a:lnSpc>
                <a:spcPct val="120000"/>
              </a:lnSpc>
              <a:spcBef>
                <a:spcPct val="20000"/>
              </a:spcBef>
              <a:spcAft>
                <a:spcPct val="0"/>
              </a:spcAft>
              <a:buClr>
                <a:srgbClr val="FFFF66"/>
              </a:buClr>
              <a:buSzPct val="80000"/>
              <a:buFont typeface="Wingdings" panose="05000000000000000000" pitchFamily="2" charset="2"/>
              <a:buChar char="Ø"/>
              <a:defRPr kumimoji="1" sz="2400">
                <a:solidFill>
                  <a:schemeClr val="bg1"/>
                </a:solidFill>
                <a:latin typeface="Times New Roman" panose="02020603050405020304" charset="0"/>
                <a:ea typeface="楷体_GB2312" pitchFamily="1" charset="-122"/>
              </a:defRPr>
            </a:lvl6pPr>
            <a:lvl7pPr marL="2971800" indent="-228600" eaLnBrk="0" fontAlgn="base" hangingPunct="0">
              <a:lnSpc>
                <a:spcPct val="120000"/>
              </a:lnSpc>
              <a:spcBef>
                <a:spcPct val="20000"/>
              </a:spcBef>
              <a:spcAft>
                <a:spcPct val="0"/>
              </a:spcAft>
              <a:buClr>
                <a:srgbClr val="FFFF66"/>
              </a:buClr>
              <a:buSzPct val="80000"/>
              <a:buFont typeface="Wingdings" panose="05000000000000000000" pitchFamily="2" charset="2"/>
              <a:buChar char="Ø"/>
              <a:defRPr kumimoji="1" sz="2400">
                <a:solidFill>
                  <a:schemeClr val="bg1"/>
                </a:solidFill>
                <a:latin typeface="Times New Roman" panose="02020603050405020304" charset="0"/>
                <a:ea typeface="楷体_GB2312" pitchFamily="1" charset="-122"/>
              </a:defRPr>
            </a:lvl7pPr>
            <a:lvl8pPr marL="3429000" indent="-228600" eaLnBrk="0" fontAlgn="base" hangingPunct="0">
              <a:lnSpc>
                <a:spcPct val="120000"/>
              </a:lnSpc>
              <a:spcBef>
                <a:spcPct val="20000"/>
              </a:spcBef>
              <a:spcAft>
                <a:spcPct val="0"/>
              </a:spcAft>
              <a:buClr>
                <a:srgbClr val="FFFF66"/>
              </a:buClr>
              <a:buSzPct val="80000"/>
              <a:buFont typeface="Wingdings" panose="05000000000000000000" pitchFamily="2" charset="2"/>
              <a:buChar char="Ø"/>
              <a:defRPr kumimoji="1" sz="2400">
                <a:solidFill>
                  <a:schemeClr val="bg1"/>
                </a:solidFill>
                <a:latin typeface="Times New Roman" panose="02020603050405020304" charset="0"/>
                <a:ea typeface="楷体_GB2312" pitchFamily="1" charset="-122"/>
              </a:defRPr>
            </a:lvl8pPr>
            <a:lvl9pPr marL="3886200" indent="-228600" eaLnBrk="0" fontAlgn="base" hangingPunct="0">
              <a:lnSpc>
                <a:spcPct val="120000"/>
              </a:lnSpc>
              <a:spcBef>
                <a:spcPct val="20000"/>
              </a:spcBef>
              <a:spcAft>
                <a:spcPct val="0"/>
              </a:spcAft>
              <a:buClr>
                <a:srgbClr val="FFFF66"/>
              </a:buClr>
              <a:buSzPct val="80000"/>
              <a:buFont typeface="Wingdings" panose="05000000000000000000" pitchFamily="2" charset="2"/>
              <a:buChar char="Ø"/>
              <a:defRPr kumimoji="1" sz="2400">
                <a:solidFill>
                  <a:schemeClr val="bg1"/>
                </a:solidFill>
                <a:latin typeface="Times New Roman" panose="02020603050405020304" charset="0"/>
                <a:ea typeface="楷体_GB2312" pitchFamily="1" charset="-122"/>
              </a:defRPr>
            </a:lvl9pPr>
          </a:lstStyle>
          <a:p>
            <a:pPr marL="228600" indent="-228600" algn="l" defTabSz="914400">
              <a:lnSpc>
                <a:spcPct val="100000"/>
              </a:lnSpc>
              <a:spcBef>
                <a:spcPts val="0"/>
              </a:spcBef>
              <a:spcAft>
                <a:spcPts val="0"/>
              </a:spcAft>
              <a:buClr>
                <a:srgbClr val="008CBF"/>
              </a:buClr>
              <a:buSzTx/>
              <a:buFont typeface="Arial" panose="020B0604020202020204" pitchFamily="34" charset="0"/>
              <a:buChar char="•"/>
            </a:pPr>
            <a:r>
              <a:rPr kumimoji="0" lang="en-US" altLang="zh-CN" sz="1800" b="0" dirty="0">
                <a:solidFill>
                  <a:schemeClr val="tx2"/>
                </a:solidFill>
                <a:latin typeface="Arial" panose="020B0604020202020204" pitchFamily="34" charset="0"/>
                <a:ea typeface="+mn-ea"/>
                <a:cs typeface="Arial" panose="020B0604020202020204" pitchFamily="34" charset="0"/>
              </a:rPr>
              <a:t>Each photon-counting detector images an equally spaced pinhole array, respectively;</a:t>
            </a:r>
            <a:endParaRPr kumimoji="0" lang="en-US" altLang="zh-CN" sz="1800" b="0" dirty="0">
              <a:solidFill>
                <a:schemeClr val="tx2"/>
              </a:solidFill>
              <a:latin typeface="Arial" panose="020B0604020202020204" pitchFamily="34" charset="0"/>
              <a:ea typeface="+mn-ea"/>
              <a:cs typeface="Arial" panose="020B0604020202020204" pitchFamily="34" charset="0"/>
            </a:endParaRPr>
          </a:p>
          <a:p>
            <a:pPr marL="228600" indent="-228600" algn="l" defTabSz="914400">
              <a:lnSpc>
                <a:spcPct val="100000"/>
              </a:lnSpc>
              <a:spcBef>
                <a:spcPts val="0"/>
              </a:spcBef>
              <a:spcAft>
                <a:spcPts val="0"/>
              </a:spcAft>
              <a:buClr>
                <a:srgbClr val="008CBF"/>
              </a:buClr>
              <a:buSzTx/>
              <a:buFont typeface="Arial" panose="020B0604020202020204" pitchFamily="34" charset="0"/>
              <a:buChar char="•"/>
            </a:pPr>
            <a:r>
              <a:rPr kumimoji="0" lang="en-US" altLang="zh-CN" sz="1800" b="0" dirty="0">
                <a:solidFill>
                  <a:schemeClr val="tx2"/>
                </a:solidFill>
                <a:latin typeface="Arial" panose="020B0604020202020204" pitchFamily="34" charset="0"/>
                <a:ea typeface="+mn-ea"/>
                <a:cs typeface="Arial" panose="020B0604020202020204" pitchFamily="34" charset="0"/>
              </a:rPr>
              <a:t>The actual positions of the pinholes in the images deviated from their ideal positions, the difference between them are the distortion .</a:t>
            </a:r>
            <a:r>
              <a:rPr lang="en-US" altLang="zh-CN" sz="1800" dirty="0">
                <a:solidFill>
                  <a:schemeClr val="tx2"/>
                </a:solidFill>
                <a:latin typeface="Arial" panose="020B0604020202020204" pitchFamily="34" charset="0"/>
                <a:cs typeface="Arial" panose="020B0604020202020204" pitchFamily="34" charset="0"/>
                <a:sym typeface="+mn-ea"/>
              </a:rPr>
              <a:t>Interpolation with the difference matrix of these two control points, the distortion correction query table is obtained.</a:t>
            </a:r>
            <a:endParaRPr kumimoji="0" lang="en-US" altLang="zh-CN" sz="1800" b="0" dirty="0">
              <a:solidFill>
                <a:schemeClr val="tx2"/>
              </a:solidFill>
              <a:latin typeface="Arial" panose="020B0604020202020204" pitchFamily="34" charset="0"/>
              <a:ea typeface="+mn-ea"/>
              <a:cs typeface="Arial" panose="020B0604020202020204" pitchFamily="34" charset="0"/>
            </a:endParaRPr>
          </a:p>
          <a:p>
            <a:pPr marL="228600" indent="-228600" algn="l" defTabSz="914400">
              <a:lnSpc>
                <a:spcPct val="100000"/>
              </a:lnSpc>
              <a:spcBef>
                <a:spcPts val="0"/>
              </a:spcBef>
              <a:spcAft>
                <a:spcPts val="0"/>
              </a:spcAft>
              <a:buClr>
                <a:srgbClr val="008CBF"/>
              </a:buClr>
              <a:buSzTx/>
              <a:buFont typeface="Arial" panose="020B0604020202020204" pitchFamily="34" charset="0"/>
              <a:buChar char="•"/>
            </a:pPr>
            <a:endParaRPr kumimoji="0" lang="en-US" altLang="zh-CN" sz="1800" b="0" dirty="0">
              <a:solidFill>
                <a:schemeClr val="tx2"/>
              </a:solidFill>
              <a:latin typeface="Arial" panose="020B0604020202020204" pitchFamily="34" charset="0"/>
              <a:ea typeface="+mn-ea"/>
              <a:cs typeface="Arial" panose="020B0604020202020204" pitchFamily="34" charset="0"/>
            </a:endParaRPr>
          </a:p>
        </p:txBody>
      </p:sp>
      <p:grpSp>
        <p:nvGrpSpPr>
          <p:cNvPr id="79880" name="组合 7"/>
          <p:cNvGrpSpPr/>
          <p:nvPr/>
        </p:nvGrpSpPr>
        <p:grpSpPr bwMode="auto">
          <a:xfrm>
            <a:off x="5816600" y="5109210"/>
            <a:ext cx="5948045" cy="1339215"/>
            <a:chOff x="623888" y="3826693"/>
            <a:chExt cx="8662987" cy="1784754"/>
          </a:xfrm>
        </p:grpSpPr>
        <p:pic>
          <p:nvPicPr>
            <p:cNvPr id="79884" name="Picture 2" descr="光学畸变校正前后图CH1"/>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23888" y="3826693"/>
              <a:ext cx="2044355" cy="17847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9885" name="Picture 3" descr="光学畸变校正前后图CH2"/>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880076" y="3826693"/>
              <a:ext cx="1973684" cy="1756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9886" name="Picture 4" descr="光学畸变校正前后图CH3"/>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5065594" y="3826693"/>
              <a:ext cx="2019998" cy="1756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9887" name="Picture 5" descr="光学畸变校正前后图CH4"/>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7273513" y="3826693"/>
              <a:ext cx="2013362" cy="1756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4" name="矩形 1"/>
          <p:cNvSpPr>
            <a:spLocks noChangeArrowheads="1"/>
          </p:cNvSpPr>
          <p:nvPr/>
        </p:nvSpPr>
        <p:spPr bwMode="auto">
          <a:xfrm>
            <a:off x="4929505" y="6532880"/>
            <a:ext cx="6382385" cy="27559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20000"/>
              </a:lnSpc>
              <a:spcBef>
                <a:spcPct val="20000"/>
              </a:spcBef>
              <a:buFont typeface="Wingdings" panose="05000000000000000000" pitchFamily="2" charset="2"/>
              <a:buChar char="v"/>
              <a:defRPr kumimoji="1" sz="3200" b="1">
                <a:solidFill>
                  <a:schemeClr val="bg1"/>
                </a:solidFill>
                <a:latin typeface="Times New Roman" panose="02020603050405020304" charset="0"/>
                <a:ea typeface="楷体_GB2312" pitchFamily="1" charset="-122"/>
              </a:defRPr>
            </a:lvl1pPr>
            <a:lvl2pPr marL="742950" indent="-285750">
              <a:lnSpc>
                <a:spcPct val="120000"/>
              </a:lnSpc>
              <a:spcBef>
                <a:spcPct val="20000"/>
              </a:spcBef>
              <a:buSzPct val="85000"/>
              <a:buBlip>
                <a:blip r:embed="rId5"/>
              </a:buBlip>
              <a:defRPr kumimoji="1" sz="2800">
                <a:solidFill>
                  <a:schemeClr val="bg1"/>
                </a:solidFill>
                <a:latin typeface="Times New Roman" panose="02020603050405020304" charset="0"/>
                <a:ea typeface="楷体_GB2312" pitchFamily="1" charset="-122"/>
              </a:defRPr>
            </a:lvl2pPr>
            <a:lvl3pPr marL="1143000" indent="-228600">
              <a:lnSpc>
                <a:spcPct val="120000"/>
              </a:lnSpc>
              <a:spcBef>
                <a:spcPct val="20000"/>
              </a:spcBef>
              <a:buSzPct val="90000"/>
              <a:buBlip>
                <a:blip r:embed="rId6"/>
              </a:buBlip>
              <a:defRPr kumimoji="1" sz="2400">
                <a:solidFill>
                  <a:schemeClr val="bg1"/>
                </a:solidFill>
                <a:latin typeface="Times New Roman" panose="02020603050405020304" charset="0"/>
                <a:ea typeface="楷体_GB2312" pitchFamily="1" charset="-122"/>
              </a:defRPr>
            </a:lvl3pPr>
            <a:lvl4pPr marL="1600200" indent="-228600">
              <a:lnSpc>
                <a:spcPct val="120000"/>
              </a:lnSpc>
              <a:spcBef>
                <a:spcPct val="20000"/>
              </a:spcBef>
              <a:buSzPct val="85000"/>
              <a:buBlip>
                <a:blip r:embed="rId7"/>
              </a:buBlip>
              <a:defRPr kumimoji="1" sz="2400">
                <a:solidFill>
                  <a:schemeClr val="bg1"/>
                </a:solidFill>
                <a:latin typeface="Times New Roman" panose="02020603050405020304" charset="0"/>
                <a:ea typeface="楷体_GB2312" pitchFamily="1" charset="-122"/>
              </a:defRPr>
            </a:lvl4pPr>
            <a:lvl5pPr marL="2057400" indent="-228600">
              <a:lnSpc>
                <a:spcPct val="120000"/>
              </a:lnSpc>
              <a:spcBef>
                <a:spcPct val="20000"/>
              </a:spcBef>
              <a:buClr>
                <a:srgbClr val="FFFF66"/>
              </a:buClr>
              <a:buSzPct val="80000"/>
              <a:buFont typeface="Wingdings" panose="05000000000000000000" pitchFamily="2" charset="2"/>
              <a:buChar char="Ø"/>
              <a:defRPr kumimoji="1" sz="2400">
                <a:solidFill>
                  <a:schemeClr val="bg1"/>
                </a:solidFill>
                <a:latin typeface="Times New Roman" panose="02020603050405020304" charset="0"/>
                <a:ea typeface="楷体_GB2312" pitchFamily="1" charset="-122"/>
              </a:defRPr>
            </a:lvl5pPr>
            <a:lvl6pPr marL="2514600" indent="-228600" eaLnBrk="0" fontAlgn="base" hangingPunct="0">
              <a:lnSpc>
                <a:spcPct val="120000"/>
              </a:lnSpc>
              <a:spcBef>
                <a:spcPct val="20000"/>
              </a:spcBef>
              <a:spcAft>
                <a:spcPct val="0"/>
              </a:spcAft>
              <a:buClr>
                <a:srgbClr val="FFFF66"/>
              </a:buClr>
              <a:buSzPct val="80000"/>
              <a:buFont typeface="Wingdings" panose="05000000000000000000" pitchFamily="2" charset="2"/>
              <a:buChar char="Ø"/>
              <a:defRPr kumimoji="1" sz="2400">
                <a:solidFill>
                  <a:schemeClr val="bg1"/>
                </a:solidFill>
                <a:latin typeface="Times New Roman" panose="02020603050405020304" charset="0"/>
                <a:ea typeface="楷体_GB2312" pitchFamily="1" charset="-122"/>
              </a:defRPr>
            </a:lvl6pPr>
            <a:lvl7pPr marL="2971800" indent="-228600" eaLnBrk="0" fontAlgn="base" hangingPunct="0">
              <a:lnSpc>
                <a:spcPct val="120000"/>
              </a:lnSpc>
              <a:spcBef>
                <a:spcPct val="20000"/>
              </a:spcBef>
              <a:spcAft>
                <a:spcPct val="0"/>
              </a:spcAft>
              <a:buClr>
                <a:srgbClr val="FFFF66"/>
              </a:buClr>
              <a:buSzPct val="80000"/>
              <a:buFont typeface="Wingdings" panose="05000000000000000000" pitchFamily="2" charset="2"/>
              <a:buChar char="Ø"/>
              <a:defRPr kumimoji="1" sz="2400">
                <a:solidFill>
                  <a:schemeClr val="bg1"/>
                </a:solidFill>
                <a:latin typeface="Times New Roman" panose="02020603050405020304" charset="0"/>
                <a:ea typeface="楷体_GB2312" pitchFamily="1" charset="-122"/>
              </a:defRPr>
            </a:lvl7pPr>
            <a:lvl8pPr marL="3429000" indent="-228600" eaLnBrk="0" fontAlgn="base" hangingPunct="0">
              <a:lnSpc>
                <a:spcPct val="120000"/>
              </a:lnSpc>
              <a:spcBef>
                <a:spcPct val="20000"/>
              </a:spcBef>
              <a:spcAft>
                <a:spcPct val="0"/>
              </a:spcAft>
              <a:buClr>
                <a:srgbClr val="FFFF66"/>
              </a:buClr>
              <a:buSzPct val="80000"/>
              <a:buFont typeface="Wingdings" panose="05000000000000000000" pitchFamily="2" charset="2"/>
              <a:buChar char="Ø"/>
              <a:defRPr kumimoji="1" sz="2400">
                <a:solidFill>
                  <a:schemeClr val="bg1"/>
                </a:solidFill>
                <a:latin typeface="Times New Roman" panose="02020603050405020304" charset="0"/>
                <a:ea typeface="楷体_GB2312" pitchFamily="1" charset="-122"/>
              </a:defRPr>
            </a:lvl8pPr>
            <a:lvl9pPr marL="3886200" indent="-228600" eaLnBrk="0" fontAlgn="base" hangingPunct="0">
              <a:lnSpc>
                <a:spcPct val="120000"/>
              </a:lnSpc>
              <a:spcBef>
                <a:spcPct val="20000"/>
              </a:spcBef>
              <a:spcAft>
                <a:spcPct val="0"/>
              </a:spcAft>
              <a:buClr>
                <a:srgbClr val="FFFF66"/>
              </a:buClr>
              <a:buSzPct val="80000"/>
              <a:buFont typeface="Wingdings" panose="05000000000000000000" pitchFamily="2" charset="2"/>
              <a:buChar char="Ø"/>
              <a:defRPr kumimoji="1" sz="2400">
                <a:solidFill>
                  <a:schemeClr val="bg1"/>
                </a:solidFill>
                <a:latin typeface="Times New Roman" panose="02020603050405020304" charset="0"/>
                <a:ea typeface="楷体_GB2312" pitchFamily="1" charset="-122"/>
              </a:defRPr>
            </a:lvl9pPr>
          </a:lstStyle>
          <a:p>
            <a:pPr defTabSz="685800" eaLnBrk="0" fontAlgn="base" hangingPunct="0">
              <a:lnSpc>
                <a:spcPct val="100000"/>
              </a:lnSpc>
              <a:spcBef>
                <a:spcPct val="0"/>
              </a:spcBef>
              <a:spcAft>
                <a:spcPct val="0"/>
              </a:spcAft>
              <a:buNone/>
            </a:pPr>
            <a:r>
              <a:rPr lang="en-US" altLang="zh-CN" sz="1200" b="0" dirty="0">
                <a:solidFill>
                  <a:srgbClr val="17118B"/>
                </a:solidFill>
                <a:ea typeface="宋体" panose="02010600030101010101" pitchFamily="2" charset="-122"/>
                <a:cs typeface="Arial" panose="020B0604020202020204" pitchFamily="34" charset="0"/>
              </a:rPr>
              <a:t>Corrections of the geometrical nonlinearities for the four cameras( left</a:t>
            </a:r>
            <a:r>
              <a:rPr lang="zh-CN" altLang="en-US" sz="1200" b="0" dirty="0">
                <a:solidFill>
                  <a:srgbClr val="17118B"/>
                </a:solidFill>
                <a:ea typeface="宋体" panose="02010600030101010101" pitchFamily="2" charset="-122"/>
                <a:cs typeface="Arial" panose="020B0604020202020204" pitchFamily="34" charset="0"/>
              </a:rPr>
              <a:t>→</a:t>
            </a:r>
            <a:r>
              <a:rPr lang="en-US" altLang="zh-CN" sz="1200" b="0" dirty="0">
                <a:solidFill>
                  <a:srgbClr val="17118B"/>
                </a:solidFill>
                <a:ea typeface="宋体" panose="02010600030101010101" pitchFamily="2" charset="-122"/>
                <a:cs typeface="Arial" panose="020B0604020202020204" pitchFamily="34" charset="0"/>
              </a:rPr>
              <a:t>right: camera1</a:t>
            </a:r>
            <a:r>
              <a:rPr lang="zh-CN" altLang="en-US" sz="1200" b="0" dirty="0">
                <a:solidFill>
                  <a:srgbClr val="17118B"/>
                </a:solidFill>
                <a:ea typeface="宋体" panose="02010600030101010101" pitchFamily="2" charset="-122"/>
                <a:cs typeface="Arial" panose="020B0604020202020204" pitchFamily="34" charset="0"/>
              </a:rPr>
              <a:t>→</a:t>
            </a:r>
            <a:r>
              <a:rPr lang="en-US" altLang="zh-CN" sz="1200" b="0" dirty="0">
                <a:solidFill>
                  <a:srgbClr val="17118B"/>
                </a:solidFill>
                <a:ea typeface="宋体" panose="02010600030101010101" pitchFamily="2" charset="-122"/>
                <a:cs typeface="Arial" panose="020B0604020202020204" pitchFamily="34" charset="0"/>
              </a:rPr>
              <a:t>camera4 )</a:t>
            </a:r>
            <a:endParaRPr lang="zh-CN" altLang="en-US" sz="1200" b="0" dirty="0">
              <a:solidFill>
                <a:srgbClr val="17118B"/>
              </a:solidFill>
              <a:ea typeface="宋体" panose="02010600030101010101" pitchFamily="2" charset="-122"/>
              <a:cs typeface="Arial" panose="020B0604020202020204" pitchFamily="34" charset="0"/>
            </a:endParaRPr>
          </a:p>
        </p:txBody>
      </p:sp>
      <p:sp>
        <p:nvSpPr>
          <p:cNvPr id="15" name="文本框 14"/>
          <p:cNvSpPr txBox="1"/>
          <p:nvPr/>
        </p:nvSpPr>
        <p:spPr>
          <a:xfrm>
            <a:off x="130175" y="5246370"/>
            <a:ext cx="5593080" cy="1198880"/>
          </a:xfrm>
          <a:prstGeom prst="rect">
            <a:avLst/>
          </a:prstGeom>
          <a:noFill/>
        </p:spPr>
        <p:txBody>
          <a:bodyPr wrap="square" rtlCol="0" anchor="t">
            <a:spAutoFit/>
          </a:bodyPr>
          <a:p>
            <a:pPr marL="228600" indent="-228600" algn="l" defTabSz="914400">
              <a:lnSpc>
                <a:spcPct val="100000"/>
              </a:lnSpc>
              <a:spcBef>
                <a:spcPts val="0"/>
              </a:spcBef>
              <a:spcAft>
                <a:spcPts val="0"/>
              </a:spcAft>
              <a:buClr>
                <a:srgbClr val="008CBF"/>
              </a:buClr>
              <a:buSzTx/>
              <a:buFont typeface="Arial" panose="020B0604020202020204" pitchFamily="34" charset="0"/>
              <a:buChar char="•"/>
            </a:pPr>
            <a:r>
              <a:rPr lang="en-US" altLang="zh-CN" b="1" dirty="0">
                <a:solidFill>
                  <a:schemeClr val="tx2"/>
                </a:solidFill>
                <a:latin typeface="Arial" panose="020B0604020202020204" pitchFamily="34" charset="0"/>
                <a:cs typeface="Arial" panose="020B0604020202020204" pitchFamily="34" charset="0"/>
                <a:sym typeface="+mn-ea"/>
              </a:rPr>
              <a:t>Each camera images the pinhole array to obtain the difference between the actual positions and ideal positions , and the optical distortion correction  table can be obtained. </a:t>
            </a:r>
            <a:endParaRPr lang="en-US" altLang="zh-CN" b="1" dirty="0">
              <a:solidFill>
                <a:schemeClr val="tx2"/>
              </a:solidFill>
              <a:latin typeface="Arial" panose="020B0604020202020204" pitchFamily="34" charset="0"/>
              <a:cs typeface="Arial" panose="020B0604020202020204" pitchFamily="34" charset="0"/>
              <a:sym typeface="+mn-ea"/>
            </a:endParaRPr>
          </a:p>
        </p:txBody>
      </p:sp>
      <p:sp>
        <p:nvSpPr>
          <p:cNvPr id="42" name="内容占位符 2"/>
          <p:cNvSpPr txBox="1"/>
          <p:nvPr/>
        </p:nvSpPr>
        <p:spPr>
          <a:xfrm>
            <a:off x="252095" y="1263015"/>
            <a:ext cx="11836400" cy="512445"/>
          </a:xfrm>
          <a:prstGeom prst="rect">
            <a:avLst/>
          </a:prstGeom>
        </p:spPr>
        <p:txBody>
          <a:bodyPr>
            <a:noAutofit/>
          </a:bodyPr>
          <a:lstStyle>
            <a:defPPr>
              <a:defRPr lang="zh-CN"/>
            </a:defPPr>
            <a:lvl1pPr marL="228600" indent="-228600" fontAlgn="auto">
              <a:lnSpc>
                <a:spcPct val="150000"/>
              </a:lnSpc>
              <a:spcBef>
                <a:spcPts val="1000"/>
              </a:spcBef>
              <a:spcAft>
                <a:spcPts val="0"/>
              </a:spcAft>
              <a:buClr>
                <a:srgbClr val="FF0000"/>
              </a:buClr>
              <a:buFont typeface="Wingdings" panose="05000000000000000000" pitchFamily="2" charset="2"/>
              <a:buChar char="p"/>
              <a:defRPr sz="2400" b="0" kern="100">
                <a:latin typeface="+mj-ea"/>
                <a:ea typeface="+mj-ea"/>
                <a:cs typeface="仿宋_GB2312" panose="02010609030101010101" pitchFamily="49" charset="-122"/>
              </a:defRPr>
            </a:lvl1pPr>
            <a:lvl2pPr marL="685800" indent="-228600">
              <a:lnSpc>
                <a:spcPct val="90000"/>
              </a:lnSpc>
              <a:spcBef>
                <a:spcPts val="500"/>
              </a:spcBef>
              <a:buFont typeface="Arial" panose="020B0604020202020204" pitchFamily="34" charset="0"/>
              <a:buChar char="•"/>
              <a:defRPr sz="2400">
                <a:latin typeface="+mn-lt"/>
                <a:ea typeface="+mn-ea"/>
              </a:defRPr>
            </a:lvl2pPr>
            <a:lvl3pPr marL="1143000" indent="-228600">
              <a:lnSpc>
                <a:spcPct val="90000"/>
              </a:lnSpc>
              <a:spcBef>
                <a:spcPts val="500"/>
              </a:spcBef>
              <a:buFont typeface="Arial" panose="020B0604020202020204" pitchFamily="34" charset="0"/>
              <a:buChar char="•"/>
              <a:defRPr sz="2000">
                <a:latin typeface="+mn-lt"/>
                <a:ea typeface="+mn-ea"/>
              </a:defRPr>
            </a:lvl3pPr>
            <a:lvl4pPr marL="1600200" indent="-228600">
              <a:lnSpc>
                <a:spcPct val="90000"/>
              </a:lnSpc>
              <a:spcBef>
                <a:spcPts val="500"/>
              </a:spcBef>
              <a:buFont typeface="Arial" panose="020B0604020202020204" pitchFamily="34" charset="0"/>
              <a:buChar char="•"/>
              <a:defRPr sz="1800">
                <a:latin typeface="+mn-lt"/>
                <a:ea typeface="+mn-ea"/>
              </a:defRPr>
            </a:lvl4pPr>
            <a:lvl5pPr marL="2057400" indent="-228600">
              <a:lnSpc>
                <a:spcPct val="90000"/>
              </a:lnSpc>
              <a:spcBef>
                <a:spcPts val="500"/>
              </a:spcBef>
              <a:buFont typeface="Arial" panose="020B0604020202020204" pitchFamily="34" charset="0"/>
              <a:buChar char="•"/>
              <a:defRPr sz="1800">
                <a:latin typeface="+mn-lt"/>
                <a:ea typeface="+mn-ea"/>
              </a:defRPr>
            </a:lvl5pPr>
            <a:lvl6pPr marL="2514600" indent="-228600">
              <a:lnSpc>
                <a:spcPct val="90000"/>
              </a:lnSpc>
              <a:spcBef>
                <a:spcPts val="500"/>
              </a:spcBef>
              <a:buFont typeface="Arial" panose="020B0604020202020204" pitchFamily="34" charset="0"/>
              <a:buChar char="•"/>
              <a:defRPr sz="1800">
                <a:latin typeface="+mn-lt"/>
                <a:ea typeface="+mn-ea"/>
              </a:defRPr>
            </a:lvl6pPr>
            <a:lvl7pPr marL="2971800" indent="-228600">
              <a:lnSpc>
                <a:spcPct val="90000"/>
              </a:lnSpc>
              <a:spcBef>
                <a:spcPts val="500"/>
              </a:spcBef>
              <a:buFont typeface="Arial" panose="020B0604020202020204" pitchFamily="34" charset="0"/>
              <a:buChar char="•"/>
              <a:defRPr sz="1800">
                <a:latin typeface="+mn-lt"/>
                <a:ea typeface="+mn-ea"/>
              </a:defRPr>
            </a:lvl7pPr>
            <a:lvl8pPr marL="3429000" indent="-228600">
              <a:lnSpc>
                <a:spcPct val="90000"/>
              </a:lnSpc>
              <a:spcBef>
                <a:spcPts val="500"/>
              </a:spcBef>
              <a:buFont typeface="Arial" panose="020B0604020202020204" pitchFamily="34" charset="0"/>
              <a:buChar char="•"/>
              <a:defRPr sz="1800">
                <a:latin typeface="+mn-lt"/>
                <a:ea typeface="+mn-ea"/>
              </a:defRPr>
            </a:lvl8pPr>
            <a:lvl9pPr marL="3886200" indent="-228600">
              <a:lnSpc>
                <a:spcPct val="90000"/>
              </a:lnSpc>
              <a:spcBef>
                <a:spcPts val="500"/>
              </a:spcBef>
              <a:buFont typeface="Arial" panose="020B0604020202020204" pitchFamily="34" charset="0"/>
              <a:buChar char="•"/>
              <a:defRPr sz="1800">
                <a:latin typeface="+mn-lt"/>
                <a:ea typeface="+mn-ea"/>
              </a:defRPr>
            </a:lvl9pPr>
          </a:lstStyle>
          <a:p>
            <a:pPr algn="l">
              <a:lnSpc>
                <a:spcPct val="100000"/>
              </a:lnSpc>
              <a:spcBef>
                <a:spcPts val="0"/>
              </a:spcBef>
              <a:buClr>
                <a:srgbClr val="008CBF"/>
              </a:buClr>
              <a:buSzTx/>
              <a:buFont typeface="Arial" panose="020B0604020202020204" pitchFamily="34" charset="0"/>
              <a:buChar char="•"/>
            </a:pPr>
            <a:r>
              <a:rPr lang="en-US" altLang="zh-CN" sz="1800" b="1" kern="1200" dirty="0">
                <a:solidFill>
                  <a:schemeClr val="tx2"/>
                </a:solidFill>
                <a:latin typeface="Arial" panose="020B0604020202020204" pitchFamily="34" charset="0"/>
                <a:ea typeface="+mn-ea"/>
                <a:cs typeface="Arial" panose="020B0604020202020204" pitchFamily="34" charset="0"/>
              </a:rPr>
              <a:t>Photon-counting detectors obvious imaging nonlinearity on its edge, and the optical systems also have large geometric distortion due to large FOV.</a:t>
            </a:r>
            <a:endParaRPr lang="en-US" altLang="zh-CN" sz="1800" b="1" kern="1200" dirty="0">
              <a:solidFill>
                <a:schemeClr val="tx2"/>
              </a:solidFill>
              <a:latin typeface="Arial" panose="020B0604020202020204" pitchFamily="34" charset="0"/>
              <a:ea typeface="+mn-ea"/>
              <a:cs typeface="Arial" panose="020B0604020202020204" pitchFamily="34" charset="0"/>
            </a:endParaRPr>
          </a:p>
          <a:p>
            <a:pPr algn="l">
              <a:lnSpc>
                <a:spcPct val="100000"/>
              </a:lnSpc>
              <a:spcBef>
                <a:spcPts val="0"/>
              </a:spcBef>
              <a:buClr>
                <a:srgbClr val="008CBF"/>
              </a:buClr>
              <a:buSzTx/>
              <a:buFont typeface="Arial" panose="020B0604020202020204" pitchFamily="34" charset="0"/>
              <a:buChar char="•"/>
            </a:pPr>
            <a:r>
              <a:rPr lang="en-US" altLang="zh-CN" sz="1600" kern="1200" dirty="0">
                <a:solidFill>
                  <a:schemeClr val="tx2"/>
                </a:solidFill>
                <a:latin typeface="Arial" panose="020B0604020202020204" pitchFamily="34" charset="0"/>
                <a:ea typeface="微软雅黑" panose="020B0503020204020204" charset="-122"/>
                <a:cs typeface="Arial" panose="020B0604020202020204" pitchFamily="34" charset="0"/>
              </a:rPr>
              <a:t>These two factors cause high nonlinearity in WAI-</a:t>
            </a:r>
            <a:r>
              <a:rPr lang="en-US" altLang="en-US" sz="1600" kern="1200" dirty="0">
                <a:solidFill>
                  <a:schemeClr val="tx2"/>
                </a:solidFill>
                <a:latin typeface="Arial" panose="020B0604020202020204" pitchFamily="34" charset="0"/>
                <a:ea typeface="微软雅黑" panose="020B0503020204020204" charset="-122"/>
                <a:cs typeface="Arial" panose="020B0604020202020204" pitchFamily="34" charset="0"/>
              </a:rPr>
              <a:t>Ⅱ</a:t>
            </a:r>
            <a:r>
              <a:rPr lang="en-US" altLang="zh-CN" sz="1600" kern="1200" dirty="0">
                <a:solidFill>
                  <a:schemeClr val="tx2"/>
                </a:solidFill>
                <a:latin typeface="Arial" panose="020B0604020202020204" pitchFamily="34" charset="0"/>
                <a:ea typeface="微软雅黑" panose="020B0503020204020204" charset="-122"/>
                <a:cs typeface="Arial" panose="020B0604020202020204" pitchFamily="34" charset="0"/>
              </a:rPr>
              <a:t>’s image plane; Therefore, it is necessary to correct the nonlinearities in the detectors and the optical systems. The first step is to correct the detector distortion and the second step is to correct the camera distortion that is produced by the optical systems.</a:t>
            </a:r>
            <a:endParaRPr lang="en-US" altLang="zh-CN" sz="1600" kern="1200" dirty="0">
              <a:solidFill>
                <a:schemeClr val="tx2"/>
              </a:solidFill>
              <a:latin typeface="Arial" panose="020B0604020202020204" pitchFamily="34" charset="0"/>
              <a:ea typeface="微软雅黑" panose="020B0503020204020204" charset="-122"/>
              <a:cs typeface="Arial" panose="020B0604020202020204" pitchFamily="34" charset="0"/>
            </a:endParaRPr>
          </a:p>
          <a:p>
            <a:pPr algn="l">
              <a:lnSpc>
                <a:spcPct val="100000"/>
              </a:lnSpc>
              <a:spcBef>
                <a:spcPts val="0"/>
              </a:spcBef>
              <a:buClr>
                <a:srgbClr val="008CBF"/>
              </a:buClr>
              <a:buSzTx/>
              <a:buFont typeface="Arial" panose="020B0604020202020204" pitchFamily="34" charset="0"/>
              <a:buChar char="•"/>
            </a:pPr>
            <a:endParaRPr lang="en-US" altLang="zh-CN" sz="1600" kern="1200" dirty="0">
              <a:solidFill>
                <a:schemeClr val="tx2"/>
              </a:solidFill>
              <a:latin typeface="Arial" panose="020B0604020202020204" pitchFamily="34" charset="0"/>
              <a:ea typeface="微软雅黑" panose="020B0503020204020204" charset="-122"/>
              <a:cs typeface="Arial" panose="020B0604020202020204"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stretch>
            <a:fillRect/>
          </a:stretch>
        </p:blipFill>
        <p:spPr>
          <a:xfrm>
            <a:off x="8510905" y="219710"/>
            <a:ext cx="3578225" cy="917575"/>
          </a:xfrm>
          <a:prstGeom prst="rect">
            <a:avLst/>
          </a:prstGeom>
        </p:spPr>
      </p:pic>
      <p:sp>
        <p:nvSpPr>
          <p:cNvPr id="42" name="内容占位符 2"/>
          <p:cNvSpPr txBox="1"/>
          <p:nvPr/>
        </p:nvSpPr>
        <p:spPr>
          <a:xfrm>
            <a:off x="252095" y="1316355"/>
            <a:ext cx="11836400" cy="512445"/>
          </a:xfrm>
          <a:prstGeom prst="rect">
            <a:avLst/>
          </a:prstGeom>
        </p:spPr>
        <p:txBody>
          <a:bodyPr>
            <a:noAutofit/>
          </a:bodyPr>
          <a:lstStyle>
            <a:defPPr>
              <a:defRPr lang="zh-CN"/>
            </a:defPPr>
            <a:lvl1pPr marL="228600" indent="-228600" fontAlgn="auto">
              <a:lnSpc>
                <a:spcPct val="150000"/>
              </a:lnSpc>
              <a:spcBef>
                <a:spcPts val="1000"/>
              </a:spcBef>
              <a:spcAft>
                <a:spcPts val="0"/>
              </a:spcAft>
              <a:buClr>
                <a:srgbClr val="FF0000"/>
              </a:buClr>
              <a:buFont typeface="Wingdings" panose="05000000000000000000" pitchFamily="2" charset="2"/>
              <a:buChar char="p"/>
              <a:defRPr sz="2400" b="0" kern="100">
                <a:latin typeface="+mj-ea"/>
                <a:ea typeface="+mj-ea"/>
                <a:cs typeface="仿宋_GB2312" panose="02010609030101010101" pitchFamily="49" charset="-122"/>
              </a:defRPr>
            </a:lvl1pPr>
            <a:lvl2pPr marL="685800" indent="-228600">
              <a:lnSpc>
                <a:spcPct val="90000"/>
              </a:lnSpc>
              <a:spcBef>
                <a:spcPts val="500"/>
              </a:spcBef>
              <a:buFont typeface="Arial" panose="020B0604020202020204" pitchFamily="34" charset="0"/>
              <a:buChar char="•"/>
              <a:defRPr sz="2400">
                <a:latin typeface="+mn-lt"/>
                <a:ea typeface="+mn-ea"/>
              </a:defRPr>
            </a:lvl2pPr>
            <a:lvl3pPr marL="1143000" indent="-228600">
              <a:lnSpc>
                <a:spcPct val="90000"/>
              </a:lnSpc>
              <a:spcBef>
                <a:spcPts val="500"/>
              </a:spcBef>
              <a:buFont typeface="Arial" panose="020B0604020202020204" pitchFamily="34" charset="0"/>
              <a:buChar char="•"/>
              <a:defRPr sz="2000">
                <a:latin typeface="+mn-lt"/>
                <a:ea typeface="+mn-ea"/>
              </a:defRPr>
            </a:lvl3pPr>
            <a:lvl4pPr marL="1600200" indent="-228600">
              <a:lnSpc>
                <a:spcPct val="90000"/>
              </a:lnSpc>
              <a:spcBef>
                <a:spcPts val="500"/>
              </a:spcBef>
              <a:buFont typeface="Arial" panose="020B0604020202020204" pitchFamily="34" charset="0"/>
              <a:buChar char="•"/>
              <a:defRPr sz="1800">
                <a:latin typeface="+mn-lt"/>
                <a:ea typeface="+mn-ea"/>
              </a:defRPr>
            </a:lvl4pPr>
            <a:lvl5pPr marL="2057400" indent="-228600">
              <a:lnSpc>
                <a:spcPct val="90000"/>
              </a:lnSpc>
              <a:spcBef>
                <a:spcPts val="500"/>
              </a:spcBef>
              <a:buFont typeface="Arial" panose="020B0604020202020204" pitchFamily="34" charset="0"/>
              <a:buChar char="•"/>
              <a:defRPr sz="1800">
                <a:latin typeface="+mn-lt"/>
                <a:ea typeface="+mn-ea"/>
              </a:defRPr>
            </a:lvl5pPr>
            <a:lvl6pPr marL="2514600" indent="-228600">
              <a:lnSpc>
                <a:spcPct val="90000"/>
              </a:lnSpc>
              <a:spcBef>
                <a:spcPts val="500"/>
              </a:spcBef>
              <a:buFont typeface="Arial" panose="020B0604020202020204" pitchFamily="34" charset="0"/>
              <a:buChar char="•"/>
              <a:defRPr sz="1800">
                <a:latin typeface="+mn-lt"/>
                <a:ea typeface="+mn-ea"/>
              </a:defRPr>
            </a:lvl6pPr>
            <a:lvl7pPr marL="2971800" indent="-228600">
              <a:lnSpc>
                <a:spcPct val="90000"/>
              </a:lnSpc>
              <a:spcBef>
                <a:spcPts val="500"/>
              </a:spcBef>
              <a:buFont typeface="Arial" panose="020B0604020202020204" pitchFamily="34" charset="0"/>
              <a:buChar char="•"/>
              <a:defRPr sz="1800">
                <a:latin typeface="+mn-lt"/>
                <a:ea typeface="+mn-ea"/>
              </a:defRPr>
            </a:lvl7pPr>
            <a:lvl8pPr marL="3429000" indent="-228600">
              <a:lnSpc>
                <a:spcPct val="90000"/>
              </a:lnSpc>
              <a:spcBef>
                <a:spcPts val="500"/>
              </a:spcBef>
              <a:buFont typeface="Arial" panose="020B0604020202020204" pitchFamily="34" charset="0"/>
              <a:buChar char="•"/>
              <a:defRPr sz="1800">
                <a:latin typeface="+mn-lt"/>
                <a:ea typeface="+mn-ea"/>
              </a:defRPr>
            </a:lvl8pPr>
            <a:lvl9pPr marL="3886200" indent="-228600">
              <a:lnSpc>
                <a:spcPct val="90000"/>
              </a:lnSpc>
              <a:spcBef>
                <a:spcPts val="500"/>
              </a:spcBef>
              <a:buFont typeface="Arial" panose="020B0604020202020204" pitchFamily="34" charset="0"/>
              <a:buChar char="•"/>
              <a:defRPr sz="1800">
                <a:latin typeface="+mn-lt"/>
                <a:ea typeface="+mn-ea"/>
              </a:defRPr>
            </a:lvl9pPr>
          </a:lstStyle>
          <a:p>
            <a:pPr algn="l">
              <a:lnSpc>
                <a:spcPct val="100000"/>
              </a:lnSpc>
              <a:spcBef>
                <a:spcPts val="0"/>
              </a:spcBef>
              <a:buClr>
                <a:srgbClr val="008CBF"/>
              </a:buClr>
              <a:buSzTx/>
              <a:buFont typeface="Arial" panose="020B0604020202020204" pitchFamily="34" charset="0"/>
              <a:buChar char="•"/>
            </a:pPr>
            <a:r>
              <a:rPr lang="en-US" altLang="zh-CN" sz="1600" b="1" kern="1200" dirty="0">
                <a:solidFill>
                  <a:schemeClr val="tx2"/>
                </a:solidFill>
                <a:latin typeface="Arial" panose="020B0604020202020204" pitchFamily="34" charset="0"/>
                <a:ea typeface="+mn-ea"/>
                <a:cs typeface="Arial" panose="020B0604020202020204" pitchFamily="34" charset="0"/>
              </a:rPr>
              <a:t>To calibrate the nonuniformity in the intensity response among various positions of the image plane. </a:t>
            </a:r>
            <a:endParaRPr lang="en-US" altLang="zh-CN" sz="1600" b="1" kern="1200" dirty="0">
              <a:solidFill>
                <a:schemeClr val="tx2"/>
              </a:solidFill>
              <a:latin typeface="Arial" panose="020B0604020202020204" pitchFamily="34" charset="0"/>
              <a:ea typeface="+mn-ea"/>
              <a:cs typeface="Arial" panose="020B0604020202020204" pitchFamily="34" charset="0"/>
            </a:endParaRPr>
          </a:p>
          <a:p>
            <a:pPr algn="l">
              <a:lnSpc>
                <a:spcPct val="100000"/>
              </a:lnSpc>
              <a:spcBef>
                <a:spcPts val="0"/>
              </a:spcBef>
              <a:buClr>
                <a:srgbClr val="008CBF"/>
              </a:buClr>
              <a:buSzTx/>
              <a:buFont typeface="Arial" panose="020B0604020202020204" pitchFamily="34" charset="0"/>
              <a:buChar char="•"/>
            </a:pPr>
            <a:r>
              <a:rPr lang="en-US" altLang="zh-CN" sz="1600" kern="1200" dirty="0">
                <a:solidFill>
                  <a:schemeClr val="tx2"/>
                </a:solidFill>
                <a:latin typeface="Arial" panose="020B0604020202020204" pitchFamily="34" charset="0"/>
                <a:ea typeface="+mn-ea"/>
                <a:cs typeface="Arial" panose="020B0604020202020204" pitchFamily="34" charset="0"/>
              </a:rPr>
              <a:t>This nonuniformity could be caused by the vignetting of the optical system and the nonuniform reflectivity of the mirrors, the transmission of the filters and the quantum efficiency of the detectors.</a:t>
            </a:r>
            <a:endParaRPr lang="en-US" altLang="zh-CN" sz="1600" kern="1200" dirty="0">
              <a:solidFill>
                <a:schemeClr val="tx2"/>
              </a:solidFill>
              <a:latin typeface="Arial" panose="020B0604020202020204" pitchFamily="34" charset="0"/>
              <a:ea typeface="+mn-ea"/>
              <a:cs typeface="Arial" panose="020B0604020202020204" pitchFamily="34" charset="0"/>
            </a:endParaRPr>
          </a:p>
          <a:p>
            <a:pPr algn="l">
              <a:lnSpc>
                <a:spcPct val="100000"/>
              </a:lnSpc>
              <a:spcBef>
                <a:spcPts val="0"/>
              </a:spcBef>
              <a:buClr>
                <a:srgbClr val="008CBF"/>
              </a:buClr>
              <a:buSzTx/>
              <a:buFont typeface="Arial" panose="020B0604020202020204" pitchFamily="34" charset="0"/>
              <a:buChar char="•"/>
            </a:pPr>
            <a:endParaRPr lang="en-US" altLang="zh-CN" sz="1600" kern="1200" dirty="0">
              <a:solidFill>
                <a:schemeClr val="tx2"/>
              </a:solidFill>
              <a:latin typeface="Arial" panose="020B0604020202020204" pitchFamily="34" charset="0"/>
              <a:ea typeface="+mn-ea"/>
              <a:cs typeface="Arial" panose="020B0604020202020204" pitchFamily="34" charset="0"/>
            </a:endParaRPr>
          </a:p>
        </p:txBody>
      </p:sp>
      <p:sp>
        <p:nvSpPr>
          <p:cNvPr id="7" name="Title 1"/>
          <p:cNvSpPr>
            <a:spLocks noGrp="1"/>
          </p:cNvSpPr>
          <p:nvPr>
            <p:ph type="title"/>
          </p:nvPr>
        </p:nvSpPr>
        <p:spPr/>
        <p:txBody>
          <a:bodyPr>
            <a:normAutofit fontScale="90000"/>
          </a:bodyPr>
          <a:lstStyle/>
          <a:p>
            <a:r>
              <a:rPr lang="en-US" altLang="zh-CN" sz="2700" dirty="0"/>
              <a:t>Fengyun Satellite Optical Payload Development</a:t>
            </a:r>
            <a:br>
              <a:rPr lang="en-US" altLang="zh-CN" sz="2700" dirty="0"/>
            </a:br>
            <a:r>
              <a:rPr lang="en-US" altLang="zh-CN" sz="2700" dirty="0">
                <a:sym typeface="+mn-ea"/>
              </a:rPr>
              <a:t>WAI/FY-3H </a:t>
            </a:r>
            <a:r>
              <a:rPr lang="en-US" altLang="zh-CN" sz="2700" dirty="0"/>
              <a:t>Flat field calibration</a:t>
            </a:r>
            <a:endParaRPr lang="en-US" altLang="zh-CN" sz="2700" dirty="0"/>
          </a:p>
        </p:txBody>
      </p:sp>
      <p:graphicFrame>
        <p:nvGraphicFramePr>
          <p:cNvPr id="81924" name="对象 2"/>
          <p:cNvGraphicFramePr>
            <a:graphicFrameLocks noChangeAspect="1"/>
          </p:cNvGraphicFramePr>
          <p:nvPr/>
        </p:nvGraphicFramePr>
        <p:xfrm>
          <a:off x="2691070" y="2212485"/>
          <a:ext cx="5446184" cy="1428751"/>
        </p:xfrm>
        <a:graphic>
          <a:graphicData uri="http://schemas.openxmlformats.org/presentationml/2006/ole">
            <mc:AlternateContent xmlns:mc="http://schemas.openxmlformats.org/markup-compatibility/2006">
              <mc:Choice xmlns:v="urn:schemas-microsoft-com:vml" Requires="v">
                <p:oleObj spid="_x0000_s2" name="Visio" r:id="rId2" imgW="5102225" imgH="1334770" progId="Visio.Drawing.11">
                  <p:embed/>
                </p:oleObj>
              </mc:Choice>
              <mc:Fallback>
                <p:oleObj name="Visio" r:id="rId2" imgW="5102225" imgH="1334770" progId="Visio.Drawing.11">
                  <p:embed/>
                  <p:pic>
                    <p:nvPicPr>
                      <p:cNvPr id="0" name="对象 2"/>
                      <p:cNvPicPr>
                        <a:picLocks noChangeAspect="1" noChangeArrowheads="1"/>
                      </p:cNvPicPr>
                      <p:nvPr/>
                    </p:nvPicPr>
                    <p:blipFill>
                      <a:blip r:embed="rId3"/>
                      <a:srcRect/>
                      <a:stretch>
                        <a:fillRect/>
                      </a:stretch>
                    </p:blipFill>
                    <p:spPr bwMode="auto">
                      <a:xfrm>
                        <a:off x="2691070" y="2212485"/>
                        <a:ext cx="5446184" cy="14287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81926" name="图片 1"/>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203419" y="2008007"/>
            <a:ext cx="2068512" cy="1446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25" name="矩形 1"/>
          <p:cNvSpPr>
            <a:spLocks noChangeArrowheads="1"/>
          </p:cNvSpPr>
          <p:nvPr/>
        </p:nvSpPr>
        <p:spPr bwMode="auto">
          <a:xfrm>
            <a:off x="0" y="3724910"/>
            <a:ext cx="9587230" cy="2553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lnSpc>
                <a:spcPct val="120000"/>
              </a:lnSpc>
              <a:spcBef>
                <a:spcPct val="20000"/>
              </a:spcBef>
              <a:buFont typeface="Wingdings" panose="05000000000000000000" pitchFamily="2" charset="2"/>
              <a:buChar char="v"/>
              <a:defRPr kumimoji="1" sz="3200" b="1">
                <a:solidFill>
                  <a:schemeClr val="bg1"/>
                </a:solidFill>
                <a:latin typeface="Times New Roman" panose="02020603050405020304" charset="0"/>
                <a:ea typeface="楷体_GB2312" pitchFamily="1" charset="-122"/>
              </a:defRPr>
            </a:lvl1pPr>
            <a:lvl2pPr marL="742950" indent="-285750">
              <a:lnSpc>
                <a:spcPct val="120000"/>
              </a:lnSpc>
              <a:spcBef>
                <a:spcPct val="20000"/>
              </a:spcBef>
              <a:buSzPct val="85000"/>
              <a:buBlip>
                <a:blip r:embed="rId5"/>
              </a:buBlip>
              <a:defRPr kumimoji="1" sz="2800">
                <a:solidFill>
                  <a:schemeClr val="bg1"/>
                </a:solidFill>
                <a:latin typeface="Times New Roman" panose="02020603050405020304" charset="0"/>
                <a:ea typeface="楷体_GB2312" pitchFamily="1" charset="-122"/>
              </a:defRPr>
            </a:lvl2pPr>
            <a:lvl3pPr marL="1143000" indent="-228600">
              <a:lnSpc>
                <a:spcPct val="120000"/>
              </a:lnSpc>
              <a:spcBef>
                <a:spcPct val="20000"/>
              </a:spcBef>
              <a:buSzPct val="90000"/>
              <a:buBlip>
                <a:blip r:embed="rId6"/>
              </a:buBlip>
              <a:defRPr kumimoji="1" sz="2400">
                <a:solidFill>
                  <a:schemeClr val="bg1"/>
                </a:solidFill>
                <a:latin typeface="Times New Roman" panose="02020603050405020304" charset="0"/>
                <a:ea typeface="楷体_GB2312" pitchFamily="1" charset="-122"/>
              </a:defRPr>
            </a:lvl3pPr>
            <a:lvl4pPr marL="1600200" indent="-228600">
              <a:lnSpc>
                <a:spcPct val="120000"/>
              </a:lnSpc>
              <a:spcBef>
                <a:spcPct val="20000"/>
              </a:spcBef>
              <a:buSzPct val="85000"/>
              <a:buBlip>
                <a:blip r:embed="rId7"/>
              </a:buBlip>
              <a:defRPr kumimoji="1" sz="2400">
                <a:solidFill>
                  <a:schemeClr val="bg1"/>
                </a:solidFill>
                <a:latin typeface="Times New Roman" panose="02020603050405020304" charset="0"/>
                <a:ea typeface="楷体_GB2312" pitchFamily="1" charset="-122"/>
              </a:defRPr>
            </a:lvl4pPr>
            <a:lvl5pPr marL="2057400" indent="-228600">
              <a:lnSpc>
                <a:spcPct val="120000"/>
              </a:lnSpc>
              <a:spcBef>
                <a:spcPct val="20000"/>
              </a:spcBef>
              <a:buClr>
                <a:srgbClr val="FFFF66"/>
              </a:buClr>
              <a:buSzPct val="80000"/>
              <a:buFont typeface="Wingdings" panose="05000000000000000000" pitchFamily="2" charset="2"/>
              <a:buChar char="Ø"/>
              <a:defRPr kumimoji="1" sz="2400">
                <a:solidFill>
                  <a:schemeClr val="bg1"/>
                </a:solidFill>
                <a:latin typeface="Times New Roman" panose="02020603050405020304" charset="0"/>
                <a:ea typeface="楷体_GB2312" pitchFamily="1" charset="-122"/>
              </a:defRPr>
            </a:lvl5pPr>
            <a:lvl6pPr marL="2514600" indent="-228600" eaLnBrk="0" fontAlgn="base" hangingPunct="0">
              <a:lnSpc>
                <a:spcPct val="120000"/>
              </a:lnSpc>
              <a:spcBef>
                <a:spcPct val="20000"/>
              </a:spcBef>
              <a:spcAft>
                <a:spcPct val="0"/>
              </a:spcAft>
              <a:buClr>
                <a:srgbClr val="FFFF66"/>
              </a:buClr>
              <a:buSzPct val="80000"/>
              <a:buFont typeface="Wingdings" panose="05000000000000000000" pitchFamily="2" charset="2"/>
              <a:buChar char="Ø"/>
              <a:defRPr kumimoji="1" sz="2400">
                <a:solidFill>
                  <a:schemeClr val="bg1"/>
                </a:solidFill>
                <a:latin typeface="Times New Roman" panose="02020603050405020304" charset="0"/>
                <a:ea typeface="楷体_GB2312" pitchFamily="1" charset="-122"/>
              </a:defRPr>
            </a:lvl6pPr>
            <a:lvl7pPr marL="2971800" indent="-228600" eaLnBrk="0" fontAlgn="base" hangingPunct="0">
              <a:lnSpc>
                <a:spcPct val="120000"/>
              </a:lnSpc>
              <a:spcBef>
                <a:spcPct val="20000"/>
              </a:spcBef>
              <a:spcAft>
                <a:spcPct val="0"/>
              </a:spcAft>
              <a:buClr>
                <a:srgbClr val="FFFF66"/>
              </a:buClr>
              <a:buSzPct val="80000"/>
              <a:buFont typeface="Wingdings" panose="05000000000000000000" pitchFamily="2" charset="2"/>
              <a:buChar char="Ø"/>
              <a:defRPr kumimoji="1" sz="2400">
                <a:solidFill>
                  <a:schemeClr val="bg1"/>
                </a:solidFill>
                <a:latin typeface="Times New Roman" panose="02020603050405020304" charset="0"/>
                <a:ea typeface="楷体_GB2312" pitchFamily="1" charset="-122"/>
              </a:defRPr>
            </a:lvl7pPr>
            <a:lvl8pPr marL="3429000" indent="-228600" eaLnBrk="0" fontAlgn="base" hangingPunct="0">
              <a:lnSpc>
                <a:spcPct val="120000"/>
              </a:lnSpc>
              <a:spcBef>
                <a:spcPct val="20000"/>
              </a:spcBef>
              <a:spcAft>
                <a:spcPct val="0"/>
              </a:spcAft>
              <a:buClr>
                <a:srgbClr val="FFFF66"/>
              </a:buClr>
              <a:buSzPct val="80000"/>
              <a:buFont typeface="Wingdings" panose="05000000000000000000" pitchFamily="2" charset="2"/>
              <a:buChar char="Ø"/>
              <a:defRPr kumimoji="1" sz="2400">
                <a:solidFill>
                  <a:schemeClr val="bg1"/>
                </a:solidFill>
                <a:latin typeface="Times New Roman" panose="02020603050405020304" charset="0"/>
                <a:ea typeface="楷体_GB2312" pitchFamily="1" charset="-122"/>
              </a:defRPr>
            </a:lvl8pPr>
            <a:lvl9pPr marL="3886200" indent="-228600" eaLnBrk="0" fontAlgn="base" hangingPunct="0">
              <a:lnSpc>
                <a:spcPct val="120000"/>
              </a:lnSpc>
              <a:spcBef>
                <a:spcPct val="20000"/>
              </a:spcBef>
              <a:spcAft>
                <a:spcPct val="0"/>
              </a:spcAft>
              <a:buClr>
                <a:srgbClr val="FFFF66"/>
              </a:buClr>
              <a:buSzPct val="80000"/>
              <a:buFont typeface="Wingdings" panose="05000000000000000000" pitchFamily="2" charset="2"/>
              <a:buChar char="Ø"/>
              <a:defRPr kumimoji="1" sz="2400">
                <a:solidFill>
                  <a:schemeClr val="bg1"/>
                </a:solidFill>
                <a:latin typeface="Times New Roman" panose="02020603050405020304" charset="0"/>
                <a:ea typeface="楷体_GB2312" pitchFamily="1" charset="-122"/>
              </a:defRPr>
            </a:lvl9pPr>
          </a:lstStyle>
          <a:p>
            <a:pPr marL="228600" indent="-228600" algn="l" defTabSz="914400">
              <a:lnSpc>
                <a:spcPct val="100000"/>
              </a:lnSpc>
              <a:spcBef>
                <a:spcPts val="0"/>
              </a:spcBef>
              <a:spcAft>
                <a:spcPts val="0"/>
              </a:spcAft>
              <a:buClr>
                <a:srgbClr val="008CBF"/>
              </a:buClr>
              <a:buSzTx/>
              <a:buFont typeface="Arial" panose="020B0604020202020204" pitchFamily="34" charset="0"/>
              <a:buChar char="•"/>
            </a:pPr>
            <a:r>
              <a:rPr kumimoji="0" lang="en-US" altLang="zh-CN" sz="1600" b="0" dirty="0">
                <a:solidFill>
                  <a:schemeClr val="tx2"/>
                </a:solidFill>
                <a:latin typeface="Arial" panose="020B0604020202020204" pitchFamily="34" charset="0"/>
                <a:ea typeface="+mn-ea"/>
                <a:cs typeface="Arial" panose="020B0604020202020204" pitchFamily="34" charset="0"/>
              </a:rPr>
              <a:t>Flat-field calibration is typically implemented by imaging a uniform target, which must cover the full aperture and the full FOV of the instrument. WAI-Ⅱ operates in the FUV band and there is no Lambertian extended uniform source in this wavelength that is sufficiently large to cover WAI’s full FOV. </a:t>
            </a:r>
            <a:endParaRPr kumimoji="0" lang="en-US" altLang="zh-CN" sz="1600" b="0" dirty="0">
              <a:solidFill>
                <a:schemeClr val="tx2"/>
              </a:solidFill>
              <a:latin typeface="Arial" panose="020B0604020202020204" pitchFamily="34" charset="0"/>
              <a:ea typeface="+mn-ea"/>
              <a:cs typeface="Arial" panose="020B0604020202020204" pitchFamily="34" charset="0"/>
            </a:endParaRPr>
          </a:p>
          <a:p>
            <a:pPr marL="228600" indent="-228600" algn="l" defTabSz="914400">
              <a:lnSpc>
                <a:spcPct val="100000"/>
              </a:lnSpc>
              <a:spcBef>
                <a:spcPts val="0"/>
              </a:spcBef>
              <a:spcAft>
                <a:spcPts val="0"/>
              </a:spcAft>
              <a:buClr>
                <a:srgbClr val="008CBF"/>
              </a:buClr>
              <a:buSzTx/>
              <a:buFont typeface="Arial" panose="020B0604020202020204" pitchFamily="34" charset="0"/>
              <a:buChar char="•"/>
            </a:pPr>
            <a:r>
              <a:rPr kumimoji="0" lang="en-US" altLang="zh-CN" sz="1600" dirty="0">
                <a:solidFill>
                  <a:schemeClr val="tx2"/>
                </a:solidFill>
                <a:latin typeface="Arial" panose="020B0604020202020204" pitchFamily="34" charset="0"/>
                <a:ea typeface="+mn-ea"/>
                <a:cs typeface="Arial" panose="020B0604020202020204" pitchFamily="34" charset="0"/>
              </a:rPr>
              <a:t>A target by using an FUV deuterium lamp to illuminate an CaF2 diffuser are constructed.</a:t>
            </a:r>
            <a:r>
              <a:rPr kumimoji="0" lang="en-US" altLang="zh-CN" sz="1600" b="0" dirty="0">
                <a:solidFill>
                  <a:schemeClr val="tx2"/>
                </a:solidFill>
                <a:latin typeface="Arial" panose="020B0604020202020204" pitchFamily="34" charset="0"/>
                <a:ea typeface="+mn-ea"/>
                <a:cs typeface="Arial" panose="020B0604020202020204" pitchFamily="34" charset="0"/>
              </a:rPr>
              <a:t> This target can </a:t>
            </a:r>
            <a:r>
              <a:rPr kumimoji="0" lang="en-US" altLang="zh-CN" sz="1600" dirty="0">
                <a:solidFill>
                  <a:schemeClr val="tx2"/>
                </a:solidFill>
                <a:latin typeface="Arial" panose="020B0604020202020204" pitchFamily="34" charset="0"/>
                <a:ea typeface="+mn-ea"/>
                <a:cs typeface="Arial" panose="020B0604020202020204" pitchFamily="34" charset="0"/>
              </a:rPr>
              <a:t>be viewed as a Lambertian uniform target in approximately 20° FOV. </a:t>
            </a:r>
            <a:r>
              <a:rPr kumimoji="0" lang="en-US" altLang="zh-CN" sz="1600" b="0" dirty="0">
                <a:solidFill>
                  <a:schemeClr val="tx2"/>
                </a:solidFill>
                <a:latin typeface="Arial" panose="020B0604020202020204" pitchFamily="34" charset="0"/>
                <a:ea typeface="+mn-ea"/>
                <a:cs typeface="Arial" panose="020B0604020202020204" pitchFamily="34" charset="0"/>
              </a:rPr>
              <a:t>Only the uniform region of the target was used during the calibration process. Both the cameras and the diffuser were placed in a vacuum chamber.</a:t>
            </a:r>
            <a:r>
              <a:rPr kumimoji="0" lang="en-US" altLang="zh-CN" sz="1600" dirty="0">
                <a:solidFill>
                  <a:schemeClr val="tx2"/>
                </a:solidFill>
                <a:latin typeface="Arial" panose="020B0604020202020204" pitchFamily="34" charset="0"/>
                <a:ea typeface="+mn-ea"/>
                <a:cs typeface="Arial" panose="020B0604020202020204" pitchFamily="34" charset="0"/>
              </a:rPr>
              <a:t> The cameras were rotated and imaged the uniform portion of the diffuser target at various parts of their FOVs. The cameras acquired images with the same exposure time. Then, all the images were combined to form a full-FOV flat-field image.</a:t>
            </a:r>
            <a:endParaRPr lang="en-US" altLang="zh-CN" sz="1600" dirty="0">
              <a:solidFill>
                <a:schemeClr val="bg2"/>
              </a:solidFill>
              <a:latin typeface="黑体" panose="02010609060101010101" pitchFamily="49" charset="-122"/>
              <a:ea typeface="黑体" panose="02010609060101010101" pitchFamily="49" charset="-122"/>
            </a:endParaRPr>
          </a:p>
        </p:txBody>
      </p:sp>
      <p:pic>
        <p:nvPicPr>
          <p:cNvPr id="5" name="图片 4"/>
          <p:cNvPicPr>
            <a:picLocks noChangeAspect="1"/>
          </p:cNvPicPr>
          <p:nvPr/>
        </p:nvPicPr>
        <p:blipFill>
          <a:blip r:embed="rId8"/>
          <a:stretch>
            <a:fillRect/>
          </a:stretch>
        </p:blipFill>
        <p:spPr>
          <a:xfrm>
            <a:off x="9547311" y="3883144"/>
            <a:ext cx="2217869" cy="1981180"/>
          </a:xfrm>
          <a:prstGeom prst="rect">
            <a:avLst/>
          </a:prstGeom>
        </p:spPr>
      </p:pic>
      <p:sp>
        <p:nvSpPr>
          <p:cNvPr id="12" name="矩形 1"/>
          <p:cNvSpPr>
            <a:spLocks noChangeArrowheads="1"/>
          </p:cNvSpPr>
          <p:nvPr/>
        </p:nvSpPr>
        <p:spPr bwMode="auto">
          <a:xfrm>
            <a:off x="8584135" y="6033731"/>
            <a:ext cx="3840427" cy="275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20000"/>
              </a:lnSpc>
              <a:spcBef>
                <a:spcPct val="20000"/>
              </a:spcBef>
              <a:buFont typeface="Wingdings" panose="05000000000000000000" pitchFamily="2" charset="2"/>
              <a:buChar char="v"/>
              <a:defRPr kumimoji="1" sz="3200" b="1">
                <a:solidFill>
                  <a:schemeClr val="bg1"/>
                </a:solidFill>
                <a:latin typeface="Times New Roman" panose="02020603050405020304" charset="0"/>
                <a:ea typeface="楷体_GB2312" pitchFamily="1" charset="-122"/>
              </a:defRPr>
            </a:lvl1pPr>
            <a:lvl2pPr marL="742950" indent="-285750">
              <a:lnSpc>
                <a:spcPct val="120000"/>
              </a:lnSpc>
              <a:spcBef>
                <a:spcPct val="20000"/>
              </a:spcBef>
              <a:buSzPct val="85000"/>
              <a:buBlip>
                <a:blip r:embed="rId5"/>
              </a:buBlip>
              <a:defRPr kumimoji="1" sz="2800">
                <a:solidFill>
                  <a:schemeClr val="bg1"/>
                </a:solidFill>
                <a:latin typeface="Times New Roman" panose="02020603050405020304" charset="0"/>
                <a:ea typeface="楷体_GB2312" pitchFamily="1" charset="-122"/>
              </a:defRPr>
            </a:lvl2pPr>
            <a:lvl3pPr marL="1143000" indent="-228600">
              <a:lnSpc>
                <a:spcPct val="120000"/>
              </a:lnSpc>
              <a:spcBef>
                <a:spcPct val="20000"/>
              </a:spcBef>
              <a:buSzPct val="90000"/>
              <a:buBlip>
                <a:blip r:embed="rId6"/>
              </a:buBlip>
              <a:defRPr kumimoji="1" sz="2400">
                <a:solidFill>
                  <a:schemeClr val="bg1"/>
                </a:solidFill>
                <a:latin typeface="Times New Roman" panose="02020603050405020304" charset="0"/>
                <a:ea typeface="楷体_GB2312" pitchFamily="1" charset="-122"/>
              </a:defRPr>
            </a:lvl3pPr>
            <a:lvl4pPr marL="1600200" indent="-228600">
              <a:lnSpc>
                <a:spcPct val="120000"/>
              </a:lnSpc>
              <a:spcBef>
                <a:spcPct val="20000"/>
              </a:spcBef>
              <a:buSzPct val="85000"/>
              <a:buBlip>
                <a:blip r:embed="rId7"/>
              </a:buBlip>
              <a:defRPr kumimoji="1" sz="2400">
                <a:solidFill>
                  <a:schemeClr val="bg1"/>
                </a:solidFill>
                <a:latin typeface="Times New Roman" panose="02020603050405020304" charset="0"/>
                <a:ea typeface="楷体_GB2312" pitchFamily="1" charset="-122"/>
              </a:defRPr>
            </a:lvl4pPr>
            <a:lvl5pPr marL="2057400" indent="-228600">
              <a:lnSpc>
                <a:spcPct val="120000"/>
              </a:lnSpc>
              <a:spcBef>
                <a:spcPct val="20000"/>
              </a:spcBef>
              <a:buClr>
                <a:srgbClr val="FFFF66"/>
              </a:buClr>
              <a:buSzPct val="80000"/>
              <a:buFont typeface="Wingdings" panose="05000000000000000000" pitchFamily="2" charset="2"/>
              <a:buChar char="Ø"/>
              <a:defRPr kumimoji="1" sz="2400">
                <a:solidFill>
                  <a:schemeClr val="bg1"/>
                </a:solidFill>
                <a:latin typeface="Times New Roman" panose="02020603050405020304" charset="0"/>
                <a:ea typeface="楷体_GB2312" pitchFamily="1" charset="-122"/>
              </a:defRPr>
            </a:lvl5pPr>
            <a:lvl6pPr marL="2514600" indent="-228600" eaLnBrk="0" fontAlgn="base" hangingPunct="0">
              <a:lnSpc>
                <a:spcPct val="120000"/>
              </a:lnSpc>
              <a:spcBef>
                <a:spcPct val="20000"/>
              </a:spcBef>
              <a:spcAft>
                <a:spcPct val="0"/>
              </a:spcAft>
              <a:buClr>
                <a:srgbClr val="FFFF66"/>
              </a:buClr>
              <a:buSzPct val="80000"/>
              <a:buFont typeface="Wingdings" panose="05000000000000000000" pitchFamily="2" charset="2"/>
              <a:buChar char="Ø"/>
              <a:defRPr kumimoji="1" sz="2400">
                <a:solidFill>
                  <a:schemeClr val="bg1"/>
                </a:solidFill>
                <a:latin typeface="Times New Roman" panose="02020603050405020304" charset="0"/>
                <a:ea typeface="楷体_GB2312" pitchFamily="1" charset="-122"/>
              </a:defRPr>
            </a:lvl6pPr>
            <a:lvl7pPr marL="2971800" indent="-228600" eaLnBrk="0" fontAlgn="base" hangingPunct="0">
              <a:lnSpc>
                <a:spcPct val="120000"/>
              </a:lnSpc>
              <a:spcBef>
                <a:spcPct val="20000"/>
              </a:spcBef>
              <a:spcAft>
                <a:spcPct val="0"/>
              </a:spcAft>
              <a:buClr>
                <a:srgbClr val="FFFF66"/>
              </a:buClr>
              <a:buSzPct val="80000"/>
              <a:buFont typeface="Wingdings" panose="05000000000000000000" pitchFamily="2" charset="2"/>
              <a:buChar char="Ø"/>
              <a:defRPr kumimoji="1" sz="2400">
                <a:solidFill>
                  <a:schemeClr val="bg1"/>
                </a:solidFill>
                <a:latin typeface="Times New Roman" panose="02020603050405020304" charset="0"/>
                <a:ea typeface="楷体_GB2312" pitchFamily="1" charset="-122"/>
              </a:defRPr>
            </a:lvl7pPr>
            <a:lvl8pPr marL="3429000" indent="-228600" eaLnBrk="0" fontAlgn="base" hangingPunct="0">
              <a:lnSpc>
                <a:spcPct val="120000"/>
              </a:lnSpc>
              <a:spcBef>
                <a:spcPct val="20000"/>
              </a:spcBef>
              <a:spcAft>
                <a:spcPct val="0"/>
              </a:spcAft>
              <a:buClr>
                <a:srgbClr val="FFFF66"/>
              </a:buClr>
              <a:buSzPct val="80000"/>
              <a:buFont typeface="Wingdings" panose="05000000000000000000" pitchFamily="2" charset="2"/>
              <a:buChar char="Ø"/>
              <a:defRPr kumimoji="1" sz="2400">
                <a:solidFill>
                  <a:schemeClr val="bg1"/>
                </a:solidFill>
                <a:latin typeface="Times New Roman" panose="02020603050405020304" charset="0"/>
                <a:ea typeface="楷体_GB2312" pitchFamily="1" charset="-122"/>
              </a:defRPr>
            </a:lvl8pPr>
            <a:lvl9pPr marL="3886200" indent="-228600" eaLnBrk="0" fontAlgn="base" hangingPunct="0">
              <a:lnSpc>
                <a:spcPct val="120000"/>
              </a:lnSpc>
              <a:spcBef>
                <a:spcPct val="20000"/>
              </a:spcBef>
              <a:spcAft>
                <a:spcPct val="0"/>
              </a:spcAft>
              <a:buClr>
                <a:srgbClr val="FFFF66"/>
              </a:buClr>
              <a:buSzPct val="80000"/>
              <a:buFont typeface="Wingdings" panose="05000000000000000000" pitchFamily="2" charset="2"/>
              <a:buChar char="Ø"/>
              <a:defRPr kumimoji="1" sz="2400">
                <a:solidFill>
                  <a:schemeClr val="bg1"/>
                </a:solidFill>
                <a:latin typeface="Times New Roman" panose="02020603050405020304" charset="0"/>
                <a:ea typeface="楷体_GB2312" pitchFamily="1" charset="-122"/>
              </a:defRPr>
            </a:lvl9pPr>
          </a:lstStyle>
          <a:p>
            <a:pPr defTabSz="685800" eaLnBrk="0" fontAlgn="base" hangingPunct="0">
              <a:lnSpc>
                <a:spcPct val="100000"/>
              </a:lnSpc>
              <a:spcBef>
                <a:spcPct val="0"/>
              </a:spcBef>
              <a:spcAft>
                <a:spcPct val="0"/>
              </a:spcAft>
              <a:buNone/>
            </a:pPr>
            <a:r>
              <a:rPr lang="en-US" altLang="zh-CN" sz="1200" b="0" dirty="0">
                <a:solidFill>
                  <a:srgbClr val="17118B"/>
                </a:solidFill>
                <a:ea typeface="宋体" panose="02010600030101010101" pitchFamily="2" charset="-122"/>
                <a:cs typeface="Arial" panose="020B0604020202020204" pitchFamily="34" charset="0"/>
              </a:rPr>
              <a:t>Flat field distribution ( left</a:t>
            </a:r>
            <a:r>
              <a:rPr lang="zh-CN" altLang="en-US" sz="1200" b="0" dirty="0">
                <a:solidFill>
                  <a:srgbClr val="17118B"/>
                </a:solidFill>
                <a:ea typeface="宋体" panose="02010600030101010101" pitchFamily="2" charset="-122"/>
                <a:cs typeface="Arial" panose="020B0604020202020204" pitchFamily="34" charset="0"/>
              </a:rPr>
              <a:t>→</a:t>
            </a:r>
            <a:r>
              <a:rPr lang="en-US" altLang="zh-CN" sz="1200" b="0" dirty="0">
                <a:solidFill>
                  <a:srgbClr val="17118B"/>
                </a:solidFill>
                <a:ea typeface="宋体" panose="02010600030101010101" pitchFamily="2" charset="-122"/>
                <a:cs typeface="Arial" panose="020B0604020202020204" pitchFamily="34" charset="0"/>
              </a:rPr>
              <a:t>right: camera1</a:t>
            </a:r>
            <a:r>
              <a:rPr lang="zh-CN" altLang="en-US" sz="1200" b="0" dirty="0">
                <a:solidFill>
                  <a:srgbClr val="17118B"/>
                </a:solidFill>
                <a:ea typeface="宋体" panose="02010600030101010101" pitchFamily="2" charset="-122"/>
                <a:cs typeface="Arial" panose="020B0604020202020204" pitchFamily="34" charset="0"/>
              </a:rPr>
              <a:t>→</a:t>
            </a:r>
            <a:r>
              <a:rPr lang="en-US" altLang="zh-CN" sz="1200" b="0" dirty="0">
                <a:solidFill>
                  <a:srgbClr val="17118B"/>
                </a:solidFill>
                <a:ea typeface="宋体" panose="02010600030101010101" pitchFamily="2" charset="-122"/>
                <a:cs typeface="Arial" panose="020B0604020202020204" pitchFamily="34" charset="0"/>
              </a:rPr>
              <a:t>camera4 )</a:t>
            </a:r>
            <a:endParaRPr lang="zh-CN" altLang="en-US" sz="1200" b="0" dirty="0">
              <a:solidFill>
                <a:srgbClr val="17118B"/>
              </a:solidFill>
              <a:ea typeface="宋体" panose="02010600030101010101" pitchFamily="2" charset="-122"/>
              <a:cs typeface="Arial" panose="020B0604020202020204"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stretch>
            <a:fillRect/>
          </a:stretch>
        </p:blipFill>
        <p:spPr>
          <a:xfrm>
            <a:off x="8510905" y="219710"/>
            <a:ext cx="3578225" cy="917575"/>
          </a:xfrm>
          <a:prstGeom prst="rect">
            <a:avLst/>
          </a:prstGeom>
        </p:spPr>
      </p:pic>
      <p:sp>
        <p:nvSpPr>
          <p:cNvPr id="42" name="内容占位符 2"/>
          <p:cNvSpPr txBox="1"/>
          <p:nvPr/>
        </p:nvSpPr>
        <p:spPr>
          <a:xfrm>
            <a:off x="252095" y="1316355"/>
            <a:ext cx="11836400" cy="2005330"/>
          </a:xfrm>
          <a:prstGeom prst="rect">
            <a:avLst/>
          </a:prstGeom>
        </p:spPr>
        <p:txBody>
          <a:bodyPr>
            <a:noAutofit/>
          </a:bodyPr>
          <a:lstStyle>
            <a:defPPr>
              <a:defRPr lang="zh-CN"/>
            </a:defPPr>
            <a:lvl1pPr marL="228600" indent="-228600" fontAlgn="auto">
              <a:lnSpc>
                <a:spcPct val="150000"/>
              </a:lnSpc>
              <a:spcBef>
                <a:spcPts val="1000"/>
              </a:spcBef>
              <a:spcAft>
                <a:spcPts val="0"/>
              </a:spcAft>
              <a:buClr>
                <a:srgbClr val="FF0000"/>
              </a:buClr>
              <a:buFont typeface="Wingdings" panose="05000000000000000000" pitchFamily="2" charset="2"/>
              <a:buChar char="p"/>
              <a:defRPr sz="2400" b="0" kern="100">
                <a:latin typeface="+mj-ea"/>
                <a:ea typeface="+mj-ea"/>
                <a:cs typeface="仿宋_GB2312" panose="02010609030101010101" pitchFamily="49" charset="-122"/>
              </a:defRPr>
            </a:lvl1pPr>
            <a:lvl2pPr marL="685800" indent="-228600">
              <a:lnSpc>
                <a:spcPct val="90000"/>
              </a:lnSpc>
              <a:spcBef>
                <a:spcPts val="500"/>
              </a:spcBef>
              <a:buFont typeface="Arial" panose="020B0604020202020204" pitchFamily="34" charset="0"/>
              <a:buChar char="•"/>
              <a:defRPr sz="2400">
                <a:latin typeface="+mn-lt"/>
                <a:ea typeface="+mn-ea"/>
              </a:defRPr>
            </a:lvl2pPr>
            <a:lvl3pPr marL="1143000" indent="-228600">
              <a:lnSpc>
                <a:spcPct val="90000"/>
              </a:lnSpc>
              <a:spcBef>
                <a:spcPts val="500"/>
              </a:spcBef>
              <a:buFont typeface="Arial" panose="020B0604020202020204" pitchFamily="34" charset="0"/>
              <a:buChar char="•"/>
              <a:defRPr sz="2000">
                <a:latin typeface="+mn-lt"/>
                <a:ea typeface="+mn-ea"/>
              </a:defRPr>
            </a:lvl3pPr>
            <a:lvl4pPr marL="1600200" indent="-228600">
              <a:lnSpc>
                <a:spcPct val="90000"/>
              </a:lnSpc>
              <a:spcBef>
                <a:spcPts val="500"/>
              </a:spcBef>
              <a:buFont typeface="Arial" panose="020B0604020202020204" pitchFamily="34" charset="0"/>
              <a:buChar char="•"/>
              <a:defRPr sz="1800">
                <a:latin typeface="+mn-lt"/>
                <a:ea typeface="+mn-ea"/>
              </a:defRPr>
            </a:lvl4pPr>
            <a:lvl5pPr marL="2057400" indent="-228600">
              <a:lnSpc>
                <a:spcPct val="90000"/>
              </a:lnSpc>
              <a:spcBef>
                <a:spcPts val="500"/>
              </a:spcBef>
              <a:buFont typeface="Arial" panose="020B0604020202020204" pitchFamily="34" charset="0"/>
              <a:buChar char="•"/>
              <a:defRPr sz="1800">
                <a:latin typeface="+mn-lt"/>
                <a:ea typeface="+mn-ea"/>
              </a:defRPr>
            </a:lvl5pPr>
            <a:lvl6pPr marL="2514600" indent="-228600">
              <a:lnSpc>
                <a:spcPct val="90000"/>
              </a:lnSpc>
              <a:spcBef>
                <a:spcPts val="500"/>
              </a:spcBef>
              <a:buFont typeface="Arial" panose="020B0604020202020204" pitchFamily="34" charset="0"/>
              <a:buChar char="•"/>
              <a:defRPr sz="1800">
                <a:latin typeface="+mn-lt"/>
                <a:ea typeface="+mn-ea"/>
              </a:defRPr>
            </a:lvl6pPr>
            <a:lvl7pPr marL="2971800" indent="-228600">
              <a:lnSpc>
                <a:spcPct val="90000"/>
              </a:lnSpc>
              <a:spcBef>
                <a:spcPts val="500"/>
              </a:spcBef>
              <a:buFont typeface="Arial" panose="020B0604020202020204" pitchFamily="34" charset="0"/>
              <a:buChar char="•"/>
              <a:defRPr sz="1800">
                <a:latin typeface="+mn-lt"/>
                <a:ea typeface="+mn-ea"/>
              </a:defRPr>
            </a:lvl7pPr>
            <a:lvl8pPr marL="3429000" indent="-228600">
              <a:lnSpc>
                <a:spcPct val="90000"/>
              </a:lnSpc>
              <a:spcBef>
                <a:spcPts val="500"/>
              </a:spcBef>
              <a:buFont typeface="Arial" panose="020B0604020202020204" pitchFamily="34" charset="0"/>
              <a:buChar char="•"/>
              <a:defRPr sz="1800">
                <a:latin typeface="+mn-lt"/>
                <a:ea typeface="+mn-ea"/>
              </a:defRPr>
            </a:lvl8pPr>
            <a:lvl9pPr marL="3886200" indent="-228600">
              <a:lnSpc>
                <a:spcPct val="90000"/>
              </a:lnSpc>
              <a:spcBef>
                <a:spcPts val="500"/>
              </a:spcBef>
              <a:buFont typeface="Arial" panose="020B0604020202020204" pitchFamily="34" charset="0"/>
              <a:buChar char="•"/>
              <a:defRPr sz="1800">
                <a:latin typeface="+mn-lt"/>
                <a:ea typeface="+mn-ea"/>
              </a:defRPr>
            </a:lvl9pPr>
          </a:lstStyle>
          <a:p>
            <a:pPr algn="l">
              <a:lnSpc>
                <a:spcPct val="100000"/>
              </a:lnSpc>
              <a:spcBef>
                <a:spcPts val="0"/>
              </a:spcBef>
              <a:buClr>
                <a:srgbClr val="008CBF"/>
              </a:buClr>
              <a:buSzTx/>
              <a:buFont typeface="Arial" panose="020B0604020202020204" pitchFamily="34" charset="0"/>
              <a:buChar char="•"/>
            </a:pPr>
            <a:r>
              <a:rPr lang="en-US" altLang="zh-CN" sz="1800" kern="1200" dirty="0">
                <a:solidFill>
                  <a:schemeClr val="tx2"/>
                </a:solidFill>
                <a:latin typeface="Arial" panose="020B0604020202020204" pitchFamily="34" charset="0"/>
                <a:ea typeface="+mn-ea"/>
                <a:cs typeface="Arial" panose="020B0604020202020204" pitchFamily="34" charset="0"/>
              </a:rPr>
              <a:t>Working life is 8 years, It is very important to calibrate the response of imager in orbit.</a:t>
            </a:r>
            <a:endParaRPr lang="en-US" altLang="zh-CN" sz="1800" kern="1200" dirty="0">
              <a:solidFill>
                <a:schemeClr val="tx2"/>
              </a:solidFill>
              <a:latin typeface="Arial" panose="020B0604020202020204" pitchFamily="34" charset="0"/>
              <a:ea typeface="+mn-ea"/>
              <a:cs typeface="Arial" panose="020B0604020202020204" pitchFamily="34" charset="0"/>
            </a:endParaRPr>
          </a:p>
          <a:p>
            <a:pPr algn="l">
              <a:lnSpc>
                <a:spcPct val="100000"/>
              </a:lnSpc>
              <a:spcBef>
                <a:spcPts val="0"/>
              </a:spcBef>
              <a:buClr>
                <a:srgbClr val="008CBF"/>
              </a:buClr>
              <a:buSzTx/>
              <a:buFont typeface="Arial" panose="020B0604020202020204" pitchFamily="34" charset="0"/>
              <a:buChar char="•"/>
            </a:pPr>
            <a:r>
              <a:rPr lang="en-US" altLang="zh-CN" sz="1800" b="1" kern="1200" dirty="0">
                <a:solidFill>
                  <a:schemeClr val="tx2"/>
                </a:solidFill>
                <a:latin typeface="Arial" panose="020B0604020202020204" pitchFamily="34" charset="0"/>
                <a:ea typeface="+mn-ea"/>
                <a:cs typeface="Arial" panose="020B0604020202020204" pitchFamily="34" charset="0"/>
              </a:rPr>
              <a:t>Before launching, the radiation brightness of the satellite calibration device (diffuse reflection plate) is calibrated on the ground;    </a:t>
            </a:r>
            <a:endParaRPr lang="en-US" altLang="zh-CN" sz="1800" kern="1200" dirty="0">
              <a:solidFill>
                <a:schemeClr val="tx2"/>
              </a:solidFill>
              <a:latin typeface="Arial" panose="020B0604020202020204" pitchFamily="34" charset="0"/>
              <a:ea typeface="+mn-ea"/>
              <a:cs typeface="Arial" panose="020B0604020202020204" pitchFamily="34" charset="0"/>
            </a:endParaRPr>
          </a:p>
          <a:p>
            <a:pPr algn="l">
              <a:lnSpc>
                <a:spcPct val="100000"/>
              </a:lnSpc>
              <a:spcBef>
                <a:spcPts val="0"/>
              </a:spcBef>
              <a:buClr>
                <a:srgbClr val="008CBF"/>
              </a:buClr>
              <a:buSzTx/>
              <a:buFont typeface="Arial" panose="020B0604020202020204" pitchFamily="34" charset="0"/>
              <a:buChar char="•"/>
            </a:pPr>
            <a:r>
              <a:rPr lang="en-US" altLang="zh-CN" sz="1800" kern="1200" dirty="0">
                <a:solidFill>
                  <a:schemeClr val="tx2"/>
                </a:solidFill>
                <a:latin typeface="Arial" panose="020B0604020202020204" pitchFamily="34" charset="0"/>
                <a:ea typeface="+mn-ea"/>
                <a:cs typeface="Arial" panose="020B0604020202020204" pitchFamily="34" charset="0"/>
              </a:rPr>
              <a:t>On-ground radiation calibration </a:t>
            </a:r>
            <a:r>
              <a:rPr lang="en-US" altLang="en-US" sz="1800" kern="1200" dirty="0">
                <a:solidFill>
                  <a:schemeClr val="tx2"/>
                </a:solidFill>
                <a:latin typeface="Arial" panose="020B0604020202020204" pitchFamily="34" charset="0"/>
                <a:ea typeface="+mn-ea"/>
                <a:cs typeface="Arial" panose="020B0604020202020204" pitchFamily="34" charset="0"/>
              </a:rPr>
              <a:t>→</a:t>
            </a:r>
            <a:r>
              <a:rPr lang="en-US" altLang="zh-CN" sz="1800" kern="1200" dirty="0">
                <a:solidFill>
                  <a:schemeClr val="tx2"/>
                </a:solidFill>
                <a:latin typeface="Arial" panose="020B0604020202020204" pitchFamily="34" charset="0"/>
                <a:ea typeface="+mn-ea"/>
                <a:cs typeface="Arial" panose="020B0604020202020204" pitchFamily="34" charset="0"/>
              </a:rPr>
              <a:t> imaging of diffuse plate on the ground </a:t>
            </a:r>
            <a:r>
              <a:rPr lang="en-US" altLang="en-US" sz="1800" kern="1200" dirty="0">
                <a:solidFill>
                  <a:schemeClr val="tx2"/>
                </a:solidFill>
                <a:latin typeface="Arial" panose="020B0604020202020204" pitchFamily="34" charset="0"/>
                <a:ea typeface="+mn-ea"/>
                <a:cs typeface="Arial" panose="020B0604020202020204" pitchFamily="34" charset="0"/>
              </a:rPr>
              <a:t>→</a:t>
            </a:r>
            <a:r>
              <a:rPr lang="en-US" altLang="zh-CN" sz="1800" kern="1200" dirty="0">
                <a:solidFill>
                  <a:schemeClr val="tx2"/>
                </a:solidFill>
                <a:latin typeface="Arial" panose="020B0604020202020204" pitchFamily="34" charset="0"/>
                <a:ea typeface="+mn-ea"/>
                <a:cs typeface="Arial" panose="020B0604020202020204" pitchFamily="34" charset="0"/>
              </a:rPr>
              <a:t> geometric distortion correction</a:t>
            </a:r>
            <a:r>
              <a:rPr lang="en-US" altLang="en-US" sz="1800" kern="1200" dirty="0">
                <a:solidFill>
                  <a:schemeClr val="tx2"/>
                </a:solidFill>
                <a:latin typeface="Arial" panose="020B0604020202020204" pitchFamily="34" charset="0"/>
                <a:ea typeface="+mn-ea"/>
                <a:cs typeface="Arial" panose="020B0604020202020204" pitchFamily="34" charset="0"/>
              </a:rPr>
              <a:t>→</a:t>
            </a:r>
            <a:r>
              <a:rPr lang="en-US" altLang="zh-CN" sz="1800" kern="1200" dirty="0">
                <a:solidFill>
                  <a:schemeClr val="tx2"/>
                </a:solidFill>
                <a:latin typeface="Arial" panose="020B0604020202020204" pitchFamily="34" charset="0"/>
                <a:ea typeface="+mn-ea"/>
                <a:cs typeface="Arial" panose="020B0604020202020204" pitchFamily="34" charset="0"/>
              </a:rPr>
              <a:t> flat field calibration </a:t>
            </a:r>
            <a:r>
              <a:rPr lang="en-US" altLang="en-US" sz="1800" kern="1200" dirty="0">
                <a:solidFill>
                  <a:schemeClr val="tx2"/>
                </a:solidFill>
                <a:latin typeface="Arial" panose="020B0604020202020204" pitchFamily="34" charset="0"/>
                <a:ea typeface="+mn-ea"/>
                <a:cs typeface="Arial" panose="020B0604020202020204" pitchFamily="34" charset="0"/>
              </a:rPr>
              <a:t>→</a:t>
            </a:r>
            <a:r>
              <a:rPr lang="en-US" altLang="zh-CN" sz="1800" kern="1200" dirty="0">
                <a:solidFill>
                  <a:schemeClr val="tx2"/>
                </a:solidFill>
                <a:latin typeface="Arial" panose="020B0604020202020204" pitchFamily="34" charset="0"/>
                <a:ea typeface="+mn-ea"/>
                <a:cs typeface="Arial" panose="020B0604020202020204" pitchFamily="34" charset="0"/>
              </a:rPr>
              <a:t> radiation brightness distribution L of on-board calibration device by imager.</a:t>
            </a:r>
            <a:endParaRPr lang="en-US" altLang="zh-CN" sz="1800" kern="1200" dirty="0">
              <a:solidFill>
                <a:schemeClr val="tx2"/>
              </a:solidFill>
              <a:latin typeface="Arial" panose="020B0604020202020204" pitchFamily="34" charset="0"/>
              <a:ea typeface="+mn-ea"/>
              <a:cs typeface="Arial" panose="020B0604020202020204" pitchFamily="34" charset="0"/>
            </a:endParaRPr>
          </a:p>
        </p:txBody>
      </p:sp>
      <p:sp>
        <p:nvSpPr>
          <p:cNvPr id="7" name="Title 1"/>
          <p:cNvSpPr>
            <a:spLocks noGrp="1"/>
          </p:cNvSpPr>
          <p:nvPr>
            <p:ph type="title"/>
          </p:nvPr>
        </p:nvSpPr>
        <p:spPr/>
        <p:txBody>
          <a:bodyPr>
            <a:normAutofit fontScale="90000"/>
          </a:bodyPr>
          <a:lstStyle/>
          <a:p>
            <a:r>
              <a:rPr lang="en-US" altLang="zh-CN" sz="2700" dirty="0"/>
              <a:t>Fengyun Satellite Optical Payload Development</a:t>
            </a:r>
            <a:br>
              <a:rPr lang="en-US" altLang="zh-CN" sz="2700" dirty="0"/>
            </a:br>
            <a:r>
              <a:rPr lang="en-US" altLang="zh-CN" sz="2700" dirty="0">
                <a:sym typeface="+mn-ea"/>
              </a:rPr>
              <a:t>WAI/FY-3H </a:t>
            </a:r>
            <a:r>
              <a:rPr lang="en-US" altLang="zh-CN" sz="2700" dirty="0"/>
              <a:t>On-orbit radiation calibration</a:t>
            </a:r>
            <a:endParaRPr lang="en-US" altLang="zh-CN" sz="2700" dirty="0"/>
          </a:p>
        </p:txBody>
      </p:sp>
      <p:pic>
        <p:nvPicPr>
          <p:cNvPr id="18"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90146" y="2773845"/>
            <a:ext cx="6021249" cy="4717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图片 2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0115" y="3321556"/>
            <a:ext cx="4999107" cy="2959209"/>
          </a:xfrm>
          <a:prstGeom prst="rect">
            <a:avLst/>
          </a:prstGeom>
        </p:spPr>
      </p:pic>
      <p:grpSp>
        <p:nvGrpSpPr>
          <p:cNvPr id="12" name="组合 21"/>
          <p:cNvGrpSpPr/>
          <p:nvPr/>
        </p:nvGrpSpPr>
        <p:grpSpPr bwMode="auto">
          <a:xfrm>
            <a:off x="5905500" y="3485624"/>
            <a:ext cx="5952661" cy="1495487"/>
            <a:chOff x="1125152" y="4906550"/>
            <a:chExt cx="8858248" cy="2073477"/>
          </a:xfrm>
        </p:grpSpPr>
        <p:pic>
          <p:nvPicPr>
            <p:cNvPr id="13" name="Picture 21" descr="镜头4星上定标灰度图（hot）"/>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10088" y="4906550"/>
              <a:ext cx="2373312" cy="205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8" descr="镜头1星上定标灰度图（hot）"/>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25152" y="4927390"/>
              <a:ext cx="2389187" cy="2052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9" descr="镜头2星上定标灰度图（hot）"/>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339716" y="4927390"/>
              <a:ext cx="2389187" cy="205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0" descr="镜头3星上定标灰度图（hot）"/>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554276" y="4916970"/>
              <a:ext cx="2389187" cy="205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3" name="矩形 1"/>
          <p:cNvSpPr>
            <a:spLocks noChangeArrowheads="1"/>
          </p:cNvSpPr>
          <p:nvPr/>
        </p:nvSpPr>
        <p:spPr bwMode="auto">
          <a:xfrm>
            <a:off x="6970763" y="3321796"/>
            <a:ext cx="4530740" cy="275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20000"/>
              </a:lnSpc>
              <a:spcBef>
                <a:spcPct val="20000"/>
              </a:spcBef>
              <a:buFont typeface="Wingdings" panose="05000000000000000000" pitchFamily="2" charset="2"/>
              <a:buChar char="v"/>
              <a:defRPr kumimoji="1" sz="3200" b="1">
                <a:solidFill>
                  <a:schemeClr val="bg1"/>
                </a:solidFill>
                <a:latin typeface="Times New Roman" panose="02020603050405020304" charset="0"/>
                <a:ea typeface="楷体_GB2312" pitchFamily="1" charset="-122"/>
              </a:defRPr>
            </a:lvl1pPr>
            <a:lvl2pPr marL="742950" indent="-285750">
              <a:lnSpc>
                <a:spcPct val="120000"/>
              </a:lnSpc>
              <a:spcBef>
                <a:spcPct val="20000"/>
              </a:spcBef>
              <a:buSzPct val="85000"/>
              <a:buBlip>
                <a:blip r:embed="rId8"/>
              </a:buBlip>
              <a:defRPr kumimoji="1" sz="2800">
                <a:solidFill>
                  <a:schemeClr val="bg1"/>
                </a:solidFill>
                <a:latin typeface="Times New Roman" panose="02020603050405020304" charset="0"/>
                <a:ea typeface="楷体_GB2312" pitchFamily="1" charset="-122"/>
              </a:defRPr>
            </a:lvl2pPr>
            <a:lvl3pPr marL="1143000" indent="-228600">
              <a:lnSpc>
                <a:spcPct val="120000"/>
              </a:lnSpc>
              <a:spcBef>
                <a:spcPct val="20000"/>
              </a:spcBef>
              <a:buSzPct val="90000"/>
              <a:buBlip>
                <a:blip r:embed="rId9"/>
              </a:buBlip>
              <a:defRPr kumimoji="1" sz="2400">
                <a:solidFill>
                  <a:schemeClr val="bg1"/>
                </a:solidFill>
                <a:latin typeface="Times New Roman" panose="02020603050405020304" charset="0"/>
                <a:ea typeface="楷体_GB2312" pitchFamily="1" charset="-122"/>
              </a:defRPr>
            </a:lvl3pPr>
            <a:lvl4pPr marL="1600200" indent="-228600">
              <a:lnSpc>
                <a:spcPct val="120000"/>
              </a:lnSpc>
              <a:spcBef>
                <a:spcPct val="20000"/>
              </a:spcBef>
              <a:buSzPct val="85000"/>
              <a:buBlip>
                <a:blip r:embed="rId10"/>
              </a:buBlip>
              <a:defRPr kumimoji="1" sz="2400">
                <a:solidFill>
                  <a:schemeClr val="bg1"/>
                </a:solidFill>
                <a:latin typeface="Times New Roman" panose="02020603050405020304" charset="0"/>
                <a:ea typeface="楷体_GB2312" pitchFamily="1" charset="-122"/>
              </a:defRPr>
            </a:lvl4pPr>
            <a:lvl5pPr marL="2057400" indent="-228600">
              <a:lnSpc>
                <a:spcPct val="120000"/>
              </a:lnSpc>
              <a:spcBef>
                <a:spcPct val="20000"/>
              </a:spcBef>
              <a:buClr>
                <a:srgbClr val="FFFF66"/>
              </a:buClr>
              <a:buSzPct val="80000"/>
              <a:buFont typeface="Wingdings" panose="05000000000000000000" pitchFamily="2" charset="2"/>
              <a:buChar char="Ø"/>
              <a:defRPr kumimoji="1" sz="2400">
                <a:solidFill>
                  <a:schemeClr val="bg1"/>
                </a:solidFill>
                <a:latin typeface="Times New Roman" panose="02020603050405020304" charset="0"/>
                <a:ea typeface="楷体_GB2312" pitchFamily="1" charset="-122"/>
              </a:defRPr>
            </a:lvl5pPr>
            <a:lvl6pPr marL="2514600" indent="-228600" eaLnBrk="0" fontAlgn="base" hangingPunct="0">
              <a:lnSpc>
                <a:spcPct val="120000"/>
              </a:lnSpc>
              <a:spcBef>
                <a:spcPct val="20000"/>
              </a:spcBef>
              <a:spcAft>
                <a:spcPct val="0"/>
              </a:spcAft>
              <a:buClr>
                <a:srgbClr val="FFFF66"/>
              </a:buClr>
              <a:buSzPct val="80000"/>
              <a:buFont typeface="Wingdings" panose="05000000000000000000" pitchFamily="2" charset="2"/>
              <a:buChar char="Ø"/>
              <a:defRPr kumimoji="1" sz="2400">
                <a:solidFill>
                  <a:schemeClr val="bg1"/>
                </a:solidFill>
                <a:latin typeface="Times New Roman" panose="02020603050405020304" charset="0"/>
                <a:ea typeface="楷体_GB2312" pitchFamily="1" charset="-122"/>
              </a:defRPr>
            </a:lvl6pPr>
            <a:lvl7pPr marL="2971800" indent="-228600" eaLnBrk="0" fontAlgn="base" hangingPunct="0">
              <a:lnSpc>
                <a:spcPct val="120000"/>
              </a:lnSpc>
              <a:spcBef>
                <a:spcPct val="20000"/>
              </a:spcBef>
              <a:spcAft>
                <a:spcPct val="0"/>
              </a:spcAft>
              <a:buClr>
                <a:srgbClr val="FFFF66"/>
              </a:buClr>
              <a:buSzPct val="80000"/>
              <a:buFont typeface="Wingdings" panose="05000000000000000000" pitchFamily="2" charset="2"/>
              <a:buChar char="Ø"/>
              <a:defRPr kumimoji="1" sz="2400">
                <a:solidFill>
                  <a:schemeClr val="bg1"/>
                </a:solidFill>
                <a:latin typeface="Times New Roman" panose="02020603050405020304" charset="0"/>
                <a:ea typeface="楷体_GB2312" pitchFamily="1" charset="-122"/>
              </a:defRPr>
            </a:lvl7pPr>
            <a:lvl8pPr marL="3429000" indent="-228600" eaLnBrk="0" fontAlgn="base" hangingPunct="0">
              <a:lnSpc>
                <a:spcPct val="120000"/>
              </a:lnSpc>
              <a:spcBef>
                <a:spcPct val="20000"/>
              </a:spcBef>
              <a:spcAft>
                <a:spcPct val="0"/>
              </a:spcAft>
              <a:buClr>
                <a:srgbClr val="FFFF66"/>
              </a:buClr>
              <a:buSzPct val="80000"/>
              <a:buFont typeface="Wingdings" panose="05000000000000000000" pitchFamily="2" charset="2"/>
              <a:buChar char="Ø"/>
              <a:defRPr kumimoji="1" sz="2400">
                <a:solidFill>
                  <a:schemeClr val="bg1"/>
                </a:solidFill>
                <a:latin typeface="Times New Roman" panose="02020603050405020304" charset="0"/>
                <a:ea typeface="楷体_GB2312" pitchFamily="1" charset="-122"/>
              </a:defRPr>
            </a:lvl8pPr>
            <a:lvl9pPr marL="3886200" indent="-228600" eaLnBrk="0" fontAlgn="base" hangingPunct="0">
              <a:lnSpc>
                <a:spcPct val="120000"/>
              </a:lnSpc>
              <a:spcBef>
                <a:spcPct val="20000"/>
              </a:spcBef>
              <a:spcAft>
                <a:spcPct val="0"/>
              </a:spcAft>
              <a:buClr>
                <a:srgbClr val="FFFF66"/>
              </a:buClr>
              <a:buSzPct val="80000"/>
              <a:buFont typeface="Wingdings" panose="05000000000000000000" pitchFamily="2" charset="2"/>
              <a:buChar char="Ø"/>
              <a:defRPr kumimoji="1" sz="2400">
                <a:solidFill>
                  <a:schemeClr val="bg1"/>
                </a:solidFill>
                <a:latin typeface="Times New Roman" panose="02020603050405020304" charset="0"/>
                <a:ea typeface="楷体_GB2312" pitchFamily="1" charset="-122"/>
              </a:defRPr>
            </a:lvl9pPr>
          </a:lstStyle>
          <a:p>
            <a:pPr defTabSz="685800" eaLnBrk="0" fontAlgn="base" hangingPunct="0">
              <a:lnSpc>
                <a:spcPct val="100000"/>
              </a:lnSpc>
              <a:spcBef>
                <a:spcPct val="0"/>
              </a:spcBef>
              <a:spcAft>
                <a:spcPct val="0"/>
              </a:spcAft>
              <a:buNone/>
            </a:pPr>
            <a:r>
              <a:rPr lang="en-US" altLang="zh-CN" sz="1200" b="0" dirty="0">
                <a:solidFill>
                  <a:srgbClr val="17118B"/>
                </a:solidFill>
                <a:ea typeface="宋体" panose="02010600030101010101" pitchFamily="2" charset="-122"/>
                <a:cs typeface="Arial" panose="020B0604020202020204" pitchFamily="34" charset="0"/>
              </a:rPr>
              <a:t>On-ground radiation calibration( left</a:t>
            </a:r>
            <a:r>
              <a:rPr lang="zh-CN" altLang="en-US" sz="1200" b="0" dirty="0">
                <a:solidFill>
                  <a:srgbClr val="17118B"/>
                </a:solidFill>
                <a:ea typeface="宋体" panose="02010600030101010101" pitchFamily="2" charset="-122"/>
                <a:cs typeface="Arial" panose="020B0604020202020204" pitchFamily="34" charset="0"/>
              </a:rPr>
              <a:t>→</a:t>
            </a:r>
            <a:r>
              <a:rPr lang="en-US" altLang="zh-CN" sz="1200" b="0" dirty="0">
                <a:solidFill>
                  <a:srgbClr val="17118B"/>
                </a:solidFill>
                <a:ea typeface="宋体" panose="02010600030101010101" pitchFamily="2" charset="-122"/>
                <a:cs typeface="Arial" panose="020B0604020202020204" pitchFamily="34" charset="0"/>
              </a:rPr>
              <a:t>right: camera1</a:t>
            </a:r>
            <a:r>
              <a:rPr lang="zh-CN" altLang="en-US" sz="1200" b="0" dirty="0">
                <a:solidFill>
                  <a:srgbClr val="17118B"/>
                </a:solidFill>
                <a:ea typeface="宋体" panose="02010600030101010101" pitchFamily="2" charset="-122"/>
                <a:cs typeface="Arial" panose="020B0604020202020204" pitchFamily="34" charset="0"/>
              </a:rPr>
              <a:t>→</a:t>
            </a:r>
            <a:r>
              <a:rPr lang="en-US" altLang="zh-CN" sz="1200" b="0" dirty="0">
                <a:solidFill>
                  <a:srgbClr val="17118B"/>
                </a:solidFill>
                <a:ea typeface="宋体" panose="02010600030101010101" pitchFamily="2" charset="-122"/>
                <a:cs typeface="Arial" panose="020B0604020202020204" pitchFamily="34" charset="0"/>
              </a:rPr>
              <a:t>camera4 )</a:t>
            </a:r>
            <a:endParaRPr lang="zh-CN" altLang="en-US" sz="1200" b="0" dirty="0">
              <a:solidFill>
                <a:srgbClr val="17118B"/>
              </a:solidFill>
              <a:ea typeface="宋体" panose="02010600030101010101" pitchFamily="2" charset="-122"/>
              <a:cs typeface="Arial" panose="020B0604020202020204" pitchFamily="34" charset="0"/>
            </a:endParaRPr>
          </a:p>
        </p:txBody>
      </p:sp>
      <p:graphicFrame>
        <p:nvGraphicFramePr>
          <p:cNvPr id="21" name="表格 20"/>
          <p:cNvGraphicFramePr>
            <a:graphicFrameLocks noGrp="1"/>
          </p:cNvGraphicFramePr>
          <p:nvPr/>
        </p:nvGraphicFramePr>
        <p:xfrm>
          <a:off x="6403701" y="4981229"/>
          <a:ext cx="5097780" cy="1672590"/>
        </p:xfrm>
        <a:graphic>
          <a:graphicData uri="http://schemas.openxmlformats.org/drawingml/2006/table">
            <a:tbl>
              <a:tblPr firstRow="1" firstCol="1" bandRow="1"/>
              <a:tblGrid>
                <a:gridCol w="592455"/>
                <a:gridCol w="3041015"/>
                <a:gridCol w="1464310"/>
              </a:tblGrid>
              <a:tr h="278765">
                <a:tc>
                  <a:txBody>
                    <a:bodyPr/>
                    <a:lstStyle>
                      <a:lvl1pPr marL="0" algn="l" defTabSz="685800" rtl="0" eaLnBrk="1" latinLnBrk="0" hangingPunct="1">
                        <a:defRPr sz="1350" b="1" kern="1200">
                          <a:solidFill>
                            <a:schemeClr val="lt1"/>
                          </a:solidFill>
                          <a:latin typeface="Arial" panose="020B0604020202020204"/>
                        </a:defRPr>
                      </a:lvl1pPr>
                      <a:lvl2pPr marL="342900" algn="l" defTabSz="685800" rtl="0" eaLnBrk="1" latinLnBrk="0" hangingPunct="1">
                        <a:defRPr sz="1350" b="1" kern="1200">
                          <a:solidFill>
                            <a:schemeClr val="lt1"/>
                          </a:solidFill>
                          <a:latin typeface="Arial" panose="020B0604020202020204"/>
                        </a:defRPr>
                      </a:lvl2pPr>
                      <a:lvl3pPr marL="685800" algn="l" defTabSz="685800" rtl="0" eaLnBrk="1" latinLnBrk="0" hangingPunct="1">
                        <a:defRPr sz="1350" b="1" kern="1200">
                          <a:solidFill>
                            <a:schemeClr val="lt1"/>
                          </a:solidFill>
                          <a:latin typeface="Arial" panose="020B0604020202020204"/>
                        </a:defRPr>
                      </a:lvl3pPr>
                      <a:lvl4pPr marL="1028700" algn="l" defTabSz="685800" rtl="0" eaLnBrk="1" latinLnBrk="0" hangingPunct="1">
                        <a:defRPr sz="1350" b="1" kern="1200">
                          <a:solidFill>
                            <a:schemeClr val="lt1"/>
                          </a:solidFill>
                          <a:latin typeface="Arial" panose="020B0604020202020204"/>
                        </a:defRPr>
                      </a:lvl4pPr>
                      <a:lvl5pPr marL="1371600" algn="l" defTabSz="685800" rtl="0" eaLnBrk="1" latinLnBrk="0" hangingPunct="1">
                        <a:defRPr sz="1350" b="1" kern="1200">
                          <a:solidFill>
                            <a:schemeClr val="lt1"/>
                          </a:solidFill>
                          <a:latin typeface="Arial" panose="020B0604020202020204"/>
                        </a:defRPr>
                      </a:lvl5pPr>
                      <a:lvl6pPr marL="1714500" algn="l" defTabSz="685800" rtl="0" eaLnBrk="1" latinLnBrk="0" hangingPunct="1">
                        <a:defRPr sz="1350" b="1" kern="1200">
                          <a:solidFill>
                            <a:schemeClr val="lt1"/>
                          </a:solidFill>
                          <a:latin typeface="Arial" panose="020B0604020202020204"/>
                        </a:defRPr>
                      </a:lvl6pPr>
                      <a:lvl7pPr marL="2057400" algn="l" defTabSz="685800" rtl="0" eaLnBrk="1" latinLnBrk="0" hangingPunct="1">
                        <a:defRPr sz="1350" b="1" kern="1200">
                          <a:solidFill>
                            <a:schemeClr val="lt1"/>
                          </a:solidFill>
                          <a:latin typeface="Arial" panose="020B0604020202020204"/>
                        </a:defRPr>
                      </a:lvl7pPr>
                      <a:lvl8pPr marL="2400300" algn="l" defTabSz="685800" rtl="0" eaLnBrk="1" latinLnBrk="0" hangingPunct="1">
                        <a:defRPr sz="1350" b="1" kern="1200">
                          <a:solidFill>
                            <a:schemeClr val="lt1"/>
                          </a:solidFill>
                          <a:latin typeface="Arial" panose="020B0604020202020204"/>
                        </a:defRPr>
                      </a:lvl8pPr>
                      <a:lvl9pPr marL="2743200" algn="l" defTabSz="685800" rtl="0" eaLnBrk="1" latinLnBrk="0" hangingPunct="1">
                        <a:defRPr sz="1350" b="1" kern="1200">
                          <a:solidFill>
                            <a:schemeClr val="lt1"/>
                          </a:solidFill>
                          <a:latin typeface="Arial" panose="020B0604020202020204"/>
                        </a:defRPr>
                      </a:lvl9pPr>
                    </a:lstStyle>
                    <a:p>
                      <a:pPr indent="0" algn="ctr">
                        <a:spcAft>
                          <a:spcPts val="0"/>
                        </a:spcAft>
                      </a:pPr>
                      <a:endParaRPr lang="zh-CN" sz="1200" b="0" kern="100" dirty="0">
                        <a:effectLst/>
                        <a:latin typeface="Arial" panose="020B0604020202020204" pitchFamily="34" charset="0"/>
                        <a:ea typeface="宋体" panose="02010600030101010101" pitchFamily="2" charset="-122"/>
                        <a:cs typeface="Arial" panose="020B0604020202020204" pitchFamily="34" charset="0"/>
                      </a:endParaRPr>
                    </a:p>
                  </a:txBody>
                  <a:tcPr marL="0" marR="0" marT="0" marB="0" anchor="ctr">
                    <a:lnL w="12700" cmpd="sng">
                      <a:solidFill>
                        <a:srgbClr val="A3B2C1"/>
                      </a:solidFill>
                    </a:lnL>
                    <a:lnR>
                      <a:noFill/>
                    </a:lnR>
                    <a:lnT w="12700" cmpd="sng">
                      <a:solidFill>
                        <a:srgbClr val="A3B2C1"/>
                      </a:solidFill>
                    </a:lnT>
                    <a:lnB w="12700" cmpd="sng">
                      <a:solidFill>
                        <a:srgbClr val="A3B2C1"/>
                      </a:solidFill>
                    </a:lnB>
                    <a:lnTlToBr w="12700" cmpd="sng">
                      <a:noFill/>
                      <a:prstDash val="solid"/>
                    </a:lnTlToBr>
                    <a:lnBlToTr w="12700" cmpd="sng">
                      <a:noFill/>
                      <a:prstDash val="solid"/>
                    </a:lnBlToTr>
                    <a:solidFill>
                      <a:srgbClr val="A3B2C1"/>
                    </a:solidFill>
                  </a:tcPr>
                </a:tc>
                <a:tc>
                  <a:txBody>
                    <a:bodyPr/>
                    <a:lstStyle>
                      <a:lvl1pPr marL="0" algn="l" defTabSz="685800" rtl="0" eaLnBrk="1" latinLnBrk="0" hangingPunct="1">
                        <a:defRPr sz="1350" b="1" kern="1200">
                          <a:solidFill>
                            <a:schemeClr val="lt1"/>
                          </a:solidFill>
                          <a:latin typeface="Arial" panose="020B0604020202020204"/>
                        </a:defRPr>
                      </a:lvl1pPr>
                      <a:lvl2pPr marL="342900" algn="l" defTabSz="685800" rtl="0" eaLnBrk="1" latinLnBrk="0" hangingPunct="1">
                        <a:defRPr sz="1350" b="1" kern="1200">
                          <a:solidFill>
                            <a:schemeClr val="lt1"/>
                          </a:solidFill>
                          <a:latin typeface="Arial" panose="020B0604020202020204"/>
                        </a:defRPr>
                      </a:lvl2pPr>
                      <a:lvl3pPr marL="685800" algn="l" defTabSz="685800" rtl="0" eaLnBrk="1" latinLnBrk="0" hangingPunct="1">
                        <a:defRPr sz="1350" b="1" kern="1200">
                          <a:solidFill>
                            <a:schemeClr val="lt1"/>
                          </a:solidFill>
                          <a:latin typeface="Arial" panose="020B0604020202020204"/>
                        </a:defRPr>
                      </a:lvl3pPr>
                      <a:lvl4pPr marL="1028700" algn="l" defTabSz="685800" rtl="0" eaLnBrk="1" latinLnBrk="0" hangingPunct="1">
                        <a:defRPr sz="1350" b="1" kern="1200">
                          <a:solidFill>
                            <a:schemeClr val="lt1"/>
                          </a:solidFill>
                          <a:latin typeface="Arial" panose="020B0604020202020204"/>
                        </a:defRPr>
                      </a:lvl4pPr>
                      <a:lvl5pPr marL="1371600" algn="l" defTabSz="685800" rtl="0" eaLnBrk="1" latinLnBrk="0" hangingPunct="1">
                        <a:defRPr sz="1350" b="1" kern="1200">
                          <a:solidFill>
                            <a:schemeClr val="lt1"/>
                          </a:solidFill>
                          <a:latin typeface="Arial" panose="020B0604020202020204"/>
                        </a:defRPr>
                      </a:lvl5pPr>
                      <a:lvl6pPr marL="1714500" algn="l" defTabSz="685800" rtl="0" eaLnBrk="1" latinLnBrk="0" hangingPunct="1">
                        <a:defRPr sz="1350" b="1" kern="1200">
                          <a:solidFill>
                            <a:schemeClr val="lt1"/>
                          </a:solidFill>
                          <a:latin typeface="Arial" panose="020B0604020202020204"/>
                        </a:defRPr>
                      </a:lvl6pPr>
                      <a:lvl7pPr marL="2057400" algn="l" defTabSz="685800" rtl="0" eaLnBrk="1" latinLnBrk="0" hangingPunct="1">
                        <a:defRPr sz="1350" b="1" kern="1200">
                          <a:solidFill>
                            <a:schemeClr val="lt1"/>
                          </a:solidFill>
                          <a:latin typeface="Arial" panose="020B0604020202020204"/>
                        </a:defRPr>
                      </a:lvl7pPr>
                      <a:lvl8pPr marL="2400300" algn="l" defTabSz="685800" rtl="0" eaLnBrk="1" latinLnBrk="0" hangingPunct="1">
                        <a:defRPr sz="1350" b="1" kern="1200">
                          <a:solidFill>
                            <a:schemeClr val="lt1"/>
                          </a:solidFill>
                          <a:latin typeface="Arial" panose="020B0604020202020204"/>
                        </a:defRPr>
                      </a:lvl8pPr>
                      <a:lvl9pPr marL="2743200" algn="l" defTabSz="685800" rtl="0" eaLnBrk="1" latinLnBrk="0" hangingPunct="1">
                        <a:defRPr sz="1350" b="1" kern="1200">
                          <a:solidFill>
                            <a:schemeClr val="lt1"/>
                          </a:solidFill>
                          <a:latin typeface="Arial" panose="020B0604020202020204"/>
                        </a:defRPr>
                      </a:lvl9pPr>
                    </a:lstStyle>
                    <a:p>
                      <a:pPr indent="304800" algn="ctr">
                        <a:spcAft>
                          <a:spcPts val="0"/>
                        </a:spcAft>
                      </a:pPr>
                      <a:r>
                        <a:rPr lang="en-US" altLang="zh-CN" sz="1200" kern="100" dirty="0">
                          <a:effectLst/>
                          <a:latin typeface="Arial" panose="020B0604020202020204" pitchFamily="34" charset="0"/>
                          <a:cs typeface="Arial" panose="020B0604020202020204" pitchFamily="34" charset="0"/>
                        </a:rPr>
                        <a:t>error term</a:t>
                      </a:r>
                      <a:endParaRPr lang="en-US" altLang="zh-CN" sz="1200" b="0" kern="100" dirty="0">
                        <a:effectLst/>
                        <a:latin typeface="Arial" panose="020B0604020202020204" pitchFamily="34" charset="0"/>
                        <a:ea typeface="宋体" panose="02010600030101010101" pitchFamily="2" charset="-122"/>
                        <a:cs typeface="Arial" panose="020B0604020202020204" pitchFamily="34" charset="0"/>
                      </a:endParaRPr>
                    </a:p>
                  </a:txBody>
                  <a:tcPr marL="0" marR="0" marT="0" marB="0" anchor="ctr">
                    <a:lnL>
                      <a:noFill/>
                    </a:lnL>
                    <a:lnR>
                      <a:noFill/>
                    </a:lnR>
                    <a:lnT w="12700" cmpd="sng">
                      <a:solidFill>
                        <a:srgbClr val="A3B2C1"/>
                      </a:solidFill>
                    </a:lnT>
                    <a:lnB w="12700" cmpd="sng">
                      <a:solidFill>
                        <a:srgbClr val="A3B2C1"/>
                      </a:solidFill>
                    </a:lnB>
                    <a:lnTlToBr w="12700" cmpd="sng">
                      <a:noFill/>
                      <a:prstDash val="solid"/>
                    </a:lnTlToBr>
                    <a:lnBlToTr w="12700" cmpd="sng">
                      <a:noFill/>
                      <a:prstDash val="solid"/>
                    </a:lnBlToTr>
                    <a:solidFill>
                      <a:srgbClr val="A3B2C1"/>
                    </a:solidFill>
                  </a:tcPr>
                </a:tc>
                <a:tc>
                  <a:txBody>
                    <a:bodyPr/>
                    <a:lstStyle>
                      <a:lvl1pPr marL="0" algn="l" defTabSz="685800" rtl="0" eaLnBrk="1" latinLnBrk="0" hangingPunct="1">
                        <a:defRPr sz="1350" b="1" kern="1200">
                          <a:solidFill>
                            <a:schemeClr val="lt1"/>
                          </a:solidFill>
                          <a:latin typeface="Arial" panose="020B0604020202020204"/>
                        </a:defRPr>
                      </a:lvl1pPr>
                      <a:lvl2pPr marL="342900" algn="l" defTabSz="685800" rtl="0" eaLnBrk="1" latinLnBrk="0" hangingPunct="1">
                        <a:defRPr sz="1350" b="1" kern="1200">
                          <a:solidFill>
                            <a:schemeClr val="lt1"/>
                          </a:solidFill>
                          <a:latin typeface="Arial" panose="020B0604020202020204"/>
                        </a:defRPr>
                      </a:lvl2pPr>
                      <a:lvl3pPr marL="685800" algn="l" defTabSz="685800" rtl="0" eaLnBrk="1" latinLnBrk="0" hangingPunct="1">
                        <a:defRPr sz="1350" b="1" kern="1200">
                          <a:solidFill>
                            <a:schemeClr val="lt1"/>
                          </a:solidFill>
                          <a:latin typeface="Arial" panose="020B0604020202020204"/>
                        </a:defRPr>
                      </a:lvl3pPr>
                      <a:lvl4pPr marL="1028700" algn="l" defTabSz="685800" rtl="0" eaLnBrk="1" latinLnBrk="0" hangingPunct="1">
                        <a:defRPr sz="1350" b="1" kern="1200">
                          <a:solidFill>
                            <a:schemeClr val="lt1"/>
                          </a:solidFill>
                          <a:latin typeface="Arial" panose="020B0604020202020204"/>
                        </a:defRPr>
                      </a:lvl4pPr>
                      <a:lvl5pPr marL="1371600" algn="l" defTabSz="685800" rtl="0" eaLnBrk="1" latinLnBrk="0" hangingPunct="1">
                        <a:defRPr sz="1350" b="1" kern="1200">
                          <a:solidFill>
                            <a:schemeClr val="lt1"/>
                          </a:solidFill>
                          <a:latin typeface="Arial" panose="020B0604020202020204"/>
                        </a:defRPr>
                      </a:lvl5pPr>
                      <a:lvl6pPr marL="1714500" algn="l" defTabSz="685800" rtl="0" eaLnBrk="1" latinLnBrk="0" hangingPunct="1">
                        <a:defRPr sz="1350" b="1" kern="1200">
                          <a:solidFill>
                            <a:schemeClr val="lt1"/>
                          </a:solidFill>
                          <a:latin typeface="Arial" panose="020B0604020202020204"/>
                        </a:defRPr>
                      </a:lvl6pPr>
                      <a:lvl7pPr marL="2057400" algn="l" defTabSz="685800" rtl="0" eaLnBrk="1" latinLnBrk="0" hangingPunct="1">
                        <a:defRPr sz="1350" b="1" kern="1200">
                          <a:solidFill>
                            <a:schemeClr val="lt1"/>
                          </a:solidFill>
                          <a:latin typeface="Arial" panose="020B0604020202020204"/>
                        </a:defRPr>
                      </a:lvl7pPr>
                      <a:lvl8pPr marL="2400300" algn="l" defTabSz="685800" rtl="0" eaLnBrk="1" latinLnBrk="0" hangingPunct="1">
                        <a:defRPr sz="1350" b="1" kern="1200">
                          <a:solidFill>
                            <a:schemeClr val="lt1"/>
                          </a:solidFill>
                          <a:latin typeface="Arial" panose="020B0604020202020204"/>
                        </a:defRPr>
                      </a:lvl8pPr>
                      <a:lvl9pPr marL="2743200" algn="l" defTabSz="685800" rtl="0" eaLnBrk="1" latinLnBrk="0" hangingPunct="1">
                        <a:defRPr sz="1350" b="1" kern="1200">
                          <a:solidFill>
                            <a:schemeClr val="lt1"/>
                          </a:solidFill>
                          <a:latin typeface="Arial" panose="020B0604020202020204"/>
                        </a:defRPr>
                      </a:lvl9pPr>
                    </a:lstStyle>
                    <a:p>
                      <a:pPr marL="0" indent="0" algn="ctr" defTabSz="914400" rtl="0" eaLnBrk="1" latinLnBrk="0" hangingPunct="1">
                        <a:spcAft>
                          <a:spcPts val="0"/>
                        </a:spcAft>
                      </a:pPr>
                      <a:r>
                        <a:rPr lang="en-US" altLang="zh-CN" sz="1200" b="1" kern="100" dirty="0">
                          <a:solidFill>
                            <a:schemeClr val="tx2"/>
                          </a:solidFill>
                          <a:effectLst/>
                          <a:latin typeface="Arial" panose="020B0604020202020204" pitchFamily="34" charset="0"/>
                          <a:ea typeface="宋体" panose="02010600030101010101" pitchFamily="2" charset="-122"/>
                          <a:cs typeface="Arial" panose="020B0604020202020204" pitchFamily="34" charset="0"/>
                        </a:rPr>
                        <a:t>Calibration result</a:t>
                      </a:r>
                      <a:endParaRPr lang="en-US" altLang="zh-CN" sz="1200" b="1" kern="100" dirty="0">
                        <a:solidFill>
                          <a:schemeClr val="tx2"/>
                        </a:solidFill>
                        <a:effectLst/>
                        <a:latin typeface="Arial" panose="020B0604020202020204" pitchFamily="34" charset="0"/>
                        <a:ea typeface="宋体" panose="02010600030101010101" pitchFamily="2" charset="-122"/>
                        <a:cs typeface="Arial" panose="020B0604020202020204" pitchFamily="34" charset="0"/>
                      </a:endParaRPr>
                    </a:p>
                  </a:txBody>
                  <a:tcPr marL="0" marR="0" marT="0" marB="0" anchor="ctr">
                    <a:lnL>
                      <a:noFill/>
                    </a:lnL>
                    <a:lnR w="12700" cmpd="sng">
                      <a:solidFill>
                        <a:srgbClr val="A3B2C1"/>
                      </a:solidFill>
                    </a:lnR>
                    <a:lnT w="12700" cmpd="sng">
                      <a:solidFill>
                        <a:srgbClr val="A3B2C1"/>
                      </a:solidFill>
                    </a:lnT>
                    <a:lnB w="12700" cmpd="sng">
                      <a:solidFill>
                        <a:srgbClr val="A3B2C1"/>
                      </a:solidFill>
                    </a:lnB>
                    <a:lnTlToBr w="12700" cmpd="sng">
                      <a:noFill/>
                      <a:prstDash val="solid"/>
                    </a:lnTlToBr>
                    <a:lnBlToTr w="12700" cmpd="sng">
                      <a:noFill/>
                      <a:prstDash val="solid"/>
                    </a:lnBlToTr>
                    <a:solidFill>
                      <a:srgbClr val="A3B2C1"/>
                    </a:solidFill>
                  </a:tcPr>
                </a:tc>
              </a:tr>
              <a:tr h="278765">
                <a:tc>
                  <a:txBody>
                    <a:bodyPr/>
                    <a:lstStyle>
                      <a:lvl1pPr marL="0" algn="l" defTabSz="685800" rtl="0" eaLnBrk="1" latinLnBrk="0" hangingPunct="1">
                        <a:defRPr sz="1350" b="1" kern="1200">
                          <a:solidFill>
                            <a:schemeClr val="dk1"/>
                          </a:solidFill>
                          <a:latin typeface="Arial" panose="020B0604020202020204"/>
                        </a:defRPr>
                      </a:lvl1pPr>
                      <a:lvl2pPr marL="342900" algn="l" defTabSz="685800" rtl="0" eaLnBrk="1" latinLnBrk="0" hangingPunct="1">
                        <a:defRPr sz="1350" b="1" kern="1200">
                          <a:solidFill>
                            <a:schemeClr val="dk1"/>
                          </a:solidFill>
                          <a:latin typeface="Arial" panose="020B0604020202020204"/>
                        </a:defRPr>
                      </a:lvl2pPr>
                      <a:lvl3pPr marL="685800" algn="l" defTabSz="685800" rtl="0" eaLnBrk="1" latinLnBrk="0" hangingPunct="1">
                        <a:defRPr sz="1350" b="1" kern="1200">
                          <a:solidFill>
                            <a:schemeClr val="dk1"/>
                          </a:solidFill>
                          <a:latin typeface="Arial" panose="020B0604020202020204"/>
                        </a:defRPr>
                      </a:lvl3pPr>
                      <a:lvl4pPr marL="1028700" algn="l" defTabSz="685800" rtl="0" eaLnBrk="1" latinLnBrk="0" hangingPunct="1">
                        <a:defRPr sz="1350" b="1" kern="1200">
                          <a:solidFill>
                            <a:schemeClr val="dk1"/>
                          </a:solidFill>
                          <a:latin typeface="Arial" panose="020B0604020202020204"/>
                        </a:defRPr>
                      </a:lvl4pPr>
                      <a:lvl5pPr marL="1371600" algn="l" defTabSz="685800" rtl="0" eaLnBrk="1" latinLnBrk="0" hangingPunct="1">
                        <a:defRPr sz="1350" b="1" kern="1200">
                          <a:solidFill>
                            <a:schemeClr val="dk1"/>
                          </a:solidFill>
                          <a:latin typeface="Arial" panose="020B0604020202020204"/>
                        </a:defRPr>
                      </a:lvl5pPr>
                      <a:lvl6pPr marL="1714500" algn="l" defTabSz="685800" rtl="0" eaLnBrk="1" latinLnBrk="0" hangingPunct="1">
                        <a:defRPr sz="1350" b="1" kern="1200">
                          <a:solidFill>
                            <a:schemeClr val="dk1"/>
                          </a:solidFill>
                          <a:latin typeface="Arial" panose="020B0604020202020204"/>
                        </a:defRPr>
                      </a:lvl6pPr>
                      <a:lvl7pPr marL="2057400" algn="l" defTabSz="685800" rtl="0" eaLnBrk="1" latinLnBrk="0" hangingPunct="1">
                        <a:defRPr sz="1350" b="1" kern="1200">
                          <a:solidFill>
                            <a:schemeClr val="dk1"/>
                          </a:solidFill>
                          <a:latin typeface="Arial" panose="020B0604020202020204"/>
                        </a:defRPr>
                      </a:lvl7pPr>
                      <a:lvl8pPr marL="2400300" algn="l" defTabSz="685800" rtl="0" eaLnBrk="1" latinLnBrk="0" hangingPunct="1">
                        <a:defRPr sz="1350" b="1" kern="1200">
                          <a:solidFill>
                            <a:schemeClr val="dk1"/>
                          </a:solidFill>
                          <a:latin typeface="Arial" panose="020B0604020202020204"/>
                        </a:defRPr>
                      </a:lvl8pPr>
                      <a:lvl9pPr marL="2743200" algn="l" defTabSz="685800" rtl="0" eaLnBrk="1" latinLnBrk="0" hangingPunct="1">
                        <a:defRPr sz="1350" b="1" kern="1200">
                          <a:solidFill>
                            <a:schemeClr val="dk1"/>
                          </a:solidFill>
                          <a:latin typeface="Arial" panose="020B0604020202020204"/>
                        </a:defRPr>
                      </a:lvl9pPr>
                    </a:lstStyle>
                    <a:p>
                      <a:pPr marL="0" indent="0" algn="ctr" defTabSz="914400" rtl="0" eaLnBrk="1" latinLnBrk="0" hangingPunct="1">
                        <a:spcAft>
                          <a:spcPts val="0"/>
                        </a:spcAft>
                      </a:pPr>
                      <a:r>
                        <a:rPr lang="en-US" sz="1200" kern="100" dirty="0">
                          <a:effectLst/>
                          <a:latin typeface="Arial" panose="020B0604020202020204" pitchFamily="34" charset="0"/>
                          <a:cs typeface="Arial" panose="020B0604020202020204" pitchFamily="34" charset="0"/>
                        </a:rPr>
                        <a:t>1</a:t>
                      </a:r>
                      <a:endParaRPr lang="en-US" sz="1200" b="0" kern="100" dirty="0">
                        <a:solidFill>
                          <a:schemeClr val="lt1"/>
                        </a:solidFill>
                        <a:effectLst/>
                        <a:latin typeface="Arial" panose="020B0604020202020204" pitchFamily="34" charset="0"/>
                        <a:ea typeface="宋体" panose="02010600030101010101" pitchFamily="2" charset="-122"/>
                        <a:cs typeface="Arial" panose="020B0604020202020204" pitchFamily="34" charset="0"/>
                      </a:endParaRPr>
                    </a:p>
                  </a:txBody>
                  <a:tcPr marL="0" marR="0" marT="0" marB="0" anchor="ctr">
                    <a:lnL w="12700" cmpd="sng">
                      <a:solidFill>
                        <a:srgbClr val="A3B2C1"/>
                      </a:solidFill>
                    </a:lnL>
                    <a:lnR>
                      <a:noFill/>
                    </a:lnR>
                    <a:lnT w="12700" cmpd="sng">
                      <a:solidFill>
                        <a:srgbClr val="A3B2C1"/>
                      </a:solidFill>
                    </a:lnT>
                    <a:lnB w="12700" cmpd="sng">
                      <a:solidFill>
                        <a:srgbClr val="A3B2C1"/>
                      </a:solidFill>
                    </a:lnB>
                    <a:lnTlToBr w="12700" cmpd="sng">
                      <a:noFill/>
                      <a:prstDash val="solid"/>
                    </a:lnTlToBr>
                    <a:lnBlToTr w="12700" cmpd="sng">
                      <a:noFill/>
                      <a:prstDash val="solid"/>
                    </a:lnBlToTr>
                    <a:solidFill>
                      <a:srgbClr val="A3B2C1">
                        <a:tint val="20000"/>
                      </a:srgbClr>
                    </a:solidFill>
                  </a:tcPr>
                </a:tc>
                <a:tc>
                  <a:txBody>
                    <a:bodyPr/>
                    <a:lstStyle>
                      <a:lvl1pPr marL="0" algn="l" defTabSz="685800" rtl="0" eaLnBrk="1" latinLnBrk="0" hangingPunct="1">
                        <a:defRPr sz="1350" kern="1200">
                          <a:solidFill>
                            <a:schemeClr val="dk1"/>
                          </a:solidFill>
                          <a:latin typeface="Arial" panose="020B0604020202020204"/>
                        </a:defRPr>
                      </a:lvl1pPr>
                      <a:lvl2pPr marL="342900" algn="l" defTabSz="685800" rtl="0" eaLnBrk="1" latinLnBrk="0" hangingPunct="1">
                        <a:defRPr sz="1350" kern="1200">
                          <a:solidFill>
                            <a:schemeClr val="dk1"/>
                          </a:solidFill>
                          <a:latin typeface="Arial" panose="020B0604020202020204"/>
                        </a:defRPr>
                      </a:lvl2pPr>
                      <a:lvl3pPr marL="685800" algn="l" defTabSz="685800" rtl="0" eaLnBrk="1" latinLnBrk="0" hangingPunct="1">
                        <a:defRPr sz="1350" kern="1200">
                          <a:solidFill>
                            <a:schemeClr val="dk1"/>
                          </a:solidFill>
                          <a:latin typeface="Arial" panose="020B0604020202020204"/>
                        </a:defRPr>
                      </a:lvl3pPr>
                      <a:lvl4pPr marL="1028700" algn="l" defTabSz="685800" rtl="0" eaLnBrk="1" latinLnBrk="0" hangingPunct="1">
                        <a:defRPr sz="1350" kern="1200">
                          <a:solidFill>
                            <a:schemeClr val="dk1"/>
                          </a:solidFill>
                          <a:latin typeface="Arial" panose="020B0604020202020204"/>
                        </a:defRPr>
                      </a:lvl4pPr>
                      <a:lvl5pPr marL="1371600" algn="l" defTabSz="685800" rtl="0" eaLnBrk="1" latinLnBrk="0" hangingPunct="1">
                        <a:defRPr sz="1350" kern="1200">
                          <a:solidFill>
                            <a:schemeClr val="dk1"/>
                          </a:solidFill>
                          <a:latin typeface="Arial" panose="020B0604020202020204"/>
                        </a:defRPr>
                      </a:lvl5pPr>
                      <a:lvl6pPr marL="1714500" algn="l" defTabSz="685800" rtl="0" eaLnBrk="1" latinLnBrk="0" hangingPunct="1">
                        <a:defRPr sz="1350" kern="1200">
                          <a:solidFill>
                            <a:schemeClr val="dk1"/>
                          </a:solidFill>
                          <a:latin typeface="Arial" panose="020B0604020202020204"/>
                        </a:defRPr>
                      </a:lvl6pPr>
                      <a:lvl7pPr marL="2057400" algn="l" defTabSz="685800" rtl="0" eaLnBrk="1" latinLnBrk="0" hangingPunct="1">
                        <a:defRPr sz="1350" kern="1200">
                          <a:solidFill>
                            <a:schemeClr val="dk1"/>
                          </a:solidFill>
                          <a:latin typeface="Arial" panose="020B0604020202020204"/>
                        </a:defRPr>
                      </a:lvl7pPr>
                      <a:lvl8pPr marL="2400300" algn="l" defTabSz="685800" rtl="0" eaLnBrk="1" latinLnBrk="0" hangingPunct="1">
                        <a:defRPr sz="1350" kern="1200">
                          <a:solidFill>
                            <a:schemeClr val="dk1"/>
                          </a:solidFill>
                          <a:latin typeface="Arial" panose="020B0604020202020204"/>
                        </a:defRPr>
                      </a:lvl8pPr>
                      <a:lvl9pPr marL="2743200" algn="l" defTabSz="685800" rtl="0" eaLnBrk="1" latinLnBrk="0" hangingPunct="1">
                        <a:defRPr sz="1350" kern="1200">
                          <a:solidFill>
                            <a:schemeClr val="dk1"/>
                          </a:solidFill>
                          <a:latin typeface="Arial" panose="020B0604020202020204"/>
                        </a:defRPr>
                      </a:lvl9pPr>
                    </a:lstStyle>
                    <a:p>
                      <a:pPr marL="0" indent="0" algn="ctr">
                        <a:spcAft>
                          <a:spcPts val="0"/>
                        </a:spcAft>
                      </a:pPr>
                      <a:r>
                        <a:rPr lang="en-US" altLang="zh-CN" sz="1200" kern="100" dirty="0">
                          <a:effectLst/>
                          <a:latin typeface="Arial" panose="020B0604020202020204" pitchFamily="34" charset="0"/>
                          <a:cs typeface="Arial" panose="020B0604020202020204" pitchFamily="34" charset="0"/>
                        </a:rPr>
                        <a:t>On-ground radiation calibration error</a:t>
                      </a:r>
                      <a:endParaRPr lang="en-US" altLang="zh-CN" sz="1200" b="0" kern="100" dirty="0">
                        <a:effectLst/>
                        <a:latin typeface="Arial" panose="020B0604020202020204" pitchFamily="34" charset="0"/>
                        <a:ea typeface="宋体" panose="02010600030101010101" pitchFamily="2" charset="-122"/>
                        <a:cs typeface="Arial" panose="020B0604020202020204" pitchFamily="34" charset="0"/>
                      </a:endParaRPr>
                    </a:p>
                  </a:txBody>
                  <a:tcPr marL="0" marR="0" marT="0" marB="0" anchor="ctr">
                    <a:lnL>
                      <a:noFill/>
                    </a:lnL>
                    <a:lnR>
                      <a:noFill/>
                    </a:lnR>
                    <a:lnT w="12700" cmpd="sng">
                      <a:solidFill>
                        <a:srgbClr val="A3B2C1"/>
                      </a:solidFill>
                    </a:lnT>
                    <a:lnB w="12700" cmpd="sng">
                      <a:solidFill>
                        <a:srgbClr val="A3B2C1"/>
                      </a:solidFill>
                    </a:lnB>
                    <a:lnTlToBr w="12700" cmpd="sng">
                      <a:noFill/>
                      <a:prstDash val="solid"/>
                    </a:lnTlToBr>
                    <a:lnBlToTr w="12700" cmpd="sng">
                      <a:noFill/>
                      <a:prstDash val="solid"/>
                    </a:lnBlToTr>
                    <a:solidFill>
                      <a:srgbClr val="A3B2C1">
                        <a:tint val="20000"/>
                      </a:srgbClr>
                    </a:solidFill>
                  </a:tcPr>
                </a:tc>
                <a:tc>
                  <a:txBody>
                    <a:bodyPr/>
                    <a:lstStyle>
                      <a:lvl1pPr marL="0" algn="l" defTabSz="685800" rtl="0" eaLnBrk="1" latinLnBrk="0" hangingPunct="1">
                        <a:defRPr sz="1350" kern="1200">
                          <a:solidFill>
                            <a:schemeClr val="dk1"/>
                          </a:solidFill>
                          <a:latin typeface="Arial" panose="020B0604020202020204"/>
                        </a:defRPr>
                      </a:lvl1pPr>
                      <a:lvl2pPr marL="342900" algn="l" defTabSz="685800" rtl="0" eaLnBrk="1" latinLnBrk="0" hangingPunct="1">
                        <a:defRPr sz="1350" kern="1200">
                          <a:solidFill>
                            <a:schemeClr val="dk1"/>
                          </a:solidFill>
                          <a:latin typeface="Arial" panose="020B0604020202020204"/>
                        </a:defRPr>
                      </a:lvl2pPr>
                      <a:lvl3pPr marL="685800" algn="l" defTabSz="685800" rtl="0" eaLnBrk="1" latinLnBrk="0" hangingPunct="1">
                        <a:defRPr sz="1350" kern="1200">
                          <a:solidFill>
                            <a:schemeClr val="dk1"/>
                          </a:solidFill>
                          <a:latin typeface="Arial" panose="020B0604020202020204"/>
                        </a:defRPr>
                      </a:lvl3pPr>
                      <a:lvl4pPr marL="1028700" algn="l" defTabSz="685800" rtl="0" eaLnBrk="1" latinLnBrk="0" hangingPunct="1">
                        <a:defRPr sz="1350" kern="1200">
                          <a:solidFill>
                            <a:schemeClr val="dk1"/>
                          </a:solidFill>
                          <a:latin typeface="Arial" panose="020B0604020202020204"/>
                        </a:defRPr>
                      </a:lvl4pPr>
                      <a:lvl5pPr marL="1371600" algn="l" defTabSz="685800" rtl="0" eaLnBrk="1" latinLnBrk="0" hangingPunct="1">
                        <a:defRPr sz="1350" kern="1200">
                          <a:solidFill>
                            <a:schemeClr val="dk1"/>
                          </a:solidFill>
                          <a:latin typeface="Arial" panose="020B0604020202020204"/>
                        </a:defRPr>
                      </a:lvl5pPr>
                      <a:lvl6pPr marL="1714500" algn="l" defTabSz="685800" rtl="0" eaLnBrk="1" latinLnBrk="0" hangingPunct="1">
                        <a:defRPr sz="1350" kern="1200">
                          <a:solidFill>
                            <a:schemeClr val="dk1"/>
                          </a:solidFill>
                          <a:latin typeface="Arial" panose="020B0604020202020204"/>
                        </a:defRPr>
                      </a:lvl6pPr>
                      <a:lvl7pPr marL="2057400" algn="l" defTabSz="685800" rtl="0" eaLnBrk="1" latinLnBrk="0" hangingPunct="1">
                        <a:defRPr sz="1350" kern="1200">
                          <a:solidFill>
                            <a:schemeClr val="dk1"/>
                          </a:solidFill>
                          <a:latin typeface="Arial" panose="020B0604020202020204"/>
                        </a:defRPr>
                      </a:lvl7pPr>
                      <a:lvl8pPr marL="2400300" algn="l" defTabSz="685800" rtl="0" eaLnBrk="1" latinLnBrk="0" hangingPunct="1">
                        <a:defRPr sz="1350" kern="1200">
                          <a:solidFill>
                            <a:schemeClr val="dk1"/>
                          </a:solidFill>
                          <a:latin typeface="Arial" panose="020B0604020202020204"/>
                        </a:defRPr>
                      </a:lvl8pPr>
                      <a:lvl9pPr marL="2743200" algn="l" defTabSz="685800" rtl="0" eaLnBrk="1" latinLnBrk="0" hangingPunct="1">
                        <a:defRPr sz="1350" kern="1200">
                          <a:solidFill>
                            <a:schemeClr val="dk1"/>
                          </a:solidFill>
                          <a:latin typeface="Arial" panose="020B0604020202020204"/>
                        </a:defRPr>
                      </a:lvl9pPr>
                    </a:lstStyle>
                    <a:p>
                      <a:pPr marL="0" indent="0" algn="ctr" defTabSz="914400" rtl="0" eaLnBrk="1" latinLnBrk="0" hangingPunct="1">
                        <a:spcAft>
                          <a:spcPts val="0"/>
                        </a:spcAft>
                      </a:pPr>
                      <a:r>
                        <a:rPr lang="en-US" altLang="zh-CN" sz="1200" kern="100" dirty="0">
                          <a:effectLst/>
                          <a:latin typeface="Arial" panose="020B0604020202020204" pitchFamily="34" charset="0"/>
                          <a:cs typeface="Arial" panose="020B0604020202020204" pitchFamily="34" charset="0"/>
                        </a:rPr>
                        <a:t>11.8</a:t>
                      </a:r>
                      <a:r>
                        <a:rPr lang="en-US" sz="1200" kern="100" dirty="0">
                          <a:effectLst/>
                          <a:latin typeface="Arial" panose="020B0604020202020204" pitchFamily="34" charset="0"/>
                          <a:cs typeface="Arial" panose="020B0604020202020204" pitchFamily="34" charset="0"/>
                        </a:rPr>
                        <a:t>%</a:t>
                      </a:r>
                      <a:endParaRPr lang="zh-CN" sz="1200" b="0" kern="100" dirty="0">
                        <a:solidFill>
                          <a:schemeClr val="bg2"/>
                        </a:solidFill>
                        <a:effectLst/>
                        <a:latin typeface="Arial" panose="020B0604020202020204" pitchFamily="34" charset="0"/>
                        <a:ea typeface="宋体" panose="02010600030101010101" pitchFamily="2" charset="-122"/>
                        <a:cs typeface="Arial" panose="020B0604020202020204" pitchFamily="34" charset="0"/>
                      </a:endParaRPr>
                    </a:p>
                  </a:txBody>
                  <a:tcPr marL="0" marR="0" marT="0" marB="0" anchor="ctr">
                    <a:lnL>
                      <a:noFill/>
                    </a:lnL>
                    <a:lnR w="12700" cmpd="sng">
                      <a:solidFill>
                        <a:srgbClr val="A3B2C1"/>
                      </a:solidFill>
                    </a:lnR>
                    <a:lnT w="12700" cmpd="sng">
                      <a:solidFill>
                        <a:srgbClr val="A3B2C1"/>
                      </a:solidFill>
                    </a:lnT>
                    <a:lnB w="12700" cmpd="sng">
                      <a:solidFill>
                        <a:srgbClr val="A3B2C1"/>
                      </a:solidFill>
                    </a:lnB>
                    <a:lnTlToBr w="12700" cmpd="sng">
                      <a:noFill/>
                      <a:prstDash val="solid"/>
                    </a:lnTlToBr>
                    <a:lnBlToTr w="12700" cmpd="sng">
                      <a:noFill/>
                      <a:prstDash val="solid"/>
                    </a:lnBlToTr>
                    <a:solidFill>
                      <a:srgbClr val="A3B2C1">
                        <a:tint val="20000"/>
                      </a:srgbClr>
                    </a:solidFill>
                  </a:tcPr>
                </a:tc>
              </a:tr>
              <a:tr h="278765">
                <a:tc>
                  <a:txBody>
                    <a:bodyPr/>
                    <a:lstStyle>
                      <a:lvl1pPr marL="0" algn="l" defTabSz="685800" rtl="0" eaLnBrk="1" latinLnBrk="0" hangingPunct="1">
                        <a:defRPr sz="1350" b="1" kern="1200">
                          <a:solidFill>
                            <a:schemeClr val="dk1"/>
                          </a:solidFill>
                          <a:latin typeface="Arial" panose="020B0604020202020204"/>
                        </a:defRPr>
                      </a:lvl1pPr>
                      <a:lvl2pPr marL="342900" algn="l" defTabSz="685800" rtl="0" eaLnBrk="1" latinLnBrk="0" hangingPunct="1">
                        <a:defRPr sz="1350" b="1" kern="1200">
                          <a:solidFill>
                            <a:schemeClr val="dk1"/>
                          </a:solidFill>
                          <a:latin typeface="Arial" panose="020B0604020202020204"/>
                        </a:defRPr>
                      </a:lvl2pPr>
                      <a:lvl3pPr marL="685800" algn="l" defTabSz="685800" rtl="0" eaLnBrk="1" latinLnBrk="0" hangingPunct="1">
                        <a:defRPr sz="1350" b="1" kern="1200">
                          <a:solidFill>
                            <a:schemeClr val="dk1"/>
                          </a:solidFill>
                          <a:latin typeface="Arial" panose="020B0604020202020204"/>
                        </a:defRPr>
                      </a:lvl3pPr>
                      <a:lvl4pPr marL="1028700" algn="l" defTabSz="685800" rtl="0" eaLnBrk="1" latinLnBrk="0" hangingPunct="1">
                        <a:defRPr sz="1350" b="1" kern="1200">
                          <a:solidFill>
                            <a:schemeClr val="dk1"/>
                          </a:solidFill>
                          <a:latin typeface="Arial" panose="020B0604020202020204"/>
                        </a:defRPr>
                      </a:lvl4pPr>
                      <a:lvl5pPr marL="1371600" algn="l" defTabSz="685800" rtl="0" eaLnBrk="1" latinLnBrk="0" hangingPunct="1">
                        <a:defRPr sz="1350" b="1" kern="1200">
                          <a:solidFill>
                            <a:schemeClr val="dk1"/>
                          </a:solidFill>
                          <a:latin typeface="Arial" panose="020B0604020202020204"/>
                        </a:defRPr>
                      </a:lvl5pPr>
                      <a:lvl6pPr marL="1714500" algn="l" defTabSz="685800" rtl="0" eaLnBrk="1" latinLnBrk="0" hangingPunct="1">
                        <a:defRPr sz="1350" b="1" kern="1200">
                          <a:solidFill>
                            <a:schemeClr val="dk1"/>
                          </a:solidFill>
                          <a:latin typeface="Arial" panose="020B0604020202020204"/>
                        </a:defRPr>
                      </a:lvl6pPr>
                      <a:lvl7pPr marL="2057400" algn="l" defTabSz="685800" rtl="0" eaLnBrk="1" latinLnBrk="0" hangingPunct="1">
                        <a:defRPr sz="1350" b="1" kern="1200">
                          <a:solidFill>
                            <a:schemeClr val="dk1"/>
                          </a:solidFill>
                          <a:latin typeface="Arial" panose="020B0604020202020204"/>
                        </a:defRPr>
                      </a:lvl7pPr>
                      <a:lvl8pPr marL="2400300" algn="l" defTabSz="685800" rtl="0" eaLnBrk="1" latinLnBrk="0" hangingPunct="1">
                        <a:defRPr sz="1350" b="1" kern="1200">
                          <a:solidFill>
                            <a:schemeClr val="dk1"/>
                          </a:solidFill>
                          <a:latin typeface="Arial" panose="020B0604020202020204"/>
                        </a:defRPr>
                      </a:lvl8pPr>
                      <a:lvl9pPr marL="2743200" algn="l" defTabSz="685800" rtl="0" eaLnBrk="1" latinLnBrk="0" hangingPunct="1">
                        <a:defRPr sz="1350" b="1" kern="1200">
                          <a:solidFill>
                            <a:schemeClr val="dk1"/>
                          </a:solidFill>
                          <a:latin typeface="Arial" panose="020B0604020202020204"/>
                        </a:defRPr>
                      </a:lvl9pPr>
                    </a:lstStyle>
                    <a:p>
                      <a:pPr marL="0" indent="0" algn="ctr" defTabSz="914400" rtl="0" eaLnBrk="1" latinLnBrk="0" hangingPunct="1">
                        <a:spcAft>
                          <a:spcPts val="0"/>
                        </a:spcAft>
                      </a:pPr>
                      <a:r>
                        <a:rPr lang="en-US" sz="1200" kern="100" dirty="0">
                          <a:effectLst/>
                          <a:latin typeface="Arial" panose="020B0604020202020204" pitchFamily="34" charset="0"/>
                          <a:cs typeface="Arial" panose="020B0604020202020204" pitchFamily="34" charset="0"/>
                        </a:rPr>
                        <a:t>2</a:t>
                      </a:r>
                      <a:endParaRPr lang="en-US" sz="1200" b="0" kern="100" dirty="0">
                        <a:solidFill>
                          <a:schemeClr val="lt1"/>
                        </a:solidFill>
                        <a:effectLst/>
                        <a:latin typeface="Arial" panose="020B0604020202020204" pitchFamily="34" charset="0"/>
                        <a:ea typeface="宋体" panose="02010600030101010101" pitchFamily="2" charset="-122"/>
                        <a:cs typeface="Arial" panose="020B0604020202020204" pitchFamily="34" charset="0"/>
                      </a:endParaRPr>
                    </a:p>
                  </a:txBody>
                  <a:tcPr marL="0" marR="0" marT="0" marB="0" anchor="ctr">
                    <a:lnL w="12700" cmpd="sng">
                      <a:solidFill>
                        <a:srgbClr val="A3B2C1"/>
                      </a:solidFill>
                    </a:lnL>
                    <a:lnR>
                      <a:noFill/>
                    </a:lnR>
                    <a:lnT w="12700" cmpd="sng">
                      <a:solidFill>
                        <a:srgbClr val="A3B2C1"/>
                      </a:solidFill>
                    </a:lnT>
                    <a:lnB w="12700" cmpd="sng">
                      <a:solidFill>
                        <a:srgbClr val="A3B2C1"/>
                      </a:solidFill>
                    </a:lnB>
                    <a:lnTlToBr w="12700" cmpd="sng">
                      <a:noFill/>
                      <a:prstDash val="solid"/>
                    </a:lnTlToBr>
                    <a:lnBlToTr w="12700" cmpd="sng">
                      <a:noFill/>
                      <a:prstDash val="solid"/>
                    </a:lnBlToTr>
                    <a:solidFill>
                      <a:srgbClr val="FFFFFF"/>
                    </a:solidFill>
                  </a:tcPr>
                </a:tc>
                <a:tc>
                  <a:txBody>
                    <a:bodyPr/>
                    <a:lstStyle>
                      <a:lvl1pPr marL="0" algn="l" defTabSz="685800" rtl="0" eaLnBrk="1" latinLnBrk="0" hangingPunct="1">
                        <a:defRPr sz="1350" kern="1200">
                          <a:solidFill>
                            <a:schemeClr val="dk1"/>
                          </a:solidFill>
                          <a:latin typeface="Arial" panose="020B0604020202020204"/>
                        </a:defRPr>
                      </a:lvl1pPr>
                      <a:lvl2pPr marL="342900" algn="l" defTabSz="685800" rtl="0" eaLnBrk="1" latinLnBrk="0" hangingPunct="1">
                        <a:defRPr sz="1350" kern="1200">
                          <a:solidFill>
                            <a:schemeClr val="dk1"/>
                          </a:solidFill>
                          <a:latin typeface="Arial" panose="020B0604020202020204"/>
                        </a:defRPr>
                      </a:lvl2pPr>
                      <a:lvl3pPr marL="685800" algn="l" defTabSz="685800" rtl="0" eaLnBrk="1" latinLnBrk="0" hangingPunct="1">
                        <a:defRPr sz="1350" kern="1200">
                          <a:solidFill>
                            <a:schemeClr val="dk1"/>
                          </a:solidFill>
                          <a:latin typeface="Arial" panose="020B0604020202020204"/>
                        </a:defRPr>
                      </a:lvl3pPr>
                      <a:lvl4pPr marL="1028700" algn="l" defTabSz="685800" rtl="0" eaLnBrk="1" latinLnBrk="0" hangingPunct="1">
                        <a:defRPr sz="1350" kern="1200">
                          <a:solidFill>
                            <a:schemeClr val="dk1"/>
                          </a:solidFill>
                          <a:latin typeface="Arial" panose="020B0604020202020204"/>
                        </a:defRPr>
                      </a:lvl4pPr>
                      <a:lvl5pPr marL="1371600" algn="l" defTabSz="685800" rtl="0" eaLnBrk="1" latinLnBrk="0" hangingPunct="1">
                        <a:defRPr sz="1350" kern="1200">
                          <a:solidFill>
                            <a:schemeClr val="dk1"/>
                          </a:solidFill>
                          <a:latin typeface="Arial" panose="020B0604020202020204"/>
                        </a:defRPr>
                      </a:lvl5pPr>
                      <a:lvl6pPr marL="1714500" algn="l" defTabSz="685800" rtl="0" eaLnBrk="1" latinLnBrk="0" hangingPunct="1">
                        <a:defRPr sz="1350" kern="1200">
                          <a:solidFill>
                            <a:schemeClr val="dk1"/>
                          </a:solidFill>
                          <a:latin typeface="Arial" panose="020B0604020202020204"/>
                        </a:defRPr>
                      </a:lvl6pPr>
                      <a:lvl7pPr marL="2057400" algn="l" defTabSz="685800" rtl="0" eaLnBrk="1" latinLnBrk="0" hangingPunct="1">
                        <a:defRPr sz="1350" kern="1200">
                          <a:solidFill>
                            <a:schemeClr val="dk1"/>
                          </a:solidFill>
                          <a:latin typeface="Arial" panose="020B0604020202020204"/>
                        </a:defRPr>
                      </a:lvl7pPr>
                      <a:lvl8pPr marL="2400300" algn="l" defTabSz="685800" rtl="0" eaLnBrk="1" latinLnBrk="0" hangingPunct="1">
                        <a:defRPr sz="1350" kern="1200">
                          <a:solidFill>
                            <a:schemeClr val="dk1"/>
                          </a:solidFill>
                          <a:latin typeface="Arial" panose="020B0604020202020204"/>
                        </a:defRPr>
                      </a:lvl8pPr>
                      <a:lvl9pPr marL="2743200" algn="l" defTabSz="685800" rtl="0" eaLnBrk="1" latinLnBrk="0" hangingPunct="1">
                        <a:defRPr sz="1350" kern="1200">
                          <a:solidFill>
                            <a:schemeClr val="dk1"/>
                          </a:solidFill>
                          <a:latin typeface="Arial" panose="020B0604020202020204"/>
                        </a:defRPr>
                      </a:lvl9pPr>
                    </a:lstStyle>
                    <a:p>
                      <a:pPr marL="0" indent="0" algn="ctr">
                        <a:spcAft>
                          <a:spcPts val="0"/>
                        </a:spcAft>
                      </a:pPr>
                      <a:r>
                        <a:rPr lang="en-US" altLang="zh-CN" sz="1200" kern="100" dirty="0">
                          <a:effectLst/>
                          <a:latin typeface="Arial" panose="020B0604020202020204" pitchFamily="34" charset="0"/>
                          <a:cs typeface="Arial" panose="020B0604020202020204" pitchFamily="34" charset="0"/>
                        </a:rPr>
                        <a:t>Signal-to-noise ratio error of on-orbit image</a:t>
                      </a:r>
                      <a:endParaRPr lang="en-US" altLang="zh-CN" sz="1200" b="0" kern="100" dirty="0">
                        <a:effectLst/>
                        <a:latin typeface="Arial" panose="020B0604020202020204" pitchFamily="34" charset="0"/>
                        <a:ea typeface="宋体" panose="02010600030101010101" pitchFamily="2" charset="-122"/>
                        <a:cs typeface="Arial" panose="020B0604020202020204" pitchFamily="34" charset="0"/>
                      </a:endParaRPr>
                    </a:p>
                  </a:txBody>
                  <a:tcPr marL="0" marR="0" marT="0" marB="0" anchor="ctr">
                    <a:lnL>
                      <a:noFill/>
                    </a:lnL>
                    <a:lnR>
                      <a:noFill/>
                    </a:lnR>
                    <a:lnT w="12700" cmpd="sng">
                      <a:solidFill>
                        <a:srgbClr val="A3B2C1"/>
                      </a:solidFill>
                    </a:lnT>
                    <a:lnB w="12700" cmpd="sng">
                      <a:solidFill>
                        <a:srgbClr val="A3B2C1"/>
                      </a:solidFill>
                    </a:lnB>
                    <a:lnTlToBr w="12700" cmpd="sng">
                      <a:noFill/>
                      <a:prstDash val="solid"/>
                    </a:lnTlToBr>
                    <a:lnBlToTr w="12700" cmpd="sng">
                      <a:noFill/>
                      <a:prstDash val="solid"/>
                    </a:lnBlToTr>
                    <a:solidFill>
                      <a:srgbClr val="FFFFFF"/>
                    </a:solidFill>
                  </a:tcPr>
                </a:tc>
                <a:tc>
                  <a:txBody>
                    <a:bodyPr/>
                    <a:lstStyle>
                      <a:lvl1pPr marL="0" algn="l" defTabSz="685800" rtl="0" eaLnBrk="1" latinLnBrk="0" hangingPunct="1">
                        <a:defRPr sz="1350" kern="1200">
                          <a:solidFill>
                            <a:schemeClr val="dk1"/>
                          </a:solidFill>
                          <a:latin typeface="Arial" panose="020B0604020202020204"/>
                        </a:defRPr>
                      </a:lvl1pPr>
                      <a:lvl2pPr marL="342900" algn="l" defTabSz="685800" rtl="0" eaLnBrk="1" latinLnBrk="0" hangingPunct="1">
                        <a:defRPr sz="1350" kern="1200">
                          <a:solidFill>
                            <a:schemeClr val="dk1"/>
                          </a:solidFill>
                          <a:latin typeface="Arial" panose="020B0604020202020204"/>
                        </a:defRPr>
                      </a:lvl2pPr>
                      <a:lvl3pPr marL="685800" algn="l" defTabSz="685800" rtl="0" eaLnBrk="1" latinLnBrk="0" hangingPunct="1">
                        <a:defRPr sz="1350" kern="1200">
                          <a:solidFill>
                            <a:schemeClr val="dk1"/>
                          </a:solidFill>
                          <a:latin typeface="Arial" panose="020B0604020202020204"/>
                        </a:defRPr>
                      </a:lvl3pPr>
                      <a:lvl4pPr marL="1028700" algn="l" defTabSz="685800" rtl="0" eaLnBrk="1" latinLnBrk="0" hangingPunct="1">
                        <a:defRPr sz="1350" kern="1200">
                          <a:solidFill>
                            <a:schemeClr val="dk1"/>
                          </a:solidFill>
                          <a:latin typeface="Arial" panose="020B0604020202020204"/>
                        </a:defRPr>
                      </a:lvl4pPr>
                      <a:lvl5pPr marL="1371600" algn="l" defTabSz="685800" rtl="0" eaLnBrk="1" latinLnBrk="0" hangingPunct="1">
                        <a:defRPr sz="1350" kern="1200">
                          <a:solidFill>
                            <a:schemeClr val="dk1"/>
                          </a:solidFill>
                          <a:latin typeface="Arial" panose="020B0604020202020204"/>
                        </a:defRPr>
                      </a:lvl5pPr>
                      <a:lvl6pPr marL="1714500" algn="l" defTabSz="685800" rtl="0" eaLnBrk="1" latinLnBrk="0" hangingPunct="1">
                        <a:defRPr sz="1350" kern="1200">
                          <a:solidFill>
                            <a:schemeClr val="dk1"/>
                          </a:solidFill>
                          <a:latin typeface="Arial" panose="020B0604020202020204"/>
                        </a:defRPr>
                      </a:lvl6pPr>
                      <a:lvl7pPr marL="2057400" algn="l" defTabSz="685800" rtl="0" eaLnBrk="1" latinLnBrk="0" hangingPunct="1">
                        <a:defRPr sz="1350" kern="1200">
                          <a:solidFill>
                            <a:schemeClr val="dk1"/>
                          </a:solidFill>
                          <a:latin typeface="Arial" panose="020B0604020202020204"/>
                        </a:defRPr>
                      </a:lvl7pPr>
                      <a:lvl8pPr marL="2400300" algn="l" defTabSz="685800" rtl="0" eaLnBrk="1" latinLnBrk="0" hangingPunct="1">
                        <a:defRPr sz="1350" kern="1200">
                          <a:solidFill>
                            <a:schemeClr val="dk1"/>
                          </a:solidFill>
                          <a:latin typeface="Arial" panose="020B0604020202020204"/>
                        </a:defRPr>
                      </a:lvl8pPr>
                      <a:lvl9pPr marL="2743200" algn="l" defTabSz="685800" rtl="0" eaLnBrk="1" latinLnBrk="0" hangingPunct="1">
                        <a:defRPr sz="1350" kern="1200">
                          <a:solidFill>
                            <a:schemeClr val="dk1"/>
                          </a:solidFill>
                          <a:latin typeface="Arial" panose="020B0604020202020204"/>
                        </a:defRPr>
                      </a:lvl9pPr>
                    </a:lstStyle>
                    <a:p>
                      <a:pPr marL="0" indent="0" algn="ctr" defTabSz="914400" rtl="0" eaLnBrk="1" latinLnBrk="0" hangingPunct="1">
                        <a:spcAft>
                          <a:spcPts val="0"/>
                        </a:spcAft>
                      </a:pPr>
                      <a:r>
                        <a:rPr lang="en-US" altLang="zh-CN" sz="1200" kern="100" dirty="0">
                          <a:effectLst/>
                          <a:latin typeface="Arial" panose="020B0604020202020204" pitchFamily="34" charset="0"/>
                          <a:cs typeface="Arial" panose="020B0604020202020204" pitchFamily="34" charset="0"/>
                        </a:rPr>
                        <a:t>4.5</a:t>
                      </a:r>
                      <a:r>
                        <a:rPr lang="en-US" sz="1200" kern="100" dirty="0">
                          <a:effectLst/>
                          <a:latin typeface="Arial" panose="020B0604020202020204" pitchFamily="34" charset="0"/>
                          <a:cs typeface="Arial" panose="020B0604020202020204" pitchFamily="34" charset="0"/>
                        </a:rPr>
                        <a:t>%</a:t>
                      </a:r>
                      <a:endParaRPr lang="zh-CN" sz="1200" b="0" kern="100" dirty="0">
                        <a:solidFill>
                          <a:schemeClr val="bg2"/>
                        </a:solidFill>
                        <a:effectLst/>
                        <a:latin typeface="Arial" panose="020B0604020202020204" pitchFamily="34" charset="0"/>
                        <a:ea typeface="宋体" panose="02010600030101010101" pitchFamily="2" charset="-122"/>
                        <a:cs typeface="Arial" panose="020B0604020202020204" pitchFamily="34" charset="0"/>
                      </a:endParaRPr>
                    </a:p>
                  </a:txBody>
                  <a:tcPr marL="0" marR="0" marT="0" marB="0" anchor="ctr">
                    <a:lnL>
                      <a:noFill/>
                    </a:lnL>
                    <a:lnR w="12700" cmpd="sng">
                      <a:solidFill>
                        <a:srgbClr val="A3B2C1"/>
                      </a:solidFill>
                    </a:lnR>
                    <a:lnT w="12700" cmpd="sng">
                      <a:solidFill>
                        <a:srgbClr val="A3B2C1"/>
                      </a:solidFill>
                    </a:lnT>
                    <a:lnB w="12700" cmpd="sng">
                      <a:solidFill>
                        <a:srgbClr val="A3B2C1"/>
                      </a:solidFill>
                    </a:lnB>
                    <a:lnTlToBr w="12700" cmpd="sng">
                      <a:noFill/>
                      <a:prstDash val="solid"/>
                    </a:lnTlToBr>
                    <a:lnBlToTr w="12700" cmpd="sng">
                      <a:noFill/>
                      <a:prstDash val="solid"/>
                    </a:lnBlToTr>
                    <a:solidFill>
                      <a:srgbClr val="FFFFFF"/>
                    </a:solidFill>
                  </a:tcPr>
                </a:tc>
              </a:tr>
              <a:tr h="278765">
                <a:tc>
                  <a:txBody>
                    <a:bodyPr/>
                    <a:lstStyle>
                      <a:lvl1pPr marL="0" algn="l" defTabSz="685800" rtl="0" eaLnBrk="1" latinLnBrk="0" hangingPunct="1">
                        <a:defRPr sz="1350" b="1" kern="1200">
                          <a:solidFill>
                            <a:schemeClr val="dk1"/>
                          </a:solidFill>
                          <a:latin typeface="Arial" panose="020B0604020202020204"/>
                        </a:defRPr>
                      </a:lvl1pPr>
                      <a:lvl2pPr marL="342900" algn="l" defTabSz="685800" rtl="0" eaLnBrk="1" latinLnBrk="0" hangingPunct="1">
                        <a:defRPr sz="1350" b="1" kern="1200">
                          <a:solidFill>
                            <a:schemeClr val="dk1"/>
                          </a:solidFill>
                          <a:latin typeface="Arial" panose="020B0604020202020204"/>
                        </a:defRPr>
                      </a:lvl2pPr>
                      <a:lvl3pPr marL="685800" algn="l" defTabSz="685800" rtl="0" eaLnBrk="1" latinLnBrk="0" hangingPunct="1">
                        <a:defRPr sz="1350" b="1" kern="1200">
                          <a:solidFill>
                            <a:schemeClr val="dk1"/>
                          </a:solidFill>
                          <a:latin typeface="Arial" panose="020B0604020202020204"/>
                        </a:defRPr>
                      </a:lvl3pPr>
                      <a:lvl4pPr marL="1028700" algn="l" defTabSz="685800" rtl="0" eaLnBrk="1" latinLnBrk="0" hangingPunct="1">
                        <a:defRPr sz="1350" b="1" kern="1200">
                          <a:solidFill>
                            <a:schemeClr val="dk1"/>
                          </a:solidFill>
                          <a:latin typeface="Arial" panose="020B0604020202020204"/>
                        </a:defRPr>
                      </a:lvl4pPr>
                      <a:lvl5pPr marL="1371600" algn="l" defTabSz="685800" rtl="0" eaLnBrk="1" latinLnBrk="0" hangingPunct="1">
                        <a:defRPr sz="1350" b="1" kern="1200">
                          <a:solidFill>
                            <a:schemeClr val="dk1"/>
                          </a:solidFill>
                          <a:latin typeface="Arial" panose="020B0604020202020204"/>
                        </a:defRPr>
                      </a:lvl5pPr>
                      <a:lvl6pPr marL="1714500" algn="l" defTabSz="685800" rtl="0" eaLnBrk="1" latinLnBrk="0" hangingPunct="1">
                        <a:defRPr sz="1350" b="1" kern="1200">
                          <a:solidFill>
                            <a:schemeClr val="dk1"/>
                          </a:solidFill>
                          <a:latin typeface="Arial" panose="020B0604020202020204"/>
                        </a:defRPr>
                      </a:lvl6pPr>
                      <a:lvl7pPr marL="2057400" algn="l" defTabSz="685800" rtl="0" eaLnBrk="1" latinLnBrk="0" hangingPunct="1">
                        <a:defRPr sz="1350" b="1" kern="1200">
                          <a:solidFill>
                            <a:schemeClr val="dk1"/>
                          </a:solidFill>
                          <a:latin typeface="Arial" panose="020B0604020202020204"/>
                        </a:defRPr>
                      </a:lvl7pPr>
                      <a:lvl8pPr marL="2400300" algn="l" defTabSz="685800" rtl="0" eaLnBrk="1" latinLnBrk="0" hangingPunct="1">
                        <a:defRPr sz="1350" b="1" kern="1200">
                          <a:solidFill>
                            <a:schemeClr val="dk1"/>
                          </a:solidFill>
                          <a:latin typeface="Arial" panose="020B0604020202020204"/>
                        </a:defRPr>
                      </a:lvl8pPr>
                      <a:lvl9pPr marL="2743200" algn="l" defTabSz="685800" rtl="0" eaLnBrk="1" latinLnBrk="0" hangingPunct="1">
                        <a:defRPr sz="1350" b="1" kern="1200">
                          <a:solidFill>
                            <a:schemeClr val="dk1"/>
                          </a:solidFill>
                          <a:latin typeface="Arial" panose="020B0604020202020204"/>
                        </a:defRPr>
                      </a:lvl9pPr>
                    </a:lstStyle>
                    <a:p>
                      <a:pPr marL="0" indent="0" algn="ctr" defTabSz="914400" rtl="0" eaLnBrk="1" latinLnBrk="0" hangingPunct="1">
                        <a:spcAft>
                          <a:spcPts val="0"/>
                        </a:spcAft>
                      </a:pPr>
                      <a:r>
                        <a:rPr lang="en-US" sz="1200" kern="100" dirty="0">
                          <a:effectLst/>
                          <a:latin typeface="Arial" panose="020B0604020202020204" pitchFamily="34" charset="0"/>
                          <a:cs typeface="Arial" panose="020B0604020202020204" pitchFamily="34" charset="0"/>
                        </a:rPr>
                        <a:t>3</a:t>
                      </a:r>
                      <a:endParaRPr lang="en-US" sz="1200" b="0" kern="100" dirty="0">
                        <a:solidFill>
                          <a:schemeClr val="lt1"/>
                        </a:solidFill>
                        <a:effectLst/>
                        <a:latin typeface="Arial" panose="020B0604020202020204" pitchFamily="34" charset="0"/>
                        <a:ea typeface="宋体" panose="02010600030101010101" pitchFamily="2" charset="-122"/>
                        <a:cs typeface="Arial" panose="020B0604020202020204" pitchFamily="34" charset="0"/>
                      </a:endParaRPr>
                    </a:p>
                  </a:txBody>
                  <a:tcPr marL="0" marR="0" marT="0" marB="0" anchor="ctr">
                    <a:lnL w="12700" cmpd="sng">
                      <a:solidFill>
                        <a:srgbClr val="A3B2C1"/>
                      </a:solidFill>
                    </a:lnL>
                    <a:lnR>
                      <a:noFill/>
                    </a:lnR>
                    <a:lnT w="12700" cmpd="sng">
                      <a:solidFill>
                        <a:srgbClr val="A3B2C1"/>
                      </a:solidFill>
                    </a:lnT>
                    <a:lnB w="12700" cmpd="sng">
                      <a:solidFill>
                        <a:srgbClr val="A3B2C1"/>
                      </a:solidFill>
                    </a:lnB>
                    <a:lnTlToBr w="12700" cmpd="sng">
                      <a:noFill/>
                      <a:prstDash val="solid"/>
                    </a:lnTlToBr>
                    <a:lnBlToTr w="12700" cmpd="sng">
                      <a:noFill/>
                      <a:prstDash val="solid"/>
                    </a:lnBlToTr>
                    <a:solidFill>
                      <a:srgbClr val="A3B2C1">
                        <a:tint val="20000"/>
                      </a:srgbClr>
                    </a:solidFill>
                  </a:tcPr>
                </a:tc>
                <a:tc>
                  <a:txBody>
                    <a:bodyPr/>
                    <a:lstStyle>
                      <a:lvl1pPr marL="0" algn="l" defTabSz="685800" rtl="0" eaLnBrk="1" latinLnBrk="0" hangingPunct="1">
                        <a:defRPr sz="1350" kern="1200">
                          <a:solidFill>
                            <a:schemeClr val="dk1"/>
                          </a:solidFill>
                          <a:latin typeface="Arial" panose="020B0604020202020204"/>
                        </a:defRPr>
                      </a:lvl1pPr>
                      <a:lvl2pPr marL="342900" algn="l" defTabSz="685800" rtl="0" eaLnBrk="1" latinLnBrk="0" hangingPunct="1">
                        <a:defRPr sz="1350" kern="1200">
                          <a:solidFill>
                            <a:schemeClr val="dk1"/>
                          </a:solidFill>
                          <a:latin typeface="Arial" panose="020B0604020202020204"/>
                        </a:defRPr>
                      </a:lvl2pPr>
                      <a:lvl3pPr marL="685800" algn="l" defTabSz="685800" rtl="0" eaLnBrk="1" latinLnBrk="0" hangingPunct="1">
                        <a:defRPr sz="1350" kern="1200">
                          <a:solidFill>
                            <a:schemeClr val="dk1"/>
                          </a:solidFill>
                          <a:latin typeface="Arial" panose="020B0604020202020204"/>
                        </a:defRPr>
                      </a:lvl3pPr>
                      <a:lvl4pPr marL="1028700" algn="l" defTabSz="685800" rtl="0" eaLnBrk="1" latinLnBrk="0" hangingPunct="1">
                        <a:defRPr sz="1350" kern="1200">
                          <a:solidFill>
                            <a:schemeClr val="dk1"/>
                          </a:solidFill>
                          <a:latin typeface="Arial" panose="020B0604020202020204"/>
                        </a:defRPr>
                      </a:lvl4pPr>
                      <a:lvl5pPr marL="1371600" algn="l" defTabSz="685800" rtl="0" eaLnBrk="1" latinLnBrk="0" hangingPunct="1">
                        <a:defRPr sz="1350" kern="1200">
                          <a:solidFill>
                            <a:schemeClr val="dk1"/>
                          </a:solidFill>
                          <a:latin typeface="Arial" panose="020B0604020202020204"/>
                        </a:defRPr>
                      </a:lvl5pPr>
                      <a:lvl6pPr marL="1714500" algn="l" defTabSz="685800" rtl="0" eaLnBrk="1" latinLnBrk="0" hangingPunct="1">
                        <a:defRPr sz="1350" kern="1200">
                          <a:solidFill>
                            <a:schemeClr val="dk1"/>
                          </a:solidFill>
                          <a:latin typeface="Arial" panose="020B0604020202020204"/>
                        </a:defRPr>
                      </a:lvl6pPr>
                      <a:lvl7pPr marL="2057400" algn="l" defTabSz="685800" rtl="0" eaLnBrk="1" latinLnBrk="0" hangingPunct="1">
                        <a:defRPr sz="1350" kern="1200">
                          <a:solidFill>
                            <a:schemeClr val="dk1"/>
                          </a:solidFill>
                          <a:latin typeface="Arial" panose="020B0604020202020204"/>
                        </a:defRPr>
                      </a:lvl7pPr>
                      <a:lvl8pPr marL="2400300" algn="l" defTabSz="685800" rtl="0" eaLnBrk="1" latinLnBrk="0" hangingPunct="1">
                        <a:defRPr sz="1350" kern="1200">
                          <a:solidFill>
                            <a:schemeClr val="dk1"/>
                          </a:solidFill>
                          <a:latin typeface="Arial" panose="020B0604020202020204"/>
                        </a:defRPr>
                      </a:lvl8pPr>
                      <a:lvl9pPr marL="2743200" algn="l" defTabSz="685800" rtl="0" eaLnBrk="1" latinLnBrk="0" hangingPunct="1">
                        <a:defRPr sz="1350" kern="1200">
                          <a:solidFill>
                            <a:schemeClr val="dk1"/>
                          </a:solidFill>
                          <a:latin typeface="Arial" panose="020B0604020202020204"/>
                        </a:defRPr>
                      </a:lvl9pPr>
                    </a:lstStyle>
                    <a:p>
                      <a:pPr marL="0" indent="0" algn="ctr">
                        <a:spcAft>
                          <a:spcPts val="0"/>
                        </a:spcAft>
                      </a:pPr>
                      <a:r>
                        <a:rPr lang="en-US" altLang="zh-CN" sz="1200" kern="100" dirty="0">
                          <a:effectLst/>
                          <a:latin typeface="Arial" panose="020B0604020202020204" pitchFamily="34" charset="0"/>
                          <a:cs typeface="Arial" panose="020B0604020202020204" pitchFamily="34" charset="0"/>
                        </a:rPr>
                        <a:t>Correction of light source attenuation error</a:t>
                      </a:r>
                      <a:endParaRPr lang="en-US" altLang="zh-CN" sz="1200" b="0" kern="100" dirty="0">
                        <a:effectLst/>
                        <a:latin typeface="Arial" panose="020B0604020202020204" pitchFamily="34" charset="0"/>
                        <a:ea typeface="宋体" panose="02010600030101010101" pitchFamily="2" charset="-122"/>
                        <a:cs typeface="Arial" panose="020B0604020202020204" pitchFamily="34" charset="0"/>
                      </a:endParaRPr>
                    </a:p>
                  </a:txBody>
                  <a:tcPr marL="0" marR="0" marT="0" marB="0" anchor="ctr">
                    <a:lnL>
                      <a:noFill/>
                    </a:lnL>
                    <a:lnR>
                      <a:noFill/>
                    </a:lnR>
                    <a:lnT w="12700" cmpd="sng">
                      <a:solidFill>
                        <a:srgbClr val="A3B2C1"/>
                      </a:solidFill>
                    </a:lnT>
                    <a:lnB w="12700" cmpd="sng">
                      <a:solidFill>
                        <a:srgbClr val="A3B2C1"/>
                      </a:solidFill>
                    </a:lnB>
                    <a:lnTlToBr w="12700" cmpd="sng">
                      <a:noFill/>
                      <a:prstDash val="solid"/>
                    </a:lnTlToBr>
                    <a:lnBlToTr w="12700" cmpd="sng">
                      <a:noFill/>
                      <a:prstDash val="solid"/>
                    </a:lnBlToTr>
                    <a:solidFill>
                      <a:srgbClr val="A3B2C1">
                        <a:tint val="20000"/>
                      </a:srgbClr>
                    </a:solidFill>
                  </a:tcPr>
                </a:tc>
                <a:tc>
                  <a:txBody>
                    <a:bodyPr/>
                    <a:lstStyle>
                      <a:lvl1pPr marL="0" algn="l" defTabSz="685800" rtl="0" eaLnBrk="1" latinLnBrk="0" hangingPunct="1">
                        <a:defRPr sz="1350" kern="1200">
                          <a:solidFill>
                            <a:schemeClr val="dk1"/>
                          </a:solidFill>
                          <a:latin typeface="Arial" panose="020B0604020202020204"/>
                        </a:defRPr>
                      </a:lvl1pPr>
                      <a:lvl2pPr marL="342900" algn="l" defTabSz="685800" rtl="0" eaLnBrk="1" latinLnBrk="0" hangingPunct="1">
                        <a:defRPr sz="1350" kern="1200">
                          <a:solidFill>
                            <a:schemeClr val="dk1"/>
                          </a:solidFill>
                          <a:latin typeface="Arial" panose="020B0604020202020204"/>
                        </a:defRPr>
                      </a:lvl2pPr>
                      <a:lvl3pPr marL="685800" algn="l" defTabSz="685800" rtl="0" eaLnBrk="1" latinLnBrk="0" hangingPunct="1">
                        <a:defRPr sz="1350" kern="1200">
                          <a:solidFill>
                            <a:schemeClr val="dk1"/>
                          </a:solidFill>
                          <a:latin typeface="Arial" panose="020B0604020202020204"/>
                        </a:defRPr>
                      </a:lvl3pPr>
                      <a:lvl4pPr marL="1028700" algn="l" defTabSz="685800" rtl="0" eaLnBrk="1" latinLnBrk="0" hangingPunct="1">
                        <a:defRPr sz="1350" kern="1200">
                          <a:solidFill>
                            <a:schemeClr val="dk1"/>
                          </a:solidFill>
                          <a:latin typeface="Arial" panose="020B0604020202020204"/>
                        </a:defRPr>
                      </a:lvl4pPr>
                      <a:lvl5pPr marL="1371600" algn="l" defTabSz="685800" rtl="0" eaLnBrk="1" latinLnBrk="0" hangingPunct="1">
                        <a:defRPr sz="1350" kern="1200">
                          <a:solidFill>
                            <a:schemeClr val="dk1"/>
                          </a:solidFill>
                          <a:latin typeface="Arial" panose="020B0604020202020204"/>
                        </a:defRPr>
                      </a:lvl5pPr>
                      <a:lvl6pPr marL="1714500" algn="l" defTabSz="685800" rtl="0" eaLnBrk="1" latinLnBrk="0" hangingPunct="1">
                        <a:defRPr sz="1350" kern="1200">
                          <a:solidFill>
                            <a:schemeClr val="dk1"/>
                          </a:solidFill>
                          <a:latin typeface="Arial" panose="020B0604020202020204"/>
                        </a:defRPr>
                      </a:lvl6pPr>
                      <a:lvl7pPr marL="2057400" algn="l" defTabSz="685800" rtl="0" eaLnBrk="1" latinLnBrk="0" hangingPunct="1">
                        <a:defRPr sz="1350" kern="1200">
                          <a:solidFill>
                            <a:schemeClr val="dk1"/>
                          </a:solidFill>
                          <a:latin typeface="Arial" panose="020B0604020202020204"/>
                        </a:defRPr>
                      </a:lvl7pPr>
                      <a:lvl8pPr marL="2400300" algn="l" defTabSz="685800" rtl="0" eaLnBrk="1" latinLnBrk="0" hangingPunct="1">
                        <a:defRPr sz="1350" kern="1200">
                          <a:solidFill>
                            <a:schemeClr val="dk1"/>
                          </a:solidFill>
                          <a:latin typeface="Arial" panose="020B0604020202020204"/>
                        </a:defRPr>
                      </a:lvl8pPr>
                      <a:lvl9pPr marL="2743200" algn="l" defTabSz="685800" rtl="0" eaLnBrk="1" latinLnBrk="0" hangingPunct="1">
                        <a:defRPr sz="1350" kern="1200">
                          <a:solidFill>
                            <a:schemeClr val="dk1"/>
                          </a:solidFill>
                          <a:latin typeface="Arial" panose="020B0604020202020204"/>
                        </a:defRPr>
                      </a:lvl9pPr>
                    </a:lstStyle>
                    <a:p>
                      <a:pPr marL="0" indent="0" algn="ctr" defTabSz="914400" rtl="0" eaLnBrk="1" latinLnBrk="0" hangingPunct="1">
                        <a:spcAft>
                          <a:spcPts val="0"/>
                        </a:spcAft>
                      </a:pPr>
                      <a:r>
                        <a:rPr lang="en-US" sz="1200" kern="100" dirty="0">
                          <a:effectLst/>
                          <a:latin typeface="Arial" panose="020B0604020202020204" pitchFamily="34" charset="0"/>
                          <a:cs typeface="Arial" panose="020B0604020202020204" pitchFamily="34" charset="0"/>
                        </a:rPr>
                        <a:t>2.0%</a:t>
                      </a:r>
                      <a:endParaRPr lang="en-US" sz="1200" b="0" kern="100" dirty="0">
                        <a:solidFill>
                          <a:schemeClr val="bg2"/>
                        </a:solidFill>
                        <a:effectLst/>
                        <a:latin typeface="Arial" panose="020B0604020202020204" pitchFamily="34" charset="0"/>
                        <a:ea typeface="宋体" panose="02010600030101010101" pitchFamily="2" charset="-122"/>
                        <a:cs typeface="Arial" panose="020B0604020202020204" pitchFamily="34" charset="0"/>
                      </a:endParaRPr>
                    </a:p>
                  </a:txBody>
                  <a:tcPr marL="0" marR="0" marT="0" marB="0" anchor="ctr">
                    <a:lnL>
                      <a:noFill/>
                    </a:lnL>
                    <a:lnR w="12700" cmpd="sng">
                      <a:solidFill>
                        <a:srgbClr val="A3B2C1"/>
                      </a:solidFill>
                    </a:lnR>
                    <a:lnT w="12700" cmpd="sng">
                      <a:solidFill>
                        <a:srgbClr val="A3B2C1"/>
                      </a:solidFill>
                    </a:lnT>
                    <a:lnB w="12700" cmpd="sng">
                      <a:solidFill>
                        <a:srgbClr val="A3B2C1"/>
                      </a:solidFill>
                    </a:lnB>
                    <a:lnTlToBr w="12700" cmpd="sng">
                      <a:noFill/>
                      <a:prstDash val="solid"/>
                    </a:lnTlToBr>
                    <a:lnBlToTr w="12700" cmpd="sng">
                      <a:noFill/>
                      <a:prstDash val="solid"/>
                    </a:lnBlToTr>
                    <a:solidFill>
                      <a:srgbClr val="A3B2C1">
                        <a:tint val="20000"/>
                      </a:srgbClr>
                    </a:solidFill>
                  </a:tcPr>
                </a:tc>
              </a:tr>
              <a:tr h="278765">
                <a:tc>
                  <a:txBody>
                    <a:bodyPr/>
                    <a:lstStyle>
                      <a:lvl1pPr marL="0" algn="l" defTabSz="685800" rtl="0" eaLnBrk="1" latinLnBrk="0" hangingPunct="1">
                        <a:defRPr sz="1350" b="1" kern="1200">
                          <a:solidFill>
                            <a:schemeClr val="dk1"/>
                          </a:solidFill>
                          <a:latin typeface="Arial" panose="020B0604020202020204"/>
                        </a:defRPr>
                      </a:lvl1pPr>
                      <a:lvl2pPr marL="342900" algn="l" defTabSz="685800" rtl="0" eaLnBrk="1" latinLnBrk="0" hangingPunct="1">
                        <a:defRPr sz="1350" b="1" kern="1200">
                          <a:solidFill>
                            <a:schemeClr val="dk1"/>
                          </a:solidFill>
                          <a:latin typeface="Arial" panose="020B0604020202020204"/>
                        </a:defRPr>
                      </a:lvl2pPr>
                      <a:lvl3pPr marL="685800" algn="l" defTabSz="685800" rtl="0" eaLnBrk="1" latinLnBrk="0" hangingPunct="1">
                        <a:defRPr sz="1350" b="1" kern="1200">
                          <a:solidFill>
                            <a:schemeClr val="dk1"/>
                          </a:solidFill>
                          <a:latin typeface="Arial" panose="020B0604020202020204"/>
                        </a:defRPr>
                      </a:lvl3pPr>
                      <a:lvl4pPr marL="1028700" algn="l" defTabSz="685800" rtl="0" eaLnBrk="1" latinLnBrk="0" hangingPunct="1">
                        <a:defRPr sz="1350" b="1" kern="1200">
                          <a:solidFill>
                            <a:schemeClr val="dk1"/>
                          </a:solidFill>
                          <a:latin typeface="Arial" panose="020B0604020202020204"/>
                        </a:defRPr>
                      </a:lvl4pPr>
                      <a:lvl5pPr marL="1371600" algn="l" defTabSz="685800" rtl="0" eaLnBrk="1" latinLnBrk="0" hangingPunct="1">
                        <a:defRPr sz="1350" b="1" kern="1200">
                          <a:solidFill>
                            <a:schemeClr val="dk1"/>
                          </a:solidFill>
                          <a:latin typeface="Arial" panose="020B0604020202020204"/>
                        </a:defRPr>
                      </a:lvl5pPr>
                      <a:lvl6pPr marL="1714500" algn="l" defTabSz="685800" rtl="0" eaLnBrk="1" latinLnBrk="0" hangingPunct="1">
                        <a:defRPr sz="1350" b="1" kern="1200">
                          <a:solidFill>
                            <a:schemeClr val="dk1"/>
                          </a:solidFill>
                          <a:latin typeface="Arial" panose="020B0604020202020204"/>
                        </a:defRPr>
                      </a:lvl6pPr>
                      <a:lvl7pPr marL="2057400" algn="l" defTabSz="685800" rtl="0" eaLnBrk="1" latinLnBrk="0" hangingPunct="1">
                        <a:defRPr sz="1350" b="1" kern="1200">
                          <a:solidFill>
                            <a:schemeClr val="dk1"/>
                          </a:solidFill>
                          <a:latin typeface="Arial" panose="020B0604020202020204"/>
                        </a:defRPr>
                      </a:lvl7pPr>
                      <a:lvl8pPr marL="2400300" algn="l" defTabSz="685800" rtl="0" eaLnBrk="1" latinLnBrk="0" hangingPunct="1">
                        <a:defRPr sz="1350" b="1" kern="1200">
                          <a:solidFill>
                            <a:schemeClr val="dk1"/>
                          </a:solidFill>
                          <a:latin typeface="Arial" panose="020B0604020202020204"/>
                        </a:defRPr>
                      </a:lvl8pPr>
                      <a:lvl9pPr marL="2743200" algn="l" defTabSz="685800" rtl="0" eaLnBrk="1" latinLnBrk="0" hangingPunct="1">
                        <a:defRPr sz="1350" b="1" kern="1200">
                          <a:solidFill>
                            <a:schemeClr val="dk1"/>
                          </a:solidFill>
                          <a:latin typeface="Arial" panose="020B0604020202020204"/>
                        </a:defRPr>
                      </a:lvl9pPr>
                    </a:lstStyle>
                    <a:p>
                      <a:pPr marL="0" indent="0" algn="ctr" defTabSz="914400" rtl="0" eaLnBrk="1" latinLnBrk="0" hangingPunct="1">
                        <a:spcAft>
                          <a:spcPts val="0"/>
                        </a:spcAft>
                      </a:pPr>
                      <a:r>
                        <a:rPr lang="en-US" sz="1200" kern="100" dirty="0">
                          <a:effectLst/>
                          <a:latin typeface="Arial" panose="020B0604020202020204" pitchFamily="34" charset="0"/>
                          <a:cs typeface="Arial" panose="020B0604020202020204" pitchFamily="34" charset="0"/>
                        </a:rPr>
                        <a:t>4</a:t>
                      </a:r>
                      <a:endParaRPr lang="en-US" sz="1200" b="0" kern="100" dirty="0">
                        <a:solidFill>
                          <a:schemeClr val="lt1"/>
                        </a:solidFill>
                        <a:effectLst/>
                        <a:latin typeface="Arial" panose="020B0604020202020204" pitchFamily="34" charset="0"/>
                        <a:ea typeface="宋体" panose="02010600030101010101" pitchFamily="2" charset="-122"/>
                        <a:cs typeface="Arial" panose="020B0604020202020204" pitchFamily="34" charset="0"/>
                      </a:endParaRPr>
                    </a:p>
                  </a:txBody>
                  <a:tcPr marL="0" marR="0" marT="0" marB="0" anchor="ctr">
                    <a:lnL w="12700" cmpd="sng">
                      <a:solidFill>
                        <a:srgbClr val="A3B2C1"/>
                      </a:solidFill>
                    </a:lnL>
                    <a:lnR>
                      <a:noFill/>
                    </a:lnR>
                    <a:lnT w="12700" cmpd="sng">
                      <a:solidFill>
                        <a:srgbClr val="A3B2C1"/>
                      </a:solidFill>
                    </a:lnT>
                    <a:lnB w="12700" cmpd="sng">
                      <a:solidFill>
                        <a:srgbClr val="A3B2C1"/>
                      </a:solidFill>
                    </a:lnB>
                    <a:lnTlToBr w="12700" cmpd="sng">
                      <a:noFill/>
                      <a:prstDash val="solid"/>
                    </a:lnTlToBr>
                    <a:lnBlToTr w="12700" cmpd="sng">
                      <a:noFill/>
                      <a:prstDash val="solid"/>
                    </a:lnBlToTr>
                    <a:solidFill>
                      <a:srgbClr val="FFFFFF"/>
                    </a:solidFill>
                  </a:tcPr>
                </a:tc>
                <a:tc>
                  <a:txBody>
                    <a:bodyPr/>
                    <a:lstStyle>
                      <a:lvl1pPr marL="0" algn="l" defTabSz="685800" rtl="0" eaLnBrk="1" latinLnBrk="0" hangingPunct="1">
                        <a:defRPr sz="1350" kern="1200">
                          <a:solidFill>
                            <a:schemeClr val="dk1"/>
                          </a:solidFill>
                          <a:latin typeface="Arial" panose="020B0604020202020204"/>
                        </a:defRPr>
                      </a:lvl1pPr>
                      <a:lvl2pPr marL="342900" algn="l" defTabSz="685800" rtl="0" eaLnBrk="1" latinLnBrk="0" hangingPunct="1">
                        <a:defRPr sz="1350" kern="1200">
                          <a:solidFill>
                            <a:schemeClr val="dk1"/>
                          </a:solidFill>
                          <a:latin typeface="Arial" panose="020B0604020202020204"/>
                        </a:defRPr>
                      </a:lvl2pPr>
                      <a:lvl3pPr marL="685800" algn="l" defTabSz="685800" rtl="0" eaLnBrk="1" latinLnBrk="0" hangingPunct="1">
                        <a:defRPr sz="1350" kern="1200">
                          <a:solidFill>
                            <a:schemeClr val="dk1"/>
                          </a:solidFill>
                          <a:latin typeface="Arial" panose="020B0604020202020204"/>
                        </a:defRPr>
                      </a:lvl3pPr>
                      <a:lvl4pPr marL="1028700" algn="l" defTabSz="685800" rtl="0" eaLnBrk="1" latinLnBrk="0" hangingPunct="1">
                        <a:defRPr sz="1350" kern="1200">
                          <a:solidFill>
                            <a:schemeClr val="dk1"/>
                          </a:solidFill>
                          <a:latin typeface="Arial" panose="020B0604020202020204"/>
                        </a:defRPr>
                      </a:lvl4pPr>
                      <a:lvl5pPr marL="1371600" algn="l" defTabSz="685800" rtl="0" eaLnBrk="1" latinLnBrk="0" hangingPunct="1">
                        <a:defRPr sz="1350" kern="1200">
                          <a:solidFill>
                            <a:schemeClr val="dk1"/>
                          </a:solidFill>
                          <a:latin typeface="Arial" panose="020B0604020202020204"/>
                        </a:defRPr>
                      </a:lvl5pPr>
                      <a:lvl6pPr marL="1714500" algn="l" defTabSz="685800" rtl="0" eaLnBrk="1" latinLnBrk="0" hangingPunct="1">
                        <a:defRPr sz="1350" kern="1200">
                          <a:solidFill>
                            <a:schemeClr val="dk1"/>
                          </a:solidFill>
                          <a:latin typeface="Arial" panose="020B0604020202020204"/>
                        </a:defRPr>
                      </a:lvl6pPr>
                      <a:lvl7pPr marL="2057400" algn="l" defTabSz="685800" rtl="0" eaLnBrk="1" latinLnBrk="0" hangingPunct="1">
                        <a:defRPr sz="1350" kern="1200">
                          <a:solidFill>
                            <a:schemeClr val="dk1"/>
                          </a:solidFill>
                          <a:latin typeface="Arial" panose="020B0604020202020204"/>
                        </a:defRPr>
                      </a:lvl7pPr>
                      <a:lvl8pPr marL="2400300" algn="l" defTabSz="685800" rtl="0" eaLnBrk="1" latinLnBrk="0" hangingPunct="1">
                        <a:defRPr sz="1350" kern="1200">
                          <a:solidFill>
                            <a:schemeClr val="dk1"/>
                          </a:solidFill>
                          <a:latin typeface="Arial" panose="020B0604020202020204"/>
                        </a:defRPr>
                      </a:lvl8pPr>
                      <a:lvl9pPr marL="2743200" algn="l" defTabSz="685800" rtl="0" eaLnBrk="1" latinLnBrk="0" hangingPunct="1">
                        <a:defRPr sz="1350" kern="1200">
                          <a:solidFill>
                            <a:schemeClr val="dk1"/>
                          </a:solidFill>
                          <a:latin typeface="Arial" panose="020B0604020202020204"/>
                        </a:defRPr>
                      </a:lvl9pPr>
                    </a:lstStyle>
                    <a:p>
                      <a:pPr marL="0" indent="0" algn="ctr">
                        <a:spcAft>
                          <a:spcPts val="0"/>
                        </a:spcAft>
                      </a:pPr>
                      <a:r>
                        <a:rPr lang="en-US" altLang="zh-CN" sz="1200" kern="100" dirty="0">
                          <a:effectLst/>
                          <a:latin typeface="Arial" panose="020B0604020202020204" pitchFamily="34" charset="0"/>
                          <a:cs typeface="Arial" panose="020B0604020202020204" pitchFamily="34" charset="0"/>
                        </a:rPr>
                        <a:t>Attenuation error of corrected diffuse plate</a:t>
                      </a:r>
                      <a:endParaRPr lang="en-US" altLang="zh-CN" sz="1200" kern="100" dirty="0">
                        <a:effectLst/>
                        <a:latin typeface="Arial" panose="020B0604020202020204" pitchFamily="34" charset="0"/>
                        <a:cs typeface="Arial" panose="020B0604020202020204" pitchFamily="34" charset="0"/>
                      </a:endParaRPr>
                    </a:p>
                  </a:txBody>
                  <a:tcPr marL="0" marR="0" marT="0" marB="0" anchor="ctr">
                    <a:lnL>
                      <a:noFill/>
                    </a:lnL>
                    <a:lnR>
                      <a:noFill/>
                    </a:lnR>
                    <a:lnT w="12700" cmpd="sng">
                      <a:solidFill>
                        <a:srgbClr val="A3B2C1"/>
                      </a:solidFill>
                    </a:lnT>
                    <a:lnB w="12700" cmpd="sng">
                      <a:solidFill>
                        <a:srgbClr val="A3B2C1"/>
                      </a:solidFill>
                    </a:lnB>
                    <a:lnTlToBr w="12700" cmpd="sng">
                      <a:noFill/>
                      <a:prstDash val="solid"/>
                    </a:lnTlToBr>
                    <a:lnBlToTr w="12700" cmpd="sng">
                      <a:noFill/>
                      <a:prstDash val="solid"/>
                    </a:lnBlToTr>
                    <a:solidFill>
                      <a:srgbClr val="FFFFFF"/>
                    </a:solidFill>
                  </a:tcPr>
                </a:tc>
                <a:tc>
                  <a:txBody>
                    <a:bodyPr/>
                    <a:lstStyle>
                      <a:lvl1pPr marL="0" algn="l" defTabSz="685800" rtl="0" eaLnBrk="1" latinLnBrk="0" hangingPunct="1">
                        <a:defRPr sz="1350" kern="1200">
                          <a:solidFill>
                            <a:schemeClr val="dk1"/>
                          </a:solidFill>
                          <a:latin typeface="Arial" panose="020B0604020202020204"/>
                        </a:defRPr>
                      </a:lvl1pPr>
                      <a:lvl2pPr marL="342900" algn="l" defTabSz="685800" rtl="0" eaLnBrk="1" latinLnBrk="0" hangingPunct="1">
                        <a:defRPr sz="1350" kern="1200">
                          <a:solidFill>
                            <a:schemeClr val="dk1"/>
                          </a:solidFill>
                          <a:latin typeface="Arial" panose="020B0604020202020204"/>
                        </a:defRPr>
                      </a:lvl2pPr>
                      <a:lvl3pPr marL="685800" algn="l" defTabSz="685800" rtl="0" eaLnBrk="1" latinLnBrk="0" hangingPunct="1">
                        <a:defRPr sz="1350" kern="1200">
                          <a:solidFill>
                            <a:schemeClr val="dk1"/>
                          </a:solidFill>
                          <a:latin typeface="Arial" panose="020B0604020202020204"/>
                        </a:defRPr>
                      </a:lvl3pPr>
                      <a:lvl4pPr marL="1028700" algn="l" defTabSz="685800" rtl="0" eaLnBrk="1" latinLnBrk="0" hangingPunct="1">
                        <a:defRPr sz="1350" kern="1200">
                          <a:solidFill>
                            <a:schemeClr val="dk1"/>
                          </a:solidFill>
                          <a:latin typeface="Arial" panose="020B0604020202020204"/>
                        </a:defRPr>
                      </a:lvl4pPr>
                      <a:lvl5pPr marL="1371600" algn="l" defTabSz="685800" rtl="0" eaLnBrk="1" latinLnBrk="0" hangingPunct="1">
                        <a:defRPr sz="1350" kern="1200">
                          <a:solidFill>
                            <a:schemeClr val="dk1"/>
                          </a:solidFill>
                          <a:latin typeface="Arial" panose="020B0604020202020204"/>
                        </a:defRPr>
                      </a:lvl5pPr>
                      <a:lvl6pPr marL="1714500" algn="l" defTabSz="685800" rtl="0" eaLnBrk="1" latinLnBrk="0" hangingPunct="1">
                        <a:defRPr sz="1350" kern="1200">
                          <a:solidFill>
                            <a:schemeClr val="dk1"/>
                          </a:solidFill>
                          <a:latin typeface="Arial" panose="020B0604020202020204"/>
                        </a:defRPr>
                      </a:lvl6pPr>
                      <a:lvl7pPr marL="2057400" algn="l" defTabSz="685800" rtl="0" eaLnBrk="1" latinLnBrk="0" hangingPunct="1">
                        <a:defRPr sz="1350" kern="1200">
                          <a:solidFill>
                            <a:schemeClr val="dk1"/>
                          </a:solidFill>
                          <a:latin typeface="Arial" panose="020B0604020202020204"/>
                        </a:defRPr>
                      </a:lvl7pPr>
                      <a:lvl8pPr marL="2400300" algn="l" defTabSz="685800" rtl="0" eaLnBrk="1" latinLnBrk="0" hangingPunct="1">
                        <a:defRPr sz="1350" kern="1200">
                          <a:solidFill>
                            <a:schemeClr val="dk1"/>
                          </a:solidFill>
                          <a:latin typeface="Arial" panose="020B0604020202020204"/>
                        </a:defRPr>
                      </a:lvl8pPr>
                      <a:lvl9pPr marL="2743200" algn="l" defTabSz="685800" rtl="0" eaLnBrk="1" latinLnBrk="0" hangingPunct="1">
                        <a:defRPr sz="1350" kern="1200">
                          <a:solidFill>
                            <a:schemeClr val="dk1"/>
                          </a:solidFill>
                          <a:latin typeface="Arial" panose="020B0604020202020204"/>
                        </a:defRPr>
                      </a:lvl9pPr>
                    </a:lstStyle>
                    <a:p>
                      <a:pPr marL="0" indent="0" algn="ctr" defTabSz="914400" rtl="0" eaLnBrk="1" latinLnBrk="0" hangingPunct="1">
                        <a:spcAft>
                          <a:spcPts val="0"/>
                        </a:spcAft>
                      </a:pPr>
                      <a:r>
                        <a:rPr lang="en-US" sz="1200" kern="100" dirty="0">
                          <a:effectLst/>
                          <a:latin typeface="Arial" panose="020B0604020202020204" pitchFamily="34" charset="0"/>
                          <a:cs typeface="Arial" panose="020B0604020202020204" pitchFamily="34" charset="0"/>
                        </a:rPr>
                        <a:t>5.0%</a:t>
                      </a:r>
                      <a:endParaRPr lang="en-US" sz="1200" b="0" kern="100" dirty="0">
                        <a:solidFill>
                          <a:schemeClr val="bg2"/>
                        </a:solidFill>
                        <a:effectLst/>
                        <a:latin typeface="Arial" panose="020B0604020202020204" pitchFamily="34" charset="0"/>
                        <a:ea typeface="宋体" panose="02010600030101010101" pitchFamily="2" charset="-122"/>
                        <a:cs typeface="Arial" panose="020B0604020202020204" pitchFamily="34" charset="0"/>
                      </a:endParaRPr>
                    </a:p>
                  </a:txBody>
                  <a:tcPr marL="0" marR="0" marT="0" marB="0" anchor="ctr">
                    <a:lnL>
                      <a:noFill/>
                    </a:lnL>
                    <a:lnR w="12700" cmpd="sng">
                      <a:solidFill>
                        <a:srgbClr val="A3B2C1"/>
                      </a:solidFill>
                    </a:lnR>
                    <a:lnT w="12700" cmpd="sng">
                      <a:solidFill>
                        <a:srgbClr val="A3B2C1"/>
                      </a:solidFill>
                    </a:lnT>
                    <a:lnB w="12700" cmpd="sng">
                      <a:solidFill>
                        <a:srgbClr val="A3B2C1"/>
                      </a:solidFill>
                    </a:lnB>
                    <a:lnTlToBr w="12700" cmpd="sng">
                      <a:noFill/>
                      <a:prstDash val="solid"/>
                    </a:lnTlToBr>
                    <a:lnBlToTr w="12700" cmpd="sng">
                      <a:noFill/>
                      <a:prstDash val="solid"/>
                    </a:lnBlToTr>
                    <a:solidFill>
                      <a:srgbClr val="FFFFFF"/>
                    </a:solidFill>
                  </a:tcPr>
                </a:tc>
              </a:tr>
              <a:tr h="278765">
                <a:tc>
                  <a:txBody>
                    <a:bodyPr/>
                    <a:lstStyle>
                      <a:lvl1pPr marL="0" algn="l" defTabSz="685800" rtl="0" eaLnBrk="1" latinLnBrk="0" hangingPunct="1">
                        <a:defRPr sz="1350" b="1" kern="1200">
                          <a:solidFill>
                            <a:schemeClr val="dk1"/>
                          </a:solidFill>
                          <a:latin typeface="Arial" panose="020B0604020202020204"/>
                        </a:defRPr>
                      </a:lvl1pPr>
                      <a:lvl2pPr marL="342900" algn="l" defTabSz="685800" rtl="0" eaLnBrk="1" latinLnBrk="0" hangingPunct="1">
                        <a:defRPr sz="1350" b="1" kern="1200">
                          <a:solidFill>
                            <a:schemeClr val="dk1"/>
                          </a:solidFill>
                          <a:latin typeface="Arial" panose="020B0604020202020204"/>
                        </a:defRPr>
                      </a:lvl2pPr>
                      <a:lvl3pPr marL="685800" algn="l" defTabSz="685800" rtl="0" eaLnBrk="1" latinLnBrk="0" hangingPunct="1">
                        <a:defRPr sz="1350" b="1" kern="1200">
                          <a:solidFill>
                            <a:schemeClr val="dk1"/>
                          </a:solidFill>
                          <a:latin typeface="Arial" panose="020B0604020202020204"/>
                        </a:defRPr>
                      </a:lvl3pPr>
                      <a:lvl4pPr marL="1028700" algn="l" defTabSz="685800" rtl="0" eaLnBrk="1" latinLnBrk="0" hangingPunct="1">
                        <a:defRPr sz="1350" b="1" kern="1200">
                          <a:solidFill>
                            <a:schemeClr val="dk1"/>
                          </a:solidFill>
                          <a:latin typeface="Arial" panose="020B0604020202020204"/>
                        </a:defRPr>
                      </a:lvl4pPr>
                      <a:lvl5pPr marL="1371600" algn="l" defTabSz="685800" rtl="0" eaLnBrk="1" latinLnBrk="0" hangingPunct="1">
                        <a:defRPr sz="1350" b="1" kern="1200">
                          <a:solidFill>
                            <a:schemeClr val="dk1"/>
                          </a:solidFill>
                          <a:latin typeface="Arial" panose="020B0604020202020204"/>
                        </a:defRPr>
                      </a:lvl5pPr>
                      <a:lvl6pPr marL="1714500" algn="l" defTabSz="685800" rtl="0" eaLnBrk="1" latinLnBrk="0" hangingPunct="1">
                        <a:defRPr sz="1350" b="1" kern="1200">
                          <a:solidFill>
                            <a:schemeClr val="dk1"/>
                          </a:solidFill>
                          <a:latin typeface="Arial" panose="020B0604020202020204"/>
                        </a:defRPr>
                      </a:lvl6pPr>
                      <a:lvl7pPr marL="2057400" algn="l" defTabSz="685800" rtl="0" eaLnBrk="1" latinLnBrk="0" hangingPunct="1">
                        <a:defRPr sz="1350" b="1" kern="1200">
                          <a:solidFill>
                            <a:schemeClr val="dk1"/>
                          </a:solidFill>
                          <a:latin typeface="Arial" panose="020B0604020202020204"/>
                        </a:defRPr>
                      </a:lvl7pPr>
                      <a:lvl8pPr marL="2400300" algn="l" defTabSz="685800" rtl="0" eaLnBrk="1" latinLnBrk="0" hangingPunct="1">
                        <a:defRPr sz="1350" b="1" kern="1200">
                          <a:solidFill>
                            <a:schemeClr val="dk1"/>
                          </a:solidFill>
                          <a:latin typeface="Arial" panose="020B0604020202020204"/>
                        </a:defRPr>
                      </a:lvl8pPr>
                      <a:lvl9pPr marL="2743200" algn="l" defTabSz="685800" rtl="0" eaLnBrk="1" latinLnBrk="0" hangingPunct="1">
                        <a:defRPr sz="1350" b="1" kern="1200">
                          <a:solidFill>
                            <a:schemeClr val="dk1"/>
                          </a:solidFill>
                          <a:latin typeface="Arial" panose="020B0604020202020204"/>
                        </a:defRPr>
                      </a:lvl9pPr>
                    </a:lstStyle>
                    <a:p>
                      <a:pPr marL="0" indent="0" algn="ctr" defTabSz="914400" rtl="0" eaLnBrk="1" latinLnBrk="0" hangingPunct="1">
                        <a:spcAft>
                          <a:spcPts val="0"/>
                        </a:spcAft>
                      </a:pPr>
                      <a:r>
                        <a:rPr lang="en-US" sz="1200" kern="100" dirty="0">
                          <a:effectLst/>
                          <a:latin typeface="Arial" panose="020B0604020202020204" pitchFamily="34" charset="0"/>
                          <a:cs typeface="Arial" panose="020B0604020202020204" pitchFamily="34" charset="0"/>
                        </a:rPr>
                        <a:t>5</a:t>
                      </a:r>
                      <a:endParaRPr lang="en-US" sz="1200" b="0" kern="100" dirty="0">
                        <a:solidFill>
                          <a:schemeClr val="lt1"/>
                        </a:solidFill>
                        <a:effectLst/>
                        <a:latin typeface="Arial" panose="020B0604020202020204" pitchFamily="34" charset="0"/>
                        <a:ea typeface="宋体" panose="02010600030101010101" pitchFamily="2" charset="-122"/>
                        <a:cs typeface="Arial" panose="020B0604020202020204" pitchFamily="34" charset="0"/>
                      </a:endParaRPr>
                    </a:p>
                  </a:txBody>
                  <a:tcPr marL="0" marR="0" marT="0" marB="0" anchor="ctr">
                    <a:lnL w="12700" cmpd="sng">
                      <a:solidFill>
                        <a:srgbClr val="A3B2C1"/>
                      </a:solidFill>
                    </a:lnL>
                    <a:lnR>
                      <a:noFill/>
                    </a:lnR>
                    <a:lnT w="12700" cmpd="sng">
                      <a:solidFill>
                        <a:srgbClr val="A3B2C1"/>
                      </a:solidFill>
                    </a:lnT>
                    <a:lnB w="12700" cmpd="sng">
                      <a:solidFill>
                        <a:srgbClr val="A3B2C1"/>
                      </a:solidFill>
                    </a:lnB>
                    <a:lnTlToBr w="12700" cmpd="sng">
                      <a:noFill/>
                      <a:prstDash val="solid"/>
                    </a:lnTlToBr>
                    <a:lnBlToTr w="12700" cmpd="sng">
                      <a:noFill/>
                      <a:prstDash val="solid"/>
                    </a:lnBlToTr>
                    <a:solidFill>
                      <a:srgbClr val="A3B2C1">
                        <a:tint val="20000"/>
                      </a:srgbClr>
                    </a:solidFill>
                  </a:tcPr>
                </a:tc>
                <a:tc>
                  <a:txBody>
                    <a:bodyPr/>
                    <a:lstStyle>
                      <a:lvl1pPr marL="0" algn="l" defTabSz="685800" rtl="0" eaLnBrk="1" latinLnBrk="0" hangingPunct="1">
                        <a:defRPr sz="1350" kern="1200">
                          <a:solidFill>
                            <a:schemeClr val="dk1"/>
                          </a:solidFill>
                          <a:latin typeface="Arial" panose="020B0604020202020204"/>
                        </a:defRPr>
                      </a:lvl1pPr>
                      <a:lvl2pPr marL="342900" algn="l" defTabSz="685800" rtl="0" eaLnBrk="1" latinLnBrk="0" hangingPunct="1">
                        <a:defRPr sz="1350" kern="1200">
                          <a:solidFill>
                            <a:schemeClr val="dk1"/>
                          </a:solidFill>
                          <a:latin typeface="Arial" panose="020B0604020202020204"/>
                        </a:defRPr>
                      </a:lvl2pPr>
                      <a:lvl3pPr marL="685800" algn="l" defTabSz="685800" rtl="0" eaLnBrk="1" latinLnBrk="0" hangingPunct="1">
                        <a:defRPr sz="1350" kern="1200">
                          <a:solidFill>
                            <a:schemeClr val="dk1"/>
                          </a:solidFill>
                          <a:latin typeface="Arial" panose="020B0604020202020204"/>
                        </a:defRPr>
                      </a:lvl3pPr>
                      <a:lvl4pPr marL="1028700" algn="l" defTabSz="685800" rtl="0" eaLnBrk="1" latinLnBrk="0" hangingPunct="1">
                        <a:defRPr sz="1350" kern="1200">
                          <a:solidFill>
                            <a:schemeClr val="dk1"/>
                          </a:solidFill>
                          <a:latin typeface="Arial" panose="020B0604020202020204"/>
                        </a:defRPr>
                      </a:lvl4pPr>
                      <a:lvl5pPr marL="1371600" algn="l" defTabSz="685800" rtl="0" eaLnBrk="1" latinLnBrk="0" hangingPunct="1">
                        <a:defRPr sz="1350" kern="1200">
                          <a:solidFill>
                            <a:schemeClr val="dk1"/>
                          </a:solidFill>
                          <a:latin typeface="Arial" panose="020B0604020202020204"/>
                        </a:defRPr>
                      </a:lvl5pPr>
                      <a:lvl6pPr marL="1714500" algn="l" defTabSz="685800" rtl="0" eaLnBrk="1" latinLnBrk="0" hangingPunct="1">
                        <a:defRPr sz="1350" kern="1200">
                          <a:solidFill>
                            <a:schemeClr val="dk1"/>
                          </a:solidFill>
                          <a:latin typeface="Arial" panose="020B0604020202020204"/>
                        </a:defRPr>
                      </a:lvl6pPr>
                      <a:lvl7pPr marL="2057400" algn="l" defTabSz="685800" rtl="0" eaLnBrk="1" latinLnBrk="0" hangingPunct="1">
                        <a:defRPr sz="1350" kern="1200">
                          <a:solidFill>
                            <a:schemeClr val="dk1"/>
                          </a:solidFill>
                          <a:latin typeface="Arial" panose="020B0604020202020204"/>
                        </a:defRPr>
                      </a:lvl7pPr>
                      <a:lvl8pPr marL="2400300" algn="l" defTabSz="685800" rtl="0" eaLnBrk="1" latinLnBrk="0" hangingPunct="1">
                        <a:defRPr sz="1350" kern="1200">
                          <a:solidFill>
                            <a:schemeClr val="dk1"/>
                          </a:solidFill>
                          <a:latin typeface="Arial" panose="020B0604020202020204"/>
                        </a:defRPr>
                      </a:lvl8pPr>
                      <a:lvl9pPr marL="2743200" algn="l" defTabSz="685800" rtl="0" eaLnBrk="1" latinLnBrk="0" hangingPunct="1">
                        <a:defRPr sz="1350" kern="1200">
                          <a:solidFill>
                            <a:schemeClr val="dk1"/>
                          </a:solidFill>
                          <a:latin typeface="Arial" panose="020B0604020202020204"/>
                        </a:defRPr>
                      </a:lvl9pPr>
                    </a:lstStyle>
                    <a:p>
                      <a:pPr indent="304800" algn="ctr">
                        <a:spcAft>
                          <a:spcPts val="0"/>
                        </a:spcAft>
                      </a:pPr>
                      <a:r>
                        <a:rPr lang="en-US" altLang="zh-CN" sz="1200" b="1" kern="100" dirty="0">
                          <a:solidFill>
                            <a:srgbClr val="FF0000"/>
                          </a:solidFill>
                          <a:effectLst/>
                          <a:latin typeface="Arial" panose="020B0604020202020204" pitchFamily="34" charset="0"/>
                          <a:cs typeface="Arial" panose="020B0604020202020204" pitchFamily="34" charset="0"/>
                        </a:rPr>
                        <a:t>On-orbit radiation calibration</a:t>
                      </a:r>
                      <a:endParaRPr lang="en-US" altLang="zh-CN" sz="1200" b="1" kern="100" dirty="0">
                        <a:solidFill>
                          <a:srgbClr val="FF0000"/>
                        </a:solidFill>
                        <a:effectLst/>
                        <a:highlight>
                          <a:srgbClr val="FFFF00"/>
                        </a:highlight>
                        <a:latin typeface="Arial" panose="020B0604020202020204" pitchFamily="34" charset="0"/>
                        <a:ea typeface="宋体" panose="02010600030101010101" pitchFamily="2" charset="-122"/>
                        <a:cs typeface="Arial" panose="020B0604020202020204" pitchFamily="34" charset="0"/>
                      </a:endParaRPr>
                    </a:p>
                  </a:txBody>
                  <a:tcPr marL="0" marR="0" marT="0" marB="0" anchor="ctr">
                    <a:lnL>
                      <a:noFill/>
                    </a:lnL>
                    <a:lnR>
                      <a:noFill/>
                    </a:lnR>
                    <a:lnT w="12700" cmpd="sng">
                      <a:solidFill>
                        <a:srgbClr val="A3B2C1"/>
                      </a:solidFill>
                    </a:lnT>
                    <a:lnB w="12700" cmpd="sng">
                      <a:solidFill>
                        <a:srgbClr val="A3B2C1"/>
                      </a:solidFill>
                    </a:lnB>
                    <a:lnTlToBr w="12700" cmpd="sng">
                      <a:noFill/>
                      <a:prstDash val="solid"/>
                    </a:lnTlToBr>
                    <a:lnBlToTr w="12700" cmpd="sng">
                      <a:noFill/>
                      <a:prstDash val="solid"/>
                    </a:lnBlToTr>
                    <a:solidFill>
                      <a:srgbClr val="A3B2C1">
                        <a:tint val="20000"/>
                      </a:srgbClr>
                    </a:solidFill>
                  </a:tcPr>
                </a:tc>
                <a:tc>
                  <a:txBody>
                    <a:bodyPr/>
                    <a:lstStyle>
                      <a:lvl1pPr marL="0" algn="l" defTabSz="685800" rtl="0" eaLnBrk="1" latinLnBrk="0" hangingPunct="1">
                        <a:defRPr sz="1350" kern="1200">
                          <a:solidFill>
                            <a:schemeClr val="dk1"/>
                          </a:solidFill>
                          <a:latin typeface="Arial" panose="020B0604020202020204"/>
                        </a:defRPr>
                      </a:lvl1pPr>
                      <a:lvl2pPr marL="342900" algn="l" defTabSz="685800" rtl="0" eaLnBrk="1" latinLnBrk="0" hangingPunct="1">
                        <a:defRPr sz="1350" kern="1200">
                          <a:solidFill>
                            <a:schemeClr val="dk1"/>
                          </a:solidFill>
                          <a:latin typeface="Arial" panose="020B0604020202020204"/>
                        </a:defRPr>
                      </a:lvl2pPr>
                      <a:lvl3pPr marL="685800" algn="l" defTabSz="685800" rtl="0" eaLnBrk="1" latinLnBrk="0" hangingPunct="1">
                        <a:defRPr sz="1350" kern="1200">
                          <a:solidFill>
                            <a:schemeClr val="dk1"/>
                          </a:solidFill>
                          <a:latin typeface="Arial" panose="020B0604020202020204"/>
                        </a:defRPr>
                      </a:lvl3pPr>
                      <a:lvl4pPr marL="1028700" algn="l" defTabSz="685800" rtl="0" eaLnBrk="1" latinLnBrk="0" hangingPunct="1">
                        <a:defRPr sz="1350" kern="1200">
                          <a:solidFill>
                            <a:schemeClr val="dk1"/>
                          </a:solidFill>
                          <a:latin typeface="Arial" panose="020B0604020202020204"/>
                        </a:defRPr>
                      </a:lvl4pPr>
                      <a:lvl5pPr marL="1371600" algn="l" defTabSz="685800" rtl="0" eaLnBrk="1" latinLnBrk="0" hangingPunct="1">
                        <a:defRPr sz="1350" kern="1200">
                          <a:solidFill>
                            <a:schemeClr val="dk1"/>
                          </a:solidFill>
                          <a:latin typeface="Arial" panose="020B0604020202020204"/>
                        </a:defRPr>
                      </a:lvl5pPr>
                      <a:lvl6pPr marL="1714500" algn="l" defTabSz="685800" rtl="0" eaLnBrk="1" latinLnBrk="0" hangingPunct="1">
                        <a:defRPr sz="1350" kern="1200">
                          <a:solidFill>
                            <a:schemeClr val="dk1"/>
                          </a:solidFill>
                          <a:latin typeface="Arial" panose="020B0604020202020204"/>
                        </a:defRPr>
                      </a:lvl6pPr>
                      <a:lvl7pPr marL="2057400" algn="l" defTabSz="685800" rtl="0" eaLnBrk="1" latinLnBrk="0" hangingPunct="1">
                        <a:defRPr sz="1350" kern="1200">
                          <a:solidFill>
                            <a:schemeClr val="dk1"/>
                          </a:solidFill>
                          <a:latin typeface="Arial" panose="020B0604020202020204"/>
                        </a:defRPr>
                      </a:lvl7pPr>
                      <a:lvl8pPr marL="2400300" algn="l" defTabSz="685800" rtl="0" eaLnBrk="1" latinLnBrk="0" hangingPunct="1">
                        <a:defRPr sz="1350" kern="1200">
                          <a:solidFill>
                            <a:schemeClr val="dk1"/>
                          </a:solidFill>
                          <a:latin typeface="Arial" panose="020B0604020202020204"/>
                        </a:defRPr>
                      </a:lvl8pPr>
                      <a:lvl9pPr marL="2743200" algn="l" defTabSz="685800" rtl="0" eaLnBrk="1" latinLnBrk="0" hangingPunct="1">
                        <a:defRPr sz="1350" kern="1200">
                          <a:solidFill>
                            <a:schemeClr val="dk1"/>
                          </a:solidFill>
                          <a:latin typeface="Arial" panose="020B0604020202020204"/>
                        </a:defRPr>
                      </a:lvl9pPr>
                    </a:lstStyle>
                    <a:p>
                      <a:pPr marL="0" indent="0" algn="ctr" defTabSz="914400" rtl="0" eaLnBrk="1" latinLnBrk="0" hangingPunct="1">
                        <a:spcAft>
                          <a:spcPts val="0"/>
                        </a:spcAft>
                      </a:pPr>
                      <a:r>
                        <a:rPr lang="en-US" sz="1465" b="1" kern="100" dirty="0">
                          <a:solidFill>
                            <a:srgbClr val="FF0000"/>
                          </a:solidFill>
                          <a:effectLst/>
                          <a:highlight>
                            <a:srgbClr val="FFFF00"/>
                          </a:highlight>
                          <a:latin typeface="Arial" panose="020B0604020202020204" pitchFamily="34" charset="0"/>
                          <a:cs typeface="Arial" panose="020B0604020202020204" pitchFamily="34" charset="0"/>
                        </a:rPr>
                        <a:t>1</a:t>
                      </a:r>
                      <a:r>
                        <a:rPr lang="en-US" altLang="zh-CN" sz="1465" b="1" kern="100" dirty="0">
                          <a:solidFill>
                            <a:srgbClr val="FF0000"/>
                          </a:solidFill>
                          <a:effectLst/>
                          <a:highlight>
                            <a:srgbClr val="FFFF00"/>
                          </a:highlight>
                          <a:latin typeface="Arial" panose="020B0604020202020204" pitchFamily="34" charset="0"/>
                          <a:cs typeface="Arial" panose="020B0604020202020204" pitchFamily="34" charset="0"/>
                        </a:rPr>
                        <a:t>3.7</a:t>
                      </a:r>
                      <a:r>
                        <a:rPr lang="en-US" sz="1465" b="1" kern="100" dirty="0">
                          <a:solidFill>
                            <a:srgbClr val="FF0000"/>
                          </a:solidFill>
                          <a:effectLst/>
                          <a:highlight>
                            <a:srgbClr val="FFFF00"/>
                          </a:highlight>
                          <a:latin typeface="Arial" panose="020B0604020202020204" pitchFamily="34" charset="0"/>
                          <a:cs typeface="Arial" panose="020B0604020202020204" pitchFamily="34" charset="0"/>
                        </a:rPr>
                        <a:t>%</a:t>
                      </a:r>
                      <a:endParaRPr lang="zh-CN" sz="1465" b="1" kern="100" dirty="0">
                        <a:solidFill>
                          <a:srgbClr val="FF0000"/>
                        </a:solidFill>
                        <a:effectLst/>
                        <a:highlight>
                          <a:srgbClr val="FFFF00"/>
                        </a:highlight>
                        <a:latin typeface="Arial" panose="020B0604020202020204" pitchFamily="34" charset="0"/>
                        <a:ea typeface="宋体" panose="02010600030101010101" pitchFamily="2" charset="-122"/>
                        <a:cs typeface="Arial" panose="020B0604020202020204" pitchFamily="34" charset="0"/>
                      </a:endParaRPr>
                    </a:p>
                  </a:txBody>
                  <a:tcPr marL="0" marR="0" marT="0" marB="0" anchor="ctr">
                    <a:lnL>
                      <a:noFill/>
                    </a:lnL>
                    <a:lnR w="12700" cmpd="sng">
                      <a:solidFill>
                        <a:srgbClr val="A3B2C1"/>
                      </a:solidFill>
                    </a:lnR>
                    <a:lnT w="12700" cmpd="sng">
                      <a:solidFill>
                        <a:srgbClr val="A3B2C1"/>
                      </a:solidFill>
                    </a:lnT>
                    <a:lnB w="12700" cmpd="sng">
                      <a:solidFill>
                        <a:srgbClr val="A3B2C1"/>
                      </a:solidFill>
                    </a:lnB>
                    <a:lnTlToBr w="12700" cmpd="sng">
                      <a:noFill/>
                      <a:prstDash val="solid"/>
                    </a:lnTlToBr>
                    <a:lnBlToTr w="12700" cmpd="sng">
                      <a:noFill/>
                      <a:prstDash val="solid"/>
                    </a:lnBlToTr>
                    <a:solidFill>
                      <a:srgbClr val="A3B2C1">
                        <a:tint val="20000"/>
                      </a:srgbClr>
                    </a:solidFill>
                  </a:tcPr>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stretch>
            <a:fillRect/>
          </a:stretch>
        </p:blipFill>
        <p:spPr>
          <a:xfrm>
            <a:off x="8510905" y="219710"/>
            <a:ext cx="3578225" cy="917575"/>
          </a:xfrm>
          <a:prstGeom prst="rect">
            <a:avLst/>
          </a:prstGeom>
        </p:spPr>
      </p:pic>
      <p:sp>
        <p:nvSpPr>
          <p:cNvPr id="42" name="内容占位符 2"/>
          <p:cNvSpPr txBox="1"/>
          <p:nvPr/>
        </p:nvSpPr>
        <p:spPr>
          <a:xfrm>
            <a:off x="252095" y="1316355"/>
            <a:ext cx="11836400" cy="512445"/>
          </a:xfrm>
          <a:prstGeom prst="rect">
            <a:avLst/>
          </a:prstGeom>
        </p:spPr>
        <p:txBody>
          <a:bodyPr>
            <a:noAutofit/>
          </a:bodyPr>
          <a:lstStyle>
            <a:defPPr>
              <a:defRPr lang="zh-CN"/>
            </a:defPPr>
            <a:lvl1pPr marL="228600" indent="-228600" fontAlgn="auto">
              <a:lnSpc>
                <a:spcPct val="150000"/>
              </a:lnSpc>
              <a:spcBef>
                <a:spcPts val="1000"/>
              </a:spcBef>
              <a:spcAft>
                <a:spcPts val="0"/>
              </a:spcAft>
              <a:buClr>
                <a:srgbClr val="FF0000"/>
              </a:buClr>
              <a:buFont typeface="Wingdings" panose="05000000000000000000" pitchFamily="2" charset="2"/>
              <a:buChar char="p"/>
              <a:defRPr sz="2400" b="0" kern="100">
                <a:latin typeface="+mj-ea"/>
                <a:ea typeface="+mj-ea"/>
                <a:cs typeface="仿宋_GB2312" panose="02010609030101010101" pitchFamily="49" charset="-122"/>
              </a:defRPr>
            </a:lvl1pPr>
            <a:lvl2pPr marL="685800" indent="-228600">
              <a:lnSpc>
                <a:spcPct val="90000"/>
              </a:lnSpc>
              <a:spcBef>
                <a:spcPts val="500"/>
              </a:spcBef>
              <a:buFont typeface="Arial" panose="020B0604020202020204" pitchFamily="34" charset="0"/>
              <a:buChar char="•"/>
              <a:defRPr sz="2400">
                <a:latin typeface="+mn-lt"/>
                <a:ea typeface="+mn-ea"/>
              </a:defRPr>
            </a:lvl2pPr>
            <a:lvl3pPr marL="1143000" indent="-228600">
              <a:lnSpc>
                <a:spcPct val="90000"/>
              </a:lnSpc>
              <a:spcBef>
                <a:spcPts val="500"/>
              </a:spcBef>
              <a:buFont typeface="Arial" panose="020B0604020202020204" pitchFamily="34" charset="0"/>
              <a:buChar char="•"/>
              <a:defRPr sz="2000">
                <a:latin typeface="+mn-lt"/>
                <a:ea typeface="+mn-ea"/>
              </a:defRPr>
            </a:lvl3pPr>
            <a:lvl4pPr marL="1600200" indent="-228600">
              <a:lnSpc>
                <a:spcPct val="90000"/>
              </a:lnSpc>
              <a:spcBef>
                <a:spcPts val="500"/>
              </a:spcBef>
              <a:buFont typeface="Arial" panose="020B0604020202020204" pitchFamily="34" charset="0"/>
              <a:buChar char="•"/>
              <a:defRPr sz="1800">
                <a:latin typeface="+mn-lt"/>
                <a:ea typeface="+mn-ea"/>
              </a:defRPr>
            </a:lvl4pPr>
            <a:lvl5pPr marL="2057400" indent="-228600">
              <a:lnSpc>
                <a:spcPct val="90000"/>
              </a:lnSpc>
              <a:spcBef>
                <a:spcPts val="500"/>
              </a:spcBef>
              <a:buFont typeface="Arial" panose="020B0604020202020204" pitchFamily="34" charset="0"/>
              <a:buChar char="•"/>
              <a:defRPr sz="1800">
                <a:latin typeface="+mn-lt"/>
                <a:ea typeface="+mn-ea"/>
              </a:defRPr>
            </a:lvl5pPr>
            <a:lvl6pPr marL="2514600" indent="-228600">
              <a:lnSpc>
                <a:spcPct val="90000"/>
              </a:lnSpc>
              <a:spcBef>
                <a:spcPts val="500"/>
              </a:spcBef>
              <a:buFont typeface="Arial" panose="020B0604020202020204" pitchFamily="34" charset="0"/>
              <a:buChar char="•"/>
              <a:defRPr sz="1800">
                <a:latin typeface="+mn-lt"/>
                <a:ea typeface="+mn-ea"/>
              </a:defRPr>
            </a:lvl6pPr>
            <a:lvl7pPr marL="2971800" indent="-228600">
              <a:lnSpc>
                <a:spcPct val="90000"/>
              </a:lnSpc>
              <a:spcBef>
                <a:spcPts val="500"/>
              </a:spcBef>
              <a:buFont typeface="Arial" panose="020B0604020202020204" pitchFamily="34" charset="0"/>
              <a:buChar char="•"/>
              <a:defRPr sz="1800">
                <a:latin typeface="+mn-lt"/>
                <a:ea typeface="+mn-ea"/>
              </a:defRPr>
            </a:lvl7pPr>
            <a:lvl8pPr marL="3429000" indent="-228600">
              <a:lnSpc>
                <a:spcPct val="90000"/>
              </a:lnSpc>
              <a:spcBef>
                <a:spcPts val="500"/>
              </a:spcBef>
              <a:buFont typeface="Arial" panose="020B0604020202020204" pitchFamily="34" charset="0"/>
              <a:buChar char="•"/>
              <a:defRPr sz="1800">
                <a:latin typeface="+mn-lt"/>
                <a:ea typeface="+mn-ea"/>
              </a:defRPr>
            </a:lvl8pPr>
            <a:lvl9pPr marL="3886200" indent="-228600">
              <a:lnSpc>
                <a:spcPct val="90000"/>
              </a:lnSpc>
              <a:spcBef>
                <a:spcPts val="500"/>
              </a:spcBef>
              <a:buFont typeface="Arial" panose="020B0604020202020204" pitchFamily="34" charset="0"/>
              <a:buChar char="•"/>
              <a:defRPr sz="1800">
                <a:latin typeface="+mn-lt"/>
                <a:ea typeface="+mn-ea"/>
              </a:defRPr>
            </a:lvl9pPr>
          </a:lstStyle>
          <a:p>
            <a:pPr algn="l">
              <a:lnSpc>
                <a:spcPct val="100000"/>
              </a:lnSpc>
              <a:spcBef>
                <a:spcPts val="0"/>
              </a:spcBef>
              <a:buClr>
                <a:srgbClr val="008CBF"/>
              </a:buClr>
              <a:buSzTx/>
              <a:buFont typeface="Arial" panose="020B0604020202020204" pitchFamily="34" charset="0"/>
              <a:buChar char="•"/>
            </a:pPr>
            <a:r>
              <a:rPr lang="en-US" altLang="zh-CN" sz="1800" kern="1200" dirty="0">
                <a:solidFill>
                  <a:schemeClr val="tx2"/>
                </a:solidFill>
                <a:latin typeface="Arial" panose="020B0604020202020204" pitchFamily="34" charset="0"/>
                <a:ea typeface="+mn-ea"/>
                <a:cs typeface="Arial" panose="020B0604020202020204" pitchFamily="34" charset="0"/>
              </a:rPr>
              <a:t>Key Tech 1: Dual-band compound optical system</a:t>
            </a:r>
            <a:endParaRPr lang="en-US" altLang="zh-CN" sz="1800" kern="1200" dirty="0">
              <a:solidFill>
                <a:schemeClr val="tx2"/>
              </a:solidFill>
              <a:latin typeface="Arial" panose="020B0604020202020204" pitchFamily="34" charset="0"/>
              <a:ea typeface="+mn-ea"/>
              <a:cs typeface="Arial" panose="020B0604020202020204" pitchFamily="34" charset="0"/>
            </a:endParaRPr>
          </a:p>
          <a:p>
            <a:pPr algn="l">
              <a:lnSpc>
                <a:spcPct val="100000"/>
              </a:lnSpc>
              <a:spcBef>
                <a:spcPts val="0"/>
              </a:spcBef>
              <a:buClr>
                <a:srgbClr val="008CBF"/>
              </a:buClr>
              <a:buSzTx/>
              <a:buFont typeface="Arial" panose="020B0604020202020204" pitchFamily="34" charset="0"/>
              <a:buChar char="•"/>
            </a:pPr>
            <a:r>
              <a:rPr lang="en-US" altLang="zh-CN" sz="1800" kern="1200" dirty="0">
                <a:solidFill>
                  <a:schemeClr val="tx2"/>
                </a:solidFill>
                <a:latin typeface="Arial" panose="020B0604020202020204" pitchFamily="34" charset="0"/>
                <a:ea typeface="+mn-ea"/>
                <a:cs typeface="Arial" panose="020B0604020202020204" pitchFamily="34" charset="0"/>
              </a:rPr>
              <a:t>Key Tech 2: High-precision sun-tracking </a:t>
            </a:r>
            <a:endParaRPr lang="en-US" altLang="zh-CN" sz="1800" kern="1200" dirty="0">
              <a:solidFill>
                <a:schemeClr val="tx2"/>
              </a:solidFill>
              <a:latin typeface="Arial" panose="020B0604020202020204" pitchFamily="34" charset="0"/>
              <a:ea typeface="+mn-ea"/>
              <a:cs typeface="Arial" panose="020B0604020202020204" pitchFamily="34" charset="0"/>
            </a:endParaRPr>
          </a:p>
          <a:p>
            <a:pPr algn="l">
              <a:lnSpc>
                <a:spcPct val="100000"/>
              </a:lnSpc>
              <a:spcBef>
                <a:spcPts val="0"/>
              </a:spcBef>
              <a:buClr>
                <a:srgbClr val="008CBF"/>
              </a:buClr>
              <a:buSzTx/>
              <a:buFont typeface="Arial" panose="020B0604020202020204" pitchFamily="34" charset="0"/>
              <a:buChar char="•"/>
            </a:pPr>
            <a:r>
              <a:rPr lang="en-US" altLang="zh-CN" sz="1800" kern="1200" dirty="0">
                <a:solidFill>
                  <a:schemeClr val="tx2"/>
                </a:solidFill>
                <a:latin typeface="Arial" panose="020B0604020202020204" pitchFamily="34" charset="0"/>
                <a:ea typeface="+mn-ea"/>
                <a:cs typeface="Arial" panose="020B0604020202020204" pitchFamily="34" charset="0"/>
              </a:rPr>
              <a:t>Key Tech 3</a:t>
            </a:r>
            <a:r>
              <a:rPr lang="zh-CN" altLang="en-US" sz="1800" kern="1200" dirty="0">
                <a:solidFill>
                  <a:schemeClr val="tx2"/>
                </a:solidFill>
                <a:latin typeface="Arial" panose="020B0604020202020204" pitchFamily="34" charset="0"/>
                <a:ea typeface="+mn-ea"/>
                <a:cs typeface="Arial" panose="020B0604020202020204" pitchFamily="34" charset="0"/>
              </a:rPr>
              <a:t>：</a:t>
            </a:r>
            <a:r>
              <a:rPr lang="en-US" altLang="zh-CN" sz="1800" kern="1200" dirty="0">
                <a:solidFill>
                  <a:schemeClr val="tx2"/>
                </a:solidFill>
                <a:latin typeface="Arial" panose="020B0604020202020204" pitchFamily="34" charset="0"/>
                <a:ea typeface="+mn-ea"/>
                <a:cs typeface="Arial" panose="020B0604020202020204" pitchFamily="34" charset="0"/>
              </a:rPr>
              <a:t>High-Precision Solar Image Stabilization</a:t>
            </a:r>
            <a:endParaRPr lang="en-US" altLang="zh-CN" sz="1800" kern="1200" dirty="0">
              <a:solidFill>
                <a:schemeClr val="tx2"/>
              </a:solidFill>
              <a:latin typeface="Arial" panose="020B0604020202020204" pitchFamily="34" charset="0"/>
              <a:ea typeface="+mn-ea"/>
              <a:cs typeface="Arial" panose="020B0604020202020204" pitchFamily="34" charset="0"/>
            </a:endParaRPr>
          </a:p>
          <a:p>
            <a:pPr algn="l">
              <a:lnSpc>
                <a:spcPct val="100000"/>
              </a:lnSpc>
              <a:spcBef>
                <a:spcPts val="0"/>
              </a:spcBef>
              <a:buClr>
                <a:srgbClr val="008CBF"/>
              </a:buClr>
              <a:buSzTx/>
              <a:buFont typeface="Arial" panose="020B0604020202020204" pitchFamily="34" charset="0"/>
              <a:buChar char="•"/>
            </a:pPr>
            <a:endParaRPr lang="en-US" altLang="zh-CN" sz="1800" kern="1200" dirty="0">
              <a:solidFill>
                <a:schemeClr val="tx2"/>
              </a:solidFill>
              <a:latin typeface="Arial" panose="020B0604020202020204" pitchFamily="34" charset="0"/>
              <a:ea typeface="+mn-ea"/>
              <a:cs typeface="Arial" panose="020B0604020202020204" pitchFamily="34" charset="0"/>
            </a:endParaRPr>
          </a:p>
        </p:txBody>
      </p:sp>
      <p:sp>
        <p:nvSpPr>
          <p:cNvPr id="7" name="Title 1"/>
          <p:cNvSpPr>
            <a:spLocks noGrp="1"/>
          </p:cNvSpPr>
          <p:nvPr>
            <p:ph type="title"/>
          </p:nvPr>
        </p:nvSpPr>
        <p:spPr/>
        <p:txBody>
          <a:bodyPr>
            <a:normAutofit fontScale="90000"/>
          </a:bodyPr>
          <a:lstStyle/>
          <a:p>
            <a:r>
              <a:rPr lang="en-US" altLang="zh-CN" sz="2700" dirty="0"/>
              <a:t>Fengyun Satellite Optical Payload Development</a:t>
            </a:r>
            <a:br>
              <a:rPr lang="en-US" altLang="zh-CN" sz="2700" dirty="0"/>
            </a:br>
            <a:r>
              <a:rPr lang="en-US" altLang="zh-CN" sz="2700" dirty="0">
                <a:sym typeface="+mn-ea"/>
              </a:rPr>
              <a:t>Solar X-EUV Imager/FY-3</a:t>
            </a:r>
            <a:r>
              <a:rPr lang="en-US" altLang="zh-CN" sz="2700" dirty="0">
                <a:sym typeface="+mn-ea"/>
              </a:rPr>
              <a:t>E</a:t>
            </a:r>
            <a:endParaRPr lang="en-US" altLang="zh-CN" sz="2700" dirty="0">
              <a:sym typeface="+mn-ea"/>
            </a:endParaRPr>
          </a:p>
        </p:txBody>
      </p:sp>
      <p:sp>
        <p:nvSpPr>
          <p:cNvPr id="22" name="矩形: 圆角 81"/>
          <p:cNvSpPr/>
          <p:nvPr/>
        </p:nvSpPr>
        <p:spPr>
          <a:xfrm>
            <a:off x="8373110" y="2170430"/>
            <a:ext cx="3264535" cy="2517140"/>
          </a:xfrm>
          <a:prstGeom prst="rect">
            <a:avLst/>
          </a:prstGeom>
          <a:blipFill rotWithShape="0">
            <a:blip r:embed="rId2" cstate="print"/>
            <a:stretch>
              <a:fillRect/>
            </a:stretch>
          </a:blipFill>
          <a:effectLst>
            <a:outerShdw blurRad="50800" dist="38100" dir="2700000" algn="tl" rotWithShape="0">
              <a:prstClr val="black">
                <a:alpha val="40000"/>
              </a:prstClr>
            </a:outerShdw>
          </a:effectLst>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609600" fontAlgn="base">
              <a:spcBef>
                <a:spcPct val="0"/>
              </a:spcBef>
              <a:spcAft>
                <a:spcPct val="0"/>
              </a:spcAft>
              <a:defRPr/>
            </a:pPr>
            <a:endParaRPr lang="zh-CN" altLang="en-US" sz="1600">
              <a:solidFill>
                <a:srgbClr val="FFFFFF">
                  <a:hueOff val="0"/>
                  <a:satOff val="0"/>
                  <a:lumOff val="0"/>
                  <a:alphaOff val="0"/>
                </a:srgbClr>
              </a:solidFill>
              <a:latin typeface="Times New Roman" panose="02020603050405020304" charset="0"/>
              <a:ea typeface="宋体" panose="02010600030101010101" pitchFamily="2" charset="-122"/>
            </a:endParaRPr>
          </a:p>
        </p:txBody>
      </p:sp>
      <p:pic>
        <p:nvPicPr>
          <p:cNvPr id="15" name="图片 14"/>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91255" y="2170430"/>
            <a:ext cx="4681855" cy="2517140"/>
          </a:xfrm>
          <a:prstGeom prst="rect">
            <a:avLst/>
          </a:prstGeom>
          <a:noFill/>
          <a:ln>
            <a:noFill/>
          </a:ln>
        </p:spPr>
      </p:pic>
      <p:pic>
        <p:nvPicPr>
          <p:cNvPr id="16" name="图片 15"/>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52330" y="2170203"/>
            <a:ext cx="3271232" cy="2517544"/>
          </a:xfrm>
          <a:prstGeom prst="rect">
            <a:avLst/>
          </a:prstGeom>
          <a:noFill/>
          <a:ln>
            <a:noFill/>
          </a:ln>
        </p:spPr>
      </p:pic>
      <p:sp>
        <p:nvSpPr>
          <p:cNvPr id="2" name="文本框 1"/>
          <p:cNvSpPr txBox="1"/>
          <p:nvPr/>
        </p:nvSpPr>
        <p:spPr>
          <a:xfrm>
            <a:off x="539733" y="4686774"/>
            <a:ext cx="6093994" cy="369332"/>
          </a:xfrm>
          <a:prstGeom prst="rect">
            <a:avLst/>
          </a:prstGeom>
          <a:noFill/>
        </p:spPr>
        <p:txBody>
          <a:bodyPr wrap="square">
            <a:spAutoFit/>
          </a:bodyPr>
          <a:lstStyle/>
          <a:p>
            <a:pPr marL="0" indent="0" algn="ctr">
              <a:lnSpc>
                <a:spcPct val="100000"/>
              </a:lnSpc>
              <a:buNone/>
            </a:pPr>
            <a:r>
              <a:rPr lang="en-US" altLang="zh-CN" sz="1800" b="1" dirty="0"/>
              <a:t>Instrument Composition</a:t>
            </a:r>
            <a:endParaRPr lang="en-US" altLang="zh-CN" sz="1800" dirty="0"/>
          </a:p>
        </p:txBody>
      </p:sp>
      <p:sp>
        <p:nvSpPr>
          <p:cNvPr id="3" name="内容占位符 2"/>
          <p:cNvSpPr txBox="1"/>
          <p:nvPr/>
        </p:nvSpPr>
        <p:spPr>
          <a:xfrm>
            <a:off x="355600" y="5141595"/>
            <a:ext cx="11836400" cy="512445"/>
          </a:xfrm>
          <a:prstGeom prst="rect">
            <a:avLst/>
          </a:prstGeom>
        </p:spPr>
        <p:txBody>
          <a:bodyPr>
            <a:noAutofit/>
          </a:bodyPr>
          <a:lstStyle>
            <a:defPPr>
              <a:defRPr lang="zh-CN"/>
            </a:defPPr>
            <a:lvl1pPr marL="228600" indent="-228600" fontAlgn="auto">
              <a:lnSpc>
                <a:spcPct val="150000"/>
              </a:lnSpc>
              <a:spcBef>
                <a:spcPts val="1000"/>
              </a:spcBef>
              <a:spcAft>
                <a:spcPts val="0"/>
              </a:spcAft>
              <a:buClr>
                <a:srgbClr val="FF0000"/>
              </a:buClr>
              <a:buFont typeface="Wingdings" panose="05000000000000000000" pitchFamily="2" charset="2"/>
              <a:buChar char="p"/>
              <a:defRPr sz="2400" b="0" kern="100">
                <a:latin typeface="+mj-ea"/>
                <a:ea typeface="+mj-ea"/>
                <a:cs typeface="仿宋_GB2312" panose="02010609030101010101" pitchFamily="49" charset="-122"/>
              </a:defRPr>
            </a:lvl1pPr>
            <a:lvl2pPr marL="685800" indent="-228600">
              <a:lnSpc>
                <a:spcPct val="90000"/>
              </a:lnSpc>
              <a:spcBef>
                <a:spcPts val="500"/>
              </a:spcBef>
              <a:buFont typeface="Arial" panose="020B0604020202020204" pitchFamily="34" charset="0"/>
              <a:buChar char="•"/>
              <a:defRPr sz="2400">
                <a:latin typeface="+mn-lt"/>
                <a:ea typeface="+mn-ea"/>
              </a:defRPr>
            </a:lvl2pPr>
            <a:lvl3pPr marL="1143000" indent="-228600">
              <a:lnSpc>
                <a:spcPct val="90000"/>
              </a:lnSpc>
              <a:spcBef>
                <a:spcPts val="500"/>
              </a:spcBef>
              <a:buFont typeface="Arial" panose="020B0604020202020204" pitchFamily="34" charset="0"/>
              <a:buChar char="•"/>
              <a:defRPr sz="2000">
                <a:latin typeface="+mn-lt"/>
                <a:ea typeface="+mn-ea"/>
              </a:defRPr>
            </a:lvl3pPr>
            <a:lvl4pPr marL="1600200" indent="-228600">
              <a:lnSpc>
                <a:spcPct val="90000"/>
              </a:lnSpc>
              <a:spcBef>
                <a:spcPts val="500"/>
              </a:spcBef>
              <a:buFont typeface="Arial" panose="020B0604020202020204" pitchFamily="34" charset="0"/>
              <a:buChar char="•"/>
              <a:defRPr sz="1800">
                <a:latin typeface="+mn-lt"/>
                <a:ea typeface="+mn-ea"/>
              </a:defRPr>
            </a:lvl4pPr>
            <a:lvl5pPr marL="2057400" indent="-228600">
              <a:lnSpc>
                <a:spcPct val="90000"/>
              </a:lnSpc>
              <a:spcBef>
                <a:spcPts val="500"/>
              </a:spcBef>
              <a:buFont typeface="Arial" panose="020B0604020202020204" pitchFamily="34" charset="0"/>
              <a:buChar char="•"/>
              <a:defRPr sz="1800">
                <a:latin typeface="+mn-lt"/>
                <a:ea typeface="+mn-ea"/>
              </a:defRPr>
            </a:lvl5pPr>
            <a:lvl6pPr marL="2514600" indent="-228600">
              <a:lnSpc>
                <a:spcPct val="90000"/>
              </a:lnSpc>
              <a:spcBef>
                <a:spcPts val="500"/>
              </a:spcBef>
              <a:buFont typeface="Arial" panose="020B0604020202020204" pitchFamily="34" charset="0"/>
              <a:buChar char="•"/>
              <a:defRPr sz="1800">
                <a:latin typeface="+mn-lt"/>
                <a:ea typeface="+mn-ea"/>
              </a:defRPr>
            </a:lvl6pPr>
            <a:lvl7pPr marL="2971800" indent="-228600">
              <a:lnSpc>
                <a:spcPct val="90000"/>
              </a:lnSpc>
              <a:spcBef>
                <a:spcPts val="500"/>
              </a:spcBef>
              <a:buFont typeface="Arial" panose="020B0604020202020204" pitchFamily="34" charset="0"/>
              <a:buChar char="•"/>
              <a:defRPr sz="1800">
                <a:latin typeface="+mn-lt"/>
                <a:ea typeface="+mn-ea"/>
              </a:defRPr>
            </a:lvl7pPr>
            <a:lvl8pPr marL="3429000" indent="-228600">
              <a:lnSpc>
                <a:spcPct val="90000"/>
              </a:lnSpc>
              <a:spcBef>
                <a:spcPts val="500"/>
              </a:spcBef>
              <a:buFont typeface="Arial" panose="020B0604020202020204" pitchFamily="34" charset="0"/>
              <a:buChar char="•"/>
              <a:defRPr sz="1800">
                <a:latin typeface="+mn-lt"/>
                <a:ea typeface="+mn-ea"/>
              </a:defRPr>
            </a:lvl8pPr>
            <a:lvl9pPr marL="3886200" indent="-228600">
              <a:lnSpc>
                <a:spcPct val="90000"/>
              </a:lnSpc>
              <a:spcBef>
                <a:spcPts val="500"/>
              </a:spcBef>
              <a:buFont typeface="Arial" panose="020B0604020202020204" pitchFamily="34" charset="0"/>
              <a:buChar char="•"/>
              <a:defRPr sz="1800">
                <a:latin typeface="+mn-lt"/>
                <a:ea typeface="+mn-ea"/>
              </a:defRPr>
            </a:lvl9pPr>
          </a:lstStyle>
          <a:p>
            <a:pPr marL="0" indent="0" algn="l">
              <a:lnSpc>
                <a:spcPct val="100000"/>
              </a:lnSpc>
              <a:spcBef>
                <a:spcPts val="0"/>
              </a:spcBef>
              <a:buClr>
                <a:srgbClr val="008CBF"/>
              </a:buClr>
              <a:buSzTx/>
              <a:buFont typeface="Arial" panose="020B0604020202020204" pitchFamily="34" charset="0"/>
              <a:buNone/>
            </a:pPr>
            <a:r>
              <a:rPr lang="en-US" altLang="zh-CN" sz="1800" b="1" kern="1200" dirty="0">
                <a:solidFill>
                  <a:schemeClr val="tx2"/>
                </a:solidFill>
                <a:latin typeface="Arial" panose="020B0604020202020204" pitchFamily="34" charset="0"/>
                <a:ea typeface="+mn-ea"/>
                <a:cs typeface="Arial" panose="020B0604020202020204" pitchFamily="34" charset="0"/>
              </a:rPr>
              <a:t>Main Specifications: </a:t>
            </a:r>
            <a:endParaRPr lang="en-US" altLang="zh-CN" sz="1800" b="1" kern="1200" dirty="0">
              <a:solidFill>
                <a:schemeClr val="tx2"/>
              </a:solidFill>
              <a:latin typeface="Arial" panose="020B0604020202020204" pitchFamily="34" charset="0"/>
              <a:ea typeface="+mn-ea"/>
              <a:cs typeface="Arial" panose="020B0604020202020204" pitchFamily="34" charset="0"/>
            </a:endParaRPr>
          </a:p>
          <a:p>
            <a:pPr algn="l">
              <a:lnSpc>
                <a:spcPct val="100000"/>
              </a:lnSpc>
              <a:spcBef>
                <a:spcPts val="0"/>
              </a:spcBef>
              <a:buClr>
                <a:srgbClr val="008CBF"/>
              </a:buClr>
              <a:buSzTx/>
              <a:buFont typeface="Arial" panose="020B0604020202020204" pitchFamily="34" charset="0"/>
              <a:buChar char="•"/>
            </a:pPr>
            <a:r>
              <a:rPr lang="en-US" altLang="zh-CN" sz="1800" b="1" kern="1200" dirty="0">
                <a:solidFill>
                  <a:schemeClr val="tx2"/>
                </a:solidFill>
                <a:latin typeface="Arial" panose="020B0604020202020204" pitchFamily="34" charset="0"/>
                <a:ea typeface="+mn-ea"/>
                <a:cs typeface="Arial" panose="020B0604020202020204" pitchFamily="34" charset="0"/>
              </a:rPr>
              <a:t>Imaging channels: 6 X-ray channels, 1 EUV channel </a:t>
            </a:r>
            <a:endParaRPr lang="en-US" altLang="zh-CN" sz="1800" b="1" kern="1200" dirty="0">
              <a:solidFill>
                <a:schemeClr val="tx2"/>
              </a:solidFill>
              <a:latin typeface="Arial" panose="020B0604020202020204" pitchFamily="34" charset="0"/>
              <a:ea typeface="+mn-ea"/>
              <a:cs typeface="Arial" panose="020B0604020202020204" pitchFamily="34" charset="0"/>
            </a:endParaRPr>
          </a:p>
          <a:p>
            <a:pPr algn="l">
              <a:lnSpc>
                <a:spcPct val="100000"/>
              </a:lnSpc>
              <a:spcBef>
                <a:spcPts val="0"/>
              </a:spcBef>
              <a:buClr>
                <a:srgbClr val="008CBF"/>
              </a:buClr>
              <a:buSzTx/>
              <a:buFont typeface="Arial" panose="020B0604020202020204" pitchFamily="34" charset="0"/>
              <a:buChar char="•"/>
            </a:pPr>
            <a:r>
              <a:rPr lang="en-US" altLang="zh-CN" sz="1800" kern="1200" dirty="0">
                <a:solidFill>
                  <a:schemeClr val="tx2"/>
                </a:solidFill>
                <a:latin typeface="Arial" panose="020B0604020202020204" pitchFamily="34" charset="0"/>
                <a:ea typeface="+mn-ea"/>
                <a:cs typeface="Arial" panose="020B0604020202020204" pitchFamily="34" charset="0"/>
              </a:rPr>
              <a:t>Spatial resolution: 2.5" (arcseconds) </a:t>
            </a:r>
            <a:endParaRPr lang="en-US" altLang="zh-CN" sz="1800" kern="1200" dirty="0">
              <a:solidFill>
                <a:schemeClr val="tx2"/>
              </a:solidFill>
              <a:latin typeface="Arial" panose="020B0604020202020204" pitchFamily="34" charset="0"/>
              <a:ea typeface="+mn-ea"/>
              <a:cs typeface="Arial" panose="020B0604020202020204" pitchFamily="34" charset="0"/>
            </a:endParaRPr>
          </a:p>
          <a:p>
            <a:pPr algn="l">
              <a:lnSpc>
                <a:spcPct val="100000"/>
              </a:lnSpc>
              <a:spcBef>
                <a:spcPts val="0"/>
              </a:spcBef>
              <a:buClr>
                <a:srgbClr val="008CBF"/>
              </a:buClr>
              <a:buSzTx/>
              <a:buFont typeface="Arial" panose="020B0604020202020204" pitchFamily="34" charset="0"/>
              <a:buChar char="•"/>
            </a:pPr>
            <a:r>
              <a:rPr lang="en-US" altLang="zh-CN" sz="1800" b="1" kern="1200" dirty="0">
                <a:solidFill>
                  <a:schemeClr val="tx2"/>
                </a:solidFill>
                <a:latin typeface="Arial" panose="020B0604020202020204" pitchFamily="34" charset="0"/>
                <a:ea typeface="+mn-ea"/>
                <a:cs typeface="Arial" panose="020B0604020202020204" pitchFamily="34" charset="0"/>
              </a:rPr>
              <a:t>Spectral bandwidth: 1.0nm </a:t>
            </a:r>
            <a:endParaRPr lang="en-US" altLang="zh-CN" sz="1800" b="1" kern="1200" dirty="0">
              <a:solidFill>
                <a:schemeClr val="tx2"/>
              </a:solidFill>
              <a:latin typeface="Arial" panose="020B0604020202020204" pitchFamily="34" charset="0"/>
              <a:ea typeface="+mn-ea"/>
              <a:cs typeface="Arial" panose="020B0604020202020204" pitchFamily="34" charset="0"/>
            </a:endParaRPr>
          </a:p>
          <a:p>
            <a:pPr algn="l">
              <a:lnSpc>
                <a:spcPct val="100000"/>
              </a:lnSpc>
              <a:spcBef>
                <a:spcPts val="0"/>
              </a:spcBef>
              <a:buClr>
                <a:srgbClr val="008CBF"/>
              </a:buClr>
              <a:buSzTx/>
              <a:buFont typeface="Arial" panose="020B0604020202020204" pitchFamily="34" charset="0"/>
              <a:buChar char="•"/>
            </a:pPr>
            <a:r>
              <a:rPr lang="en-US" altLang="zh-CN" sz="1800" b="1" kern="1200" dirty="0">
                <a:solidFill>
                  <a:schemeClr val="tx2"/>
                </a:solidFill>
                <a:latin typeface="Arial" panose="020B0604020202020204" pitchFamily="34" charset="0"/>
                <a:ea typeface="+mn-ea"/>
                <a:cs typeface="Arial" panose="020B0604020202020204" pitchFamily="34" charset="0"/>
              </a:rPr>
              <a:t>Field of View: 42' (arcminutes) </a:t>
            </a:r>
            <a:endParaRPr lang="en-US" altLang="zh-CN" sz="1800" b="1" kern="1200" dirty="0">
              <a:solidFill>
                <a:schemeClr val="tx2"/>
              </a:solidFill>
              <a:latin typeface="Arial" panose="020B0604020202020204" pitchFamily="34" charset="0"/>
              <a:ea typeface="+mn-ea"/>
              <a:cs typeface="Arial" panose="020B0604020202020204" pitchFamily="34" charset="0"/>
            </a:endParaRPr>
          </a:p>
          <a:p>
            <a:pPr algn="l">
              <a:lnSpc>
                <a:spcPct val="100000"/>
              </a:lnSpc>
              <a:spcBef>
                <a:spcPts val="0"/>
              </a:spcBef>
              <a:buClr>
                <a:srgbClr val="008CBF"/>
              </a:buClr>
              <a:buSzTx/>
              <a:buFont typeface="Arial" panose="020B0604020202020204" pitchFamily="34" charset="0"/>
              <a:buChar char="•"/>
            </a:pPr>
            <a:endParaRPr lang="en-US" altLang="zh-CN" sz="1800" b="1" kern="1200" dirty="0">
              <a:solidFill>
                <a:schemeClr val="tx2"/>
              </a:solidFill>
              <a:latin typeface="Arial" panose="020B0604020202020204" pitchFamily="34" charset="0"/>
              <a:ea typeface="+mn-ea"/>
              <a:cs typeface="Arial" panose="020B0604020202020204"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stretch>
            <a:fillRect/>
          </a:stretch>
        </p:blipFill>
        <p:spPr>
          <a:xfrm>
            <a:off x="8510905" y="219710"/>
            <a:ext cx="3578225" cy="917575"/>
          </a:xfrm>
          <a:prstGeom prst="rect">
            <a:avLst/>
          </a:prstGeom>
        </p:spPr>
      </p:pic>
      <p:sp>
        <p:nvSpPr>
          <p:cNvPr id="42" name="内容占位符 2"/>
          <p:cNvSpPr txBox="1"/>
          <p:nvPr/>
        </p:nvSpPr>
        <p:spPr>
          <a:xfrm>
            <a:off x="252095" y="1316355"/>
            <a:ext cx="11836400" cy="512445"/>
          </a:xfrm>
          <a:prstGeom prst="rect">
            <a:avLst/>
          </a:prstGeom>
        </p:spPr>
        <p:txBody>
          <a:bodyPr>
            <a:noAutofit/>
          </a:bodyPr>
          <a:lstStyle>
            <a:defPPr>
              <a:defRPr lang="zh-CN"/>
            </a:defPPr>
            <a:lvl1pPr marL="228600" indent="-228600" fontAlgn="auto">
              <a:lnSpc>
                <a:spcPct val="150000"/>
              </a:lnSpc>
              <a:spcBef>
                <a:spcPts val="1000"/>
              </a:spcBef>
              <a:spcAft>
                <a:spcPts val="0"/>
              </a:spcAft>
              <a:buClr>
                <a:srgbClr val="FF0000"/>
              </a:buClr>
              <a:buFont typeface="Wingdings" panose="05000000000000000000" pitchFamily="2" charset="2"/>
              <a:buChar char="p"/>
              <a:defRPr sz="2400" b="0" kern="100">
                <a:latin typeface="+mj-ea"/>
                <a:ea typeface="+mj-ea"/>
                <a:cs typeface="仿宋_GB2312" panose="02010609030101010101" pitchFamily="49" charset="-122"/>
              </a:defRPr>
            </a:lvl1pPr>
            <a:lvl2pPr marL="685800" indent="-228600">
              <a:lnSpc>
                <a:spcPct val="90000"/>
              </a:lnSpc>
              <a:spcBef>
                <a:spcPts val="500"/>
              </a:spcBef>
              <a:buFont typeface="Arial" panose="020B0604020202020204" pitchFamily="34" charset="0"/>
              <a:buChar char="•"/>
              <a:defRPr sz="2400">
                <a:latin typeface="+mn-lt"/>
                <a:ea typeface="+mn-ea"/>
              </a:defRPr>
            </a:lvl2pPr>
            <a:lvl3pPr marL="1143000" indent="-228600">
              <a:lnSpc>
                <a:spcPct val="90000"/>
              </a:lnSpc>
              <a:spcBef>
                <a:spcPts val="500"/>
              </a:spcBef>
              <a:buFont typeface="Arial" panose="020B0604020202020204" pitchFamily="34" charset="0"/>
              <a:buChar char="•"/>
              <a:defRPr sz="2000">
                <a:latin typeface="+mn-lt"/>
                <a:ea typeface="+mn-ea"/>
              </a:defRPr>
            </a:lvl3pPr>
            <a:lvl4pPr marL="1600200" indent="-228600">
              <a:lnSpc>
                <a:spcPct val="90000"/>
              </a:lnSpc>
              <a:spcBef>
                <a:spcPts val="500"/>
              </a:spcBef>
              <a:buFont typeface="Arial" panose="020B0604020202020204" pitchFamily="34" charset="0"/>
              <a:buChar char="•"/>
              <a:defRPr sz="1800">
                <a:latin typeface="+mn-lt"/>
                <a:ea typeface="+mn-ea"/>
              </a:defRPr>
            </a:lvl4pPr>
            <a:lvl5pPr marL="2057400" indent="-228600">
              <a:lnSpc>
                <a:spcPct val="90000"/>
              </a:lnSpc>
              <a:spcBef>
                <a:spcPts val="500"/>
              </a:spcBef>
              <a:buFont typeface="Arial" panose="020B0604020202020204" pitchFamily="34" charset="0"/>
              <a:buChar char="•"/>
              <a:defRPr sz="1800">
                <a:latin typeface="+mn-lt"/>
                <a:ea typeface="+mn-ea"/>
              </a:defRPr>
            </a:lvl5pPr>
            <a:lvl6pPr marL="2514600" indent="-228600">
              <a:lnSpc>
                <a:spcPct val="90000"/>
              </a:lnSpc>
              <a:spcBef>
                <a:spcPts val="500"/>
              </a:spcBef>
              <a:buFont typeface="Arial" panose="020B0604020202020204" pitchFamily="34" charset="0"/>
              <a:buChar char="•"/>
              <a:defRPr sz="1800">
                <a:latin typeface="+mn-lt"/>
                <a:ea typeface="+mn-ea"/>
              </a:defRPr>
            </a:lvl6pPr>
            <a:lvl7pPr marL="2971800" indent="-228600">
              <a:lnSpc>
                <a:spcPct val="90000"/>
              </a:lnSpc>
              <a:spcBef>
                <a:spcPts val="500"/>
              </a:spcBef>
              <a:buFont typeface="Arial" panose="020B0604020202020204" pitchFamily="34" charset="0"/>
              <a:buChar char="•"/>
              <a:defRPr sz="1800">
                <a:latin typeface="+mn-lt"/>
                <a:ea typeface="+mn-ea"/>
              </a:defRPr>
            </a:lvl7pPr>
            <a:lvl8pPr marL="3429000" indent="-228600">
              <a:lnSpc>
                <a:spcPct val="90000"/>
              </a:lnSpc>
              <a:spcBef>
                <a:spcPts val="500"/>
              </a:spcBef>
              <a:buFont typeface="Arial" panose="020B0604020202020204" pitchFamily="34" charset="0"/>
              <a:buChar char="•"/>
              <a:defRPr sz="1800">
                <a:latin typeface="+mn-lt"/>
                <a:ea typeface="+mn-ea"/>
              </a:defRPr>
            </a:lvl8pPr>
            <a:lvl9pPr marL="3886200" indent="-228600">
              <a:lnSpc>
                <a:spcPct val="90000"/>
              </a:lnSpc>
              <a:spcBef>
                <a:spcPts val="500"/>
              </a:spcBef>
              <a:buFont typeface="Arial" panose="020B0604020202020204" pitchFamily="34" charset="0"/>
              <a:buChar char="•"/>
              <a:defRPr sz="1800">
                <a:latin typeface="+mn-lt"/>
                <a:ea typeface="+mn-ea"/>
              </a:defRPr>
            </a:lvl9pPr>
          </a:lstStyle>
          <a:p>
            <a:pPr algn="l">
              <a:lnSpc>
                <a:spcPct val="100000"/>
              </a:lnSpc>
              <a:spcBef>
                <a:spcPts val="0"/>
              </a:spcBef>
              <a:buClr>
                <a:srgbClr val="008CBF"/>
              </a:buClr>
              <a:buSzTx/>
              <a:buFont typeface="Arial" panose="020B0604020202020204" pitchFamily="34" charset="0"/>
              <a:buChar char="•"/>
            </a:pPr>
            <a:r>
              <a:rPr lang="en-US" altLang="zh-CN" sz="1800" b="1" kern="1200" dirty="0">
                <a:solidFill>
                  <a:schemeClr val="tx2"/>
                </a:solidFill>
                <a:latin typeface="Arial" panose="020B0604020202020204" pitchFamily="34" charset="0"/>
                <a:ea typeface="+mn-ea"/>
                <a:cs typeface="Arial" panose="020B0604020202020204" pitchFamily="34" charset="0"/>
              </a:rPr>
              <a:t>Conducts long-term, continuous, high-temporal-resolution imaging observations of the full solar disk and low corona in the X-ray and extreme ultraviolet (EUV) bands. </a:t>
            </a:r>
            <a:endParaRPr lang="en-US" altLang="zh-CN" sz="1800" b="1" kern="1200" dirty="0">
              <a:solidFill>
                <a:schemeClr val="tx2"/>
              </a:solidFill>
              <a:latin typeface="Arial" panose="020B0604020202020204" pitchFamily="34" charset="0"/>
              <a:ea typeface="+mn-ea"/>
              <a:cs typeface="Arial" panose="020B0604020202020204" pitchFamily="34" charset="0"/>
            </a:endParaRPr>
          </a:p>
          <a:p>
            <a:pPr algn="l">
              <a:lnSpc>
                <a:spcPct val="100000"/>
              </a:lnSpc>
              <a:spcBef>
                <a:spcPts val="0"/>
              </a:spcBef>
              <a:buClr>
                <a:srgbClr val="008CBF"/>
              </a:buClr>
              <a:buSzTx/>
              <a:buFont typeface="Arial" panose="020B0604020202020204" pitchFamily="34" charset="0"/>
              <a:buChar char="•"/>
            </a:pPr>
            <a:r>
              <a:rPr lang="en-US" altLang="zh-CN" sz="1800" kern="1200" dirty="0">
                <a:solidFill>
                  <a:schemeClr val="tx2"/>
                </a:solidFill>
                <a:latin typeface="Arial" panose="020B0604020202020204" pitchFamily="34" charset="0"/>
                <a:ea typeface="+mn-ea"/>
                <a:cs typeface="Arial" panose="020B0604020202020204" pitchFamily="34" charset="0"/>
              </a:rPr>
              <a:t>Integrated into the operational system of the National Space Weather Monitoring and Warning Center to forecast space weather. </a:t>
            </a:r>
            <a:endParaRPr lang="en-US" altLang="zh-CN" sz="1800" kern="1200" dirty="0">
              <a:solidFill>
                <a:schemeClr val="tx2"/>
              </a:solidFill>
              <a:latin typeface="Arial" panose="020B0604020202020204" pitchFamily="34" charset="0"/>
              <a:ea typeface="+mn-ea"/>
              <a:cs typeface="Arial" panose="020B0604020202020204" pitchFamily="34" charset="0"/>
            </a:endParaRPr>
          </a:p>
          <a:p>
            <a:pPr algn="l">
              <a:lnSpc>
                <a:spcPct val="100000"/>
              </a:lnSpc>
              <a:spcBef>
                <a:spcPts val="0"/>
              </a:spcBef>
              <a:buClr>
                <a:srgbClr val="008CBF"/>
              </a:buClr>
              <a:buSzTx/>
              <a:buFont typeface="Arial" panose="020B0604020202020204" pitchFamily="34" charset="0"/>
              <a:buChar char="•"/>
            </a:pPr>
            <a:endParaRPr lang="en-US" altLang="zh-CN" sz="1800" kern="1200" dirty="0">
              <a:solidFill>
                <a:schemeClr val="tx2"/>
              </a:solidFill>
              <a:latin typeface="Arial" panose="020B0604020202020204" pitchFamily="34" charset="0"/>
              <a:ea typeface="+mn-ea"/>
              <a:cs typeface="Arial" panose="020B0604020202020204" pitchFamily="34" charset="0"/>
            </a:endParaRPr>
          </a:p>
        </p:txBody>
      </p:sp>
      <p:sp>
        <p:nvSpPr>
          <p:cNvPr id="7" name="Title 1"/>
          <p:cNvSpPr>
            <a:spLocks noGrp="1"/>
          </p:cNvSpPr>
          <p:nvPr>
            <p:ph type="title"/>
          </p:nvPr>
        </p:nvSpPr>
        <p:spPr/>
        <p:txBody>
          <a:bodyPr>
            <a:normAutofit fontScale="90000"/>
          </a:bodyPr>
          <a:lstStyle/>
          <a:p>
            <a:r>
              <a:rPr lang="en-US" altLang="zh-CN" sz="2700" dirty="0"/>
              <a:t>Fengyun Satellite Optical Payload Development</a:t>
            </a:r>
            <a:br>
              <a:rPr lang="en-US" altLang="zh-CN" sz="2700" dirty="0"/>
            </a:br>
            <a:r>
              <a:rPr lang="en-US" altLang="zh-CN" sz="2700" dirty="0">
                <a:sym typeface="+mn-ea"/>
              </a:rPr>
              <a:t>Solar X-EUV Imager/FY-3</a:t>
            </a:r>
            <a:r>
              <a:rPr lang="en-US" altLang="zh-CN" sz="2700" dirty="0">
                <a:sym typeface="+mn-ea"/>
              </a:rPr>
              <a:t>E</a:t>
            </a:r>
            <a:endParaRPr lang="en-US" altLang="zh-CN" sz="2700" dirty="0">
              <a:sym typeface="+mn-ea"/>
            </a:endParaRPr>
          </a:p>
        </p:txBody>
      </p:sp>
      <p:sp>
        <p:nvSpPr>
          <p:cNvPr id="11" name="Rectangle 11"/>
          <p:cNvSpPr>
            <a:spLocks noChangeArrowheads="1"/>
          </p:cNvSpPr>
          <p:nvPr/>
        </p:nvSpPr>
        <p:spPr bwMode="auto">
          <a:xfrm>
            <a:off x="501284" y="5029914"/>
            <a:ext cx="6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endParaRPr lang="zh-CN" altLang="zh-CN" dirty="0">
              <a:latin typeface="Times New Roman" panose="02020603050405020304" charset="0"/>
            </a:endParaRPr>
          </a:p>
        </p:txBody>
      </p:sp>
      <p:sp>
        <p:nvSpPr>
          <p:cNvPr id="12" name="Rectangle 12"/>
          <p:cNvSpPr>
            <a:spLocks noChangeArrowheads="1"/>
          </p:cNvSpPr>
          <p:nvPr/>
        </p:nvSpPr>
        <p:spPr bwMode="auto">
          <a:xfrm>
            <a:off x="251784" y="6088842"/>
            <a:ext cx="4484458"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zh-CN" sz="1600" dirty="0"/>
              <a:t>National Space Weather Monitoring and Warning</a:t>
            </a:r>
            <a:br>
              <a:rPr lang="en-US" altLang="zh-CN" sz="1600" dirty="0"/>
            </a:br>
            <a:r>
              <a:rPr lang="en-US" altLang="zh-CN" sz="1600" dirty="0"/>
              <a:t>Space Weather Analysis Report</a:t>
            </a:r>
            <a:endParaRPr lang="zh-CN" altLang="zh-CN" sz="1500" dirty="0">
              <a:solidFill>
                <a:srgbClr val="193670"/>
              </a:solidFill>
              <a:latin typeface="Times New Roman" panose="02020603050405020304" charset="0"/>
              <a:ea typeface="微软雅黑" panose="020B0503020204020204" charset="-122"/>
            </a:endParaRPr>
          </a:p>
        </p:txBody>
      </p:sp>
      <p:pic>
        <p:nvPicPr>
          <p:cNvPr id="6" name="图片 5"/>
          <p:cNvPicPr>
            <a:picLocks noChangeAspect="1"/>
          </p:cNvPicPr>
          <p:nvPr/>
        </p:nvPicPr>
        <p:blipFill rotWithShape="1">
          <a:blip r:embed="rId2">
            <a:extLst>
              <a:ext uri="{28A0092B-C50C-407E-A947-70E740481C1C}">
                <a14:useLocalDpi xmlns:a14="http://schemas.microsoft.com/office/drawing/2010/main" val="0"/>
              </a:ext>
            </a:extLst>
          </a:blip>
          <a:srcRect b="9435"/>
          <a:stretch>
            <a:fillRect/>
          </a:stretch>
        </p:blipFill>
        <p:spPr>
          <a:xfrm>
            <a:off x="251784" y="2718771"/>
            <a:ext cx="2654322" cy="3168058"/>
          </a:xfrm>
          <a:prstGeom prst="rect">
            <a:avLst/>
          </a:prstGeom>
        </p:spPr>
      </p:pic>
      <p:pic>
        <p:nvPicPr>
          <p:cNvPr id="2" name="图片 1"/>
          <p:cNvPicPr>
            <a:picLocks noChangeAspect="1"/>
          </p:cNvPicPr>
          <p:nvPr/>
        </p:nvPicPr>
        <p:blipFill rotWithShape="1">
          <a:blip r:embed="rId3">
            <a:extLst>
              <a:ext uri="{28A0092B-C50C-407E-A947-70E740481C1C}">
                <a14:useLocalDpi xmlns:a14="http://schemas.microsoft.com/office/drawing/2010/main" val="0"/>
              </a:ext>
            </a:extLst>
          </a:blip>
          <a:srcRect l="2614" t="8990" r="1880" b="3301"/>
          <a:stretch>
            <a:fillRect/>
          </a:stretch>
        </p:blipFill>
        <p:spPr>
          <a:xfrm>
            <a:off x="1538337" y="2719265"/>
            <a:ext cx="2588215" cy="3119305"/>
          </a:xfrm>
          <a:prstGeom prst="rect">
            <a:avLst/>
          </a:prstGeom>
        </p:spPr>
      </p:pic>
      <p:sp>
        <p:nvSpPr>
          <p:cNvPr id="25" name="椭圆 24"/>
          <p:cNvSpPr/>
          <p:nvPr/>
        </p:nvSpPr>
        <p:spPr bwMode="auto">
          <a:xfrm>
            <a:off x="1776576" y="3605340"/>
            <a:ext cx="1893453" cy="335646"/>
          </a:xfrm>
          <a:prstGeom prst="ellipse">
            <a:avLst/>
          </a:prstGeom>
          <a:noFill/>
          <a:ln w="28575" cap="flat" cmpd="sng" algn="ctr">
            <a:solidFill>
              <a:srgbClr val="FF0000"/>
            </a:solidFill>
            <a:prstDash val="solid"/>
            <a:round/>
            <a:headEnd type="none" w="med" len="med"/>
            <a:tailEnd type="none" w="med" len="med"/>
          </a:ln>
          <a:effectLst/>
        </p:spPr>
        <p:txBody>
          <a:bodyPr vert="horz" wrap="square" lIns="45720" tIns="22860" rIns="45720" bIns="22860" numCol="1" rtlCol="0" anchor="t" anchorCtr="0" compatLnSpc="1"/>
          <a:lstStyle/>
          <a:p>
            <a:pPr defTabSz="457200" fontAlgn="base">
              <a:spcBef>
                <a:spcPct val="0"/>
              </a:spcBef>
              <a:spcAft>
                <a:spcPct val="0"/>
              </a:spcAft>
              <a:defRPr/>
            </a:pPr>
            <a:endParaRPr lang="zh-CN" altLang="en-US" sz="900">
              <a:solidFill>
                <a:srgbClr val="000000"/>
              </a:solidFill>
              <a:latin typeface="Arial" panose="020B0604020202020204" pitchFamily="34" charset="0"/>
              <a:ea typeface="宋体" panose="02010600030101010101" pitchFamily="2" charset="-122"/>
            </a:endParaRPr>
          </a:p>
        </p:txBody>
      </p:sp>
      <p:sp>
        <p:nvSpPr>
          <p:cNvPr id="10" name="圆角矩形标注 9"/>
          <p:cNvSpPr/>
          <p:nvPr/>
        </p:nvSpPr>
        <p:spPr>
          <a:xfrm>
            <a:off x="3341236" y="2586917"/>
            <a:ext cx="1883757" cy="802440"/>
          </a:xfrm>
          <a:prstGeom prst="wedgeRoundRectCallout">
            <a:avLst>
              <a:gd name="adj1" fmla="val -63582"/>
              <a:gd name="adj2" fmla="val 72289"/>
              <a:gd name="adj3" fmla="val 16667"/>
            </a:avLst>
          </a:prstGeom>
          <a:solidFill>
            <a:srgbClr val="2850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圆角矩形标注 7"/>
          <p:cNvSpPr/>
          <p:nvPr/>
        </p:nvSpPr>
        <p:spPr bwMode="auto">
          <a:xfrm>
            <a:off x="3319544" y="2285941"/>
            <a:ext cx="1933378" cy="1431852"/>
          </a:xfrm>
          <a:prstGeom prst="wedgeRoundRectCallout">
            <a:avLst>
              <a:gd name="adj1" fmla="val -96197"/>
              <a:gd name="adj2" fmla="val 38988"/>
              <a:gd name="adj3" fmla="val 16667"/>
            </a:avLst>
          </a:prstGeom>
          <a:noFill/>
          <a:ln w="19050" cap="flat" cmpd="sng" algn="ctr">
            <a:noFill/>
            <a:prstDash val="solid"/>
            <a:round/>
            <a:headEnd type="none" w="med" len="med"/>
            <a:tailEnd type="none" w="med" len="med"/>
          </a:ln>
          <a:effectLst/>
        </p:spPr>
        <p:txBody>
          <a:bodyPr vert="horz" wrap="square" lIns="45720" tIns="22860" rIns="45720" bIns="22860" numCol="1" rtlCol="0" anchor="ctr" anchorCtr="0" compatLnSpc="1"/>
          <a:lstStyle/>
          <a:p>
            <a:pPr algn="just" eaLnBrk="0" fontAlgn="base" hangingPunct="0">
              <a:spcBef>
                <a:spcPct val="0"/>
              </a:spcBef>
              <a:spcAft>
                <a:spcPct val="0"/>
              </a:spcAft>
              <a:defRPr/>
            </a:pPr>
            <a:r>
              <a:rPr lang="en-US" altLang="zh-CN" sz="1050" dirty="0">
                <a:solidFill>
                  <a:schemeClr val="bg1"/>
                </a:solidFill>
              </a:rPr>
              <a:t>FY3E/X-EUVI 19.5nm observation (The black area on the solar disk is a coronal hole, 2022/04/19)</a:t>
            </a:r>
            <a:endParaRPr kumimoji="1" lang="zh-CN" altLang="en-US" sz="1050" b="1" dirty="0">
              <a:solidFill>
                <a:schemeClr val="bg1"/>
              </a:solidFill>
              <a:ea typeface="微软雅黑" panose="020B0503020204020204" charset="-122"/>
            </a:endParaRPr>
          </a:p>
        </p:txBody>
      </p:sp>
      <p:grpSp>
        <p:nvGrpSpPr>
          <p:cNvPr id="3" name="组合 2"/>
          <p:cNvGrpSpPr/>
          <p:nvPr/>
        </p:nvGrpSpPr>
        <p:grpSpPr>
          <a:xfrm>
            <a:off x="5294995" y="2694873"/>
            <a:ext cx="6841446" cy="3733081"/>
            <a:chOff x="251520" y="2670282"/>
            <a:chExt cx="6021328" cy="3446575"/>
          </a:xfrm>
        </p:grpSpPr>
        <p:sp>
          <p:nvSpPr>
            <p:cNvPr id="9" name="文本框 8"/>
            <p:cNvSpPr txBox="1"/>
            <p:nvPr/>
          </p:nvSpPr>
          <p:spPr>
            <a:xfrm>
              <a:off x="1188130" y="5255746"/>
              <a:ext cx="4571999" cy="861111"/>
            </a:xfrm>
            <a:prstGeom prst="rect">
              <a:avLst/>
            </a:prstGeom>
            <a:noFill/>
          </p:spPr>
          <p:txBody>
            <a:bodyPr wrap="square">
              <a:spAutoFit/>
            </a:bodyPr>
            <a:lstStyle/>
            <a:p>
              <a:r>
                <a:rPr lang="en-US" altLang="zh-CN" dirty="0"/>
                <a:t>X-ray images and extreme ultraviolet images</a:t>
              </a:r>
              <a:endParaRPr lang="en-US" altLang="zh-CN" dirty="0"/>
            </a:p>
          </p:txBody>
        </p:sp>
        <p:grpSp>
          <p:nvGrpSpPr>
            <p:cNvPr id="5" name="组合 4"/>
            <p:cNvGrpSpPr/>
            <p:nvPr/>
          </p:nvGrpSpPr>
          <p:grpSpPr>
            <a:xfrm>
              <a:off x="4260029" y="2692868"/>
              <a:ext cx="2012819" cy="2398508"/>
              <a:chOff x="4260029" y="2692868"/>
              <a:chExt cx="2012819" cy="2398508"/>
            </a:xfrm>
          </p:grpSpPr>
          <p:pic>
            <p:nvPicPr>
              <p:cNvPr id="21" name="图片 2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60029" y="2692868"/>
                <a:ext cx="2012819" cy="2398508"/>
              </a:xfrm>
              <a:prstGeom prst="rect">
                <a:avLst/>
              </a:prstGeom>
            </p:spPr>
          </p:pic>
          <p:pic>
            <p:nvPicPr>
              <p:cNvPr id="24" name="Picture 3"/>
              <p:cNvPicPr>
                <a:picLocks noChangeAspect="1" noChangeArrowheads="1"/>
              </p:cNvPicPr>
              <p:nvPr/>
            </p:nvPicPr>
            <p:blipFill>
              <a:blip r:embed="rId5"/>
              <a:srcRect/>
              <a:stretch>
                <a:fillRect/>
              </a:stretch>
            </p:blipFill>
            <p:spPr bwMode="auto">
              <a:xfrm>
                <a:off x="5731781" y="4693111"/>
                <a:ext cx="370674" cy="240613"/>
              </a:xfrm>
              <a:prstGeom prst="rect">
                <a:avLst/>
              </a:prstGeom>
              <a:noFill/>
              <a:ln w="9525">
                <a:noFill/>
                <a:miter lim="800000"/>
                <a:headEnd/>
                <a:tailEnd/>
              </a:ln>
              <a:effectLst>
                <a:outerShdw blurRad="50800" dist="38100" dir="2700000" algn="tl" rotWithShape="0">
                  <a:prstClr val="black">
                    <a:alpha val="40000"/>
                  </a:prstClr>
                </a:outerShdw>
              </a:effectLst>
            </p:spPr>
          </p:pic>
        </p:grpSp>
        <p:grpSp>
          <p:nvGrpSpPr>
            <p:cNvPr id="17" name="组合 16"/>
            <p:cNvGrpSpPr/>
            <p:nvPr/>
          </p:nvGrpSpPr>
          <p:grpSpPr>
            <a:xfrm>
              <a:off x="251520" y="2670282"/>
              <a:ext cx="3672414" cy="2496255"/>
              <a:chOff x="251520" y="2670282"/>
              <a:chExt cx="3672414" cy="2496255"/>
            </a:xfrm>
          </p:grpSpPr>
          <p:pic>
            <p:nvPicPr>
              <p:cNvPr id="18" name="图片 17"/>
              <p:cNvPicPr>
                <a:picLocks noChangeAspect="1"/>
              </p:cNvPicPr>
              <p:nvPr/>
            </p:nvPicPr>
            <p:blipFill rotWithShape="1">
              <a:blip r:embed="rId6" cstate="print">
                <a:extLst>
                  <a:ext uri="{28A0092B-C50C-407E-A947-70E740481C1C}">
                    <a14:useLocalDpi xmlns:a14="http://schemas.microsoft.com/office/drawing/2010/main" val="0"/>
                  </a:ext>
                </a:extLst>
              </a:blip>
              <a:srcRect b="33225"/>
              <a:stretch>
                <a:fillRect/>
              </a:stretch>
            </p:blipFill>
            <p:spPr>
              <a:xfrm>
                <a:off x="251520" y="2670282"/>
                <a:ext cx="3672414" cy="2496255"/>
              </a:xfrm>
              <a:prstGeom prst="rect">
                <a:avLst/>
              </a:prstGeom>
            </p:spPr>
          </p:pic>
          <p:pic>
            <p:nvPicPr>
              <p:cNvPr id="19" name="Picture 3"/>
              <p:cNvPicPr>
                <a:picLocks noChangeAspect="1" noChangeArrowheads="1"/>
              </p:cNvPicPr>
              <p:nvPr/>
            </p:nvPicPr>
            <p:blipFill>
              <a:blip r:embed="rId5"/>
              <a:srcRect/>
              <a:stretch>
                <a:fillRect/>
              </a:stretch>
            </p:blipFill>
            <p:spPr bwMode="auto">
              <a:xfrm>
                <a:off x="2914975" y="4693111"/>
                <a:ext cx="370674" cy="240613"/>
              </a:xfrm>
              <a:prstGeom prst="rect">
                <a:avLst/>
              </a:prstGeom>
              <a:noFill/>
              <a:ln w="9525">
                <a:noFill/>
                <a:miter lim="800000"/>
                <a:headEnd/>
                <a:tailEnd/>
              </a:ln>
              <a:effectLst>
                <a:outerShdw blurRad="50800" dist="38100" dir="2700000" algn="tl" rotWithShape="0">
                  <a:prstClr val="black">
                    <a:alpha val="40000"/>
                  </a:prstClr>
                </a:outerShdw>
              </a:effectLst>
            </p:spPr>
          </p:pic>
        </p:grpSp>
      </p:gr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a:blip r:embed="rId1"/>
          <a:stretch>
            <a:fillRect/>
          </a:stretch>
        </p:blipFill>
        <p:spPr>
          <a:xfrm>
            <a:off x="5953125" y="1199515"/>
            <a:ext cx="3566795" cy="2340610"/>
          </a:xfrm>
          <a:prstGeom prst="rect">
            <a:avLst/>
          </a:prstGeom>
          <a:noFill/>
          <a:ln w="9525">
            <a:noFill/>
          </a:ln>
        </p:spPr>
      </p:pic>
      <p:pic>
        <p:nvPicPr>
          <p:cNvPr id="4" name="图片 3"/>
          <p:cNvPicPr>
            <a:picLocks noChangeAspect="1"/>
          </p:cNvPicPr>
          <p:nvPr/>
        </p:nvPicPr>
        <p:blipFill>
          <a:blip r:embed="rId2"/>
          <a:stretch>
            <a:fillRect/>
          </a:stretch>
        </p:blipFill>
        <p:spPr>
          <a:xfrm>
            <a:off x="8510905" y="219710"/>
            <a:ext cx="3578225" cy="917575"/>
          </a:xfrm>
          <a:prstGeom prst="rect">
            <a:avLst/>
          </a:prstGeom>
        </p:spPr>
      </p:pic>
      <p:sp>
        <p:nvSpPr>
          <p:cNvPr id="42" name="内容占位符 2"/>
          <p:cNvSpPr txBox="1"/>
          <p:nvPr/>
        </p:nvSpPr>
        <p:spPr>
          <a:xfrm>
            <a:off x="107315" y="1316355"/>
            <a:ext cx="5988050" cy="512445"/>
          </a:xfrm>
          <a:prstGeom prst="rect">
            <a:avLst/>
          </a:prstGeom>
        </p:spPr>
        <p:txBody>
          <a:bodyPr>
            <a:noAutofit/>
          </a:bodyPr>
          <a:lstStyle>
            <a:defPPr>
              <a:defRPr lang="zh-CN"/>
            </a:defPPr>
            <a:lvl1pPr marL="228600" indent="-228600" fontAlgn="auto">
              <a:lnSpc>
                <a:spcPct val="150000"/>
              </a:lnSpc>
              <a:spcBef>
                <a:spcPts val="1000"/>
              </a:spcBef>
              <a:spcAft>
                <a:spcPts val="0"/>
              </a:spcAft>
              <a:buClr>
                <a:srgbClr val="FF0000"/>
              </a:buClr>
              <a:buFont typeface="Wingdings" panose="05000000000000000000" pitchFamily="2" charset="2"/>
              <a:buChar char="p"/>
              <a:defRPr sz="2400" b="0" kern="100">
                <a:latin typeface="+mj-ea"/>
                <a:ea typeface="+mj-ea"/>
                <a:cs typeface="仿宋_GB2312" panose="02010609030101010101" pitchFamily="49" charset="-122"/>
              </a:defRPr>
            </a:lvl1pPr>
            <a:lvl2pPr marL="685800" indent="-228600">
              <a:lnSpc>
                <a:spcPct val="90000"/>
              </a:lnSpc>
              <a:spcBef>
                <a:spcPts val="500"/>
              </a:spcBef>
              <a:buFont typeface="Arial" panose="020B0604020202020204" pitchFamily="34" charset="0"/>
              <a:buChar char="•"/>
              <a:defRPr sz="2400">
                <a:latin typeface="+mn-lt"/>
                <a:ea typeface="+mn-ea"/>
              </a:defRPr>
            </a:lvl2pPr>
            <a:lvl3pPr marL="1143000" indent="-228600">
              <a:lnSpc>
                <a:spcPct val="90000"/>
              </a:lnSpc>
              <a:spcBef>
                <a:spcPts val="500"/>
              </a:spcBef>
              <a:buFont typeface="Arial" panose="020B0604020202020204" pitchFamily="34" charset="0"/>
              <a:buChar char="•"/>
              <a:defRPr sz="2000">
                <a:latin typeface="+mn-lt"/>
                <a:ea typeface="+mn-ea"/>
              </a:defRPr>
            </a:lvl3pPr>
            <a:lvl4pPr marL="1600200" indent="-228600">
              <a:lnSpc>
                <a:spcPct val="90000"/>
              </a:lnSpc>
              <a:spcBef>
                <a:spcPts val="500"/>
              </a:spcBef>
              <a:buFont typeface="Arial" panose="020B0604020202020204" pitchFamily="34" charset="0"/>
              <a:buChar char="•"/>
              <a:defRPr sz="1800">
                <a:latin typeface="+mn-lt"/>
                <a:ea typeface="+mn-ea"/>
              </a:defRPr>
            </a:lvl4pPr>
            <a:lvl5pPr marL="2057400" indent="-228600">
              <a:lnSpc>
                <a:spcPct val="90000"/>
              </a:lnSpc>
              <a:spcBef>
                <a:spcPts val="500"/>
              </a:spcBef>
              <a:buFont typeface="Arial" panose="020B0604020202020204" pitchFamily="34" charset="0"/>
              <a:buChar char="•"/>
              <a:defRPr sz="1800">
                <a:latin typeface="+mn-lt"/>
                <a:ea typeface="+mn-ea"/>
              </a:defRPr>
            </a:lvl5pPr>
            <a:lvl6pPr marL="2514600" indent="-228600">
              <a:lnSpc>
                <a:spcPct val="90000"/>
              </a:lnSpc>
              <a:spcBef>
                <a:spcPts val="500"/>
              </a:spcBef>
              <a:buFont typeface="Arial" panose="020B0604020202020204" pitchFamily="34" charset="0"/>
              <a:buChar char="•"/>
              <a:defRPr sz="1800">
                <a:latin typeface="+mn-lt"/>
                <a:ea typeface="+mn-ea"/>
              </a:defRPr>
            </a:lvl6pPr>
            <a:lvl7pPr marL="2971800" indent="-228600">
              <a:lnSpc>
                <a:spcPct val="90000"/>
              </a:lnSpc>
              <a:spcBef>
                <a:spcPts val="500"/>
              </a:spcBef>
              <a:buFont typeface="Arial" panose="020B0604020202020204" pitchFamily="34" charset="0"/>
              <a:buChar char="•"/>
              <a:defRPr sz="1800">
                <a:latin typeface="+mn-lt"/>
                <a:ea typeface="+mn-ea"/>
              </a:defRPr>
            </a:lvl7pPr>
            <a:lvl8pPr marL="3429000" indent="-228600">
              <a:lnSpc>
                <a:spcPct val="90000"/>
              </a:lnSpc>
              <a:spcBef>
                <a:spcPts val="500"/>
              </a:spcBef>
              <a:buFont typeface="Arial" panose="020B0604020202020204" pitchFamily="34" charset="0"/>
              <a:buChar char="•"/>
              <a:defRPr sz="1800">
                <a:latin typeface="+mn-lt"/>
                <a:ea typeface="+mn-ea"/>
              </a:defRPr>
            </a:lvl8pPr>
            <a:lvl9pPr marL="3886200" indent="-228600">
              <a:lnSpc>
                <a:spcPct val="90000"/>
              </a:lnSpc>
              <a:spcBef>
                <a:spcPts val="500"/>
              </a:spcBef>
              <a:buFont typeface="Arial" panose="020B0604020202020204" pitchFamily="34" charset="0"/>
              <a:buChar char="•"/>
              <a:defRPr sz="1800">
                <a:latin typeface="+mn-lt"/>
                <a:ea typeface="+mn-ea"/>
              </a:defRPr>
            </a:lvl9pPr>
          </a:lstStyle>
          <a:p>
            <a:pPr algn="l">
              <a:lnSpc>
                <a:spcPct val="100000"/>
              </a:lnSpc>
              <a:spcBef>
                <a:spcPts val="0"/>
              </a:spcBef>
              <a:buClr>
                <a:srgbClr val="008CBF"/>
              </a:buClr>
              <a:buSzTx/>
              <a:buFont typeface="Arial" panose="020B0604020202020204" pitchFamily="34" charset="0"/>
              <a:buChar char="•"/>
            </a:pPr>
            <a:r>
              <a:rPr lang="en-US" altLang="zh-CN" sz="1800" kern="1200" dirty="0">
                <a:solidFill>
                  <a:schemeClr val="tx2"/>
                </a:solidFill>
                <a:latin typeface="Arial" panose="020B0604020202020204" pitchFamily="34" charset="0"/>
                <a:ea typeface="+mn-ea"/>
                <a:cs typeface="Arial" panose="020B0604020202020204" pitchFamily="34" charset="0"/>
              </a:rPr>
              <a:t>Platform: FY-4C/D Geostationary Satellite </a:t>
            </a:r>
            <a:endParaRPr lang="en-US" altLang="zh-CN" sz="1800" kern="1200" dirty="0">
              <a:solidFill>
                <a:schemeClr val="tx2"/>
              </a:solidFill>
              <a:latin typeface="Arial" panose="020B0604020202020204" pitchFamily="34" charset="0"/>
              <a:ea typeface="+mn-ea"/>
              <a:cs typeface="Arial" panose="020B0604020202020204" pitchFamily="34" charset="0"/>
            </a:endParaRPr>
          </a:p>
          <a:p>
            <a:pPr algn="l">
              <a:lnSpc>
                <a:spcPct val="100000"/>
              </a:lnSpc>
              <a:spcBef>
                <a:spcPts val="0"/>
              </a:spcBef>
              <a:buClr>
                <a:srgbClr val="008CBF"/>
              </a:buClr>
              <a:buSzTx/>
              <a:buFont typeface="Arial" panose="020B0604020202020204" pitchFamily="34" charset="0"/>
              <a:buChar char="•"/>
            </a:pPr>
            <a:r>
              <a:rPr lang="en-US" altLang="zh-CN" sz="1800" kern="1200" dirty="0">
                <a:solidFill>
                  <a:schemeClr val="tx2"/>
                </a:solidFill>
                <a:latin typeface="Arial" panose="020B0604020202020204" pitchFamily="34" charset="0"/>
                <a:ea typeface="+mn-ea"/>
                <a:cs typeface="Arial" panose="020B0604020202020204" pitchFamily="34" charset="0"/>
              </a:rPr>
              <a:t>Key Method: One optical system, one detector with Four-band partitioned mirror coating.</a:t>
            </a:r>
            <a:endParaRPr lang="en-US" altLang="zh-CN" sz="1800" kern="1200" dirty="0">
              <a:solidFill>
                <a:schemeClr val="tx2"/>
              </a:solidFill>
              <a:latin typeface="Arial" panose="020B0604020202020204" pitchFamily="34" charset="0"/>
              <a:ea typeface="+mn-ea"/>
              <a:cs typeface="Arial" panose="020B0604020202020204" pitchFamily="34" charset="0"/>
            </a:endParaRPr>
          </a:p>
          <a:p>
            <a:pPr algn="l">
              <a:lnSpc>
                <a:spcPct val="100000"/>
              </a:lnSpc>
              <a:spcBef>
                <a:spcPts val="0"/>
              </a:spcBef>
              <a:buClr>
                <a:srgbClr val="008CBF"/>
              </a:buClr>
              <a:buSzTx/>
              <a:buFont typeface="Arial" panose="020B0604020202020204" pitchFamily="34" charset="0"/>
              <a:buChar char="•"/>
            </a:pPr>
            <a:r>
              <a:rPr lang="en-US" altLang="zh-CN" sz="1800" b="1" kern="1200" dirty="0">
                <a:solidFill>
                  <a:schemeClr val="tx2"/>
                </a:solidFill>
                <a:latin typeface="Arial" panose="020B0604020202020204" pitchFamily="34" charset="0"/>
                <a:ea typeface="+mn-ea"/>
                <a:cs typeface="Arial" panose="020B0604020202020204" pitchFamily="34" charset="0"/>
              </a:rPr>
              <a:t>Wavebands: 9.4nm, 17.1nm, 21.1nm, and 30.4nm</a:t>
            </a:r>
            <a:r>
              <a:rPr lang="en-US" altLang="zh-CN" sz="1800" kern="1200" dirty="0">
                <a:solidFill>
                  <a:schemeClr val="tx2"/>
                </a:solidFill>
                <a:latin typeface="Arial" panose="020B0604020202020204" pitchFamily="34" charset="0"/>
                <a:ea typeface="+mn-ea"/>
                <a:cs typeface="Arial" panose="020B0604020202020204" pitchFamily="34" charset="0"/>
              </a:rPr>
              <a:t>.</a:t>
            </a:r>
            <a:endParaRPr lang="en-US" altLang="zh-CN" sz="1800" kern="1200" dirty="0">
              <a:solidFill>
                <a:schemeClr val="tx2"/>
              </a:solidFill>
              <a:latin typeface="Arial" panose="020B0604020202020204" pitchFamily="34" charset="0"/>
              <a:ea typeface="+mn-ea"/>
              <a:cs typeface="Arial" panose="020B0604020202020204" pitchFamily="34" charset="0"/>
            </a:endParaRPr>
          </a:p>
          <a:p>
            <a:pPr algn="l">
              <a:lnSpc>
                <a:spcPct val="100000"/>
              </a:lnSpc>
              <a:spcBef>
                <a:spcPts val="0"/>
              </a:spcBef>
              <a:buClr>
                <a:srgbClr val="008CBF"/>
              </a:buClr>
              <a:buSzTx/>
              <a:buFont typeface="Arial" panose="020B0604020202020204" pitchFamily="34" charset="0"/>
              <a:buChar char="•"/>
            </a:pPr>
            <a:r>
              <a:rPr lang="en-US" altLang="zh-CN" sz="1800" b="1" kern="1200" dirty="0">
                <a:solidFill>
                  <a:schemeClr val="tx2"/>
                </a:solidFill>
                <a:latin typeface="Arial" panose="020B0604020202020204" pitchFamily="34" charset="0"/>
                <a:ea typeface="+mn-ea"/>
                <a:cs typeface="Arial" panose="020B0604020202020204" pitchFamily="34" charset="0"/>
              </a:rPr>
              <a:t>Advantage: Continuous, high-temporal-resolution imaging of the Sun </a:t>
            </a:r>
            <a:endParaRPr lang="en-US" altLang="zh-CN" sz="1800" b="1" kern="1200" dirty="0">
              <a:solidFill>
                <a:schemeClr val="tx2"/>
              </a:solidFill>
              <a:latin typeface="Arial" panose="020B0604020202020204" pitchFamily="34" charset="0"/>
              <a:ea typeface="+mn-ea"/>
              <a:cs typeface="Arial" panose="020B0604020202020204" pitchFamily="34" charset="0"/>
            </a:endParaRPr>
          </a:p>
          <a:p>
            <a:pPr algn="l">
              <a:lnSpc>
                <a:spcPct val="100000"/>
              </a:lnSpc>
              <a:spcBef>
                <a:spcPts val="0"/>
              </a:spcBef>
              <a:buClr>
                <a:srgbClr val="008CBF"/>
              </a:buClr>
              <a:buSzTx/>
              <a:buFont typeface="Arial" panose="020B0604020202020204" pitchFamily="34" charset="0"/>
              <a:buChar char="•"/>
            </a:pPr>
            <a:r>
              <a:rPr lang="en-US" altLang="zh-CN" sz="1800" kern="1200" dirty="0">
                <a:solidFill>
                  <a:schemeClr val="tx2"/>
                </a:solidFill>
                <a:latin typeface="Arial" panose="020B0604020202020204" pitchFamily="34" charset="0"/>
                <a:ea typeface="+mn-ea"/>
                <a:cs typeface="Arial" panose="020B0604020202020204" pitchFamily="34" charset="0"/>
              </a:rPr>
              <a:t>Launch: C 2025, D </a:t>
            </a:r>
            <a:r>
              <a:rPr lang="en-US" altLang="zh-CN" sz="1800" kern="1200" dirty="0">
                <a:solidFill>
                  <a:schemeClr val="tx2"/>
                </a:solidFill>
                <a:latin typeface="Arial" panose="020B0604020202020204" pitchFamily="34" charset="0"/>
                <a:ea typeface="+mn-ea"/>
                <a:cs typeface="Arial" panose="020B0604020202020204" pitchFamily="34" charset="0"/>
              </a:rPr>
              <a:t>TBD</a:t>
            </a:r>
            <a:endParaRPr lang="en-US" altLang="zh-CN" sz="1800" kern="1200" dirty="0">
              <a:solidFill>
                <a:schemeClr val="tx2"/>
              </a:solidFill>
              <a:latin typeface="Arial" panose="020B0604020202020204" pitchFamily="34" charset="0"/>
              <a:ea typeface="+mn-ea"/>
              <a:cs typeface="Arial" panose="020B0604020202020204" pitchFamily="34" charset="0"/>
            </a:endParaRPr>
          </a:p>
        </p:txBody>
      </p:sp>
      <p:sp>
        <p:nvSpPr>
          <p:cNvPr id="7" name="Title 1"/>
          <p:cNvSpPr>
            <a:spLocks noGrp="1"/>
          </p:cNvSpPr>
          <p:nvPr>
            <p:ph type="title"/>
          </p:nvPr>
        </p:nvSpPr>
        <p:spPr/>
        <p:txBody>
          <a:bodyPr>
            <a:normAutofit fontScale="90000"/>
          </a:bodyPr>
          <a:lstStyle/>
          <a:p>
            <a:r>
              <a:rPr lang="en-US" altLang="zh-CN" sz="2700" dirty="0"/>
              <a:t>Fengyun Satellite Optical Payload Development</a:t>
            </a:r>
            <a:br>
              <a:rPr lang="en-US" altLang="zh-CN" sz="2700" dirty="0"/>
            </a:br>
            <a:r>
              <a:rPr lang="en-US" altLang="zh-CN" sz="2700" dirty="0">
                <a:sym typeface="+mn-ea"/>
              </a:rPr>
              <a:t>Solar EUV Imager/FY-4D,C</a:t>
            </a:r>
            <a:endParaRPr lang="zh-CN" altLang="en-US" sz="2700" dirty="0">
              <a:sym typeface="+mn-ea"/>
            </a:endParaRPr>
          </a:p>
        </p:txBody>
      </p:sp>
      <p:pic>
        <p:nvPicPr>
          <p:cNvPr id="3"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1413" t="15187" r="8613" b="12600"/>
          <a:stretch>
            <a:fillRect/>
          </a:stretch>
        </p:blipFill>
        <p:spPr bwMode="auto">
          <a:xfrm>
            <a:off x="7067391" y="3802556"/>
            <a:ext cx="3869574" cy="26195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5" name="对象 4"/>
          <p:cNvGraphicFramePr>
            <a:graphicFrameLocks noChangeAspect="1"/>
          </p:cNvGraphicFramePr>
          <p:nvPr/>
        </p:nvGraphicFramePr>
        <p:xfrm>
          <a:off x="8807783" y="1134440"/>
          <a:ext cx="3383250" cy="2574102"/>
        </p:xfrm>
        <a:graphic>
          <a:graphicData uri="http://schemas.openxmlformats.org/presentationml/2006/ole">
            <mc:AlternateContent xmlns:mc="http://schemas.openxmlformats.org/markup-compatibility/2006">
              <mc:Choice xmlns:v="urn:schemas-microsoft-com:vml" Requires="v">
                <p:oleObj spid="_x0000_s6" name="Visio" r:id="rId4" imgW="9744075" imgH="7423150" progId="Visio.Drawing.11">
                  <p:embed/>
                </p:oleObj>
              </mc:Choice>
              <mc:Fallback>
                <p:oleObj name="Visio" r:id="rId4" imgW="9744075" imgH="7423150" progId="Visio.Drawing.11">
                  <p:embed/>
                  <p:pic>
                    <p:nvPicPr>
                      <p:cNvPr id="0" name="对象 6"/>
                      <p:cNvPicPr>
                        <a:picLocks noChangeAspect="1" noChangeArrowheads="1"/>
                      </p:cNvPicPr>
                      <p:nvPr/>
                    </p:nvPicPr>
                    <p:blipFill>
                      <a:blip r:embed="rId5"/>
                      <a:srcRect/>
                      <a:stretch>
                        <a:fillRect/>
                      </a:stretch>
                    </p:blipFill>
                    <p:spPr bwMode="auto">
                      <a:xfrm>
                        <a:off x="8807783" y="1134440"/>
                        <a:ext cx="3383250" cy="2574102"/>
                      </a:xfrm>
                      <a:prstGeom prst="rect">
                        <a:avLst/>
                      </a:prstGeom>
                      <a:noFill/>
                    </p:spPr>
                  </p:pic>
                </p:oleObj>
              </mc:Fallback>
            </mc:AlternateContent>
          </a:graphicData>
        </a:graphic>
      </p:graphicFrame>
      <p:graphicFrame>
        <p:nvGraphicFramePr>
          <p:cNvPr id="8" name="表格 7"/>
          <p:cNvGraphicFramePr>
            <a:graphicFrameLocks noGrp="1"/>
          </p:cNvGraphicFramePr>
          <p:nvPr/>
        </p:nvGraphicFramePr>
        <p:xfrm>
          <a:off x="254825" y="3468203"/>
          <a:ext cx="5610398" cy="3228507"/>
        </p:xfrm>
        <a:graphic>
          <a:graphicData uri="http://schemas.openxmlformats.org/drawingml/2006/table">
            <a:tbl>
              <a:tblPr firstRow="1" bandRow="1">
                <a:tableStyleId>{5940675A-B579-460E-94D1-54222C63F5DA}</a:tableStyleId>
              </a:tblPr>
              <a:tblGrid>
                <a:gridCol w="2118632"/>
                <a:gridCol w="3491766"/>
              </a:tblGrid>
              <a:tr h="301651">
                <a:tc>
                  <a:txBody>
                    <a:bodyPr/>
                    <a:lstStyle/>
                    <a:p>
                      <a:pPr algn="l">
                        <a:buNone/>
                      </a:pPr>
                      <a:r>
                        <a:rPr lang="en-US" dirty="0">
                          <a:effectLst/>
                        </a:rPr>
                        <a:t>Specification</a:t>
                      </a:r>
                      <a:endParaRPr lang="en-US" dirty="0">
                        <a:effectLst/>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buNone/>
                      </a:pPr>
                      <a:r>
                        <a:rPr lang="en-US" dirty="0">
                          <a:effectLst/>
                        </a:rPr>
                        <a:t>Value</a:t>
                      </a:r>
                      <a:endParaRPr lang="en-US" dirty="0">
                        <a:effectLst/>
                      </a:endParaRP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741102">
                <a:tc>
                  <a:txBody>
                    <a:bodyPr/>
                    <a:lstStyle/>
                    <a:p>
                      <a:pPr algn="l">
                        <a:buNone/>
                      </a:pPr>
                      <a:r>
                        <a:rPr lang="en-US" sz="1400" b="1" dirty="0">
                          <a:effectLst/>
                        </a:rPr>
                        <a:t>Wavelength Bands</a:t>
                      </a:r>
                      <a:endParaRPr lang="en-US" sz="1400" dirty="0">
                        <a:effectLst/>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buNone/>
                      </a:pPr>
                      <a:r>
                        <a:rPr lang="en-US" sz="1400" dirty="0">
                          <a:effectLst/>
                        </a:rPr>
                        <a:t>Fe XVIII 9.4nm </a:t>
                      </a:r>
                      <a:r>
                        <a:rPr lang="zh-CN" altLang="en-US" sz="1400" dirty="0">
                          <a:effectLst/>
                        </a:rPr>
                        <a:t>、</a:t>
                      </a:r>
                      <a:r>
                        <a:rPr lang="en-US" sz="1400" dirty="0">
                          <a:effectLst/>
                        </a:rPr>
                        <a:t>Fe IX 17.1nm </a:t>
                      </a:r>
                      <a:r>
                        <a:rPr lang="zh-CN" altLang="en-US" sz="1400" dirty="0">
                          <a:effectLst/>
                        </a:rPr>
                        <a:t>、</a:t>
                      </a:r>
                      <a:r>
                        <a:rPr lang="en-US" sz="1400" dirty="0">
                          <a:effectLst/>
                        </a:rPr>
                        <a:t>Fe XIV 21.1nm</a:t>
                      </a:r>
                      <a:r>
                        <a:rPr lang="zh-CN" altLang="en-US" sz="1400" dirty="0">
                          <a:effectLst/>
                        </a:rPr>
                        <a:t>、</a:t>
                      </a:r>
                      <a:r>
                        <a:rPr lang="en-US" sz="1400">
                          <a:effectLst/>
                        </a:rPr>
                        <a:t>He </a:t>
                      </a:r>
                      <a:r>
                        <a:rPr lang="en-US" sz="1400" dirty="0">
                          <a:effectLst/>
                        </a:rPr>
                        <a:t>II 30.4nm</a:t>
                      </a:r>
                      <a:endParaRPr lang="en-US" sz="1400" dirty="0">
                        <a:effectLst/>
                      </a:endParaRP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01651">
                <a:tc>
                  <a:txBody>
                    <a:bodyPr/>
                    <a:lstStyle/>
                    <a:p>
                      <a:pPr algn="l">
                        <a:buNone/>
                      </a:pPr>
                      <a:r>
                        <a:rPr lang="en-US" sz="1400" b="1">
                          <a:effectLst/>
                        </a:rPr>
                        <a:t>Reflecting Mirror</a:t>
                      </a:r>
                      <a:endParaRPr lang="en-US" sz="1400">
                        <a:effectLst/>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buNone/>
                      </a:pPr>
                      <a:r>
                        <a:rPr lang="en-US" sz="1400" dirty="0">
                          <a:effectLst/>
                        </a:rPr>
                        <a:t>Multilayer film - microcrystalline substrate</a:t>
                      </a:r>
                      <a:endParaRPr lang="en-US" sz="1400" dirty="0">
                        <a:effectLst/>
                      </a:endParaRP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65961">
                <a:tc>
                  <a:txBody>
                    <a:bodyPr/>
                    <a:lstStyle/>
                    <a:p>
                      <a:pPr algn="l">
                        <a:buNone/>
                      </a:pPr>
                      <a:r>
                        <a:rPr lang="en-US" sz="1400" b="1">
                          <a:effectLst/>
                        </a:rPr>
                        <a:t>Field of View</a:t>
                      </a:r>
                      <a:endParaRPr lang="en-US" sz="1400">
                        <a:effectLst/>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buNone/>
                      </a:pPr>
                      <a:r>
                        <a:rPr lang="en-US" sz="1400" dirty="0">
                          <a:effectLst/>
                        </a:rPr>
                        <a:t>42×42 arcminutes</a:t>
                      </a:r>
                      <a:endParaRPr lang="en-US" sz="1400" dirty="0">
                        <a:effectLst/>
                      </a:endParaRP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01651">
                <a:tc>
                  <a:txBody>
                    <a:bodyPr/>
                    <a:lstStyle/>
                    <a:p>
                      <a:pPr algn="l">
                        <a:buNone/>
                      </a:pPr>
                      <a:r>
                        <a:rPr lang="en-US" sz="1400" b="1">
                          <a:effectLst/>
                        </a:rPr>
                        <a:t>Resolution</a:t>
                      </a:r>
                      <a:endParaRPr lang="en-US" sz="1400">
                        <a:effectLst/>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buNone/>
                      </a:pPr>
                      <a:r>
                        <a:rPr lang="en-US" sz="1400" dirty="0">
                          <a:effectLst/>
                        </a:rPr>
                        <a:t>3.5 arcseconds</a:t>
                      </a:r>
                      <a:endParaRPr lang="en-US" sz="1400" dirty="0">
                        <a:effectLst/>
                      </a:endParaRP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512807">
                <a:tc>
                  <a:txBody>
                    <a:bodyPr/>
                    <a:lstStyle/>
                    <a:p>
                      <a:pPr algn="l">
                        <a:buNone/>
                      </a:pPr>
                      <a:r>
                        <a:rPr lang="en-US" sz="1400" b="1">
                          <a:effectLst/>
                        </a:rPr>
                        <a:t>CMOS Detector</a:t>
                      </a:r>
                      <a:endParaRPr lang="en-US" sz="1400">
                        <a:effectLst/>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buNone/>
                      </a:pPr>
                      <a:r>
                        <a:rPr lang="en-US" altLang="zh-CN" sz="1400" dirty="0">
                          <a:effectLst/>
                        </a:rPr>
                        <a:t>2048×2048</a:t>
                      </a:r>
                      <a:endParaRPr lang="en-US" altLang="zh-CN" sz="1400" dirty="0">
                        <a:effectLst/>
                      </a:endParaRP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419917">
                <a:tc>
                  <a:txBody>
                    <a:bodyPr/>
                    <a:lstStyle/>
                    <a:p>
                      <a:pPr algn="l">
                        <a:buNone/>
                      </a:pPr>
                      <a:r>
                        <a:rPr lang="en-US" sz="1400" b="1" dirty="0">
                          <a:effectLst/>
                        </a:rPr>
                        <a:t>Temporal Resolution</a:t>
                      </a:r>
                      <a:endParaRPr lang="en-US" sz="1400" dirty="0">
                        <a:effectLst/>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a:buNone/>
                      </a:pPr>
                      <a:r>
                        <a:rPr lang="en-US" sz="1400" dirty="0">
                          <a:effectLst/>
                        </a:rPr>
                        <a:t>5s</a:t>
                      </a:r>
                      <a:endParaRPr lang="en-US" sz="1400" dirty="0">
                        <a:effectLst/>
                      </a:endParaRP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stretch>
            <a:fillRect/>
          </a:stretch>
        </p:blipFill>
        <p:spPr>
          <a:xfrm>
            <a:off x="8510905" y="219710"/>
            <a:ext cx="3578225" cy="917575"/>
          </a:xfrm>
          <a:prstGeom prst="rect">
            <a:avLst/>
          </a:prstGeom>
        </p:spPr>
      </p:pic>
      <p:sp>
        <p:nvSpPr>
          <p:cNvPr id="42" name="内容占位符 2"/>
          <p:cNvSpPr txBox="1"/>
          <p:nvPr/>
        </p:nvSpPr>
        <p:spPr>
          <a:xfrm>
            <a:off x="107315" y="1316355"/>
            <a:ext cx="9093200" cy="512445"/>
          </a:xfrm>
          <a:prstGeom prst="rect">
            <a:avLst/>
          </a:prstGeom>
        </p:spPr>
        <p:txBody>
          <a:bodyPr>
            <a:noAutofit/>
          </a:bodyPr>
          <a:lstStyle>
            <a:defPPr>
              <a:defRPr lang="zh-CN"/>
            </a:defPPr>
            <a:lvl1pPr marL="228600" indent="-228600" fontAlgn="auto">
              <a:lnSpc>
                <a:spcPct val="150000"/>
              </a:lnSpc>
              <a:spcBef>
                <a:spcPts val="1000"/>
              </a:spcBef>
              <a:spcAft>
                <a:spcPts val="0"/>
              </a:spcAft>
              <a:buClr>
                <a:srgbClr val="FF0000"/>
              </a:buClr>
              <a:buFont typeface="Wingdings" panose="05000000000000000000" pitchFamily="2" charset="2"/>
              <a:buChar char="p"/>
              <a:defRPr sz="2400" b="0" kern="100">
                <a:latin typeface="+mj-ea"/>
                <a:ea typeface="+mj-ea"/>
                <a:cs typeface="仿宋_GB2312" panose="02010609030101010101" pitchFamily="49" charset="-122"/>
              </a:defRPr>
            </a:lvl1pPr>
            <a:lvl2pPr marL="685800" indent="-228600">
              <a:lnSpc>
                <a:spcPct val="90000"/>
              </a:lnSpc>
              <a:spcBef>
                <a:spcPts val="500"/>
              </a:spcBef>
              <a:buFont typeface="Arial" panose="020B0604020202020204" pitchFamily="34" charset="0"/>
              <a:buChar char="•"/>
              <a:defRPr sz="2400">
                <a:latin typeface="+mn-lt"/>
                <a:ea typeface="+mn-ea"/>
              </a:defRPr>
            </a:lvl2pPr>
            <a:lvl3pPr marL="1143000" indent="-228600">
              <a:lnSpc>
                <a:spcPct val="90000"/>
              </a:lnSpc>
              <a:spcBef>
                <a:spcPts val="500"/>
              </a:spcBef>
              <a:buFont typeface="Arial" panose="020B0604020202020204" pitchFamily="34" charset="0"/>
              <a:buChar char="•"/>
              <a:defRPr sz="2000">
                <a:latin typeface="+mn-lt"/>
                <a:ea typeface="+mn-ea"/>
              </a:defRPr>
            </a:lvl3pPr>
            <a:lvl4pPr marL="1600200" indent="-228600">
              <a:lnSpc>
                <a:spcPct val="90000"/>
              </a:lnSpc>
              <a:spcBef>
                <a:spcPts val="500"/>
              </a:spcBef>
              <a:buFont typeface="Arial" panose="020B0604020202020204" pitchFamily="34" charset="0"/>
              <a:buChar char="•"/>
              <a:defRPr sz="1800">
                <a:latin typeface="+mn-lt"/>
                <a:ea typeface="+mn-ea"/>
              </a:defRPr>
            </a:lvl4pPr>
            <a:lvl5pPr marL="2057400" indent="-228600">
              <a:lnSpc>
                <a:spcPct val="90000"/>
              </a:lnSpc>
              <a:spcBef>
                <a:spcPts val="500"/>
              </a:spcBef>
              <a:buFont typeface="Arial" panose="020B0604020202020204" pitchFamily="34" charset="0"/>
              <a:buChar char="•"/>
              <a:defRPr sz="1800">
                <a:latin typeface="+mn-lt"/>
                <a:ea typeface="+mn-ea"/>
              </a:defRPr>
            </a:lvl5pPr>
            <a:lvl6pPr marL="2514600" indent="-228600">
              <a:lnSpc>
                <a:spcPct val="90000"/>
              </a:lnSpc>
              <a:spcBef>
                <a:spcPts val="500"/>
              </a:spcBef>
              <a:buFont typeface="Arial" panose="020B0604020202020204" pitchFamily="34" charset="0"/>
              <a:buChar char="•"/>
              <a:defRPr sz="1800">
                <a:latin typeface="+mn-lt"/>
                <a:ea typeface="+mn-ea"/>
              </a:defRPr>
            </a:lvl6pPr>
            <a:lvl7pPr marL="2971800" indent="-228600">
              <a:lnSpc>
                <a:spcPct val="90000"/>
              </a:lnSpc>
              <a:spcBef>
                <a:spcPts val="500"/>
              </a:spcBef>
              <a:buFont typeface="Arial" panose="020B0604020202020204" pitchFamily="34" charset="0"/>
              <a:buChar char="•"/>
              <a:defRPr sz="1800">
                <a:latin typeface="+mn-lt"/>
                <a:ea typeface="+mn-ea"/>
              </a:defRPr>
            </a:lvl7pPr>
            <a:lvl8pPr marL="3429000" indent="-228600">
              <a:lnSpc>
                <a:spcPct val="90000"/>
              </a:lnSpc>
              <a:spcBef>
                <a:spcPts val="500"/>
              </a:spcBef>
              <a:buFont typeface="Arial" panose="020B0604020202020204" pitchFamily="34" charset="0"/>
              <a:buChar char="•"/>
              <a:defRPr sz="1800">
                <a:latin typeface="+mn-lt"/>
                <a:ea typeface="+mn-ea"/>
              </a:defRPr>
            </a:lvl8pPr>
            <a:lvl9pPr marL="3886200" indent="-228600">
              <a:lnSpc>
                <a:spcPct val="90000"/>
              </a:lnSpc>
              <a:spcBef>
                <a:spcPts val="500"/>
              </a:spcBef>
              <a:buFont typeface="Arial" panose="020B0604020202020204" pitchFamily="34" charset="0"/>
              <a:buChar char="•"/>
              <a:defRPr sz="1800">
                <a:latin typeface="+mn-lt"/>
                <a:ea typeface="+mn-ea"/>
              </a:defRPr>
            </a:lvl9pPr>
          </a:lstStyle>
          <a:p>
            <a:pPr algn="l">
              <a:lnSpc>
                <a:spcPct val="100000"/>
              </a:lnSpc>
              <a:spcBef>
                <a:spcPts val="0"/>
              </a:spcBef>
              <a:buClr>
                <a:srgbClr val="008CBF"/>
              </a:buClr>
              <a:buSzTx/>
              <a:buFont typeface="Arial" panose="020B0604020202020204" pitchFamily="34" charset="0"/>
              <a:buChar char="•"/>
            </a:pPr>
            <a:r>
              <a:rPr lang="en-US" altLang="zh-CN" sz="1800" kern="1200" dirty="0">
                <a:solidFill>
                  <a:schemeClr val="tx2"/>
                </a:solidFill>
                <a:latin typeface="Arial" panose="020B0604020202020204" pitchFamily="34" charset="0"/>
                <a:ea typeface="+mn-ea"/>
                <a:cs typeface="Arial" panose="020B0604020202020204" pitchFamily="34" charset="0"/>
              </a:rPr>
              <a:t>Key Application: </a:t>
            </a:r>
            <a:r>
              <a:rPr lang="en-US" altLang="zh-CN" sz="1800" b="1" kern="1200" dirty="0">
                <a:solidFill>
                  <a:schemeClr val="tx2"/>
                </a:solidFill>
                <a:latin typeface="Arial" panose="020B0604020202020204" pitchFamily="34" charset="0"/>
                <a:ea typeface="+mn-ea"/>
                <a:cs typeface="Arial" panose="020B0604020202020204" pitchFamily="34" charset="0"/>
              </a:rPr>
              <a:t>Multi-layer monitoring for hazardous space weather warnings </a:t>
            </a:r>
            <a:endParaRPr lang="en-US" altLang="zh-CN" sz="1800" b="1" kern="1200" dirty="0">
              <a:solidFill>
                <a:schemeClr val="tx2"/>
              </a:solidFill>
              <a:latin typeface="Arial" panose="020B0604020202020204" pitchFamily="34" charset="0"/>
              <a:ea typeface="+mn-ea"/>
              <a:cs typeface="Arial" panose="020B0604020202020204" pitchFamily="34" charset="0"/>
            </a:endParaRPr>
          </a:p>
          <a:p>
            <a:pPr algn="l">
              <a:lnSpc>
                <a:spcPct val="100000"/>
              </a:lnSpc>
              <a:spcBef>
                <a:spcPts val="0"/>
              </a:spcBef>
              <a:buClr>
                <a:srgbClr val="008CBF"/>
              </a:buClr>
              <a:buSzTx/>
              <a:buFont typeface="Arial" panose="020B0604020202020204" pitchFamily="34" charset="0"/>
              <a:buChar char="•"/>
            </a:pPr>
            <a:endParaRPr lang="en-US" altLang="zh-CN" sz="1800" b="1" kern="1200" dirty="0">
              <a:solidFill>
                <a:schemeClr val="tx2"/>
              </a:solidFill>
              <a:latin typeface="Arial" panose="020B0604020202020204" pitchFamily="34" charset="0"/>
              <a:ea typeface="+mn-ea"/>
              <a:cs typeface="Arial" panose="020B0604020202020204" pitchFamily="34" charset="0"/>
            </a:endParaRPr>
          </a:p>
        </p:txBody>
      </p:sp>
      <p:sp>
        <p:nvSpPr>
          <p:cNvPr id="7" name="Title 1"/>
          <p:cNvSpPr>
            <a:spLocks noGrp="1"/>
          </p:cNvSpPr>
          <p:nvPr>
            <p:ph type="title"/>
          </p:nvPr>
        </p:nvSpPr>
        <p:spPr/>
        <p:txBody>
          <a:bodyPr>
            <a:normAutofit fontScale="90000"/>
          </a:bodyPr>
          <a:lstStyle/>
          <a:p>
            <a:r>
              <a:rPr lang="en-US" altLang="zh-CN" sz="2700" dirty="0"/>
              <a:t>Fengyun Satellite Optical Payload Development</a:t>
            </a:r>
            <a:br>
              <a:rPr lang="en-US" altLang="zh-CN" sz="2700" dirty="0"/>
            </a:br>
            <a:r>
              <a:rPr lang="en-US" altLang="zh-CN" sz="2700" dirty="0">
                <a:sym typeface="+mn-ea"/>
              </a:rPr>
              <a:t>Solar EUV Imager/FY-4D,C</a:t>
            </a:r>
            <a:endParaRPr lang="zh-CN" altLang="en-US" sz="2700" dirty="0">
              <a:sym typeface="+mn-ea"/>
            </a:endParaRPr>
          </a:p>
        </p:txBody>
      </p:sp>
      <p:graphicFrame>
        <p:nvGraphicFramePr>
          <p:cNvPr id="2" name="表格 1"/>
          <p:cNvGraphicFramePr>
            <a:graphicFrameLocks noGrp="1"/>
          </p:cNvGraphicFramePr>
          <p:nvPr/>
        </p:nvGraphicFramePr>
        <p:xfrm>
          <a:off x="542714" y="1828956"/>
          <a:ext cx="11106150" cy="2468880"/>
        </p:xfrm>
        <a:graphic>
          <a:graphicData uri="http://schemas.openxmlformats.org/drawingml/2006/table">
            <a:tbl>
              <a:tblPr firstRow="1" bandRow="1">
                <a:tableStyleId>{5C22544A-7EE6-4342-B048-85BDC9FD1C3A}</a:tableStyleId>
              </a:tblPr>
              <a:tblGrid>
                <a:gridCol w="1635403"/>
                <a:gridCol w="2397483"/>
                <a:gridCol w="7073055"/>
              </a:tblGrid>
              <a:tr h="0">
                <a:tc>
                  <a:txBody>
                    <a:bodyPr/>
                    <a:lstStyle/>
                    <a:p>
                      <a:pPr algn="ctr">
                        <a:buNone/>
                      </a:pPr>
                      <a:r>
                        <a:rPr lang="en-US" sz="1200" b="1" dirty="0">
                          <a:effectLst/>
                        </a:rPr>
                        <a:t>Wavelength Band</a:t>
                      </a:r>
                      <a:endParaRPr lang="en-US" sz="1200" b="1" dirty="0">
                        <a:effectLst/>
                      </a:endParaRPr>
                    </a:p>
                  </a:txBody>
                  <a:tcPr anchor="ctr"/>
                </a:tc>
                <a:tc>
                  <a:txBody>
                    <a:bodyPr/>
                    <a:lstStyle/>
                    <a:p>
                      <a:pPr algn="ctr">
                        <a:buNone/>
                      </a:pPr>
                      <a:r>
                        <a:rPr lang="en-US" sz="1200" b="1" dirty="0">
                          <a:effectLst/>
                        </a:rPr>
                        <a:t>Response Temperature</a:t>
                      </a:r>
                      <a:endParaRPr lang="en-US" sz="1200" b="1" dirty="0">
                        <a:effectLst/>
                      </a:endParaRPr>
                    </a:p>
                  </a:txBody>
                  <a:tcPr anchor="ctr"/>
                </a:tc>
                <a:tc>
                  <a:txBody>
                    <a:bodyPr/>
                    <a:lstStyle/>
                    <a:p>
                      <a:pPr algn="ctr">
                        <a:buNone/>
                      </a:pPr>
                      <a:r>
                        <a:rPr lang="en-US" sz="1200" b="1" dirty="0">
                          <a:effectLst/>
                        </a:rPr>
                        <a:t>Observation Area</a:t>
                      </a:r>
                      <a:endParaRPr lang="en-US" sz="1200" b="1" dirty="0">
                        <a:effectLst/>
                      </a:endParaRPr>
                    </a:p>
                  </a:txBody>
                  <a:tcPr anchor="ctr"/>
                </a:tc>
              </a:tr>
              <a:tr h="0">
                <a:tc>
                  <a:txBody>
                    <a:bodyPr/>
                    <a:lstStyle/>
                    <a:p>
                      <a:pPr algn="ctr">
                        <a:buNone/>
                      </a:pPr>
                      <a:r>
                        <a:rPr lang="en-US" sz="1200" b="1" dirty="0">
                          <a:effectLst/>
                        </a:rPr>
                        <a:t>9.4nm/10.8</a:t>
                      </a:r>
                      <a:r>
                        <a:rPr lang="en-US" altLang="zh-CN" sz="1200" b="1" dirty="0">
                          <a:effectLst/>
                        </a:rPr>
                        <a:t>nm</a:t>
                      </a:r>
                      <a:endParaRPr lang="en-US" sz="1200" b="1" dirty="0">
                        <a:effectLst/>
                      </a:endParaRPr>
                    </a:p>
                  </a:txBody>
                  <a:tcPr anchor="ctr"/>
                </a:tc>
                <a:tc>
                  <a:txBody>
                    <a:bodyPr/>
                    <a:lstStyle/>
                    <a:p>
                      <a:pPr algn="ctr">
                        <a:buNone/>
                      </a:pPr>
                      <a:r>
                        <a:rPr lang="en-US" sz="1200" b="1" dirty="0">
                          <a:effectLst/>
                        </a:rPr>
                        <a:t>Approx. 6.7 million degrees</a:t>
                      </a:r>
                      <a:endParaRPr lang="en-US" sz="1200" b="1" dirty="0">
                        <a:effectLst/>
                      </a:endParaRPr>
                    </a:p>
                  </a:txBody>
                  <a:tcPr anchor="ctr"/>
                </a:tc>
                <a:tc>
                  <a:txBody>
                    <a:bodyPr/>
                    <a:lstStyle/>
                    <a:p>
                      <a:pPr marL="228600" indent="-228600" algn="ctr">
                        <a:buAutoNum type="arabicPeriod"/>
                      </a:pPr>
                      <a:r>
                        <a:rPr lang="en-US" sz="1200" b="1" dirty="0">
                          <a:effectLst/>
                        </a:rPr>
                        <a:t>Core regions of active areas, plasma heated during flare processes; </a:t>
                      </a:r>
                      <a:endParaRPr lang="en-US" sz="1200" b="1" dirty="0">
                        <a:effectLst/>
                      </a:endParaRPr>
                    </a:p>
                    <a:p>
                      <a:pPr marL="228600" indent="-228600" algn="ctr">
                        <a:buAutoNum type="arabicPeriod"/>
                      </a:pPr>
                      <a:r>
                        <a:rPr lang="en-US" sz="1200" b="1" dirty="0">
                          <a:effectLst/>
                        </a:rPr>
                        <a:t>CME current sheets, high-temperature magnetic ropes, and other high-temperature structures.</a:t>
                      </a:r>
                      <a:endParaRPr lang="en-US" sz="1200" b="1" dirty="0">
                        <a:effectLst/>
                      </a:endParaRPr>
                    </a:p>
                  </a:txBody>
                  <a:tcPr anchor="ctr"/>
                </a:tc>
              </a:tr>
              <a:tr h="0">
                <a:tc>
                  <a:txBody>
                    <a:bodyPr/>
                    <a:lstStyle/>
                    <a:p>
                      <a:pPr algn="ctr">
                        <a:buNone/>
                      </a:pPr>
                      <a:r>
                        <a:rPr lang="en-US" sz="1200" b="1" dirty="0">
                          <a:effectLst/>
                        </a:rPr>
                        <a:t>17.1nm/17.4nm</a:t>
                      </a:r>
                      <a:endParaRPr lang="en-US" sz="1200" b="1" dirty="0">
                        <a:effectLst/>
                      </a:endParaRPr>
                    </a:p>
                  </a:txBody>
                  <a:tcPr anchor="ctr"/>
                </a:tc>
                <a:tc>
                  <a:txBody>
                    <a:bodyPr/>
                    <a:lstStyle/>
                    <a:p>
                      <a:pPr algn="ctr">
                        <a:buNone/>
                      </a:pPr>
                      <a:r>
                        <a:rPr lang="en-US" sz="1200" b="1">
                          <a:effectLst/>
                        </a:rPr>
                        <a:t>Approx. 1 million degrees and partial transition region temperatures</a:t>
                      </a:r>
                      <a:endParaRPr lang="en-US" sz="1200" b="1">
                        <a:effectLst/>
                      </a:endParaRPr>
                    </a:p>
                  </a:txBody>
                  <a:tcPr anchor="ctr"/>
                </a:tc>
                <a:tc>
                  <a:txBody>
                    <a:bodyPr/>
                    <a:lstStyle/>
                    <a:p>
                      <a:pPr marL="228600" indent="-228600" algn="ctr">
                        <a:buAutoNum type="arabicPeriod"/>
                      </a:pPr>
                      <a:r>
                        <a:rPr lang="en-US" sz="1200" b="1" dirty="0">
                          <a:effectLst/>
                        </a:rPr>
                        <a:t>Coronal structures with relatively lower temperatures such as coronal holes and active regions; </a:t>
                      </a:r>
                      <a:endParaRPr lang="en-US" sz="1200" b="1" dirty="0">
                        <a:effectLst/>
                      </a:endParaRPr>
                    </a:p>
                    <a:p>
                      <a:pPr marL="228600" indent="-228600" algn="ctr">
                        <a:buAutoNum type="arabicPeriod"/>
                      </a:pPr>
                      <a:r>
                        <a:rPr lang="en-US" sz="1200" b="1" dirty="0">
                          <a:effectLst/>
                        </a:rPr>
                        <a:t>Monitoring activities like filaments/prominences, jets, etc.</a:t>
                      </a:r>
                      <a:endParaRPr lang="en-US" sz="1200" b="1" dirty="0">
                        <a:effectLst/>
                      </a:endParaRPr>
                    </a:p>
                  </a:txBody>
                  <a:tcPr anchor="ctr"/>
                </a:tc>
              </a:tr>
              <a:tr h="0">
                <a:tc>
                  <a:txBody>
                    <a:bodyPr/>
                    <a:lstStyle/>
                    <a:p>
                      <a:pPr algn="ctr">
                        <a:buNone/>
                      </a:pPr>
                      <a:r>
                        <a:rPr lang="en-US" sz="1200" b="1">
                          <a:effectLst/>
                        </a:rPr>
                        <a:t>21.1nm</a:t>
                      </a:r>
                      <a:endParaRPr lang="en-US" sz="1200" b="1">
                        <a:effectLst/>
                      </a:endParaRPr>
                    </a:p>
                  </a:txBody>
                  <a:tcPr anchor="ctr"/>
                </a:tc>
                <a:tc>
                  <a:txBody>
                    <a:bodyPr/>
                    <a:lstStyle/>
                    <a:p>
                      <a:pPr algn="ctr">
                        <a:buNone/>
                      </a:pPr>
                      <a:r>
                        <a:rPr lang="en-US" sz="1200" b="1">
                          <a:effectLst/>
                        </a:rPr>
                        <a:t>Approx. 1.8 million degrees</a:t>
                      </a:r>
                      <a:endParaRPr lang="en-US" sz="1200" b="1">
                        <a:effectLst/>
                      </a:endParaRPr>
                    </a:p>
                  </a:txBody>
                  <a:tcPr anchor="ctr"/>
                </a:tc>
                <a:tc>
                  <a:txBody>
                    <a:bodyPr/>
                    <a:lstStyle/>
                    <a:p>
                      <a:pPr marL="228600" indent="-228600" algn="ctr">
                        <a:buAutoNum type="arabicPeriod"/>
                      </a:pPr>
                      <a:r>
                        <a:rPr lang="en-US" sz="1200" b="1" dirty="0">
                          <a:effectLst/>
                        </a:rPr>
                        <a:t>Typical coronal structures such as coronal holes, active regions, etc.; </a:t>
                      </a:r>
                      <a:endParaRPr lang="en-US" sz="1200" b="1" dirty="0">
                        <a:effectLst/>
                      </a:endParaRPr>
                    </a:p>
                    <a:p>
                      <a:pPr marL="228600" indent="-228600" algn="ctr">
                        <a:buAutoNum type="arabicPeriod"/>
                      </a:pPr>
                      <a:r>
                        <a:rPr lang="en-US" sz="1200" b="1" dirty="0">
                          <a:effectLst/>
                        </a:rPr>
                        <a:t> Flare loops, coronal dimming caused by CMEs, and EUV waves, etc.</a:t>
                      </a:r>
                      <a:endParaRPr lang="en-US" sz="1200" b="1" dirty="0">
                        <a:effectLst/>
                      </a:endParaRPr>
                    </a:p>
                  </a:txBody>
                  <a:tcPr anchor="ctr"/>
                </a:tc>
              </a:tr>
              <a:tr h="0">
                <a:tc>
                  <a:txBody>
                    <a:bodyPr/>
                    <a:lstStyle/>
                    <a:p>
                      <a:pPr algn="ctr">
                        <a:buNone/>
                      </a:pPr>
                      <a:r>
                        <a:rPr lang="en-US" sz="1200" b="1">
                          <a:effectLst/>
                        </a:rPr>
                        <a:t>30.4nm</a:t>
                      </a:r>
                      <a:endParaRPr lang="en-US" sz="1200" b="1">
                        <a:effectLst/>
                      </a:endParaRPr>
                    </a:p>
                  </a:txBody>
                  <a:tcPr anchor="ctr"/>
                </a:tc>
                <a:tc>
                  <a:txBody>
                    <a:bodyPr/>
                    <a:lstStyle/>
                    <a:p>
                      <a:pPr algn="ctr">
                        <a:buNone/>
                      </a:pPr>
                      <a:r>
                        <a:rPr lang="en-US" sz="1200" b="1">
                          <a:effectLst/>
                        </a:rPr>
                        <a:t>Approx. 50,000 degrees</a:t>
                      </a:r>
                      <a:endParaRPr lang="en-US" sz="1200" b="1">
                        <a:effectLst/>
                      </a:endParaRPr>
                    </a:p>
                  </a:txBody>
                  <a:tcPr anchor="ctr"/>
                </a:tc>
                <a:tc>
                  <a:txBody>
                    <a:bodyPr/>
                    <a:lstStyle/>
                    <a:p>
                      <a:pPr marL="228600" indent="-228600" algn="ctr">
                        <a:buAutoNum type="arabicPeriod"/>
                      </a:pPr>
                      <a:r>
                        <a:rPr lang="en-US" sz="1200" b="1" dirty="0">
                          <a:effectLst/>
                        </a:rPr>
                        <a:t>Structures like spicules, network structures, filaments/prominences, etc.; </a:t>
                      </a:r>
                      <a:endParaRPr lang="en-US" sz="1200" b="1" dirty="0">
                        <a:effectLst/>
                      </a:endParaRPr>
                    </a:p>
                    <a:p>
                      <a:pPr marL="228600" indent="-228600" algn="ctr">
                        <a:buAutoNum type="arabicPeriod"/>
                      </a:pPr>
                      <a:r>
                        <a:rPr lang="en-US" sz="1200" b="1" dirty="0">
                          <a:effectLst/>
                        </a:rPr>
                        <a:t>Jets, flare ribbons, flare loops, and CMEs.</a:t>
                      </a:r>
                      <a:endParaRPr lang="en-US" sz="1200" b="1" dirty="0">
                        <a:effectLst/>
                      </a:endParaRPr>
                    </a:p>
                  </a:txBody>
                  <a:tcPr anchor="ctr"/>
                </a:tc>
              </a:tr>
            </a:tbl>
          </a:graphicData>
        </a:graphic>
      </p:graphicFrame>
      <p:pic>
        <p:nvPicPr>
          <p:cNvPr id="9" name="图片 8"/>
          <p:cNvPicPr>
            <a:picLocks noChangeAspect="1"/>
          </p:cNvPicPr>
          <p:nvPr/>
        </p:nvPicPr>
        <p:blipFill>
          <a:blip r:embed="rId2"/>
          <a:stretch>
            <a:fillRect/>
          </a:stretch>
        </p:blipFill>
        <p:spPr>
          <a:xfrm>
            <a:off x="1714500" y="4404995"/>
            <a:ext cx="1973098" cy="1890000"/>
          </a:xfrm>
          <a:prstGeom prst="rect">
            <a:avLst/>
          </a:prstGeom>
        </p:spPr>
      </p:pic>
      <p:pic>
        <p:nvPicPr>
          <p:cNvPr id="10" name="图片 9"/>
          <p:cNvPicPr>
            <a:picLocks noChangeAspect="1"/>
          </p:cNvPicPr>
          <p:nvPr/>
        </p:nvPicPr>
        <p:blipFill>
          <a:blip r:embed="rId3"/>
          <a:stretch>
            <a:fillRect/>
          </a:stretch>
        </p:blipFill>
        <p:spPr>
          <a:xfrm>
            <a:off x="3659505" y="4404995"/>
            <a:ext cx="1967230" cy="1890395"/>
          </a:xfrm>
          <a:prstGeom prst="rect">
            <a:avLst/>
          </a:prstGeom>
        </p:spPr>
      </p:pic>
      <p:pic>
        <p:nvPicPr>
          <p:cNvPr id="11" name="图片 10"/>
          <p:cNvPicPr>
            <a:picLocks noChangeAspect="1"/>
          </p:cNvPicPr>
          <p:nvPr/>
        </p:nvPicPr>
        <p:blipFill>
          <a:blip r:embed="rId4"/>
          <a:stretch>
            <a:fillRect/>
          </a:stretch>
        </p:blipFill>
        <p:spPr>
          <a:xfrm>
            <a:off x="5598795" y="4404995"/>
            <a:ext cx="1964055" cy="1889760"/>
          </a:xfrm>
          <a:prstGeom prst="rect">
            <a:avLst/>
          </a:prstGeom>
        </p:spPr>
      </p:pic>
      <p:pic>
        <p:nvPicPr>
          <p:cNvPr id="12" name="图片 11"/>
          <p:cNvPicPr>
            <a:picLocks noChangeAspect="1"/>
          </p:cNvPicPr>
          <p:nvPr/>
        </p:nvPicPr>
        <p:blipFill>
          <a:blip r:embed="rId5"/>
          <a:stretch>
            <a:fillRect/>
          </a:stretch>
        </p:blipFill>
        <p:spPr>
          <a:xfrm>
            <a:off x="7486049" y="4405130"/>
            <a:ext cx="1988742" cy="1888712"/>
          </a:xfrm>
          <a:prstGeom prst="rect">
            <a:avLst/>
          </a:prstGeom>
        </p:spPr>
      </p:pic>
      <p:sp>
        <p:nvSpPr>
          <p:cNvPr id="14" name="矩形 13"/>
          <p:cNvSpPr/>
          <p:nvPr/>
        </p:nvSpPr>
        <p:spPr>
          <a:xfrm>
            <a:off x="2261561" y="6295111"/>
            <a:ext cx="931456" cy="307777"/>
          </a:xfrm>
          <a:prstGeom prst="rect">
            <a:avLst/>
          </a:prstGeom>
        </p:spPr>
        <p:txBody>
          <a:bodyPr wrap="square">
            <a:spAutoFit/>
          </a:bodyPr>
          <a:lstStyle/>
          <a:p>
            <a:pPr algn="ctr"/>
            <a:r>
              <a:rPr lang="en-US" altLang="zh-CN" sz="1400" b="1" dirty="0">
                <a:latin typeface="宋体" panose="02010600030101010101" pitchFamily="2" charset="-122"/>
                <a:ea typeface="宋体" panose="02010600030101010101" pitchFamily="2" charset="-122"/>
                <a:cs typeface="Times New Roman" panose="02020603050405020304" charset="0"/>
              </a:rPr>
              <a:t>9.4nm</a:t>
            </a:r>
            <a:endParaRPr lang="zh-CN" altLang="en-US" sz="1400" b="1" dirty="0">
              <a:latin typeface="宋体" panose="02010600030101010101" pitchFamily="2" charset="-122"/>
              <a:ea typeface="宋体" panose="02010600030101010101" pitchFamily="2" charset="-122"/>
            </a:endParaRPr>
          </a:p>
        </p:txBody>
      </p:sp>
      <p:sp>
        <p:nvSpPr>
          <p:cNvPr id="15" name="矩形 14"/>
          <p:cNvSpPr/>
          <p:nvPr/>
        </p:nvSpPr>
        <p:spPr>
          <a:xfrm>
            <a:off x="6114148" y="6315431"/>
            <a:ext cx="931456" cy="307777"/>
          </a:xfrm>
          <a:prstGeom prst="rect">
            <a:avLst/>
          </a:prstGeom>
        </p:spPr>
        <p:txBody>
          <a:bodyPr wrap="square">
            <a:spAutoFit/>
          </a:bodyPr>
          <a:lstStyle/>
          <a:p>
            <a:pPr algn="ctr"/>
            <a:r>
              <a:rPr lang="en-US" altLang="zh-CN" sz="1400" b="1" dirty="0">
                <a:latin typeface="宋体" panose="02010600030101010101" pitchFamily="2" charset="-122"/>
                <a:ea typeface="宋体" panose="02010600030101010101" pitchFamily="2" charset="-122"/>
                <a:cs typeface="Times New Roman" panose="02020603050405020304" charset="0"/>
              </a:rPr>
              <a:t>21.1nm</a:t>
            </a:r>
            <a:endParaRPr lang="zh-CN" altLang="en-US" sz="1400" b="1" dirty="0">
              <a:latin typeface="宋体" panose="02010600030101010101" pitchFamily="2" charset="-122"/>
              <a:ea typeface="宋体" panose="02010600030101010101" pitchFamily="2" charset="-122"/>
            </a:endParaRPr>
          </a:p>
        </p:txBody>
      </p:sp>
      <p:sp>
        <p:nvSpPr>
          <p:cNvPr id="16" name="矩形 15"/>
          <p:cNvSpPr/>
          <p:nvPr/>
        </p:nvSpPr>
        <p:spPr>
          <a:xfrm>
            <a:off x="4188172" y="6315707"/>
            <a:ext cx="931456" cy="307777"/>
          </a:xfrm>
          <a:prstGeom prst="rect">
            <a:avLst/>
          </a:prstGeom>
        </p:spPr>
        <p:txBody>
          <a:bodyPr wrap="square">
            <a:spAutoFit/>
          </a:bodyPr>
          <a:lstStyle/>
          <a:p>
            <a:r>
              <a:rPr lang="en-US" altLang="zh-CN" sz="1400" b="1" dirty="0">
                <a:latin typeface="宋体" panose="02010600030101010101" pitchFamily="2" charset="-122"/>
                <a:ea typeface="宋体" panose="02010600030101010101" pitchFamily="2" charset="-122"/>
                <a:cs typeface="Times New Roman" panose="02020603050405020304" charset="0"/>
              </a:rPr>
              <a:t>17.1nm</a:t>
            </a:r>
            <a:endParaRPr lang="zh-CN" altLang="en-US" sz="1400" b="1" dirty="0">
              <a:latin typeface="宋体" panose="02010600030101010101" pitchFamily="2" charset="-122"/>
              <a:ea typeface="宋体" panose="02010600030101010101" pitchFamily="2" charset="-122"/>
            </a:endParaRPr>
          </a:p>
        </p:txBody>
      </p:sp>
      <p:sp>
        <p:nvSpPr>
          <p:cNvPr id="17" name="矩形 16"/>
          <p:cNvSpPr/>
          <p:nvPr/>
        </p:nvSpPr>
        <p:spPr>
          <a:xfrm>
            <a:off x="8040392" y="6315633"/>
            <a:ext cx="931456" cy="307777"/>
          </a:xfrm>
          <a:prstGeom prst="rect">
            <a:avLst/>
          </a:prstGeom>
        </p:spPr>
        <p:txBody>
          <a:bodyPr wrap="square">
            <a:spAutoFit/>
          </a:bodyPr>
          <a:lstStyle/>
          <a:p>
            <a:pPr algn="ctr"/>
            <a:r>
              <a:rPr lang="en-US" altLang="zh-CN" sz="1400" b="1" dirty="0">
                <a:latin typeface="宋体" panose="02010600030101010101" pitchFamily="2" charset="-122"/>
                <a:ea typeface="宋体" panose="02010600030101010101" pitchFamily="2" charset="-122"/>
                <a:cs typeface="Times New Roman" panose="02020603050405020304" charset="0"/>
              </a:rPr>
              <a:t>30.4nm</a:t>
            </a:r>
            <a:endParaRPr lang="zh-CN" altLang="en-US" sz="1400" b="1" dirty="0">
              <a:latin typeface="宋体" panose="02010600030101010101" pitchFamily="2" charset="-122"/>
              <a:ea typeface="宋体" panose="02010600030101010101" pitchFamily="2" charset="-122"/>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stretch>
            <a:fillRect/>
          </a:stretch>
        </p:blipFill>
        <p:spPr>
          <a:xfrm>
            <a:off x="8510905" y="219710"/>
            <a:ext cx="3578225" cy="917575"/>
          </a:xfrm>
          <a:prstGeom prst="rect">
            <a:avLst/>
          </a:prstGeom>
        </p:spPr>
      </p:pic>
      <p:sp>
        <p:nvSpPr>
          <p:cNvPr id="42" name="内容占位符 2"/>
          <p:cNvSpPr txBox="1"/>
          <p:nvPr/>
        </p:nvSpPr>
        <p:spPr>
          <a:xfrm>
            <a:off x="107315" y="1316355"/>
            <a:ext cx="11889740" cy="512445"/>
          </a:xfrm>
          <a:prstGeom prst="rect">
            <a:avLst/>
          </a:prstGeom>
        </p:spPr>
        <p:txBody>
          <a:bodyPr>
            <a:noAutofit/>
          </a:bodyPr>
          <a:lstStyle>
            <a:defPPr>
              <a:defRPr lang="zh-CN"/>
            </a:defPPr>
            <a:lvl1pPr marL="228600" indent="-228600" fontAlgn="auto">
              <a:lnSpc>
                <a:spcPct val="150000"/>
              </a:lnSpc>
              <a:spcBef>
                <a:spcPts val="1000"/>
              </a:spcBef>
              <a:spcAft>
                <a:spcPts val="0"/>
              </a:spcAft>
              <a:buClr>
                <a:srgbClr val="FF0000"/>
              </a:buClr>
              <a:buFont typeface="Wingdings" panose="05000000000000000000" pitchFamily="2" charset="2"/>
              <a:buChar char="p"/>
              <a:defRPr sz="2400" b="0" kern="100">
                <a:latin typeface="+mj-ea"/>
                <a:ea typeface="+mj-ea"/>
                <a:cs typeface="仿宋_GB2312" panose="02010609030101010101" pitchFamily="49" charset="-122"/>
              </a:defRPr>
            </a:lvl1pPr>
            <a:lvl2pPr marL="685800" indent="-228600">
              <a:lnSpc>
                <a:spcPct val="90000"/>
              </a:lnSpc>
              <a:spcBef>
                <a:spcPts val="500"/>
              </a:spcBef>
              <a:buFont typeface="Arial" panose="020B0604020202020204" pitchFamily="34" charset="0"/>
              <a:buChar char="•"/>
              <a:defRPr sz="2400">
                <a:latin typeface="+mn-lt"/>
                <a:ea typeface="+mn-ea"/>
              </a:defRPr>
            </a:lvl2pPr>
            <a:lvl3pPr marL="1143000" indent="-228600">
              <a:lnSpc>
                <a:spcPct val="90000"/>
              </a:lnSpc>
              <a:spcBef>
                <a:spcPts val="500"/>
              </a:spcBef>
              <a:buFont typeface="Arial" panose="020B0604020202020204" pitchFamily="34" charset="0"/>
              <a:buChar char="•"/>
              <a:defRPr sz="2000">
                <a:latin typeface="+mn-lt"/>
                <a:ea typeface="+mn-ea"/>
              </a:defRPr>
            </a:lvl3pPr>
            <a:lvl4pPr marL="1600200" indent="-228600">
              <a:lnSpc>
                <a:spcPct val="90000"/>
              </a:lnSpc>
              <a:spcBef>
                <a:spcPts val="500"/>
              </a:spcBef>
              <a:buFont typeface="Arial" panose="020B0604020202020204" pitchFamily="34" charset="0"/>
              <a:buChar char="•"/>
              <a:defRPr sz="1800">
                <a:latin typeface="+mn-lt"/>
                <a:ea typeface="+mn-ea"/>
              </a:defRPr>
            </a:lvl4pPr>
            <a:lvl5pPr marL="2057400" indent="-228600">
              <a:lnSpc>
                <a:spcPct val="90000"/>
              </a:lnSpc>
              <a:spcBef>
                <a:spcPts val="500"/>
              </a:spcBef>
              <a:buFont typeface="Arial" panose="020B0604020202020204" pitchFamily="34" charset="0"/>
              <a:buChar char="•"/>
              <a:defRPr sz="1800">
                <a:latin typeface="+mn-lt"/>
                <a:ea typeface="+mn-ea"/>
              </a:defRPr>
            </a:lvl5pPr>
            <a:lvl6pPr marL="2514600" indent="-228600">
              <a:lnSpc>
                <a:spcPct val="90000"/>
              </a:lnSpc>
              <a:spcBef>
                <a:spcPts val="500"/>
              </a:spcBef>
              <a:buFont typeface="Arial" panose="020B0604020202020204" pitchFamily="34" charset="0"/>
              <a:buChar char="•"/>
              <a:defRPr sz="1800">
                <a:latin typeface="+mn-lt"/>
                <a:ea typeface="+mn-ea"/>
              </a:defRPr>
            </a:lvl6pPr>
            <a:lvl7pPr marL="2971800" indent="-228600">
              <a:lnSpc>
                <a:spcPct val="90000"/>
              </a:lnSpc>
              <a:spcBef>
                <a:spcPts val="500"/>
              </a:spcBef>
              <a:buFont typeface="Arial" panose="020B0604020202020204" pitchFamily="34" charset="0"/>
              <a:buChar char="•"/>
              <a:defRPr sz="1800">
                <a:latin typeface="+mn-lt"/>
                <a:ea typeface="+mn-ea"/>
              </a:defRPr>
            </a:lvl7pPr>
            <a:lvl8pPr marL="3429000" indent="-228600">
              <a:lnSpc>
                <a:spcPct val="90000"/>
              </a:lnSpc>
              <a:spcBef>
                <a:spcPts val="500"/>
              </a:spcBef>
              <a:buFont typeface="Arial" panose="020B0604020202020204" pitchFamily="34" charset="0"/>
              <a:buChar char="•"/>
              <a:defRPr sz="1800">
                <a:latin typeface="+mn-lt"/>
                <a:ea typeface="+mn-ea"/>
              </a:defRPr>
            </a:lvl8pPr>
            <a:lvl9pPr marL="3886200" indent="-228600">
              <a:lnSpc>
                <a:spcPct val="90000"/>
              </a:lnSpc>
              <a:spcBef>
                <a:spcPts val="500"/>
              </a:spcBef>
              <a:buFont typeface="Arial" panose="020B0604020202020204" pitchFamily="34" charset="0"/>
              <a:buChar char="•"/>
              <a:defRPr sz="1800">
                <a:latin typeface="+mn-lt"/>
                <a:ea typeface="+mn-ea"/>
              </a:defRPr>
            </a:lvl9pPr>
          </a:lstStyle>
          <a:p>
            <a:pPr algn="l">
              <a:lnSpc>
                <a:spcPct val="100000"/>
              </a:lnSpc>
              <a:spcBef>
                <a:spcPts val="0"/>
              </a:spcBef>
              <a:buClr>
                <a:srgbClr val="008CBF"/>
              </a:buClr>
              <a:buSzTx/>
              <a:buFont typeface="Arial" panose="020B0604020202020204" pitchFamily="34" charset="0"/>
              <a:buChar char="•"/>
            </a:pPr>
            <a:r>
              <a:rPr lang="en-US" altLang="zh-CN" sz="1800" kern="1200" dirty="0">
                <a:solidFill>
                  <a:schemeClr val="tx2"/>
                </a:solidFill>
                <a:latin typeface="Arial" panose="020B0604020202020204" pitchFamily="34" charset="0"/>
                <a:ea typeface="+mn-ea"/>
                <a:cs typeface="Arial" panose="020B0604020202020204" pitchFamily="34" charset="0"/>
              </a:rPr>
              <a:t>Our "Traditional Advantage": 40-year history of development (since 1985) </a:t>
            </a:r>
            <a:endParaRPr lang="en-US" altLang="zh-CN" sz="1800" kern="1200" dirty="0">
              <a:solidFill>
                <a:schemeClr val="tx2"/>
              </a:solidFill>
              <a:latin typeface="Arial" panose="020B0604020202020204" pitchFamily="34" charset="0"/>
              <a:ea typeface="+mn-ea"/>
              <a:cs typeface="Arial" panose="020B0604020202020204" pitchFamily="34" charset="0"/>
            </a:endParaRPr>
          </a:p>
          <a:p>
            <a:pPr algn="l">
              <a:lnSpc>
                <a:spcPct val="100000"/>
              </a:lnSpc>
              <a:spcBef>
                <a:spcPts val="0"/>
              </a:spcBef>
              <a:buClr>
                <a:srgbClr val="008CBF"/>
              </a:buClr>
              <a:buSzTx/>
              <a:buFont typeface="Arial" panose="020B0604020202020204" pitchFamily="34" charset="0"/>
              <a:buChar char="•"/>
            </a:pPr>
            <a:r>
              <a:rPr lang="en-US" altLang="zh-CN" sz="1800" b="1" kern="1200" dirty="0">
                <a:solidFill>
                  <a:schemeClr val="tx2"/>
                </a:solidFill>
                <a:latin typeface="Arial" panose="020B0604020202020204" pitchFamily="34" charset="0"/>
                <a:ea typeface="+mn-ea"/>
                <a:cs typeface="Arial" panose="020B0604020202020204" pitchFamily="34" charset="0"/>
              </a:rPr>
              <a:t>Provided a wealth of data for atmospheric dynamics research in the upper troposphere and stratosphere</a:t>
            </a:r>
            <a:endParaRPr lang="en-US" altLang="zh-CN" sz="1800" b="1" kern="1200" dirty="0">
              <a:solidFill>
                <a:schemeClr val="tx2"/>
              </a:solidFill>
              <a:latin typeface="Arial" panose="020B0604020202020204" pitchFamily="34" charset="0"/>
              <a:ea typeface="+mn-ea"/>
              <a:cs typeface="Arial" panose="020B0604020202020204" pitchFamily="34" charset="0"/>
            </a:endParaRPr>
          </a:p>
          <a:p>
            <a:pPr algn="l">
              <a:lnSpc>
                <a:spcPct val="100000"/>
              </a:lnSpc>
              <a:spcBef>
                <a:spcPts val="0"/>
              </a:spcBef>
              <a:buClr>
                <a:srgbClr val="008CBF"/>
              </a:buClr>
              <a:buSzTx/>
              <a:buFont typeface="Arial" panose="020B0604020202020204" pitchFamily="34" charset="0"/>
              <a:buChar char="•"/>
            </a:pPr>
            <a:r>
              <a:rPr lang="en-US" altLang="zh-CN" sz="1800" b="1" kern="1200" dirty="0">
                <a:solidFill>
                  <a:schemeClr val="tx2"/>
                </a:solidFill>
                <a:latin typeface="Arial" panose="020B0604020202020204" pitchFamily="34" charset="0"/>
                <a:ea typeface="+mn-ea"/>
                <a:cs typeface="Arial" panose="020B0604020202020204" pitchFamily="34" charset="0"/>
              </a:rPr>
              <a:t>Major Payloads Include: Tiangong-2 Ultraviolet Limb Imaging Spectrometer </a:t>
            </a:r>
            <a:r>
              <a:rPr lang="zh-CN" altLang="en-US" sz="1800" b="1" kern="1200" dirty="0">
                <a:solidFill>
                  <a:schemeClr val="tx2"/>
                </a:solidFill>
                <a:latin typeface="Arial" panose="020B0604020202020204" pitchFamily="34" charset="0"/>
                <a:ea typeface="+mn-ea"/>
                <a:cs typeface="Arial" panose="020B0604020202020204" pitchFamily="34" charset="0"/>
              </a:rPr>
              <a:t>、</a:t>
            </a:r>
            <a:r>
              <a:rPr lang="en-US" altLang="zh-CN" sz="1800" b="1" kern="1200" dirty="0">
                <a:solidFill>
                  <a:schemeClr val="tx2"/>
                </a:solidFill>
                <a:latin typeface="Arial" panose="020B0604020202020204" pitchFamily="34" charset="0"/>
                <a:ea typeface="+mn-ea"/>
                <a:cs typeface="Arial" panose="020B0604020202020204" pitchFamily="34" charset="0"/>
              </a:rPr>
              <a:t>Fengyun-3 Ultraviolet Limb Ozone Profile Sounder </a:t>
            </a:r>
            <a:endParaRPr lang="en-US" altLang="zh-CN" sz="1800" b="1" kern="1200" dirty="0">
              <a:solidFill>
                <a:schemeClr val="tx2"/>
              </a:solidFill>
              <a:latin typeface="Arial" panose="020B0604020202020204" pitchFamily="34" charset="0"/>
              <a:ea typeface="+mn-ea"/>
              <a:cs typeface="Arial" panose="020B0604020202020204" pitchFamily="34" charset="0"/>
            </a:endParaRPr>
          </a:p>
          <a:p>
            <a:pPr algn="l">
              <a:lnSpc>
                <a:spcPct val="100000"/>
              </a:lnSpc>
              <a:spcBef>
                <a:spcPts val="0"/>
              </a:spcBef>
              <a:buClr>
                <a:srgbClr val="008CBF"/>
              </a:buClr>
              <a:buSzTx/>
              <a:buFont typeface="Arial" panose="020B0604020202020204" pitchFamily="34" charset="0"/>
              <a:buChar char="•"/>
            </a:pPr>
            <a:endParaRPr lang="en-US" altLang="zh-CN" sz="1800" b="1" kern="1200" dirty="0">
              <a:solidFill>
                <a:schemeClr val="tx2"/>
              </a:solidFill>
              <a:latin typeface="Arial" panose="020B0604020202020204" pitchFamily="34" charset="0"/>
              <a:ea typeface="+mn-ea"/>
              <a:cs typeface="Arial" panose="020B0604020202020204" pitchFamily="34" charset="0"/>
            </a:endParaRPr>
          </a:p>
        </p:txBody>
      </p:sp>
      <p:sp>
        <p:nvSpPr>
          <p:cNvPr id="7" name="Title 1"/>
          <p:cNvSpPr>
            <a:spLocks noGrp="1"/>
          </p:cNvSpPr>
          <p:nvPr>
            <p:ph type="title"/>
          </p:nvPr>
        </p:nvSpPr>
        <p:spPr/>
        <p:txBody>
          <a:bodyPr>
            <a:normAutofit fontScale="90000"/>
          </a:bodyPr>
          <a:lstStyle/>
          <a:p>
            <a:r>
              <a:rPr lang="en-US" altLang="zh-CN" sz="2700" dirty="0"/>
              <a:t>Fengyun Satellite Optical Payload Development</a:t>
            </a:r>
            <a:br>
              <a:rPr lang="en-US" altLang="zh-CN" sz="2700" dirty="0"/>
            </a:br>
            <a:r>
              <a:rPr lang="en-US" altLang="zh-CN" sz="2700" dirty="0">
                <a:sym typeface="+mn-ea"/>
              </a:rPr>
              <a:t>Atmospheric Sensing Payloads</a:t>
            </a:r>
            <a:br>
              <a:rPr lang="en-US" altLang="zh-CN" sz="2700" dirty="0">
                <a:sym typeface="+mn-ea"/>
              </a:rPr>
            </a:br>
            <a:endParaRPr lang="en-US" altLang="zh-CN" sz="2700" dirty="0">
              <a:sym typeface="+mn-ea"/>
            </a:endParaRPr>
          </a:p>
        </p:txBody>
      </p:sp>
      <p:pic>
        <p:nvPicPr>
          <p:cNvPr id="6" name="图片 6"/>
          <p:cNvPicPr>
            <a:picLocks noChangeAspect="1" noChangeArrowheads="1"/>
          </p:cNvPicPr>
          <p:nvPr>
            <p:custDataLst>
              <p:tags r:id="rId2"/>
            </p:custDataLst>
          </p:nvPr>
        </p:nvPicPr>
        <p:blipFill>
          <a:blip r:embed="rId3" cstate="print">
            <a:extLst>
              <a:ext uri="{28A0092B-C50C-407E-A947-70E740481C1C}">
                <a14:useLocalDpi xmlns:a14="http://schemas.microsoft.com/office/drawing/2010/main" val="0"/>
              </a:ext>
            </a:extLst>
          </a:blip>
          <a:srcRect l="8387" r="17721"/>
          <a:stretch>
            <a:fillRect/>
          </a:stretch>
        </p:blipFill>
        <p:spPr bwMode="auto">
          <a:xfrm rot="16200000">
            <a:off x="8336753" y="2049672"/>
            <a:ext cx="1826868" cy="25110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图片 7"/>
          <p:cNvPicPr>
            <a:picLocks noChangeAspect="1" noChangeArrowheads="1"/>
          </p:cNvPicPr>
          <p:nvPr>
            <p:custDataLst>
              <p:tags r:id="rId4"/>
            </p:custDataLst>
          </p:nvPr>
        </p:nvPicPr>
        <p:blipFill>
          <a:blip r:embed="rId5">
            <a:extLst>
              <a:ext uri="{28A0092B-C50C-407E-A947-70E740481C1C}">
                <a14:useLocalDpi xmlns:a14="http://schemas.microsoft.com/office/drawing/2010/main" val="0"/>
              </a:ext>
            </a:extLst>
          </a:blip>
          <a:srcRect/>
          <a:stretch>
            <a:fillRect/>
          </a:stretch>
        </p:blipFill>
        <p:spPr bwMode="auto">
          <a:xfrm>
            <a:off x="4559935" y="2382520"/>
            <a:ext cx="2543810" cy="1832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
          <p:cNvPicPr>
            <a:picLocks noChangeAspect="1" noChangeArrowheads="1"/>
          </p:cNvPicPr>
          <p:nvPr/>
        </p:nvPicPr>
        <p:blipFill>
          <a:blip r:embed="rId6">
            <a:extLst>
              <a:ext uri="{28A0092B-C50C-407E-A947-70E740481C1C}">
                <a14:useLocalDpi xmlns:a14="http://schemas.microsoft.com/office/drawing/2010/main" val="0"/>
              </a:ext>
            </a:extLst>
          </a:blip>
          <a:srcRect b="2239"/>
          <a:stretch>
            <a:fillRect/>
          </a:stretch>
        </p:blipFill>
        <p:spPr bwMode="auto">
          <a:xfrm>
            <a:off x="1262380" y="2635885"/>
            <a:ext cx="2348865" cy="1608455"/>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 name="图片 3"/>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261511" y="4543992"/>
            <a:ext cx="2305510" cy="1522265"/>
          </a:xfrm>
          <a:prstGeom prst="rect">
            <a:avLst/>
          </a:prstGeom>
        </p:spPr>
      </p:pic>
      <p:pic>
        <p:nvPicPr>
          <p:cNvPr id="19" name="Picture 2"/>
          <p:cNvPicPr>
            <a:picLocks noChangeAspect="1" noChangeArrowheads="1"/>
          </p:cNvPicPr>
          <p:nvPr>
            <p:custDataLst>
              <p:tags r:id="rId8"/>
            </p:custDataLst>
          </p:nvPr>
        </p:nvPicPr>
        <p:blipFill>
          <a:blip r:embed="rId9" cstate="print">
            <a:extLst>
              <a:ext uri="{28A0092B-C50C-407E-A947-70E740481C1C}">
                <a14:useLocalDpi xmlns:a14="http://schemas.microsoft.com/office/drawing/2010/main" val="0"/>
              </a:ext>
            </a:extLst>
          </a:blip>
          <a:srcRect/>
          <a:stretch>
            <a:fillRect/>
          </a:stretch>
        </p:blipFill>
        <p:spPr bwMode="auto">
          <a:xfrm>
            <a:off x="4645660" y="4679950"/>
            <a:ext cx="2540635" cy="1750060"/>
          </a:xfrm>
          <a:prstGeom prst="rect">
            <a:avLst/>
          </a:prstGeom>
        </p:spPr>
      </p:pic>
      <p:pic>
        <p:nvPicPr>
          <p:cNvPr id="20" name="Picture 3"/>
          <p:cNvPicPr>
            <a:picLocks noChangeAspect="1" noChangeArrowheads="1"/>
          </p:cNvPicPr>
          <p:nvPr>
            <p:custDataLst>
              <p:tags r:id="rId10"/>
            </p:custDataLst>
          </p:nvPr>
        </p:nvPicPr>
        <p:blipFill>
          <a:blip r:embed="rId11" cstate="print">
            <a:extLst>
              <a:ext uri="{28A0092B-C50C-407E-A947-70E740481C1C}">
                <a14:useLocalDpi xmlns:a14="http://schemas.microsoft.com/office/drawing/2010/main" val="0"/>
              </a:ext>
            </a:extLst>
          </a:blip>
          <a:srcRect/>
          <a:stretch>
            <a:fillRect/>
          </a:stretch>
        </p:blipFill>
        <p:spPr bwMode="auto">
          <a:xfrm>
            <a:off x="7988935" y="4657725"/>
            <a:ext cx="2536825" cy="1860550"/>
          </a:xfrm>
          <a:prstGeom prst="rect">
            <a:avLst/>
          </a:prstGeom>
        </p:spPr>
      </p:pic>
      <p:sp>
        <p:nvSpPr>
          <p:cNvPr id="21" name="文本框 20"/>
          <p:cNvSpPr txBox="1"/>
          <p:nvPr>
            <p:custDataLst>
              <p:tags r:id="rId12"/>
            </p:custDataLst>
          </p:nvPr>
        </p:nvSpPr>
        <p:spPr>
          <a:xfrm>
            <a:off x="4659044" y="4244485"/>
            <a:ext cx="2877341" cy="369332"/>
          </a:xfrm>
          <a:prstGeom prst="rect">
            <a:avLst/>
          </a:prstGeom>
          <a:noFill/>
        </p:spPr>
        <p:txBody>
          <a:bodyPr wrap="square" lIns="0" tIns="0" rIns="0" bIns="0" rtlCol="0" anchor="t">
            <a:spAutoFit/>
          </a:bodyPr>
          <a:lstStyle/>
          <a:p>
            <a:pPr algn="ctr"/>
            <a:r>
              <a:rPr lang="en-US" altLang="zh-CN" sz="1200" dirty="0"/>
              <a:t>Tiangong-2 Ultraviolet Limb Imaging Spectrometer</a:t>
            </a:r>
            <a:endParaRPr lang="zh-CN" altLang="en-US" sz="1200" dirty="0">
              <a:solidFill>
                <a:srgbClr val="002060"/>
              </a:solidFill>
              <a:latin typeface="微软雅黑" panose="020B0503020204020204" charset="-122"/>
              <a:ea typeface="微软雅黑" panose="020B0503020204020204" charset="-122"/>
              <a:sym typeface="+mn-ea"/>
            </a:endParaRPr>
          </a:p>
        </p:txBody>
      </p:sp>
      <p:sp>
        <p:nvSpPr>
          <p:cNvPr id="22" name="文本框 21"/>
          <p:cNvSpPr txBox="1"/>
          <p:nvPr>
            <p:custDataLst>
              <p:tags r:id="rId13"/>
            </p:custDataLst>
          </p:nvPr>
        </p:nvSpPr>
        <p:spPr>
          <a:xfrm>
            <a:off x="7988771" y="4253473"/>
            <a:ext cx="2379980" cy="369332"/>
          </a:xfrm>
          <a:prstGeom prst="rect">
            <a:avLst/>
          </a:prstGeom>
          <a:noFill/>
        </p:spPr>
        <p:txBody>
          <a:bodyPr wrap="square" lIns="0" tIns="0" rIns="0" bIns="0" rtlCol="0" anchor="t">
            <a:spAutoFit/>
          </a:bodyPr>
          <a:lstStyle>
            <a:defPPr>
              <a:defRPr lang="zh-CN"/>
            </a:defPPr>
            <a:lvl1pPr algn="ctr">
              <a:defRPr sz="1200"/>
            </a:lvl1pPr>
          </a:lstStyle>
          <a:p>
            <a:r>
              <a:rPr lang="en-US" altLang="zh-CN" dirty="0"/>
              <a:t>Tiangong-2 Ultraviolet Annular Imaging Spectrometer</a:t>
            </a:r>
            <a:endParaRPr lang="zh-CN" altLang="en-US" dirty="0">
              <a:sym typeface="+mn-ea"/>
            </a:endParaRPr>
          </a:p>
        </p:txBody>
      </p:sp>
      <p:sp>
        <p:nvSpPr>
          <p:cNvPr id="23" name="文本框 22"/>
          <p:cNvSpPr txBox="1"/>
          <p:nvPr>
            <p:custDataLst>
              <p:tags r:id="rId14"/>
            </p:custDataLst>
          </p:nvPr>
        </p:nvSpPr>
        <p:spPr>
          <a:xfrm>
            <a:off x="4902528" y="6489210"/>
            <a:ext cx="2379980" cy="307340"/>
          </a:xfrm>
          <a:prstGeom prst="rect">
            <a:avLst/>
          </a:prstGeom>
          <a:noFill/>
        </p:spPr>
        <p:txBody>
          <a:bodyPr wrap="square" lIns="0" tIns="0" rIns="0" bIns="0" rtlCol="0" anchor="t">
            <a:spAutoFit/>
          </a:bodyPr>
          <a:lstStyle>
            <a:defPPr>
              <a:defRPr lang="zh-CN"/>
            </a:defPPr>
            <a:lvl1pPr algn="ctr">
              <a:defRPr sz="1200"/>
            </a:lvl1pPr>
          </a:lstStyle>
          <a:p>
            <a:r>
              <a:rPr lang="en-US" altLang="zh-CN" dirty="0"/>
              <a:t>Limb XX Payload1</a:t>
            </a:r>
            <a:endParaRPr lang="zh-CN" altLang="en-US" dirty="0">
              <a:sym typeface="+mn-ea"/>
            </a:endParaRPr>
          </a:p>
        </p:txBody>
      </p:sp>
      <p:sp>
        <p:nvSpPr>
          <p:cNvPr id="24" name="文本框 23"/>
          <p:cNvSpPr txBox="1"/>
          <p:nvPr>
            <p:custDataLst>
              <p:tags r:id="rId15"/>
            </p:custDataLst>
          </p:nvPr>
        </p:nvSpPr>
        <p:spPr>
          <a:xfrm>
            <a:off x="7854797" y="6491200"/>
            <a:ext cx="2379980" cy="184666"/>
          </a:xfrm>
          <a:prstGeom prst="rect">
            <a:avLst/>
          </a:prstGeom>
          <a:noFill/>
        </p:spPr>
        <p:txBody>
          <a:bodyPr wrap="square" lIns="0" tIns="0" rIns="0" bIns="0" rtlCol="0" anchor="t">
            <a:spAutoFit/>
          </a:bodyPr>
          <a:lstStyle>
            <a:defPPr>
              <a:defRPr lang="zh-CN"/>
            </a:defPPr>
            <a:lvl1pPr algn="ctr">
              <a:defRPr sz="2000">
                <a:solidFill>
                  <a:srgbClr val="002060"/>
                </a:solidFill>
                <a:latin typeface="微软雅黑" panose="020B0503020204020204" charset="-122"/>
                <a:ea typeface="微软雅黑" panose="020B0503020204020204" charset="-122"/>
              </a:defRPr>
            </a:lvl1pPr>
          </a:lstStyle>
          <a:p>
            <a:r>
              <a:rPr lang="en-US" altLang="zh-CN" sz="1200" dirty="0">
                <a:solidFill>
                  <a:schemeClr val="tx1"/>
                </a:solidFill>
                <a:latin typeface="+mn-lt"/>
                <a:ea typeface="+mn-ea"/>
              </a:rPr>
              <a:t>Limb XX Payload2</a:t>
            </a:r>
            <a:endParaRPr lang="zh-CN" altLang="en-US" sz="1200" dirty="0">
              <a:solidFill>
                <a:schemeClr val="tx1"/>
              </a:solidFill>
              <a:latin typeface="+mn-lt"/>
              <a:ea typeface="+mn-ea"/>
              <a:sym typeface="+mn-ea"/>
            </a:endParaRPr>
          </a:p>
        </p:txBody>
      </p:sp>
      <p:sp>
        <p:nvSpPr>
          <p:cNvPr id="25" name="文本框 24"/>
          <p:cNvSpPr txBox="1"/>
          <p:nvPr/>
        </p:nvSpPr>
        <p:spPr>
          <a:xfrm>
            <a:off x="-192405" y="6239510"/>
            <a:ext cx="4752340" cy="241935"/>
          </a:xfrm>
          <a:prstGeom prst="rect">
            <a:avLst/>
          </a:prstGeom>
          <a:noFill/>
        </p:spPr>
        <p:txBody>
          <a:bodyPr wrap="square" lIns="0" tIns="0" rIns="0" bIns="0" rtlCol="0" anchor="t">
            <a:noAutofit/>
          </a:bodyPr>
          <a:lstStyle>
            <a:defPPr>
              <a:defRPr lang="zh-CN"/>
            </a:defPPr>
            <a:lvl1pPr algn="ctr">
              <a:defRPr sz="1200"/>
            </a:lvl1pPr>
          </a:lstStyle>
          <a:p>
            <a:r>
              <a:rPr lang="en-US" altLang="zh-CN" dirty="0"/>
              <a:t>Ultraviolet Hyperspectral Ozone Sounder (Limb)</a:t>
            </a:r>
            <a:endParaRPr lang="zh-CN" altLang="en-US" dirty="0">
              <a:sym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stretch>
            <a:fillRect/>
          </a:stretch>
        </p:blipFill>
        <p:spPr>
          <a:xfrm>
            <a:off x="8510905" y="219710"/>
            <a:ext cx="3578225" cy="917575"/>
          </a:xfrm>
          <a:prstGeom prst="rect">
            <a:avLst/>
          </a:prstGeom>
        </p:spPr>
      </p:pic>
      <p:sp>
        <p:nvSpPr>
          <p:cNvPr id="42" name="内容占位符 2"/>
          <p:cNvSpPr txBox="1"/>
          <p:nvPr/>
        </p:nvSpPr>
        <p:spPr>
          <a:xfrm>
            <a:off x="107315" y="1316355"/>
            <a:ext cx="11889740" cy="512445"/>
          </a:xfrm>
          <a:prstGeom prst="rect">
            <a:avLst/>
          </a:prstGeom>
        </p:spPr>
        <p:txBody>
          <a:bodyPr>
            <a:noAutofit/>
          </a:bodyPr>
          <a:lstStyle>
            <a:defPPr>
              <a:defRPr lang="zh-CN"/>
            </a:defPPr>
            <a:lvl1pPr marL="228600" indent="-228600" fontAlgn="auto">
              <a:lnSpc>
                <a:spcPct val="150000"/>
              </a:lnSpc>
              <a:spcBef>
                <a:spcPts val="1000"/>
              </a:spcBef>
              <a:spcAft>
                <a:spcPts val="0"/>
              </a:spcAft>
              <a:buClr>
                <a:srgbClr val="FF0000"/>
              </a:buClr>
              <a:buFont typeface="Wingdings" panose="05000000000000000000" pitchFamily="2" charset="2"/>
              <a:buChar char="p"/>
              <a:defRPr sz="2400" b="0" kern="100">
                <a:latin typeface="+mj-ea"/>
                <a:ea typeface="+mj-ea"/>
                <a:cs typeface="仿宋_GB2312" panose="02010609030101010101" pitchFamily="49" charset="-122"/>
              </a:defRPr>
            </a:lvl1pPr>
            <a:lvl2pPr marL="685800" indent="-228600">
              <a:lnSpc>
                <a:spcPct val="90000"/>
              </a:lnSpc>
              <a:spcBef>
                <a:spcPts val="500"/>
              </a:spcBef>
              <a:buFont typeface="Arial" panose="020B0604020202020204" pitchFamily="34" charset="0"/>
              <a:buChar char="•"/>
              <a:defRPr sz="2400">
                <a:latin typeface="+mn-lt"/>
                <a:ea typeface="+mn-ea"/>
              </a:defRPr>
            </a:lvl2pPr>
            <a:lvl3pPr marL="1143000" indent="-228600">
              <a:lnSpc>
                <a:spcPct val="90000"/>
              </a:lnSpc>
              <a:spcBef>
                <a:spcPts val="500"/>
              </a:spcBef>
              <a:buFont typeface="Arial" panose="020B0604020202020204" pitchFamily="34" charset="0"/>
              <a:buChar char="•"/>
              <a:defRPr sz="2000">
                <a:latin typeface="+mn-lt"/>
                <a:ea typeface="+mn-ea"/>
              </a:defRPr>
            </a:lvl3pPr>
            <a:lvl4pPr marL="1600200" indent="-228600">
              <a:lnSpc>
                <a:spcPct val="90000"/>
              </a:lnSpc>
              <a:spcBef>
                <a:spcPts val="500"/>
              </a:spcBef>
              <a:buFont typeface="Arial" panose="020B0604020202020204" pitchFamily="34" charset="0"/>
              <a:buChar char="•"/>
              <a:defRPr sz="1800">
                <a:latin typeface="+mn-lt"/>
                <a:ea typeface="+mn-ea"/>
              </a:defRPr>
            </a:lvl4pPr>
            <a:lvl5pPr marL="2057400" indent="-228600">
              <a:lnSpc>
                <a:spcPct val="90000"/>
              </a:lnSpc>
              <a:spcBef>
                <a:spcPts val="500"/>
              </a:spcBef>
              <a:buFont typeface="Arial" panose="020B0604020202020204" pitchFamily="34" charset="0"/>
              <a:buChar char="•"/>
              <a:defRPr sz="1800">
                <a:latin typeface="+mn-lt"/>
                <a:ea typeface="+mn-ea"/>
              </a:defRPr>
            </a:lvl5pPr>
            <a:lvl6pPr marL="2514600" indent="-228600">
              <a:lnSpc>
                <a:spcPct val="90000"/>
              </a:lnSpc>
              <a:spcBef>
                <a:spcPts val="500"/>
              </a:spcBef>
              <a:buFont typeface="Arial" panose="020B0604020202020204" pitchFamily="34" charset="0"/>
              <a:buChar char="•"/>
              <a:defRPr sz="1800">
                <a:latin typeface="+mn-lt"/>
                <a:ea typeface="+mn-ea"/>
              </a:defRPr>
            </a:lvl6pPr>
            <a:lvl7pPr marL="2971800" indent="-228600">
              <a:lnSpc>
                <a:spcPct val="90000"/>
              </a:lnSpc>
              <a:spcBef>
                <a:spcPts val="500"/>
              </a:spcBef>
              <a:buFont typeface="Arial" panose="020B0604020202020204" pitchFamily="34" charset="0"/>
              <a:buChar char="•"/>
              <a:defRPr sz="1800">
                <a:latin typeface="+mn-lt"/>
                <a:ea typeface="+mn-ea"/>
              </a:defRPr>
            </a:lvl7pPr>
            <a:lvl8pPr marL="3429000" indent="-228600">
              <a:lnSpc>
                <a:spcPct val="90000"/>
              </a:lnSpc>
              <a:spcBef>
                <a:spcPts val="500"/>
              </a:spcBef>
              <a:buFont typeface="Arial" panose="020B0604020202020204" pitchFamily="34" charset="0"/>
              <a:buChar char="•"/>
              <a:defRPr sz="1800">
                <a:latin typeface="+mn-lt"/>
                <a:ea typeface="+mn-ea"/>
              </a:defRPr>
            </a:lvl8pPr>
            <a:lvl9pPr marL="3886200" indent="-228600">
              <a:lnSpc>
                <a:spcPct val="90000"/>
              </a:lnSpc>
              <a:spcBef>
                <a:spcPts val="500"/>
              </a:spcBef>
              <a:buFont typeface="Arial" panose="020B0604020202020204" pitchFamily="34" charset="0"/>
              <a:buChar char="•"/>
              <a:defRPr sz="1800">
                <a:latin typeface="+mn-lt"/>
                <a:ea typeface="+mn-ea"/>
              </a:defRPr>
            </a:lvl9pPr>
          </a:lstStyle>
          <a:p>
            <a:pPr algn="l">
              <a:lnSpc>
                <a:spcPct val="100000"/>
              </a:lnSpc>
              <a:spcBef>
                <a:spcPts val="0"/>
              </a:spcBef>
              <a:buClr>
                <a:srgbClr val="008CBF"/>
              </a:buClr>
              <a:buSzTx/>
              <a:buFont typeface="Arial" panose="020B0604020202020204" pitchFamily="34" charset="0"/>
              <a:buChar char="•"/>
            </a:pPr>
            <a:r>
              <a:rPr lang="en-US" altLang="zh-CN" sz="1800" kern="1200" dirty="0">
                <a:solidFill>
                  <a:schemeClr val="tx2"/>
                </a:solidFill>
                <a:latin typeface="Arial" panose="020B0604020202020204" pitchFamily="34" charset="0"/>
                <a:ea typeface="+mn-ea"/>
                <a:cs typeface="Arial" panose="020B0604020202020204" pitchFamily="34" charset="0"/>
              </a:rPr>
              <a:t>Mission:</a:t>
            </a:r>
            <a:r>
              <a:rPr lang="en-US" altLang="zh-CN" sz="1800" b="1" kern="1200" dirty="0">
                <a:solidFill>
                  <a:schemeClr val="tx2"/>
                </a:solidFill>
                <a:latin typeface="Arial" panose="020B0604020202020204" pitchFamily="34" charset="0"/>
                <a:ea typeface="+mn-ea"/>
                <a:cs typeface="Arial" panose="020B0604020202020204" pitchFamily="34" charset="0"/>
              </a:rPr>
              <a:t> Detect trace gase</a:t>
            </a:r>
            <a:r>
              <a:rPr lang="en-US" altLang="zh-CN" sz="1800" kern="1200" dirty="0">
                <a:solidFill>
                  <a:schemeClr val="tx2"/>
                </a:solidFill>
                <a:latin typeface="Arial" panose="020B0604020202020204" pitchFamily="34" charset="0"/>
                <a:ea typeface="+mn-ea"/>
                <a:cs typeface="Arial" panose="020B0604020202020204" pitchFamily="34" charset="0"/>
              </a:rPr>
              <a:t>s O</a:t>
            </a:r>
            <a:r>
              <a:rPr lang="en-US" altLang="en-US" sz="1800" kern="1200" dirty="0">
                <a:solidFill>
                  <a:schemeClr val="tx2"/>
                </a:solidFill>
                <a:latin typeface="Arial" panose="020B0604020202020204" pitchFamily="34" charset="0"/>
                <a:ea typeface="+mn-ea"/>
                <a:cs typeface="Arial" panose="020B0604020202020204" pitchFamily="34" charset="0"/>
              </a:rPr>
              <a:t>₃</a:t>
            </a:r>
            <a:r>
              <a:rPr lang="en-US" altLang="zh-CN" sz="1800" kern="1200" dirty="0">
                <a:solidFill>
                  <a:schemeClr val="tx2"/>
                </a:solidFill>
                <a:latin typeface="Arial" panose="020B0604020202020204" pitchFamily="34" charset="0"/>
                <a:ea typeface="+mn-ea"/>
                <a:cs typeface="Arial" panose="020B0604020202020204" pitchFamily="34" charset="0"/>
              </a:rPr>
              <a:t>, CO, SO</a:t>
            </a:r>
            <a:r>
              <a:rPr lang="en-US" altLang="en-US" sz="1800" kern="1200" dirty="0">
                <a:solidFill>
                  <a:schemeClr val="tx2"/>
                </a:solidFill>
                <a:latin typeface="Arial" panose="020B0604020202020204" pitchFamily="34" charset="0"/>
                <a:ea typeface="+mn-ea"/>
                <a:cs typeface="Arial" panose="020B0604020202020204" pitchFamily="34" charset="0"/>
              </a:rPr>
              <a:t>₂</a:t>
            </a:r>
            <a:r>
              <a:rPr lang="en-US" altLang="zh-CN" sz="1800" kern="1200" dirty="0">
                <a:solidFill>
                  <a:schemeClr val="tx2"/>
                </a:solidFill>
                <a:latin typeface="Arial" panose="020B0604020202020204" pitchFamily="34" charset="0"/>
                <a:ea typeface="+mn-ea"/>
                <a:cs typeface="Arial" panose="020B0604020202020204" pitchFamily="34" charset="0"/>
              </a:rPr>
              <a:t>, NO</a:t>
            </a:r>
            <a:r>
              <a:rPr lang="en-US" altLang="en-US" sz="1800" kern="1200" dirty="0">
                <a:solidFill>
                  <a:schemeClr val="tx2"/>
                </a:solidFill>
                <a:latin typeface="Arial" panose="020B0604020202020204" pitchFamily="34" charset="0"/>
                <a:ea typeface="+mn-ea"/>
                <a:cs typeface="Arial" panose="020B0604020202020204" pitchFamily="34" charset="0"/>
              </a:rPr>
              <a:t>₂</a:t>
            </a:r>
            <a:r>
              <a:rPr lang="en-US" altLang="zh-CN" sz="1800" kern="1200" dirty="0">
                <a:solidFill>
                  <a:schemeClr val="tx2"/>
                </a:solidFill>
                <a:latin typeface="Arial" panose="020B0604020202020204" pitchFamily="34" charset="0"/>
                <a:ea typeface="+mn-ea"/>
                <a:cs typeface="Arial" panose="020B0604020202020204" pitchFamily="34" charset="0"/>
              </a:rPr>
              <a:t>, CH</a:t>
            </a:r>
            <a:r>
              <a:rPr lang="en-US" altLang="en-US" sz="1800" kern="1200" dirty="0">
                <a:solidFill>
                  <a:schemeClr val="tx2"/>
                </a:solidFill>
                <a:latin typeface="Arial" panose="020B0604020202020204" pitchFamily="34" charset="0"/>
                <a:ea typeface="+mn-ea"/>
                <a:cs typeface="Arial" panose="020B0604020202020204" pitchFamily="34" charset="0"/>
              </a:rPr>
              <a:t>₄</a:t>
            </a:r>
            <a:r>
              <a:rPr lang="en-US" altLang="zh-CN" sz="1800" kern="1200" dirty="0">
                <a:solidFill>
                  <a:schemeClr val="tx2"/>
                </a:solidFill>
                <a:latin typeface="Arial" panose="020B0604020202020204" pitchFamily="34" charset="0"/>
                <a:ea typeface="+mn-ea"/>
                <a:cs typeface="Arial" panose="020B0604020202020204" pitchFamily="34" charset="0"/>
              </a:rPr>
              <a:t>, and CO</a:t>
            </a:r>
            <a:r>
              <a:rPr lang="en-US" altLang="en-US" sz="1800" kern="1200" dirty="0">
                <a:solidFill>
                  <a:schemeClr val="tx2"/>
                </a:solidFill>
                <a:latin typeface="Arial" panose="020B0604020202020204" pitchFamily="34" charset="0"/>
                <a:ea typeface="+mn-ea"/>
                <a:cs typeface="Arial" panose="020B0604020202020204" pitchFamily="34" charset="0"/>
              </a:rPr>
              <a:t>₂</a:t>
            </a:r>
            <a:endParaRPr lang="en-US" altLang="en-US" sz="1800" kern="1200" dirty="0">
              <a:solidFill>
                <a:schemeClr val="tx2"/>
              </a:solidFill>
              <a:latin typeface="Arial" panose="020B0604020202020204" pitchFamily="34" charset="0"/>
              <a:ea typeface="+mn-ea"/>
              <a:cs typeface="Arial" panose="020B0604020202020204" pitchFamily="34" charset="0"/>
            </a:endParaRPr>
          </a:p>
          <a:p>
            <a:pPr algn="l">
              <a:lnSpc>
                <a:spcPct val="100000"/>
              </a:lnSpc>
              <a:spcBef>
                <a:spcPts val="0"/>
              </a:spcBef>
              <a:buClr>
                <a:srgbClr val="008CBF"/>
              </a:buClr>
              <a:buSzTx/>
              <a:buFont typeface="Arial" panose="020B0604020202020204" pitchFamily="34" charset="0"/>
              <a:buChar char="•"/>
            </a:pPr>
            <a:r>
              <a:rPr lang="en-US" altLang="zh-CN" sz="1800" kern="1200" dirty="0">
                <a:solidFill>
                  <a:schemeClr val="tx2"/>
                </a:solidFill>
                <a:latin typeface="Arial" panose="020B0604020202020204" pitchFamily="34" charset="0"/>
                <a:ea typeface="+mn-ea"/>
                <a:cs typeface="Arial" panose="020B0604020202020204" pitchFamily="34" charset="0"/>
              </a:rPr>
              <a:t>Application: </a:t>
            </a:r>
            <a:r>
              <a:rPr lang="en-US" altLang="zh-CN" sz="1800" b="1" kern="1200" dirty="0">
                <a:solidFill>
                  <a:schemeClr val="tx2"/>
                </a:solidFill>
                <a:latin typeface="Arial" panose="020B0604020202020204" pitchFamily="34" charset="0"/>
                <a:ea typeface="+mn-ea"/>
                <a:cs typeface="Arial" panose="020B0604020202020204" pitchFamily="34" charset="0"/>
              </a:rPr>
              <a:t>Monitoring pollution and climate change</a:t>
            </a:r>
            <a:endParaRPr lang="en-US" altLang="zh-CN" sz="1800" kern="1200" dirty="0">
              <a:solidFill>
                <a:schemeClr val="tx2"/>
              </a:solidFill>
              <a:latin typeface="Arial" panose="020B0604020202020204" pitchFamily="34" charset="0"/>
              <a:ea typeface="+mn-ea"/>
              <a:cs typeface="Arial" panose="020B0604020202020204" pitchFamily="34" charset="0"/>
            </a:endParaRPr>
          </a:p>
          <a:p>
            <a:pPr algn="l">
              <a:lnSpc>
                <a:spcPct val="100000"/>
              </a:lnSpc>
              <a:spcBef>
                <a:spcPts val="0"/>
              </a:spcBef>
              <a:buClr>
                <a:srgbClr val="008CBF"/>
              </a:buClr>
              <a:buSzTx/>
              <a:buFont typeface="Arial" panose="020B0604020202020204" pitchFamily="34" charset="0"/>
              <a:buChar char="•"/>
            </a:pPr>
            <a:endParaRPr lang="en-US" altLang="zh-CN" sz="1800" kern="1200" dirty="0">
              <a:solidFill>
                <a:schemeClr val="tx2"/>
              </a:solidFill>
              <a:latin typeface="Arial" panose="020B0604020202020204" pitchFamily="34" charset="0"/>
              <a:ea typeface="+mn-ea"/>
              <a:cs typeface="Arial" panose="020B0604020202020204" pitchFamily="34" charset="0"/>
            </a:endParaRPr>
          </a:p>
        </p:txBody>
      </p:sp>
      <p:sp>
        <p:nvSpPr>
          <p:cNvPr id="7" name="Title 1"/>
          <p:cNvSpPr>
            <a:spLocks noGrp="1"/>
          </p:cNvSpPr>
          <p:nvPr>
            <p:ph type="title"/>
          </p:nvPr>
        </p:nvSpPr>
        <p:spPr/>
        <p:txBody>
          <a:bodyPr>
            <a:normAutofit fontScale="90000"/>
          </a:bodyPr>
          <a:lstStyle/>
          <a:p>
            <a:r>
              <a:rPr lang="en-US" altLang="zh-CN" sz="2700" dirty="0"/>
              <a:t>Fengyun Satellite Optical Payload Development</a:t>
            </a:r>
            <a:br>
              <a:rPr lang="en-US" altLang="zh-CN" sz="2700" dirty="0"/>
            </a:br>
            <a:r>
              <a:rPr lang="en-US" altLang="zh-CN" sz="2700" dirty="0">
                <a:sym typeface="+mn-ea"/>
              </a:rPr>
              <a:t>Ultraviolet Hyperspectral Limb Imager /FY3F</a:t>
            </a:r>
            <a:endParaRPr lang="en-US" altLang="zh-CN" sz="2700" dirty="0">
              <a:sym typeface="+mn-ea"/>
            </a:endParaRPr>
          </a:p>
        </p:txBody>
      </p:sp>
      <p:grpSp>
        <p:nvGrpSpPr>
          <p:cNvPr id="5" name="组合 4"/>
          <p:cNvGrpSpPr/>
          <p:nvPr/>
        </p:nvGrpSpPr>
        <p:grpSpPr>
          <a:xfrm>
            <a:off x="602615" y="3481070"/>
            <a:ext cx="5708650" cy="2993390"/>
            <a:chOff x="777198" y="1675604"/>
            <a:chExt cx="3789394" cy="2371207"/>
          </a:xfrm>
        </p:grpSpPr>
        <p:pic>
          <p:nvPicPr>
            <p:cNvPr id="3" name="图片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77198" y="1675604"/>
              <a:ext cx="1842568" cy="23712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图片 23"/>
            <p:cNvPicPr/>
            <p:nvPr/>
          </p:nvPicPr>
          <p:blipFill>
            <a:blip r:embed="rId3" cstate="print">
              <a:extLst>
                <a:ext uri="{28A0092B-C50C-407E-A947-70E740481C1C}">
                  <a14:useLocalDpi xmlns:a14="http://schemas.microsoft.com/office/drawing/2010/main" val="0"/>
                </a:ext>
              </a:extLst>
            </a:blip>
            <a:srcRect l="10266" t="11259" r="6161" b="15782"/>
            <a:stretch>
              <a:fillRect/>
            </a:stretch>
          </p:blipFill>
          <p:spPr bwMode="auto">
            <a:xfrm>
              <a:off x="2700166" y="3022932"/>
              <a:ext cx="923304" cy="977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图片 47"/>
            <p:cNvPicPr>
              <a:picLocks noChangeAspect="1"/>
            </p:cNvPicPr>
            <p:nvPr/>
          </p:nvPicPr>
          <p:blipFill>
            <a:blip r:embed="rId4" cstate="print">
              <a:extLst>
                <a:ext uri="{28A0092B-C50C-407E-A947-70E740481C1C}">
                  <a14:useLocalDpi xmlns:a14="http://schemas.microsoft.com/office/drawing/2010/main" val="0"/>
                </a:ext>
              </a:extLst>
            </a:blip>
            <a:srcRect b="22826"/>
            <a:stretch>
              <a:fillRect/>
            </a:stretch>
          </p:blipFill>
          <p:spPr bwMode="auto">
            <a:xfrm>
              <a:off x="2467536" y="1725721"/>
              <a:ext cx="2046986" cy="11934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图片 14"/>
            <p:cNvPicPr>
              <a:picLocks noChangeAspect="1"/>
            </p:cNvPicPr>
            <p:nvPr>
              <p:custDataLst>
                <p:tags r:id="rId5"/>
              </p:custDataLst>
            </p:nvPr>
          </p:nvPicPr>
          <p:blipFill>
            <a:blip r:embed="rId6" cstate="print">
              <a:extLst>
                <a:ext uri="{28A0092B-C50C-407E-A947-70E740481C1C}">
                  <a14:useLocalDpi xmlns:a14="http://schemas.microsoft.com/office/drawing/2010/main" val="0"/>
                </a:ext>
              </a:extLst>
            </a:blip>
            <a:srcRect l="11514" t="19049" r="25067" b="27158"/>
            <a:stretch>
              <a:fillRect/>
            </a:stretch>
          </p:blipFill>
          <p:spPr bwMode="auto">
            <a:xfrm>
              <a:off x="3617729" y="3004472"/>
              <a:ext cx="948863" cy="10197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9" name="图片 3"/>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057390" y="3302000"/>
            <a:ext cx="4528820" cy="2990215"/>
          </a:xfrm>
          <a:prstGeom prst="rect">
            <a:avLst/>
          </a:prstGeom>
        </p:spPr>
      </p:pic>
      <p:sp>
        <p:nvSpPr>
          <p:cNvPr id="2" name="文本占位符 13"/>
          <p:cNvSpPr txBox="1"/>
          <p:nvPr/>
        </p:nvSpPr>
        <p:spPr>
          <a:xfrm>
            <a:off x="295275" y="2007870"/>
            <a:ext cx="7784465" cy="1294130"/>
          </a:xfrm>
          <a:prstGeom prst="rect">
            <a:avLst/>
          </a:prstGeom>
          <a:ln>
            <a:noFill/>
          </a:ln>
        </p:spPr>
        <p:txBody>
          <a:bodyPr/>
          <a:lstStyle>
            <a:defPPr>
              <a:defRPr lang="zh-CN"/>
            </a:defPPr>
            <a:lvl1pPr marL="228600" indent="-228600">
              <a:lnSpc>
                <a:spcPct val="90000"/>
              </a:lnSpc>
              <a:spcBef>
                <a:spcPts val="1000"/>
              </a:spcBef>
              <a:buFont typeface="Arial" panose="020B0604020202020204" pitchFamily="34" charset="0"/>
              <a:buChar char="•"/>
              <a:defRPr sz="1600" b="1"/>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indent="0" algn="l">
              <a:lnSpc>
                <a:spcPct val="100000"/>
              </a:lnSpc>
              <a:spcBef>
                <a:spcPts val="0"/>
              </a:spcBef>
              <a:buClr>
                <a:srgbClr val="0189BA"/>
              </a:buClr>
              <a:buSzTx/>
              <a:buNone/>
            </a:pPr>
            <a:r>
              <a:rPr lang="en-US" altLang="zh-CN" sz="1800" dirty="0">
                <a:solidFill>
                  <a:schemeClr val="tx2"/>
                </a:solidFill>
                <a:latin typeface="Arial" panose="020B0604020202020204" pitchFamily="34" charset="0"/>
                <a:cs typeface="Arial" panose="020B0604020202020204" pitchFamily="34" charset="0"/>
              </a:rPr>
              <a:t>I. Key Technologies:</a:t>
            </a:r>
            <a:endParaRPr lang="en-US" altLang="zh-CN" sz="1800" dirty="0">
              <a:solidFill>
                <a:schemeClr val="tx2"/>
              </a:solidFill>
              <a:latin typeface="Arial" panose="020B0604020202020204" pitchFamily="34" charset="0"/>
              <a:cs typeface="Arial" panose="020B0604020202020204" pitchFamily="34" charset="0"/>
            </a:endParaRPr>
          </a:p>
          <a:p>
            <a:pPr algn="l">
              <a:lnSpc>
                <a:spcPct val="100000"/>
              </a:lnSpc>
              <a:spcBef>
                <a:spcPts val="0"/>
              </a:spcBef>
              <a:buClr>
                <a:srgbClr val="0189BA"/>
              </a:buClr>
              <a:buSzTx/>
            </a:pPr>
            <a:r>
              <a:rPr lang="en-US" altLang="zh-CN" sz="1800" b="0" dirty="0">
                <a:solidFill>
                  <a:schemeClr val="tx2"/>
                </a:solidFill>
                <a:latin typeface="Arial" panose="020B0604020202020204" pitchFamily="34" charset="0"/>
                <a:cs typeface="Arial" panose="020B0604020202020204" pitchFamily="34" charset="0"/>
              </a:rPr>
              <a:t>Design and integration of a low F-number aspheric hyperspectral system.</a:t>
            </a:r>
            <a:endParaRPr lang="en-US" altLang="zh-CN" sz="1800" b="0" dirty="0">
              <a:solidFill>
                <a:schemeClr val="tx2"/>
              </a:solidFill>
              <a:latin typeface="Arial" panose="020B0604020202020204" pitchFamily="34" charset="0"/>
              <a:cs typeface="Arial" panose="020B0604020202020204" pitchFamily="34" charset="0"/>
            </a:endParaRPr>
          </a:p>
          <a:p>
            <a:pPr algn="l">
              <a:lnSpc>
                <a:spcPct val="100000"/>
              </a:lnSpc>
              <a:spcBef>
                <a:spcPts val="0"/>
              </a:spcBef>
              <a:buClr>
                <a:srgbClr val="0189BA"/>
              </a:buClr>
              <a:buSzTx/>
            </a:pPr>
            <a:r>
              <a:rPr lang="en-US" altLang="zh-CN" sz="1800" dirty="0">
                <a:solidFill>
                  <a:schemeClr val="tx2"/>
                </a:solidFill>
                <a:latin typeface="Arial" panose="020B0604020202020204" pitchFamily="34" charset="0"/>
                <a:cs typeface="Arial" panose="020B0604020202020204" pitchFamily="34" charset="0"/>
              </a:rPr>
              <a:t>Wide dynamic range detection and high-precision pointing.</a:t>
            </a:r>
            <a:endParaRPr lang="en-US" altLang="zh-CN" sz="1800" dirty="0">
              <a:solidFill>
                <a:schemeClr val="tx2"/>
              </a:solidFill>
              <a:latin typeface="Arial" panose="020B0604020202020204" pitchFamily="34" charset="0"/>
              <a:cs typeface="Arial" panose="020B0604020202020204" pitchFamily="34" charset="0"/>
            </a:endParaRPr>
          </a:p>
          <a:p>
            <a:pPr algn="l">
              <a:lnSpc>
                <a:spcPct val="100000"/>
              </a:lnSpc>
              <a:spcBef>
                <a:spcPts val="0"/>
              </a:spcBef>
              <a:buClr>
                <a:srgbClr val="0189BA"/>
              </a:buClr>
              <a:buSzTx/>
            </a:pPr>
            <a:r>
              <a:rPr lang="en-US" altLang="zh-CN" sz="1800" dirty="0">
                <a:solidFill>
                  <a:schemeClr val="tx2"/>
                </a:solidFill>
                <a:latin typeface="Arial" panose="020B0604020202020204" pitchFamily="34" charset="0"/>
                <a:cs typeface="Arial" panose="020B0604020202020204" pitchFamily="34" charset="0"/>
              </a:rPr>
              <a:t>High-precision spectral calibration and on-orbit polarization correction.</a:t>
            </a:r>
            <a:endParaRPr lang="en-US" altLang="zh-CN" sz="1800" dirty="0">
              <a:solidFill>
                <a:schemeClr val="tx2"/>
              </a:solidFill>
              <a:latin typeface="Arial" panose="020B0604020202020204" pitchFamily="34" charset="0"/>
              <a:cs typeface="Arial" panose="020B0604020202020204" pitchFamily="34" charset="0"/>
            </a:endParaRPr>
          </a:p>
          <a:p>
            <a:pPr algn="l">
              <a:lnSpc>
                <a:spcPct val="100000"/>
              </a:lnSpc>
              <a:spcBef>
                <a:spcPts val="0"/>
              </a:spcBef>
              <a:buClr>
                <a:srgbClr val="0189BA"/>
              </a:buClr>
              <a:buSzTx/>
            </a:pPr>
            <a:endParaRPr lang="en-US" altLang="zh-CN" sz="1800" dirty="0">
              <a:solidFill>
                <a:schemeClr val="tx2"/>
              </a:solidFill>
              <a:latin typeface="Arial" panose="020B0604020202020204" pitchFamily="34" charset="0"/>
              <a:cs typeface="Arial" panose="020B0604020202020204"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stretch>
            <a:fillRect/>
          </a:stretch>
        </p:blipFill>
        <p:spPr>
          <a:xfrm>
            <a:off x="8510905" y="219710"/>
            <a:ext cx="3578225" cy="917575"/>
          </a:xfrm>
          <a:prstGeom prst="rect">
            <a:avLst/>
          </a:prstGeom>
        </p:spPr>
      </p:pic>
      <p:sp>
        <p:nvSpPr>
          <p:cNvPr id="7" name="Title 1"/>
          <p:cNvSpPr>
            <a:spLocks noGrp="1"/>
          </p:cNvSpPr>
          <p:nvPr>
            <p:ph type="title"/>
          </p:nvPr>
        </p:nvSpPr>
        <p:spPr/>
        <p:txBody>
          <a:bodyPr>
            <a:normAutofit fontScale="90000"/>
          </a:bodyPr>
          <a:lstStyle/>
          <a:p>
            <a:r>
              <a:rPr lang="en-US" altLang="zh-CN" sz="2700" dirty="0"/>
              <a:t>Fengyun Satellite Optical Payload Development</a:t>
            </a:r>
            <a:br>
              <a:rPr lang="en-US" altLang="zh-CN" sz="2700" dirty="0"/>
            </a:br>
            <a:r>
              <a:rPr lang="en-US" altLang="zh-CN" sz="2700" dirty="0">
                <a:sym typeface="+mn-ea"/>
              </a:rPr>
              <a:t>Ultraviolet Hyperspectral Limb Imager /FY3F</a:t>
            </a:r>
            <a:endParaRPr lang="en-US" altLang="zh-CN" sz="2700" dirty="0">
              <a:sym typeface="+mn-ea"/>
            </a:endParaRPr>
          </a:p>
        </p:txBody>
      </p:sp>
      <p:sp>
        <p:nvSpPr>
          <p:cNvPr id="2" name="文本占位符 13"/>
          <p:cNvSpPr txBox="1"/>
          <p:nvPr/>
        </p:nvSpPr>
        <p:spPr>
          <a:xfrm>
            <a:off x="295275" y="1459230"/>
            <a:ext cx="9186545" cy="1294130"/>
          </a:xfrm>
          <a:prstGeom prst="rect">
            <a:avLst/>
          </a:prstGeom>
          <a:ln>
            <a:noFill/>
          </a:ln>
        </p:spPr>
        <p:txBody>
          <a:bodyPr/>
          <a:lstStyle>
            <a:defPPr>
              <a:defRPr lang="zh-CN"/>
            </a:defPPr>
            <a:lvl1pPr marL="228600" indent="-228600">
              <a:lnSpc>
                <a:spcPct val="90000"/>
              </a:lnSpc>
              <a:spcBef>
                <a:spcPts val="1000"/>
              </a:spcBef>
              <a:buFont typeface="Arial" panose="020B0604020202020204" pitchFamily="34" charset="0"/>
              <a:buChar char="•"/>
              <a:defRPr sz="1600" b="1"/>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indent="0" algn="l">
              <a:lnSpc>
                <a:spcPct val="100000"/>
              </a:lnSpc>
              <a:spcBef>
                <a:spcPts val="0"/>
              </a:spcBef>
              <a:buClr>
                <a:srgbClr val="0189BA"/>
              </a:buClr>
              <a:buSzTx/>
              <a:buNone/>
            </a:pPr>
            <a:r>
              <a:rPr lang="en-US" altLang="zh-CN" sz="1800" dirty="0">
                <a:solidFill>
                  <a:schemeClr val="tx2"/>
                </a:solidFill>
                <a:latin typeface="Arial" panose="020B0604020202020204" pitchFamily="34" charset="0"/>
                <a:cs typeface="Arial" panose="020B0604020202020204" pitchFamily="34" charset="0"/>
              </a:rPr>
              <a:t>I.On-orbit Situation:</a:t>
            </a:r>
            <a:endParaRPr lang="en-US" altLang="zh-CN" sz="1800" dirty="0">
              <a:solidFill>
                <a:schemeClr val="tx2"/>
              </a:solidFill>
              <a:latin typeface="Arial" panose="020B0604020202020204" pitchFamily="34" charset="0"/>
              <a:cs typeface="Arial" panose="020B0604020202020204" pitchFamily="34" charset="0"/>
            </a:endParaRPr>
          </a:p>
          <a:p>
            <a:pPr algn="l">
              <a:lnSpc>
                <a:spcPct val="100000"/>
              </a:lnSpc>
              <a:spcBef>
                <a:spcPts val="0"/>
              </a:spcBef>
              <a:buClr>
                <a:srgbClr val="0189BA"/>
              </a:buClr>
              <a:buSzTx/>
            </a:pPr>
            <a:r>
              <a:rPr lang="en-US" altLang="zh-CN" sz="1800" dirty="0">
                <a:solidFill>
                  <a:schemeClr val="tx2"/>
                </a:solidFill>
                <a:latin typeface="Arial" panose="020B0604020202020204" pitchFamily="34" charset="0"/>
                <a:cs typeface="Arial" panose="020B0604020202020204" pitchFamily="34" charset="0"/>
              </a:rPr>
              <a:t>Successfully launched: August 3, 2023.</a:t>
            </a:r>
            <a:endParaRPr lang="en-US" altLang="zh-CN" sz="1800" dirty="0">
              <a:solidFill>
                <a:schemeClr val="tx2"/>
              </a:solidFill>
              <a:latin typeface="Arial" panose="020B0604020202020204" pitchFamily="34" charset="0"/>
              <a:cs typeface="Arial" panose="020B0604020202020204" pitchFamily="34" charset="0"/>
            </a:endParaRPr>
          </a:p>
          <a:p>
            <a:pPr algn="l">
              <a:lnSpc>
                <a:spcPct val="100000"/>
              </a:lnSpc>
              <a:spcBef>
                <a:spcPts val="0"/>
              </a:spcBef>
              <a:buClr>
                <a:srgbClr val="0189BA"/>
              </a:buClr>
              <a:buSzTx/>
            </a:pPr>
            <a:r>
              <a:rPr lang="en-US" altLang="zh-CN" sz="1800" b="0" dirty="0">
                <a:solidFill>
                  <a:schemeClr val="tx2"/>
                </a:solidFill>
                <a:latin typeface="Arial" panose="020B0604020202020204" pitchFamily="34" charset="0"/>
                <a:cs typeface="Arial" panose="020B0604020202020204" pitchFamily="34" charset="0"/>
              </a:rPr>
              <a:t>Filled a critical gap for China's Fengyun satellite series.</a:t>
            </a:r>
            <a:endParaRPr lang="en-US" altLang="zh-CN" sz="1800" b="0" dirty="0">
              <a:solidFill>
                <a:schemeClr val="tx2"/>
              </a:solidFill>
              <a:latin typeface="Arial" panose="020B0604020202020204" pitchFamily="34" charset="0"/>
              <a:cs typeface="Arial" panose="020B0604020202020204" pitchFamily="34" charset="0"/>
            </a:endParaRPr>
          </a:p>
          <a:p>
            <a:pPr algn="l">
              <a:lnSpc>
                <a:spcPct val="100000"/>
              </a:lnSpc>
              <a:spcBef>
                <a:spcPts val="0"/>
              </a:spcBef>
              <a:buClr>
                <a:srgbClr val="0189BA"/>
              </a:buClr>
              <a:buSzTx/>
            </a:pPr>
            <a:endParaRPr lang="en-US" altLang="zh-CN" sz="1800" b="0" dirty="0">
              <a:solidFill>
                <a:schemeClr val="tx2"/>
              </a:solidFill>
              <a:latin typeface="Arial" panose="020B0604020202020204" pitchFamily="34" charset="0"/>
              <a:cs typeface="Arial" panose="020B0604020202020204" pitchFamily="34" charset="0"/>
            </a:endParaRPr>
          </a:p>
        </p:txBody>
      </p:sp>
      <p:pic>
        <p:nvPicPr>
          <p:cNvPr id="6" name="图片 3" descr="图形用户界面&#10;&#10;描述已自动生成"/>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676" t="48068" r="2991" b="30402"/>
          <a:stretch>
            <a:fillRect/>
          </a:stretch>
        </p:blipFill>
        <p:spPr bwMode="auto">
          <a:xfrm>
            <a:off x="640080" y="2593975"/>
            <a:ext cx="4737735" cy="240093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图片 7"/>
          <p:cNvPicPr>
            <a:picLocks noChangeAspect="1"/>
          </p:cNvPicPr>
          <p:nvPr/>
        </p:nvPicPr>
        <p:blipFill>
          <a:blip r:embed="rId3"/>
          <a:srcRect l="20515"/>
          <a:stretch>
            <a:fillRect/>
          </a:stretch>
        </p:blipFill>
        <p:spPr>
          <a:xfrm>
            <a:off x="6599509" y="2101940"/>
            <a:ext cx="4689911" cy="3266375"/>
          </a:xfrm>
          <a:prstGeom prst="rect">
            <a:avLst/>
          </a:prstGeom>
        </p:spPr>
      </p:pic>
      <p:sp>
        <p:nvSpPr>
          <p:cNvPr id="18" name="文本框 17"/>
          <p:cNvSpPr txBox="1"/>
          <p:nvPr/>
        </p:nvSpPr>
        <p:spPr>
          <a:xfrm>
            <a:off x="640329" y="5169960"/>
            <a:ext cx="5135865" cy="584775"/>
          </a:xfrm>
          <a:prstGeom prst="rect">
            <a:avLst/>
          </a:prstGeom>
          <a:noFill/>
        </p:spPr>
        <p:txBody>
          <a:bodyPr wrap="square">
            <a:spAutoFit/>
          </a:bodyPr>
          <a:lstStyle/>
          <a:p>
            <a:r>
              <a:rPr lang="en-US" altLang="zh-CN" sz="1600" b="1" dirty="0"/>
              <a:t>Clearly demonstrates layered detection of atmospheric composition in the stratosphere</a:t>
            </a:r>
            <a:endParaRPr lang="zh-CN" altLang="en-US" sz="1600" b="1" dirty="0"/>
          </a:p>
        </p:txBody>
      </p:sp>
      <p:sp>
        <p:nvSpPr>
          <p:cNvPr id="11" name="文本框 10"/>
          <p:cNvSpPr txBox="1"/>
          <p:nvPr/>
        </p:nvSpPr>
        <p:spPr>
          <a:xfrm>
            <a:off x="5996940" y="5526078"/>
            <a:ext cx="5498811" cy="646331"/>
          </a:xfrm>
          <a:prstGeom prst="rect">
            <a:avLst/>
          </a:prstGeom>
          <a:noFill/>
        </p:spPr>
        <p:txBody>
          <a:bodyPr wrap="square">
            <a:spAutoFit/>
          </a:bodyPr>
          <a:lstStyle/>
          <a:p>
            <a:pPr algn="just"/>
            <a:r>
              <a:rPr lang="en-US" altLang="zh-CN" dirty="0"/>
              <a:t>Retrieves the </a:t>
            </a:r>
            <a:r>
              <a:rPr lang="en-US" altLang="zh-CN" b="1" dirty="0"/>
              <a:t>global vertical distribution</a:t>
            </a:r>
            <a:r>
              <a:rPr lang="en-US" altLang="zh-CN" dirty="0"/>
              <a:t> of trace gases, filling a key gap. </a:t>
            </a:r>
            <a:endParaRPr lang="en-US" altLang="zh-CN" sz="1800" dirty="0">
              <a:solidFill>
                <a:schemeClr val="tx2"/>
              </a:solidFill>
              <a:latin typeface="微软雅黑" panose="020B0503020204020204" charset="-122"/>
              <a:ea typeface="微软雅黑" panose="020B0503020204020204" charset="-122"/>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stretch>
            <a:fillRect/>
          </a:stretch>
        </p:blipFill>
        <p:spPr>
          <a:xfrm>
            <a:off x="8510905" y="219710"/>
            <a:ext cx="3578225" cy="917575"/>
          </a:xfrm>
          <a:prstGeom prst="rect">
            <a:avLst/>
          </a:prstGeom>
        </p:spPr>
      </p:pic>
      <p:sp>
        <p:nvSpPr>
          <p:cNvPr id="7" name="Title 1"/>
          <p:cNvSpPr>
            <a:spLocks noGrp="1"/>
          </p:cNvSpPr>
          <p:nvPr>
            <p:ph type="title"/>
          </p:nvPr>
        </p:nvSpPr>
        <p:spPr/>
        <p:txBody>
          <a:bodyPr>
            <a:normAutofit fontScale="90000"/>
          </a:bodyPr>
          <a:lstStyle/>
          <a:p>
            <a:r>
              <a:rPr lang="en-US" altLang="zh-CN" sz="2700" dirty="0"/>
              <a:t>Fengyun Satellite Optical Payload Development</a:t>
            </a:r>
            <a:br>
              <a:rPr lang="en-US" altLang="zh-CN" sz="2700" dirty="0"/>
            </a:br>
            <a:r>
              <a:rPr lang="en-US" altLang="zh-CN" sz="2700" dirty="0"/>
              <a:t>Future:</a:t>
            </a:r>
            <a:r>
              <a:rPr lang="en-US" altLang="zh-CN" sz="2700" dirty="0">
                <a:sym typeface="+mn-ea"/>
              </a:rPr>
              <a:t>FY-5</a:t>
            </a:r>
            <a:r>
              <a:rPr lang="en-US" altLang="zh-CN" sz="2700" dirty="0">
                <a:sym typeface="+mn-ea"/>
              </a:rPr>
              <a:t> Solar Irradiance Monitor</a:t>
            </a:r>
            <a:endParaRPr lang="en-US" altLang="zh-CN" sz="2700" dirty="0">
              <a:sym typeface="+mn-ea"/>
            </a:endParaRPr>
          </a:p>
        </p:txBody>
      </p:sp>
      <p:sp>
        <p:nvSpPr>
          <p:cNvPr id="2" name="文本占位符 13"/>
          <p:cNvSpPr txBox="1"/>
          <p:nvPr/>
        </p:nvSpPr>
        <p:spPr>
          <a:xfrm>
            <a:off x="295275" y="1299210"/>
            <a:ext cx="11470005" cy="1294130"/>
          </a:xfrm>
          <a:prstGeom prst="rect">
            <a:avLst/>
          </a:prstGeom>
          <a:ln>
            <a:noFill/>
          </a:ln>
        </p:spPr>
        <p:txBody>
          <a:bodyPr/>
          <a:lstStyle>
            <a:defPPr>
              <a:defRPr lang="zh-CN"/>
            </a:defPPr>
            <a:lvl1pPr marL="228600" indent="-228600">
              <a:lnSpc>
                <a:spcPct val="90000"/>
              </a:lnSpc>
              <a:spcBef>
                <a:spcPts val="1000"/>
              </a:spcBef>
              <a:buFont typeface="Arial" panose="020B0604020202020204" pitchFamily="34" charset="0"/>
              <a:buChar char="•"/>
              <a:defRPr sz="1600" b="1"/>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algn="l">
              <a:lnSpc>
                <a:spcPct val="100000"/>
              </a:lnSpc>
              <a:spcBef>
                <a:spcPts val="0"/>
              </a:spcBef>
              <a:buClr>
                <a:srgbClr val="0189BA"/>
              </a:buClr>
              <a:buSzTx/>
            </a:pPr>
            <a:r>
              <a:rPr lang="en-US" altLang="zh-CN" sz="1800" b="0" dirty="0">
                <a:solidFill>
                  <a:schemeClr val="tx2"/>
                </a:solidFill>
                <a:latin typeface="Arial" panose="020B0604020202020204" pitchFamily="34" charset="0"/>
                <a:cs typeface="Arial" panose="020B0604020202020204" pitchFamily="34" charset="0"/>
              </a:rPr>
              <a:t>For the first time:</a:t>
            </a:r>
            <a:r>
              <a:rPr lang="en-US" altLang="zh-CN" sz="1800" dirty="0">
                <a:solidFill>
                  <a:schemeClr val="tx2"/>
                </a:solidFill>
                <a:latin typeface="Arial" panose="020B0604020202020204" pitchFamily="34" charset="0"/>
                <a:cs typeface="Arial" panose="020B0604020202020204" pitchFamily="34" charset="0"/>
              </a:rPr>
              <a:t> A 60K cryogenic radiometer will be used for operational observations.</a:t>
            </a:r>
            <a:endParaRPr lang="en-US" altLang="zh-CN" sz="1800" dirty="0">
              <a:solidFill>
                <a:schemeClr val="tx2"/>
              </a:solidFill>
              <a:latin typeface="Arial" panose="020B0604020202020204" pitchFamily="34" charset="0"/>
              <a:cs typeface="Arial" panose="020B0604020202020204" pitchFamily="34" charset="0"/>
            </a:endParaRPr>
          </a:p>
          <a:p>
            <a:pPr algn="l">
              <a:lnSpc>
                <a:spcPct val="100000"/>
              </a:lnSpc>
              <a:spcBef>
                <a:spcPts val="0"/>
              </a:spcBef>
              <a:buClr>
                <a:srgbClr val="0189BA"/>
              </a:buClr>
              <a:buSzTx/>
            </a:pPr>
            <a:r>
              <a:rPr lang="en-US" altLang="zh-CN" sz="1800" b="0" dirty="0">
                <a:solidFill>
                  <a:schemeClr val="tx2"/>
                </a:solidFill>
                <a:latin typeface="Arial" panose="020B0604020202020204" pitchFamily="34" charset="0"/>
                <a:cs typeface="Arial" panose="020B0604020202020204" pitchFamily="34" charset="0"/>
              </a:rPr>
              <a:t>Goal: </a:t>
            </a:r>
            <a:r>
              <a:rPr lang="en-US" altLang="zh-CN" sz="1800" dirty="0">
                <a:solidFill>
                  <a:schemeClr val="tx2"/>
                </a:solidFill>
                <a:latin typeface="Arial" panose="020B0604020202020204" pitchFamily="34" charset="0"/>
                <a:cs typeface="Arial" panose="020B0604020202020204" pitchFamily="34" charset="0"/>
              </a:rPr>
              <a:t>Comprehensively enhance measurement accuracy and stability by another order of magnitude</a:t>
            </a:r>
            <a:r>
              <a:rPr lang="en-US" altLang="zh-CN" sz="1800" b="0" dirty="0">
                <a:solidFill>
                  <a:schemeClr val="tx2"/>
                </a:solidFill>
                <a:latin typeface="Arial" panose="020B0604020202020204" pitchFamily="34" charset="0"/>
                <a:cs typeface="Arial" panose="020B0604020202020204" pitchFamily="34" charset="0"/>
              </a:rPr>
              <a:t>.</a:t>
            </a:r>
            <a:endParaRPr lang="en-US" altLang="zh-CN" sz="1800" b="0" dirty="0">
              <a:solidFill>
                <a:schemeClr val="tx2"/>
              </a:solidFill>
              <a:latin typeface="Arial" panose="020B0604020202020204" pitchFamily="34" charset="0"/>
              <a:cs typeface="Arial" panose="020B0604020202020204" pitchFamily="34" charset="0"/>
            </a:endParaRPr>
          </a:p>
          <a:p>
            <a:pPr algn="l">
              <a:lnSpc>
                <a:spcPct val="100000"/>
              </a:lnSpc>
              <a:spcBef>
                <a:spcPts val="0"/>
              </a:spcBef>
              <a:buClr>
                <a:srgbClr val="0189BA"/>
              </a:buClr>
              <a:buSzTx/>
            </a:pPr>
            <a:endParaRPr lang="en-US" altLang="zh-CN" sz="1800" b="0" dirty="0">
              <a:solidFill>
                <a:schemeClr val="tx2"/>
              </a:solidFill>
              <a:latin typeface="Arial" panose="020B0604020202020204" pitchFamily="34" charset="0"/>
              <a:cs typeface="Arial" panose="020B0604020202020204" pitchFamily="34" charset="0"/>
            </a:endParaRPr>
          </a:p>
        </p:txBody>
      </p:sp>
      <p:sp>
        <p:nvSpPr>
          <p:cNvPr id="3" name="文本占位符 13"/>
          <p:cNvSpPr txBox="1"/>
          <p:nvPr/>
        </p:nvSpPr>
        <p:spPr>
          <a:xfrm>
            <a:off x="89535" y="1977390"/>
            <a:ext cx="6291580" cy="1294130"/>
          </a:xfrm>
          <a:prstGeom prst="rect">
            <a:avLst/>
          </a:prstGeom>
          <a:ln>
            <a:noFill/>
          </a:ln>
        </p:spPr>
        <p:txBody>
          <a:bodyPr/>
          <a:lstStyle>
            <a:defPPr>
              <a:defRPr lang="zh-CN"/>
            </a:defPPr>
            <a:lvl1pPr marL="228600" indent="-228600">
              <a:lnSpc>
                <a:spcPct val="90000"/>
              </a:lnSpc>
              <a:spcBef>
                <a:spcPts val="1000"/>
              </a:spcBef>
              <a:buFont typeface="Arial" panose="020B0604020202020204" pitchFamily="34" charset="0"/>
              <a:buChar char="•"/>
              <a:defRPr sz="1600" b="1"/>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indent="0" algn="l">
              <a:lnSpc>
                <a:spcPct val="100000"/>
              </a:lnSpc>
              <a:spcBef>
                <a:spcPts val="0"/>
              </a:spcBef>
              <a:buClr>
                <a:srgbClr val="0189BA"/>
              </a:buClr>
              <a:buSzTx/>
              <a:buNone/>
            </a:pPr>
            <a:r>
              <a:rPr lang="en-US" altLang="zh-CN" sz="1800" dirty="0">
                <a:solidFill>
                  <a:schemeClr val="tx2"/>
                </a:solidFill>
                <a:latin typeface="Arial" panose="020B0604020202020204" pitchFamily="34" charset="0"/>
                <a:cs typeface="Arial" panose="020B0604020202020204" pitchFamily="34" charset="0"/>
              </a:rPr>
              <a:t>I.Performance Indicator Enhancements:</a:t>
            </a:r>
            <a:endParaRPr lang="en-US" altLang="zh-CN" sz="1800" dirty="0">
              <a:solidFill>
                <a:schemeClr val="tx2"/>
              </a:solidFill>
              <a:latin typeface="Arial" panose="020B0604020202020204" pitchFamily="34" charset="0"/>
              <a:cs typeface="Arial" panose="020B0604020202020204" pitchFamily="34" charset="0"/>
            </a:endParaRPr>
          </a:p>
          <a:p>
            <a:pPr algn="l">
              <a:lnSpc>
                <a:spcPct val="100000"/>
              </a:lnSpc>
              <a:spcBef>
                <a:spcPts val="0"/>
              </a:spcBef>
              <a:buClr>
                <a:srgbClr val="0189BA"/>
              </a:buClr>
              <a:buSzTx/>
            </a:pPr>
            <a:r>
              <a:rPr lang="en-US" altLang="zh-CN" sz="1800" dirty="0">
                <a:solidFill>
                  <a:schemeClr val="tx2"/>
                </a:solidFill>
                <a:latin typeface="Arial" panose="020B0604020202020204" pitchFamily="34" charset="0"/>
                <a:cs typeface="Arial" panose="020B0604020202020204" pitchFamily="34" charset="0"/>
              </a:rPr>
              <a:t>Measurement Accuracy: Improved from ≤0.1% to ≤0.05%.</a:t>
            </a:r>
            <a:endParaRPr lang="en-US" altLang="zh-CN" sz="1800" dirty="0">
              <a:solidFill>
                <a:schemeClr val="tx2"/>
              </a:solidFill>
              <a:latin typeface="Arial" panose="020B0604020202020204" pitchFamily="34" charset="0"/>
              <a:cs typeface="Arial" panose="020B0604020202020204" pitchFamily="34" charset="0"/>
            </a:endParaRPr>
          </a:p>
          <a:p>
            <a:pPr algn="l">
              <a:lnSpc>
                <a:spcPct val="100000"/>
              </a:lnSpc>
              <a:spcBef>
                <a:spcPts val="0"/>
              </a:spcBef>
              <a:buClr>
                <a:srgbClr val="0189BA"/>
              </a:buClr>
              <a:buSzTx/>
            </a:pPr>
            <a:r>
              <a:rPr lang="en-US" altLang="zh-CN" sz="1800" dirty="0">
                <a:solidFill>
                  <a:schemeClr val="tx2"/>
                </a:solidFill>
                <a:latin typeface="Arial" panose="020B0604020202020204" pitchFamily="34" charset="0"/>
                <a:cs typeface="Arial" panose="020B0604020202020204" pitchFamily="34" charset="0"/>
              </a:rPr>
              <a:t>Long-term Stability: Improved from ≤0.01%/year to ≤0.005%/year.</a:t>
            </a:r>
            <a:endParaRPr lang="en-US" altLang="zh-CN" sz="1800" dirty="0">
              <a:solidFill>
                <a:schemeClr val="tx2"/>
              </a:solidFill>
              <a:latin typeface="Arial" panose="020B0604020202020204" pitchFamily="34" charset="0"/>
              <a:cs typeface="Arial" panose="020B0604020202020204" pitchFamily="34" charset="0"/>
            </a:endParaRPr>
          </a:p>
          <a:p>
            <a:pPr algn="l">
              <a:lnSpc>
                <a:spcPct val="100000"/>
              </a:lnSpc>
              <a:spcBef>
                <a:spcPts val="0"/>
              </a:spcBef>
              <a:buClr>
                <a:srgbClr val="0189BA"/>
              </a:buClr>
              <a:buSzTx/>
            </a:pPr>
            <a:r>
              <a:rPr lang="en-US" altLang="zh-CN" sz="1800" b="0" dirty="0">
                <a:solidFill>
                  <a:schemeClr val="tx2"/>
                </a:solidFill>
                <a:latin typeface="Arial" panose="020B0604020202020204" pitchFamily="34" charset="0"/>
                <a:cs typeface="Arial" panose="020B0604020202020204" pitchFamily="34" charset="0"/>
              </a:rPr>
              <a:t>Measurement Sensitivity: Improved from ≤0.05 Wm</a:t>
            </a:r>
            <a:r>
              <a:rPr lang="en-US" altLang="en-US" sz="1800" b="0" dirty="0">
                <a:solidFill>
                  <a:schemeClr val="tx2"/>
                </a:solidFill>
                <a:latin typeface="Arial" panose="020B0604020202020204" pitchFamily="34" charset="0"/>
                <a:cs typeface="Arial" panose="020B0604020202020204" pitchFamily="34" charset="0"/>
              </a:rPr>
              <a:t>⁻²</a:t>
            </a:r>
            <a:r>
              <a:rPr lang="en-US" altLang="zh-CN" sz="1800" b="0" dirty="0">
                <a:solidFill>
                  <a:schemeClr val="tx2"/>
                </a:solidFill>
                <a:latin typeface="Arial" panose="020B0604020202020204" pitchFamily="34" charset="0"/>
                <a:cs typeface="Arial" panose="020B0604020202020204" pitchFamily="34" charset="0"/>
              </a:rPr>
              <a:t> to ≤0.03 Wm</a:t>
            </a:r>
            <a:r>
              <a:rPr lang="en-US" altLang="en-US" sz="1800" b="0" dirty="0">
                <a:solidFill>
                  <a:schemeClr val="tx2"/>
                </a:solidFill>
                <a:latin typeface="Arial" panose="020B0604020202020204" pitchFamily="34" charset="0"/>
                <a:cs typeface="Arial" panose="020B0604020202020204" pitchFamily="34" charset="0"/>
              </a:rPr>
              <a:t>⁻²</a:t>
            </a:r>
            <a:r>
              <a:rPr lang="en-US" altLang="zh-CN" sz="1800" b="0" dirty="0">
                <a:solidFill>
                  <a:schemeClr val="tx2"/>
                </a:solidFill>
                <a:latin typeface="Arial" panose="020B0604020202020204" pitchFamily="34" charset="0"/>
                <a:cs typeface="Arial" panose="020B0604020202020204" pitchFamily="34" charset="0"/>
              </a:rPr>
              <a:t>.</a:t>
            </a:r>
            <a:endParaRPr lang="en-US" altLang="zh-CN" sz="1800" b="0" dirty="0">
              <a:solidFill>
                <a:schemeClr val="tx2"/>
              </a:solidFill>
              <a:latin typeface="Arial" panose="020B0604020202020204" pitchFamily="34" charset="0"/>
              <a:cs typeface="Arial" panose="020B0604020202020204" pitchFamily="34" charset="0"/>
            </a:endParaRPr>
          </a:p>
          <a:p>
            <a:pPr algn="l">
              <a:lnSpc>
                <a:spcPct val="100000"/>
              </a:lnSpc>
              <a:spcBef>
                <a:spcPts val="0"/>
              </a:spcBef>
              <a:buClr>
                <a:srgbClr val="0189BA"/>
              </a:buClr>
              <a:buSzTx/>
            </a:pPr>
            <a:r>
              <a:rPr lang="en-US" altLang="zh-CN" sz="1800" b="0" dirty="0">
                <a:solidFill>
                  <a:schemeClr val="tx2"/>
                </a:solidFill>
                <a:latin typeface="Arial" panose="020B0604020202020204" pitchFamily="34" charset="0"/>
                <a:cs typeface="Arial" panose="020B0604020202020204" pitchFamily="34" charset="0"/>
              </a:rPr>
              <a:t>Cryogenic Temperature Range: Changed from 80K-93K to 60K-69KMaximum</a:t>
            </a:r>
            <a:endParaRPr lang="en-US" altLang="zh-CN" sz="1800" b="0" dirty="0">
              <a:solidFill>
                <a:schemeClr val="tx2"/>
              </a:solidFill>
              <a:latin typeface="Arial" panose="020B0604020202020204" pitchFamily="34" charset="0"/>
              <a:cs typeface="Arial" panose="020B0604020202020204" pitchFamily="34" charset="0"/>
            </a:endParaRPr>
          </a:p>
          <a:p>
            <a:pPr algn="l">
              <a:lnSpc>
                <a:spcPct val="100000"/>
              </a:lnSpc>
              <a:spcBef>
                <a:spcPts val="0"/>
              </a:spcBef>
              <a:buClr>
                <a:srgbClr val="0189BA"/>
              </a:buClr>
              <a:buSzTx/>
            </a:pPr>
            <a:endParaRPr lang="en-US" altLang="zh-CN" sz="1800" b="0" dirty="0">
              <a:solidFill>
                <a:schemeClr val="tx2"/>
              </a:solidFill>
              <a:latin typeface="Arial" panose="020B0604020202020204" pitchFamily="34" charset="0"/>
              <a:cs typeface="Arial" panose="020B0604020202020204" pitchFamily="34" charset="0"/>
            </a:endParaRPr>
          </a:p>
          <a:p>
            <a:pPr algn="l">
              <a:lnSpc>
                <a:spcPct val="100000"/>
              </a:lnSpc>
              <a:spcBef>
                <a:spcPts val="0"/>
              </a:spcBef>
              <a:buClr>
                <a:srgbClr val="0189BA"/>
              </a:buClr>
              <a:buSzTx/>
            </a:pPr>
            <a:endParaRPr lang="en-US" altLang="zh-CN" sz="1800" b="0" dirty="0">
              <a:solidFill>
                <a:schemeClr val="tx2"/>
              </a:solidFill>
              <a:latin typeface="Arial" panose="020B0604020202020204" pitchFamily="34" charset="0"/>
              <a:cs typeface="Arial" panose="020B0604020202020204" pitchFamily="34" charset="0"/>
            </a:endParaRPr>
          </a:p>
        </p:txBody>
      </p:sp>
      <p:graphicFrame>
        <p:nvGraphicFramePr>
          <p:cNvPr id="5" name="对象 4"/>
          <p:cNvGraphicFramePr>
            <a:graphicFrameLocks noChangeAspect="1"/>
          </p:cNvGraphicFramePr>
          <p:nvPr/>
        </p:nvGraphicFramePr>
        <p:xfrm>
          <a:off x="9403802" y="1977450"/>
          <a:ext cx="2788290" cy="2819703"/>
        </p:xfrm>
        <a:graphic>
          <a:graphicData uri="http://schemas.openxmlformats.org/presentationml/2006/ole">
            <mc:AlternateContent xmlns:mc="http://schemas.openxmlformats.org/markup-compatibility/2006">
              <mc:Choice xmlns:v="urn:schemas-microsoft-com:vml" Requires="v">
                <p:oleObj spid="_x0000_s9" name="Visio" r:id="rId2" imgW="5689600" imgH="5880100" progId="Visio.Drawing.11">
                  <p:embed/>
                </p:oleObj>
              </mc:Choice>
              <mc:Fallback>
                <p:oleObj name="Visio" r:id="rId2" imgW="5689600" imgH="5880100" progId="Visio.Drawing.11">
                  <p:embed/>
                  <p:pic>
                    <p:nvPicPr>
                      <p:cNvPr id="0" name="对象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03802" y="1977450"/>
                        <a:ext cx="2788290" cy="2819703"/>
                      </a:xfrm>
                      <a:prstGeom prst="rect">
                        <a:avLst/>
                      </a:prstGeom>
                      <a:noFill/>
                      <a:ln>
                        <a:solidFill>
                          <a:srgbClr val="D0CECE"/>
                        </a:solidFill>
                      </a:ln>
                    </p:spPr>
                  </p:pic>
                </p:oleObj>
              </mc:Fallback>
            </mc:AlternateContent>
          </a:graphicData>
        </a:graphic>
      </p:graphicFrame>
      <p:graphicFrame>
        <p:nvGraphicFramePr>
          <p:cNvPr id="10" name="对象 9"/>
          <p:cNvGraphicFramePr>
            <a:graphicFrameLocks noChangeAspect="1"/>
          </p:cNvGraphicFramePr>
          <p:nvPr/>
        </p:nvGraphicFramePr>
        <p:xfrm>
          <a:off x="6461590" y="1886689"/>
          <a:ext cx="3132785" cy="3022934"/>
        </p:xfrm>
        <a:graphic>
          <a:graphicData uri="http://schemas.openxmlformats.org/presentationml/2006/ole">
            <mc:AlternateContent xmlns:mc="http://schemas.openxmlformats.org/markup-compatibility/2006">
              <mc:Choice xmlns:v="urn:schemas-microsoft-com:vml" Requires="v">
                <p:oleObj spid="_x0000_s12" name="" r:id="rId4" imgW="4824095" imgH="4645025" progId="Visio.Drawing.15">
                  <p:embed/>
                </p:oleObj>
              </mc:Choice>
              <mc:Fallback>
                <p:oleObj name="" r:id="rId4" imgW="4824095" imgH="4645025" progId="Visio.Drawing.15">
                  <p:embed/>
                  <p:pic>
                    <p:nvPicPr>
                      <p:cNvPr id="0" name="对象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61590" y="1886689"/>
                        <a:ext cx="3132785" cy="3022934"/>
                      </a:xfrm>
                      <a:prstGeom prst="rect">
                        <a:avLst/>
                      </a:prstGeom>
                      <a:noFill/>
                      <a:ln>
                        <a:solidFill>
                          <a:srgbClr val="D0CECE"/>
                        </a:solidFill>
                      </a:ln>
                    </p:spPr>
                  </p:pic>
                </p:oleObj>
              </mc:Fallback>
            </mc:AlternateContent>
          </a:graphicData>
        </a:graphic>
      </p:graphicFrame>
      <p:sp>
        <p:nvSpPr>
          <p:cNvPr id="14" name="文本占位符 7"/>
          <p:cNvSpPr txBox="1"/>
          <p:nvPr/>
        </p:nvSpPr>
        <p:spPr>
          <a:xfrm>
            <a:off x="223759" y="4702629"/>
            <a:ext cx="11870753" cy="2155370"/>
          </a:xfrm>
          <a:prstGeom prst="rect">
            <a:avLst/>
          </a:prstGeom>
          <a:ln>
            <a:solidFill>
              <a:srgbClr val="D0CECE"/>
            </a:solid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zh-CN" sz="1600" b="1" dirty="0"/>
              <a:t>II. Breakthrough Key Technologies</a:t>
            </a:r>
            <a:endParaRPr lang="en-US" altLang="zh-CN" sz="1600" b="1" dirty="0"/>
          </a:p>
        </p:txBody>
      </p:sp>
      <p:sp>
        <p:nvSpPr>
          <p:cNvPr id="20" name="文本框 14"/>
          <p:cNvSpPr txBox="1"/>
          <p:nvPr/>
        </p:nvSpPr>
        <p:spPr>
          <a:xfrm>
            <a:off x="249037" y="5022923"/>
            <a:ext cx="2127152" cy="577081"/>
          </a:xfrm>
          <a:prstGeom prst="rect">
            <a:avLst/>
          </a:prstGeom>
          <a:noFill/>
        </p:spPr>
        <p:txBody>
          <a:bodyPr wrap="square">
            <a:spAutoFit/>
          </a:bodyPr>
          <a:lstStyle/>
          <a:p>
            <a:pPr marL="285750" indent="-285750">
              <a:buClr>
                <a:srgbClr val="FF0000"/>
              </a:buClr>
              <a:buFont typeface="Wingdings" panose="05000000000000000000" pitchFamily="2" charset="2"/>
              <a:buChar char="ü"/>
            </a:pPr>
            <a:r>
              <a:rPr lang="en-US" altLang="zh-CN" sz="1050" dirty="0"/>
              <a:t>Development of a 60K Deep Cryogenic High-Performance Radiometer</a:t>
            </a:r>
            <a:endParaRPr lang="zh-CN" altLang="en-US" sz="1050" b="1" dirty="0">
              <a:latin typeface="微软雅黑" panose="020B0503020204020204" charset="-122"/>
              <a:ea typeface="微软雅黑" panose="020B0503020204020204" charset="-122"/>
            </a:endParaRPr>
          </a:p>
        </p:txBody>
      </p:sp>
      <p:pic>
        <p:nvPicPr>
          <p:cNvPr id="21" name="图片 20"/>
          <p:cNvPicPr>
            <a:picLocks noChangeAspect="1"/>
          </p:cNvPicPr>
          <p:nvPr/>
        </p:nvPicPr>
        <p:blipFill>
          <a:blip r:embed="rId6"/>
          <a:stretch>
            <a:fillRect/>
          </a:stretch>
        </p:blipFill>
        <p:spPr>
          <a:xfrm>
            <a:off x="799090" y="5656496"/>
            <a:ext cx="1027046" cy="1150711"/>
          </a:xfrm>
          <a:prstGeom prst="rect">
            <a:avLst/>
          </a:prstGeom>
        </p:spPr>
      </p:pic>
      <p:sp>
        <p:nvSpPr>
          <p:cNvPr id="29" name="文本框 22"/>
          <p:cNvSpPr txBox="1"/>
          <p:nvPr/>
        </p:nvSpPr>
        <p:spPr>
          <a:xfrm>
            <a:off x="4155104" y="5072358"/>
            <a:ext cx="2599726" cy="1200329"/>
          </a:xfrm>
          <a:prstGeom prst="rect">
            <a:avLst/>
          </a:prstGeom>
          <a:noFill/>
        </p:spPr>
        <p:txBody>
          <a:bodyPr wrap="square">
            <a:spAutoFit/>
          </a:bodyPr>
          <a:lstStyle>
            <a:defPPr>
              <a:defRPr lang="zh-CN"/>
            </a:defPPr>
            <a:lvl1pPr marL="285750" indent="-285750">
              <a:buClr>
                <a:srgbClr val="FF0000"/>
              </a:buClr>
              <a:buFont typeface="Wingdings" panose="05000000000000000000" pitchFamily="2" charset="2"/>
              <a:buChar char="ü"/>
              <a:defRPr sz="1050"/>
            </a:lvl1pPr>
          </a:lstStyle>
          <a:p>
            <a:r>
              <a:rPr lang="en-US" altLang="zh-CN" dirty="0"/>
              <a:t>Space-Grade Precision Measurement Electronics</a:t>
            </a:r>
            <a:endParaRPr lang="en-US" altLang="zh-CN" dirty="0"/>
          </a:p>
        </p:txBody>
      </p:sp>
      <p:pic>
        <p:nvPicPr>
          <p:cNvPr id="30" name="Picture 1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673272" y="5518569"/>
            <a:ext cx="1563389" cy="1269918"/>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1" name="文本框 24"/>
          <p:cNvSpPr txBox="1"/>
          <p:nvPr/>
        </p:nvSpPr>
        <p:spPr>
          <a:xfrm>
            <a:off x="6808621" y="5072358"/>
            <a:ext cx="2284104" cy="923330"/>
          </a:xfrm>
          <a:prstGeom prst="rect">
            <a:avLst/>
          </a:prstGeom>
          <a:noFill/>
        </p:spPr>
        <p:txBody>
          <a:bodyPr wrap="square">
            <a:spAutoFit/>
          </a:bodyPr>
          <a:lstStyle>
            <a:defPPr>
              <a:defRPr lang="zh-CN"/>
            </a:defPPr>
            <a:lvl1pPr marL="285750" indent="-285750">
              <a:buClr>
                <a:srgbClr val="FF0000"/>
              </a:buClr>
              <a:buFont typeface="Wingdings" panose="05000000000000000000" pitchFamily="2" charset="2"/>
              <a:buChar char="ü"/>
              <a:defRPr sz="1050"/>
            </a:lvl1pPr>
          </a:lstStyle>
          <a:p>
            <a:r>
              <a:rPr lang="en-US" altLang="zh-CN" dirty="0"/>
              <a:t>Self-Traceability for Cryogenic Measurement</a:t>
            </a:r>
            <a:endParaRPr lang="en-US" altLang="zh-CN" dirty="0"/>
          </a:p>
        </p:txBody>
      </p:sp>
      <p:sp>
        <p:nvSpPr>
          <p:cNvPr id="32" name="文本框 25"/>
          <p:cNvSpPr txBox="1"/>
          <p:nvPr/>
        </p:nvSpPr>
        <p:spPr>
          <a:xfrm>
            <a:off x="9146516" y="5027109"/>
            <a:ext cx="2793902" cy="415498"/>
          </a:xfrm>
          <a:prstGeom prst="rect">
            <a:avLst/>
          </a:prstGeom>
          <a:noFill/>
        </p:spPr>
        <p:txBody>
          <a:bodyPr wrap="square">
            <a:spAutoFit/>
          </a:bodyPr>
          <a:lstStyle>
            <a:defPPr>
              <a:defRPr lang="zh-CN"/>
            </a:defPPr>
            <a:lvl1pPr marL="285750" indent="-285750">
              <a:buClr>
                <a:srgbClr val="FF0000"/>
              </a:buClr>
              <a:buFont typeface="Wingdings" panose="05000000000000000000" pitchFamily="2" charset="2"/>
              <a:buChar char="ü"/>
              <a:defRPr sz="1050"/>
            </a:lvl1pPr>
          </a:lstStyle>
          <a:p>
            <a:r>
              <a:rPr lang="en-US" altLang="zh-CN" dirty="0"/>
              <a:t>Irradiance Comparison for Traceability to SI Units</a:t>
            </a:r>
            <a:endParaRPr lang="en-US" altLang="zh-CN" dirty="0"/>
          </a:p>
        </p:txBody>
      </p:sp>
      <p:pic>
        <p:nvPicPr>
          <p:cNvPr id="33" name="图片 32"/>
          <p:cNvPicPr>
            <a:picLocks noChangeAspect="1"/>
          </p:cNvPicPr>
          <p:nvPr/>
        </p:nvPicPr>
        <p:blipFill>
          <a:blip r:embed="rId8"/>
          <a:stretch>
            <a:fillRect/>
          </a:stretch>
        </p:blipFill>
        <p:spPr>
          <a:xfrm>
            <a:off x="8947297" y="5393387"/>
            <a:ext cx="3054405" cy="1325212"/>
          </a:xfrm>
          <a:prstGeom prst="rect">
            <a:avLst/>
          </a:prstGeom>
        </p:spPr>
      </p:pic>
      <p:graphicFrame>
        <p:nvGraphicFramePr>
          <p:cNvPr id="34" name="对象 33"/>
          <p:cNvGraphicFramePr>
            <a:graphicFrameLocks noChangeAspect="1"/>
          </p:cNvGraphicFramePr>
          <p:nvPr/>
        </p:nvGraphicFramePr>
        <p:xfrm>
          <a:off x="6698014" y="5493891"/>
          <a:ext cx="2249283" cy="1363588"/>
        </p:xfrm>
        <a:graphic>
          <a:graphicData uri="http://schemas.openxmlformats.org/presentationml/2006/ole">
            <mc:AlternateContent xmlns:mc="http://schemas.openxmlformats.org/markup-compatibility/2006">
              <mc:Choice xmlns:v="urn:schemas-microsoft-com:vml" Requires="v">
                <p:oleObj spid="_x0000_s15" name="Visio" r:id="rId9" imgW="1915795" imgH="1169035" progId="Visio.Drawing.11">
                  <p:embed/>
                </p:oleObj>
              </mc:Choice>
              <mc:Fallback>
                <p:oleObj name="Visio" r:id="rId9" imgW="1915795" imgH="1169035" progId="Visio.Drawing.11">
                  <p:embed/>
                  <p:pic>
                    <p:nvPicPr>
                      <p:cNvPr id="0" name="对象 33"/>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698014" y="5493891"/>
                        <a:ext cx="2249283" cy="1363588"/>
                      </a:xfrm>
                      <a:prstGeom prst="rect">
                        <a:avLst/>
                      </a:prstGeom>
                      <a:noFill/>
                    </p:spPr>
                  </p:pic>
                </p:oleObj>
              </mc:Fallback>
            </mc:AlternateContent>
          </a:graphicData>
        </a:graphic>
      </p:graphicFrame>
      <p:sp>
        <p:nvSpPr>
          <p:cNvPr id="37" name="文本框 22"/>
          <p:cNvSpPr txBox="1"/>
          <p:nvPr/>
        </p:nvSpPr>
        <p:spPr>
          <a:xfrm>
            <a:off x="2306455" y="5055733"/>
            <a:ext cx="1848649" cy="600164"/>
          </a:xfrm>
          <a:prstGeom prst="rect">
            <a:avLst/>
          </a:prstGeom>
          <a:noFill/>
        </p:spPr>
        <p:txBody>
          <a:bodyPr wrap="square">
            <a:spAutoFit/>
          </a:bodyPr>
          <a:lstStyle>
            <a:defPPr>
              <a:defRPr lang="zh-CN"/>
            </a:defPPr>
            <a:lvl1pPr marL="285750" indent="-285750">
              <a:buClr>
                <a:srgbClr val="FF0000"/>
              </a:buClr>
              <a:buFont typeface="Wingdings" panose="05000000000000000000" pitchFamily="2" charset="2"/>
              <a:buChar char="ü"/>
              <a:defRPr sz="1050"/>
            </a:lvl1pPr>
          </a:lstStyle>
          <a:p>
            <a:r>
              <a:rPr lang="en-US" altLang="zh-CN" dirty="0"/>
              <a:t>Development of a Fast-Response Planar Detector</a:t>
            </a:r>
            <a:endParaRPr lang="zh-CN" altLang="en-US" dirty="0"/>
          </a:p>
        </p:txBody>
      </p:sp>
      <p:pic>
        <p:nvPicPr>
          <p:cNvPr id="38" name="图片 37"/>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2746424" y="5675217"/>
            <a:ext cx="1025027" cy="111327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stretch>
            <a:fillRect/>
          </a:stretch>
        </p:blipFill>
        <p:spPr>
          <a:xfrm>
            <a:off x="8510905" y="219710"/>
            <a:ext cx="3578225" cy="917575"/>
          </a:xfrm>
          <a:prstGeom prst="rect">
            <a:avLst/>
          </a:prstGeom>
        </p:spPr>
      </p:pic>
      <p:sp>
        <p:nvSpPr>
          <p:cNvPr id="7" name="Title 1"/>
          <p:cNvSpPr>
            <a:spLocks noGrp="1"/>
          </p:cNvSpPr>
          <p:nvPr>
            <p:ph type="title"/>
          </p:nvPr>
        </p:nvSpPr>
        <p:spPr/>
        <p:txBody>
          <a:bodyPr>
            <a:normAutofit fontScale="90000"/>
          </a:bodyPr>
          <a:lstStyle/>
          <a:p>
            <a:r>
              <a:rPr lang="en-US" altLang="zh-CN" sz="2700" dirty="0"/>
              <a:t>Fengyun Satellite Optical Payload Development</a:t>
            </a:r>
            <a:br>
              <a:rPr lang="en-US" altLang="zh-CN" sz="2700" dirty="0"/>
            </a:br>
            <a:r>
              <a:rPr lang="en-US" altLang="zh-CN" sz="2700" dirty="0"/>
              <a:t>Future: FY-5 </a:t>
            </a:r>
            <a:r>
              <a:rPr lang="en-US" altLang="zh-CN" sz="2700" dirty="0">
                <a:sym typeface="+mn-ea"/>
              </a:rPr>
              <a:t>Atmospheric Payload</a:t>
            </a:r>
            <a:endParaRPr lang="en-US" altLang="zh-CN" sz="2700" dirty="0">
              <a:sym typeface="+mn-ea"/>
            </a:endParaRPr>
          </a:p>
        </p:txBody>
      </p:sp>
      <p:sp>
        <p:nvSpPr>
          <p:cNvPr id="2" name="文本占位符 13"/>
          <p:cNvSpPr txBox="1"/>
          <p:nvPr/>
        </p:nvSpPr>
        <p:spPr>
          <a:xfrm>
            <a:off x="295275" y="1299210"/>
            <a:ext cx="11470005" cy="1294130"/>
          </a:xfrm>
          <a:prstGeom prst="rect">
            <a:avLst/>
          </a:prstGeom>
          <a:ln>
            <a:noFill/>
          </a:ln>
        </p:spPr>
        <p:txBody>
          <a:bodyPr/>
          <a:lstStyle>
            <a:defPPr>
              <a:defRPr lang="zh-CN"/>
            </a:defPPr>
            <a:lvl1pPr marL="228600" indent="-228600">
              <a:lnSpc>
                <a:spcPct val="90000"/>
              </a:lnSpc>
              <a:spcBef>
                <a:spcPts val="1000"/>
              </a:spcBef>
              <a:buFont typeface="Arial" panose="020B0604020202020204" pitchFamily="34" charset="0"/>
              <a:buChar char="•"/>
              <a:defRPr sz="1600" b="1"/>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algn="l">
              <a:lnSpc>
                <a:spcPct val="100000"/>
              </a:lnSpc>
              <a:spcBef>
                <a:spcPts val="0"/>
              </a:spcBef>
              <a:buClr>
                <a:srgbClr val="0189BA"/>
              </a:buClr>
              <a:buSzTx/>
            </a:pPr>
            <a:r>
              <a:rPr lang="en-US" altLang="zh-CN" sz="1800" b="0" dirty="0">
                <a:solidFill>
                  <a:schemeClr val="tx2"/>
                </a:solidFill>
                <a:latin typeface="Arial" panose="020B0604020202020204" pitchFamily="34" charset="0"/>
                <a:cs typeface="Arial" panose="020B0604020202020204" pitchFamily="34" charset="0"/>
              </a:rPr>
              <a:t>A Major Leap: </a:t>
            </a:r>
            <a:r>
              <a:rPr lang="en-US" altLang="zh-CN" sz="1800" dirty="0">
                <a:solidFill>
                  <a:schemeClr val="tx2"/>
                </a:solidFill>
                <a:latin typeface="Arial" panose="020B0604020202020204" pitchFamily="34" charset="0"/>
                <a:cs typeface="Arial" panose="020B0604020202020204" pitchFamily="34" charset="0"/>
              </a:rPr>
              <a:t>Combining Nadir (Wide Coverage) + Limb (Vertical Detail) for more complete and sensitive atmospheric monitoring</a:t>
            </a:r>
            <a:endParaRPr lang="en-US" altLang="zh-CN" sz="1800" b="0" dirty="0">
              <a:solidFill>
                <a:schemeClr val="tx2"/>
              </a:solidFill>
              <a:latin typeface="Arial" panose="020B0604020202020204" pitchFamily="34" charset="0"/>
              <a:cs typeface="Arial" panose="020B0604020202020204" pitchFamily="34" charset="0"/>
            </a:endParaRPr>
          </a:p>
          <a:p>
            <a:pPr algn="l">
              <a:lnSpc>
                <a:spcPct val="100000"/>
              </a:lnSpc>
              <a:spcBef>
                <a:spcPts val="0"/>
              </a:spcBef>
              <a:buClr>
                <a:srgbClr val="0189BA"/>
              </a:buClr>
              <a:buSzTx/>
            </a:pPr>
            <a:endParaRPr lang="en-US" altLang="zh-CN" sz="1800" b="0" dirty="0">
              <a:solidFill>
                <a:schemeClr val="tx2"/>
              </a:solidFill>
              <a:latin typeface="Arial" panose="020B0604020202020204" pitchFamily="34" charset="0"/>
              <a:cs typeface="Arial" panose="020B0604020202020204" pitchFamily="34" charset="0"/>
            </a:endParaRPr>
          </a:p>
        </p:txBody>
      </p:sp>
      <p:pic>
        <p:nvPicPr>
          <p:cNvPr id="39" name="图片 3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0999" y="2916292"/>
            <a:ext cx="5771124" cy="3195992"/>
          </a:xfrm>
          <a:prstGeom prst="rect">
            <a:avLst/>
          </a:prstGeom>
        </p:spPr>
      </p:pic>
      <p:grpSp>
        <p:nvGrpSpPr>
          <p:cNvPr id="6" name="组合 5"/>
          <p:cNvGrpSpPr/>
          <p:nvPr/>
        </p:nvGrpSpPr>
        <p:grpSpPr>
          <a:xfrm>
            <a:off x="6369749" y="2724950"/>
            <a:ext cx="5083537" cy="3614506"/>
            <a:chOff x="8328248" y="2996952"/>
            <a:chExt cx="3213638" cy="3522873"/>
          </a:xfrm>
        </p:grpSpPr>
        <p:pic>
          <p:nvPicPr>
            <p:cNvPr id="8" name="图片 7" descr="图示&#10;&#10;AI 生成的内容可能不正确。"/>
            <p:cNvPicPr>
              <a:picLocks noChangeAspect="1"/>
            </p:cNvPicPr>
            <p:nvPr/>
          </p:nvPicPr>
          <p:blipFill>
            <a:blip r:embed="rId3">
              <a:extLst>
                <a:ext uri="{28A0092B-C50C-407E-A947-70E740481C1C}">
                  <a14:useLocalDpi xmlns:a14="http://schemas.microsoft.com/office/drawing/2010/main" val="0"/>
                </a:ext>
              </a:extLst>
            </a:blip>
            <a:srcRect l="23318" t="8000" r="24307" b="12201"/>
            <a:stretch>
              <a:fillRect/>
            </a:stretch>
          </p:blipFill>
          <p:spPr>
            <a:xfrm>
              <a:off x="8660086" y="3264269"/>
              <a:ext cx="2569246" cy="3255556"/>
            </a:xfrm>
            <a:prstGeom prst="rect">
              <a:avLst/>
            </a:prstGeom>
          </p:spPr>
        </p:pic>
        <p:cxnSp>
          <p:nvCxnSpPr>
            <p:cNvPr id="11" name="直接箭头连接符 10"/>
            <p:cNvCxnSpPr>
              <a:stCxn id="13" idx="3"/>
            </p:cNvCxnSpPr>
            <p:nvPr/>
          </p:nvCxnSpPr>
          <p:spPr>
            <a:xfrm>
              <a:off x="8687067" y="5634849"/>
              <a:ext cx="1004863" cy="260324"/>
            </a:xfrm>
            <a:prstGeom prst="straightConnector1">
              <a:avLst/>
            </a:prstGeom>
            <a:ln w="19050">
              <a:solidFill>
                <a:schemeClr val="bg2"/>
              </a:solidFill>
              <a:tailEnd type="triangle"/>
            </a:ln>
          </p:spPr>
          <p:style>
            <a:lnRef idx="1">
              <a:schemeClr val="accent1"/>
            </a:lnRef>
            <a:fillRef idx="0">
              <a:schemeClr val="accent1"/>
            </a:fillRef>
            <a:effectRef idx="0">
              <a:schemeClr val="accent1"/>
            </a:effectRef>
            <a:fontRef idx="minor">
              <a:schemeClr val="tx1"/>
            </a:fontRef>
          </p:style>
        </p:cxnSp>
        <p:sp>
          <p:nvSpPr>
            <p:cNvPr id="13" name="文本框 12"/>
            <p:cNvSpPr txBox="1"/>
            <p:nvPr/>
          </p:nvSpPr>
          <p:spPr>
            <a:xfrm>
              <a:off x="8328248" y="5515199"/>
              <a:ext cx="358819" cy="239299"/>
            </a:xfrm>
            <a:prstGeom prst="rect">
              <a:avLst/>
            </a:prstGeom>
            <a:noFill/>
          </p:spPr>
          <p:txBody>
            <a:bodyPr wrap="none" rtlCol="0">
              <a:spAutoFit/>
            </a:bodyPr>
            <a:lstStyle/>
            <a:p>
              <a:r>
                <a:rPr lang="zh-CN" altLang="en-US" sz="1400" b="1" dirty="0">
                  <a:solidFill>
                    <a:srgbClr val="FF0000"/>
                  </a:solidFill>
                </a:rPr>
                <a:t>狭缝</a:t>
              </a:r>
              <a:endParaRPr lang="zh-CN" altLang="en-US" sz="1400" b="1" dirty="0">
                <a:solidFill>
                  <a:srgbClr val="FF0000"/>
                </a:solidFill>
              </a:endParaRPr>
            </a:p>
          </p:txBody>
        </p:sp>
        <p:sp>
          <p:nvSpPr>
            <p:cNvPr id="16" name="文本框 15"/>
            <p:cNvSpPr txBox="1"/>
            <p:nvPr/>
          </p:nvSpPr>
          <p:spPr>
            <a:xfrm>
              <a:off x="9529430" y="5422179"/>
              <a:ext cx="595773" cy="239299"/>
            </a:xfrm>
            <a:prstGeom prst="rect">
              <a:avLst/>
            </a:prstGeom>
            <a:noFill/>
          </p:spPr>
          <p:txBody>
            <a:bodyPr wrap="none" rtlCol="0">
              <a:spAutoFit/>
            </a:bodyPr>
            <a:lstStyle/>
            <a:p>
              <a:r>
                <a:rPr lang="zh-CN" altLang="en-US" sz="1400" b="1" dirty="0">
                  <a:solidFill>
                    <a:srgbClr val="FF0000"/>
                  </a:solidFill>
                </a:rPr>
                <a:t>色散棱镜</a:t>
              </a:r>
              <a:endParaRPr lang="zh-CN" altLang="en-US" sz="1400" b="1" dirty="0">
                <a:solidFill>
                  <a:srgbClr val="FF0000"/>
                </a:solidFill>
              </a:endParaRPr>
            </a:p>
          </p:txBody>
        </p:sp>
        <p:sp>
          <p:nvSpPr>
            <p:cNvPr id="17" name="文本框 16"/>
            <p:cNvSpPr txBox="1"/>
            <p:nvPr/>
          </p:nvSpPr>
          <p:spPr>
            <a:xfrm>
              <a:off x="11183067" y="4669572"/>
              <a:ext cx="358819" cy="239299"/>
            </a:xfrm>
            <a:prstGeom prst="rect">
              <a:avLst/>
            </a:prstGeom>
            <a:noFill/>
          </p:spPr>
          <p:txBody>
            <a:bodyPr wrap="none" rtlCol="0">
              <a:spAutoFit/>
            </a:bodyPr>
            <a:lstStyle/>
            <a:p>
              <a:r>
                <a:rPr lang="zh-CN" altLang="en-US" sz="1400" b="1" dirty="0">
                  <a:solidFill>
                    <a:srgbClr val="FF0000"/>
                  </a:solidFill>
                </a:rPr>
                <a:t>光栅</a:t>
              </a:r>
              <a:endParaRPr lang="zh-CN" altLang="en-US" sz="1400" b="1" dirty="0">
                <a:solidFill>
                  <a:srgbClr val="FF0000"/>
                </a:solidFill>
              </a:endParaRPr>
            </a:p>
          </p:txBody>
        </p:sp>
        <p:cxnSp>
          <p:nvCxnSpPr>
            <p:cNvPr id="18" name="直接箭头连接符 17"/>
            <p:cNvCxnSpPr/>
            <p:nvPr/>
          </p:nvCxnSpPr>
          <p:spPr>
            <a:xfrm flipH="1" flipV="1">
              <a:off x="10987309" y="4520500"/>
              <a:ext cx="220221" cy="259465"/>
            </a:xfrm>
            <a:prstGeom prst="straightConnector1">
              <a:avLst/>
            </a:prstGeom>
            <a:ln w="19050">
              <a:solidFill>
                <a:schemeClr val="bg2"/>
              </a:solidFill>
              <a:tailEnd type="triangle"/>
            </a:ln>
          </p:spPr>
          <p:style>
            <a:lnRef idx="1">
              <a:schemeClr val="accent1"/>
            </a:lnRef>
            <a:fillRef idx="0">
              <a:schemeClr val="accent1"/>
            </a:fillRef>
            <a:effectRef idx="0">
              <a:schemeClr val="accent1"/>
            </a:effectRef>
            <a:fontRef idx="minor">
              <a:schemeClr val="tx1"/>
            </a:fontRef>
          </p:style>
        </p:cxnSp>
        <p:cxnSp>
          <p:nvCxnSpPr>
            <p:cNvPr id="19" name="直接箭头连接符 18"/>
            <p:cNvCxnSpPr/>
            <p:nvPr/>
          </p:nvCxnSpPr>
          <p:spPr>
            <a:xfrm flipH="1" flipV="1">
              <a:off x="10484361" y="4614069"/>
              <a:ext cx="723168" cy="147385"/>
            </a:xfrm>
            <a:prstGeom prst="straightConnector1">
              <a:avLst/>
            </a:prstGeom>
            <a:ln w="19050">
              <a:solidFill>
                <a:schemeClr val="bg2"/>
              </a:solidFill>
              <a:tailEnd type="triangle"/>
            </a:ln>
          </p:spPr>
          <p:style>
            <a:lnRef idx="1">
              <a:schemeClr val="accent1"/>
            </a:lnRef>
            <a:fillRef idx="0">
              <a:schemeClr val="accent1"/>
            </a:fillRef>
            <a:effectRef idx="0">
              <a:schemeClr val="accent1"/>
            </a:effectRef>
            <a:fontRef idx="minor">
              <a:schemeClr val="tx1"/>
            </a:fontRef>
          </p:style>
        </p:cxnSp>
        <p:cxnSp>
          <p:nvCxnSpPr>
            <p:cNvPr id="22" name="直接箭头连接符 21"/>
            <p:cNvCxnSpPr>
              <a:stCxn id="17" idx="1"/>
            </p:cNvCxnSpPr>
            <p:nvPr/>
          </p:nvCxnSpPr>
          <p:spPr>
            <a:xfrm flipH="1" flipV="1">
              <a:off x="9944709" y="4694306"/>
              <a:ext cx="1238358" cy="94915"/>
            </a:xfrm>
            <a:prstGeom prst="straightConnector1">
              <a:avLst/>
            </a:prstGeom>
            <a:ln w="19050">
              <a:solidFill>
                <a:schemeClr val="bg2"/>
              </a:solidFill>
              <a:tailEnd type="triangle"/>
            </a:ln>
          </p:spPr>
          <p:style>
            <a:lnRef idx="1">
              <a:schemeClr val="accent1"/>
            </a:lnRef>
            <a:fillRef idx="0">
              <a:schemeClr val="accent1"/>
            </a:fillRef>
            <a:effectRef idx="0">
              <a:schemeClr val="accent1"/>
            </a:effectRef>
            <a:fontRef idx="minor">
              <a:schemeClr val="tx1"/>
            </a:fontRef>
          </p:style>
        </p:cxnSp>
        <p:sp>
          <p:nvSpPr>
            <p:cNvPr id="23" name="文本框 22"/>
            <p:cNvSpPr txBox="1"/>
            <p:nvPr/>
          </p:nvSpPr>
          <p:spPr>
            <a:xfrm>
              <a:off x="9827316" y="3078229"/>
              <a:ext cx="418057" cy="239299"/>
            </a:xfrm>
            <a:prstGeom prst="rect">
              <a:avLst/>
            </a:prstGeom>
            <a:noFill/>
          </p:spPr>
          <p:txBody>
            <a:bodyPr wrap="none" rtlCol="0">
              <a:spAutoFit/>
            </a:bodyPr>
            <a:lstStyle/>
            <a:p>
              <a:r>
                <a:rPr lang="zh-CN" altLang="en-US" sz="1400" b="1" dirty="0">
                  <a:solidFill>
                    <a:srgbClr val="FF0000"/>
                  </a:solidFill>
                </a:rPr>
                <a:t>通道</a:t>
              </a:r>
              <a:r>
                <a:rPr lang="en-US" altLang="zh-CN" sz="1400" dirty="0">
                  <a:solidFill>
                    <a:srgbClr val="FF0000"/>
                  </a:solidFill>
                </a:rPr>
                <a:t>1</a:t>
              </a:r>
              <a:endParaRPr lang="zh-CN" altLang="en-US" sz="1400" b="1" dirty="0">
                <a:solidFill>
                  <a:srgbClr val="FF0000"/>
                </a:solidFill>
              </a:endParaRPr>
            </a:p>
          </p:txBody>
        </p:sp>
        <p:sp>
          <p:nvSpPr>
            <p:cNvPr id="24" name="文本框 23"/>
            <p:cNvSpPr txBox="1"/>
            <p:nvPr/>
          </p:nvSpPr>
          <p:spPr>
            <a:xfrm>
              <a:off x="10402142" y="3131487"/>
              <a:ext cx="418057" cy="239299"/>
            </a:xfrm>
            <a:prstGeom prst="rect">
              <a:avLst/>
            </a:prstGeom>
            <a:noFill/>
          </p:spPr>
          <p:txBody>
            <a:bodyPr wrap="none" rtlCol="0">
              <a:spAutoFit/>
            </a:bodyPr>
            <a:lstStyle/>
            <a:p>
              <a:r>
                <a:rPr lang="zh-CN" altLang="en-US" sz="1400" b="1" dirty="0">
                  <a:solidFill>
                    <a:srgbClr val="FF0000"/>
                  </a:solidFill>
                </a:rPr>
                <a:t>通道</a:t>
              </a:r>
              <a:r>
                <a:rPr lang="en-US" altLang="zh-CN" sz="1400" b="1" dirty="0">
                  <a:solidFill>
                    <a:srgbClr val="FF0000"/>
                  </a:solidFill>
                </a:rPr>
                <a:t>2</a:t>
              </a:r>
              <a:endParaRPr lang="zh-CN" altLang="en-US" sz="1400" b="1" dirty="0">
                <a:solidFill>
                  <a:srgbClr val="FF0000"/>
                </a:solidFill>
              </a:endParaRPr>
            </a:p>
          </p:txBody>
        </p:sp>
        <p:sp>
          <p:nvSpPr>
            <p:cNvPr id="25" name="文本框 24"/>
            <p:cNvSpPr txBox="1"/>
            <p:nvPr/>
          </p:nvSpPr>
          <p:spPr>
            <a:xfrm>
              <a:off x="10845945" y="2996952"/>
              <a:ext cx="418057" cy="239299"/>
            </a:xfrm>
            <a:prstGeom prst="rect">
              <a:avLst/>
            </a:prstGeom>
            <a:noFill/>
          </p:spPr>
          <p:txBody>
            <a:bodyPr wrap="none" rtlCol="0">
              <a:spAutoFit/>
            </a:bodyPr>
            <a:lstStyle/>
            <a:p>
              <a:r>
                <a:rPr lang="zh-CN" altLang="en-US" sz="1400" b="1" dirty="0">
                  <a:solidFill>
                    <a:srgbClr val="FF0000"/>
                  </a:solidFill>
                </a:rPr>
                <a:t>通道</a:t>
              </a:r>
              <a:r>
                <a:rPr lang="en-US" altLang="zh-CN" sz="1400" b="1" dirty="0">
                  <a:solidFill>
                    <a:srgbClr val="FF0000"/>
                  </a:solidFill>
                </a:rPr>
                <a:t>3</a:t>
              </a:r>
              <a:endParaRPr lang="zh-CN" altLang="en-US" sz="1400" b="1" dirty="0">
                <a:solidFill>
                  <a:srgbClr val="FF0000"/>
                </a:solidFill>
              </a:endParaRPr>
            </a:p>
          </p:txBody>
        </p:sp>
        <p:sp>
          <p:nvSpPr>
            <p:cNvPr id="26" name="文本框 25"/>
            <p:cNvSpPr txBox="1"/>
            <p:nvPr/>
          </p:nvSpPr>
          <p:spPr>
            <a:xfrm>
              <a:off x="10205261" y="5895173"/>
              <a:ext cx="477296" cy="239299"/>
            </a:xfrm>
            <a:prstGeom prst="rect">
              <a:avLst/>
            </a:prstGeom>
            <a:noFill/>
          </p:spPr>
          <p:txBody>
            <a:bodyPr wrap="none" rtlCol="0">
              <a:spAutoFit/>
            </a:bodyPr>
            <a:lstStyle/>
            <a:p>
              <a:r>
                <a:rPr lang="zh-CN" altLang="en-US" sz="1400" b="1" dirty="0">
                  <a:solidFill>
                    <a:srgbClr val="FF0000"/>
                  </a:solidFill>
                </a:rPr>
                <a:t>扫描镜</a:t>
              </a:r>
              <a:endParaRPr lang="zh-CN" altLang="en-US" sz="1400" b="1" dirty="0">
                <a:solidFill>
                  <a:srgbClr val="FF0000"/>
                </a:solidFill>
              </a:endParaRPr>
            </a:p>
          </p:txBody>
        </p:sp>
      </p:grpSp>
      <p:sp>
        <p:nvSpPr>
          <p:cNvPr id="27" name="文本框 26"/>
          <p:cNvSpPr txBox="1"/>
          <p:nvPr>
            <p:custDataLst>
              <p:tags r:id="rId4"/>
            </p:custDataLst>
          </p:nvPr>
        </p:nvSpPr>
        <p:spPr>
          <a:xfrm>
            <a:off x="7501106" y="6112761"/>
            <a:ext cx="3219034" cy="458908"/>
          </a:xfrm>
          <a:prstGeom prst="rect">
            <a:avLst/>
          </a:prstGeom>
          <a:noFill/>
        </p:spPr>
        <p:txBody>
          <a:bodyPr wrap="square" rtlCol="0" anchor="t">
            <a:spAutoFit/>
          </a:bodyPr>
          <a:lstStyle/>
          <a:p>
            <a:pPr>
              <a:lnSpc>
                <a:spcPct val="150000"/>
              </a:lnSpc>
            </a:pPr>
            <a:r>
              <a:rPr lang="en-US" altLang="zh-CN" dirty="0"/>
              <a:t>Limb System Structure</a:t>
            </a:r>
            <a:endParaRPr lang="en-US" altLang="zh-CN" sz="1800" dirty="0">
              <a:solidFill>
                <a:srgbClr val="0000FF"/>
              </a:solidFill>
              <a:latin typeface="微软雅黑" panose="020B0503020204020204" charset="-122"/>
              <a:ea typeface="微软雅黑" panose="020B0503020204020204" charset="-122"/>
              <a:cs typeface="+mn-cs"/>
            </a:endParaRPr>
          </a:p>
        </p:txBody>
      </p:sp>
      <p:sp>
        <p:nvSpPr>
          <p:cNvPr id="28" name="文本框 27"/>
          <p:cNvSpPr txBox="1"/>
          <p:nvPr>
            <p:custDataLst>
              <p:tags r:id="rId5"/>
            </p:custDataLst>
          </p:nvPr>
        </p:nvSpPr>
        <p:spPr>
          <a:xfrm>
            <a:off x="1471860" y="5883307"/>
            <a:ext cx="3660933" cy="458908"/>
          </a:xfrm>
          <a:prstGeom prst="rect">
            <a:avLst/>
          </a:prstGeom>
          <a:noFill/>
        </p:spPr>
        <p:txBody>
          <a:bodyPr wrap="square" rtlCol="0" anchor="t">
            <a:spAutoFit/>
          </a:bodyPr>
          <a:lstStyle/>
          <a:p>
            <a:pPr>
              <a:lnSpc>
                <a:spcPct val="150000"/>
              </a:lnSpc>
            </a:pPr>
            <a:r>
              <a:rPr lang="en-US" altLang="zh-CN" dirty="0"/>
              <a:t>Nadir Telescope System</a:t>
            </a:r>
            <a:endParaRPr lang="en-US" altLang="zh-CN" sz="1800" dirty="0">
              <a:solidFill>
                <a:srgbClr val="0000FF"/>
              </a:solidFill>
              <a:latin typeface="微软雅黑" panose="020B0503020204020204" charset="-122"/>
              <a:ea typeface="微软雅黑" panose="020B0503020204020204" charset="-122"/>
              <a:cs typeface="+mn-cs"/>
            </a:endParaRPr>
          </a:p>
        </p:txBody>
      </p:sp>
      <p:sp>
        <p:nvSpPr>
          <p:cNvPr id="35" name="文本框 34"/>
          <p:cNvSpPr txBox="1"/>
          <p:nvPr/>
        </p:nvSpPr>
        <p:spPr>
          <a:xfrm>
            <a:off x="737394" y="1982742"/>
            <a:ext cx="4956506" cy="646331"/>
          </a:xfrm>
          <a:prstGeom prst="rect">
            <a:avLst/>
          </a:prstGeom>
          <a:noFill/>
        </p:spPr>
        <p:txBody>
          <a:bodyPr wrap="square">
            <a:spAutoFit/>
          </a:bodyPr>
          <a:lstStyle/>
          <a:p>
            <a:pPr marL="342900" indent="-342900" algn="ctr">
              <a:buAutoNum type="arabicPeriod"/>
            </a:pPr>
            <a:r>
              <a:rPr lang="en-US" altLang="zh-CN" b="1" dirty="0"/>
              <a:t>Nadir Payload: Wide Swath Coverage</a:t>
            </a:r>
            <a:endParaRPr lang="zh-CN" altLang="en-US" b="1" dirty="0"/>
          </a:p>
          <a:p>
            <a:pPr algn="ctr"/>
            <a:endParaRPr lang="zh-CN" altLang="en-US" dirty="0"/>
          </a:p>
        </p:txBody>
      </p:sp>
      <p:sp>
        <p:nvSpPr>
          <p:cNvPr id="36" name="文本框 35"/>
          <p:cNvSpPr txBox="1"/>
          <p:nvPr/>
        </p:nvSpPr>
        <p:spPr>
          <a:xfrm>
            <a:off x="5796991" y="1950007"/>
            <a:ext cx="6521283" cy="369332"/>
          </a:xfrm>
          <a:prstGeom prst="rect">
            <a:avLst/>
          </a:prstGeom>
          <a:noFill/>
        </p:spPr>
        <p:txBody>
          <a:bodyPr wrap="square">
            <a:spAutoFit/>
          </a:bodyPr>
          <a:lstStyle/>
          <a:p>
            <a:pPr algn="ctr"/>
            <a:r>
              <a:rPr lang="en-US" altLang="zh-CN" b="1" dirty="0"/>
              <a:t>2. Lim Payload: High Vertical Resolution</a:t>
            </a:r>
            <a:endParaRPr lang="zh-CN" altLang="en-US" b="1"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stretch>
            <a:fillRect/>
          </a:stretch>
        </p:blipFill>
        <p:spPr>
          <a:xfrm>
            <a:off x="8510905" y="219710"/>
            <a:ext cx="3578225" cy="917575"/>
          </a:xfrm>
          <a:prstGeom prst="rect">
            <a:avLst/>
          </a:prstGeom>
        </p:spPr>
      </p:pic>
      <p:sp>
        <p:nvSpPr>
          <p:cNvPr id="7" name="Title 1"/>
          <p:cNvSpPr>
            <a:spLocks noGrp="1"/>
          </p:cNvSpPr>
          <p:nvPr>
            <p:ph type="title"/>
          </p:nvPr>
        </p:nvSpPr>
        <p:spPr>
          <a:xfrm>
            <a:off x="1393592" y="791845"/>
            <a:ext cx="10371688" cy="834283"/>
          </a:xfrm>
        </p:spPr>
        <p:txBody>
          <a:bodyPr>
            <a:normAutofit fontScale="90000"/>
          </a:bodyPr>
          <a:lstStyle/>
          <a:p>
            <a:r>
              <a:rPr lang="en-US" altLang="zh-CN" sz="2700" dirty="0"/>
              <a:t>Fengyun Satellite Optical Payload Development</a:t>
            </a:r>
            <a:br>
              <a:rPr lang="en-US" altLang="zh-CN" sz="2700" dirty="0"/>
            </a:br>
            <a:r>
              <a:rPr lang="en-US" altLang="zh-CN" sz="2700" dirty="0"/>
              <a:t>Future:</a:t>
            </a:r>
            <a:r>
              <a:rPr lang="en-US" altLang="zh-CN" sz="2700" dirty="0">
                <a:sym typeface="+mn-ea"/>
              </a:rPr>
              <a:t>FY-6 Large Field-of-View </a:t>
            </a:r>
            <a:br>
              <a:rPr lang="en-US" altLang="zh-CN" sz="2700" dirty="0">
                <a:sym typeface="+mn-ea"/>
              </a:rPr>
            </a:br>
            <a:r>
              <a:rPr lang="en-US" altLang="zh-CN" sz="2700" dirty="0">
                <a:sym typeface="+mn-ea"/>
              </a:rPr>
              <a:t>Extreme Ultraviolet Solar Disk and Corona Imager</a:t>
            </a:r>
            <a:br>
              <a:rPr lang="en-US" altLang="zh-CN" sz="2700" dirty="0">
                <a:sym typeface="+mn-ea"/>
              </a:rPr>
            </a:br>
            <a:endParaRPr lang="en-US" altLang="zh-CN" sz="2700" dirty="0">
              <a:sym typeface="+mn-ea"/>
            </a:endParaRPr>
          </a:p>
        </p:txBody>
      </p:sp>
      <p:sp>
        <p:nvSpPr>
          <p:cNvPr id="2" name="文本占位符 13"/>
          <p:cNvSpPr txBox="1"/>
          <p:nvPr/>
        </p:nvSpPr>
        <p:spPr>
          <a:xfrm>
            <a:off x="234315" y="1748155"/>
            <a:ext cx="4906645" cy="1294130"/>
          </a:xfrm>
          <a:prstGeom prst="rect">
            <a:avLst/>
          </a:prstGeom>
          <a:ln>
            <a:noFill/>
          </a:ln>
        </p:spPr>
        <p:txBody>
          <a:bodyPr/>
          <a:lstStyle>
            <a:defPPr>
              <a:defRPr lang="zh-CN"/>
            </a:defPPr>
            <a:lvl1pPr marL="228600" indent="-228600">
              <a:lnSpc>
                <a:spcPct val="90000"/>
              </a:lnSpc>
              <a:spcBef>
                <a:spcPts val="1000"/>
              </a:spcBef>
              <a:buFont typeface="Arial" panose="020B0604020202020204" pitchFamily="34" charset="0"/>
              <a:buChar char="•"/>
              <a:defRPr sz="1600" b="1"/>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indent="0" algn="l">
              <a:lnSpc>
                <a:spcPct val="100000"/>
              </a:lnSpc>
              <a:spcBef>
                <a:spcPts val="0"/>
              </a:spcBef>
              <a:buClr>
                <a:srgbClr val="0189BA"/>
              </a:buClr>
              <a:buSzTx/>
              <a:buNone/>
            </a:pPr>
            <a:r>
              <a:rPr lang="en-US" altLang="zh-CN" sz="1800" dirty="0">
                <a:solidFill>
                  <a:schemeClr val="tx2"/>
                </a:solidFill>
                <a:latin typeface="Arial" panose="020B0604020202020204" pitchFamily="34" charset="0"/>
                <a:cs typeface="Arial" panose="020B0604020202020204" pitchFamily="34" charset="0"/>
              </a:rPr>
              <a:t>1. Field of View (FOV) Bottleneck: Cannot see the full initial phase of a CME </a:t>
            </a:r>
            <a:endParaRPr lang="en-US" altLang="zh-CN" sz="1800" dirty="0">
              <a:solidFill>
                <a:schemeClr val="tx2"/>
              </a:solidFill>
              <a:latin typeface="Arial" panose="020B0604020202020204" pitchFamily="34" charset="0"/>
              <a:cs typeface="Arial" panose="020B0604020202020204" pitchFamily="34" charset="0"/>
            </a:endParaRPr>
          </a:p>
          <a:p>
            <a:pPr algn="l">
              <a:lnSpc>
                <a:spcPct val="100000"/>
              </a:lnSpc>
              <a:spcBef>
                <a:spcPts val="0"/>
              </a:spcBef>
              <a:buClr>
                <a:srgbClr val="0189BA"/>
              </a:buClr>
              <a:buSzTx/>
            </a:pPr>
            <a:r>
              <a:rPr lang="en-US" altLang="zh-CN" sz="1800" b="0" dirty="0">
                <a:solidFill>
                  <a:schemeClr val="tx2"/>
                </a:solidFill>
                <a:latin typeface="Arial" panose="020B0604020202020204" pitchFamily="34" charset="0"/>
                <a:cs typeface="Arial" panose="020B0604020202020204" pitchFamily="34" charset="0"/>
              </a:rPr>
              <a:t>Current (FY-4): 42' FOVProblem: CME quickly travels outside this limited view</a:t>
            </a:r>
            <a:endParaRPr lang="en-US" altLang="zh-CN" sz="1800" b="0" dirty="0">
              <a:solidFill>
                <a:schemeClr val="tx2"/>
              </a:solidFill>
              <a:latin typeface="Arial" panose="020B0604020202020204" pitchFamily="34" charset="0"/>
              <a:cs typeface="Arial" panose="020B0604020202020204" pitchFamily="34" charset="0"/>
            </a:endParaRPr>
          </a:p>
          <a:p>
            <a:pPr algn="l">
              <a:lnSpc>
                <a:spcPct val="100000"/>
              </a:lnSpc>
              <a:spcBef>
                <a:spcPts val="0"/>
              </a:spcBef>
              <a:buClr>
                <a:srgbClr val="0189BA"/>
              </a:buClr>
              <a:buSzTx/>
            </a:pPr>
            <a:r>
              <a:rPr lang="en-US" altLang="zh-CN" sz="1800" b="0" dirty="0">
                <a:solidFill>
                  <a:schemeClr val="tx2"/>
                </a:solidFill>
                <a:latin typeface="Arial" panose="020B0604020202020204" pitchFamily="34" charset="0"/>
                <a:cs typeface="Arial" panose="020B0604020202020204" pitchFamily="34" charset="0"/>
              </a:rPr>
              <a:t>Result: Cannot observe crucial early development</a:t>
            </a:r>
            <a:endParaRPr lang="en-US" altLang="zh-CN" sz="1800" b="0" dirty="0">
              <a:solidFill>
                <a:schemeClr val="tx2"/>
              </a:solidFill>
              <a:latin typeface="Arial" panose="020B0604020202020204" pitchFamily="34" charset="0"/>
              <a:cs typeface="Arial" panose="020B0604020202020204" pitchFamily="34" charset="0"/>
            </a:endParaRPr>
          </a:p>
          <a:p>
            <a:pPr marL="0" indent="0" algn="l">
              <a:lnSpc>
                <a:spcPct val="100000"/>
              </a:lnSpc>
              <a:spcBef>
                <a:spcPts val="0"/>
              </a:spcBef>
              <a:buClr>
                <a:srgbClr val="0189BA"/>
              </a:buClr>
              <a:buSzTx/>
              <a:buNone/>
            </a:pPr>
            <a:r>
              <a:rPr lang="en-US" altLang="zh-CN" sz="1800" dirty="0">
                <a:solidFill>
                  <a:schemeClr val="tx2"/>
                </a:solidFill>
                <a:latin typeface="Arial" panose="020B0604020202020204" pitchFamily="34" charset="0"/>
                <a:cs typeface="Arial" panose="020B0604020202020204" pitchFamily="34" charset="0"/>
              </a:rPr>
              <a:t>2. Lack of Key Wavelengths: Cannot see the source of the eruption clearly.</a:t>
            </a:r>
            <a:endParaRPr lang="en-US" altLang="zh-CN" sz="1800" dirty="0">
              <a:solidFill>
                <a:schemeClr val="tx2"/>
              </a:solidFill>
              <a:latin typeface="Arial" panose="020B0604020202020204" pitchFamily="34" charset="0"/>
              <a:cs typeface="Arial" panose="020B0604020202020204" pitchFamily="34" charset="0"/>
            </a:endParaRPr>
          </a:p>
          <a:p>
            <a:pPr algn="l">
              <a:lnSpc>
                <a:spcPct val="100000"/>
              </a:lnSpc>
              <a:spcBef>
                <a:spcPts val="0"/>
              </a:spcBef>
              <a:buClr>
                <a:srgbClr val="0189BA"/>
              </a:buClr>
              <a:buSzTx/>
            </a:pPr>
            <a:r>
              <a:rPr lang="en-US" altLang="zh-CN" sz="1800" b="0" dirty="0">
                <a:solidFill>
                  <a:schemeClr val="tx2"/>
                </a:solidFill>
                <a:latin typeface="Arial" panose="020B0604020202020204" pitchFamily="34" charset="0"/>
                <a:cs typeface="Arial" panose="020B0604020202020204" pitchFamily="34" charset="0"/>
              </a:rPr>
              <a:t>Missing 121.6 nm: To capture the initial eruption of solar flares</a:t>
            </a:r>
            <a:endParaRPr lang="en-US" altLang="zh-CN" sz="1800" b="0" dirty="0">
              <a:solidFill>
                <a:schemeClr val="tx2"/>
              </a:solidFill>
              <a:latin typeface="Arial" panose="020B0604020202020204" pitchFamily="34" charset="0"/>
              <a:cs typeface="Arial" panose="020B0604020202020204" pitchFamily="34" charset="0"/>
            </a:endParaRPr>
          </a:p>
          <a:p>
            <a:pPr algn="l">
              <a:lnSpc>
                <a:spcPct val="100000"/>
              </a:lnSpc>
              <a:spcBef>
                <a:spcPts val="0"/>
              </a:spcBef>
              <a:buClr>
                <a:srgbClr val="0189BA"/>
              </a:buClr>
              <a:buSzTx/>
            </a:pPr>
            <a:r>
              <a:rPr lang="en-US" altLang="zh-CN" sz="1800" b="0" dirty="0">
                <a:solidFill>
                  <a:schemeClr val="tx2"/>
                </a:solidFill>
                <a:latin typeface="Arial" panose="020B0604020202020204" pitchFamily="34" charset="0"/>
                <a:cs typeface="Arial" panose="020B0604020202020204" pitchFamily="34" charset="0"/>
              </a:rPr>
              <a:t>Missing 28.4 nm: To track coronal hole boundaries (solar wind source) </a:t>
            </a:r>
            <a:endParaRPr lang="en-US" altLang="zh-CN" sz="1800" b="0" dirty="0">
              <a:solidFill>
                <a:schemeClr val="tx2"/>
              </a:solidFill>
              <a:latin typeface="Arial" panose="020B0604020202020204" pitchFamily="34" charset="0"/>
              <a:cs typeface="Arial" panose="020B0604020202020204" pitchFamily="34" charset="0"/>
            </a:endParaRPr>
          </a:p>
          <a:p>
            <a:pPr algn="l">
              <a:lnSpc>
                <a:spcPct val="100000"/>
              </a:lnSpc>
              <a:spcBef>
                <a:spcPts val="0"/>
              </a:spcBef>
              <a:buClr>
                <a:srgbClr val="0189BA"/>
              </a:buClr>
              <a:buSzTx/>
            </a:pPr>
            <a:endParaRPr lang="en-US" altLang="zh-CN" sz="1800" b="0" dirty="0">
              <a:solidFill>
                <a:schemeClr val="tx2"/>
              </a:solidFill>
              <a:latin typeface="Arial" panose="020B0604020202020204" pitchFamily="34" charset="0"/>
              <a:cs typeface="Arial" panose="020B0604020202020204" pitchFamily="34" charset="0"/>
            </a:endParaRPr>
          </a:p>
        </p:txBody>
      </p:sp>
      <p:grpSp>
        <p:nvGrpSpPr>
          <p:cNvPr id="6" name="组合 5"/>
          <p:cNvGrpSpPr/>
          <p:nvPr/>
        </p:nvGrpSpPr>
        <p:grpSpPr>
          <a:xfrm>
            <a:off x="5483471" y="1545273"/>
            <a:ext cx="2688299" cy="2720529"/>
            <a:chOff x="5334768" y="917612"/>
            <a:chExt cx="2327892" cy="2256421"/>
          </a:xfrm>
        </p:grpSpPr>
        <p:pic>
          <p:nvPicPr>
            <p:cNvPr id="1026" name="Picture 2" descr="Skoltech | Getting a grip on space weath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768" y="917612"/>
              <a:ext cx="2327892" cy="2256421"/>
            </a:xfrm>
            <a:prstGeom prst="rect">
              <a:avLst/>
            </a:prstGeom>
            <a:noFill/>
            <a:extLst>
              <a:ext uri="{909E8E84-426E-40DD-AFC4-6F175D3DCCD1}">
                <a14:hiddenFill xmlns:a14="http://schemas.microsoft.com/office/drawing/2010/main">
                  <a:solidFill>
                    <a:srgbClr val="FFFFFF"/>
                  </a:solidFill>
                </a14:hiddenFill>
              </a:ext>
            </a:extLst>
          </p:spPr>
        </p:pic>
        <p:sp>
          <p:nvSpPr>
            <p:cNvPr id="8" name="矩形 7"/>
            <p:cNvSpPr/>
            <p:nvPr/>
          </p:nvSpPr>
          <p:spPr>
            <a:xfrm>
              <a:off x="5593482" y="1238103"/>
              <a:ext cx="1810465" cy="1615440"/>
            </a:xfrm>
            <a:prstGeom prst="rect">
              <a:avLst/>
            </a:prstGeom>
            <a:no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14368" y="1540452"/>
            <a:ext cx="3314572" cy="26400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6" name="表格 25"/>
          <p:cNvGraphicFramePr>
            <a:graphicFrameLocks noGrp="1"/>
          </p:cNvGraphicFramePr>
          <p:nvPr/>
        </p:nvGraphicFramePr>
        <p:xfrm>
          <a:off x="4944979" y="4533550"/>
          <a:ext cx="7054704" cy="2273808"/>
        </p:xfrm>
        <a:graphic>
          <a:graphicData uri="http://schemas.openxmlformats.org/drawingml/2006/table">
            <a:tbl>
              <a:tblPr firstRow="1" firstCol="1" bandRow="1">
                <a:tableStyleId>{5C22544A-7EE6-4342-B048-85BDC9FD1C3A}</a:tableStyleId>
              </a:tblPr>
              <a:tblGrid>
                <a:gridCol w="1146810"/>
                <a:gridCol w="1623374"/>
                <a:gridCol w="1731366"/>
                <a:gridCol w="2553154"/>
              </a:tblGrid>
              <a:tr h="439928">
                <a:tc>
                  <a:txBody>
                    <a:bodyPr/>
                    <a:lstStyle/>
                    <a:p>
                      <a:pPr algn="l">
                        <a:buNone/>
                      </a:pPr>
                      <a:r>
                        <a:rPr lang="en-US" sz="900">
                          <a:effectLst/>
                        </a:rPr>
                        <a:t>Technical Indicator</a:t>
                      </a:r>
                      <a:endParaRPr lang="en-US" sz="900">
                        <a:effectLst/>
                      </a:endParaRPr>
                    </a:p>
                  </a:txBody>
                  <a:tcPr anchor="ctr">
                    <a:solidFill>
                      <a:srgbClr val="002060"/>
                    </a:solidFill>
                  </a:tcPr>
                </a:tc>
                <a:tc>
                  <a:txBody>
                    <a:bodyPr/>
                    <a:lstStyle/>
                    <a:p>
                      <a:pPr algn="l">
                        <a:buNone/>
                      </a:pPr>
                      <a:r>
                        <a:rPr lang="en-US" sz="900">
                          <a:effectLst/>
                        </a:rPr>
                        <a:t>This Project's Payload (Proposed for FY-6)</a:t>
                      </a:r>
                      <a:endParaRPr lang="en-US" sz="900">
                        <a:effectLst/>
                      </a:endParaRPr>
                    </a:p>
                  </a:txBody>
                  <a:tcPr anchor="ctr">
                    <a:solidFill>
                      <a:srgbClr val="002060"/>
                    </a:solidFill>
                  </a:tcPr>
                </a:tc>
                <a:tc>
                  <a:txBody>
                    <a:bodyPr/>
                    <a:lstStyle/>
                    <a:p>
                      <a:pPr algn="l">
                        <a:buNone/>
                      </a:pPr>
                      <a:r>
                        <a:rPr lang="en-US" sz="900">
                          <a:effectLst/>
                        </a:rPr>
                        <a:t>FY4-03 Satellite</a:t>
                      </a:r>
                      <a:endParaRPr lang="en-US" sz="900">
                        <a:effectLst/>
                      </a:endParaRPr>
                    </a:p>
                  </a:txBody>
                  <a:tcPr anchor="ctr">
                    <a:solidFill>
                      <a:srgbClr val="002060"/>
                    </a:solidFill>
                  </a:tcPr>
                </a:tc>
                <a:tc>
                  <a:txBody>
                    <a:bodyPr/>
                    <a:lstStyle/>
                    <a:p>
                      <a:pPr algn="l">
                        <a:buNone/>
                      </a:pPr>
                      <a:r>
                        <a:rPr lang="en-US" sz="900">
                          <a:effectLst/>
                        </a:rPr>
                        <a:t>GOES-19 SUVI (USA)</a:t>
                      </a:r>
                      <a:endParaRPr lang="en-US" sz="900">
                        <a:effectLst/>
                      </a:endParaRPr>
                    </a:p>
                  </a:txBody>
                  <a:tcPr anchor="ctr">
                    <a:solidFill>
                      <a:srgbClr val="002060"/>
                    </a:solidFill>
                  </a:tcPr>
                </a:tc>
              </a:tr>
              <a:tr h="439928">
                <a:tc>
                  <a:txBody>
                    <a:bodyPr/>
                    <a:lstStyle/>
                    <a:p>
                      <a:pPr algn="l">
                        <a:buNone/>
                      </a:pPr>
                      <a:r>
                        <a:rPr lang="en-US" sz="1200" b="1" dirty="0">
                          <a:effectLst/>
                        </a:rPr>
                        <a:t>Field of View</a:t>
                      </a:r>
                      <a:endParaRPr lang="zh-CN" altLang="en-US" sz="1200" b="1" dirty="0">
                        <a:effectLst/>
                      </a:endParaRPr>
                    </a:p>
                  </a:txBody>
                  <a:tcPr anchor="ctr">
                    <a:solidFill>
                      <a:srgbClr val="002060"/>
                    </a:solidFill>
                  </a:tcPr>
                </a:tc>
                <a:tc>
                  <a:txBody>
                    <a:bodyPr/>
                    <a:lstStyle/>
                    <a:p>
                      <a:pPr algn="l">
                        <a:buNone/>
                      </a:pPr>
                      <a:r>
                        <a:rPr lang="en-US" sz="1200" b="1" dirty="0">
                          <a:solidFill>
                            <a:srgbClr val="C00000"/>
                          </a:solidFill>
                          <a:effectLst/>
                        </a:rPr>
                        <a:t>&gt; 80 arcminutes</a:t>
                      </a:r>
                      <a:endParaRPr lang="en-US" sz="1200" b="1" dirty="0">
                        <a:solidFill>
                          <a:srgbClr val="C00000"/>
                        </a:solidFill>
                        <a:effectLst/>
                      </a:endParaRPr>
                    </a:p>
                  </a:txBody>
                  <a:tcPr anchor="ctr"/>
                </a:tc>
                <a:tc>
                  <a:txBody>
                    <a:bodyPr/>
                    <a:lstStyle/>
                    <a:p>
                      <a:pPr algn="l">
                        <a:buNone/>
                      </a:pPr>
                      <a:r>
                        <a:rPr lang="en-US" sz="1200" b="1">
                          <a:effectLst/>
                        </a:rPr>
                        <a:t>~42 arcminutes</a:t>
                      </a:r>
                      <a:endParaRPr lang="en-US" sz="1200" b="1">
                        <a:effectLst/>
                      </a:endParaRPr>
                    </a:p>
                  </a:txBody>
                  <a:tcPr anchor="ctr"/>
                </a:tc>
                <a:tc>
                  <a:txBody>
                    <a:bodyPr/>
                    <a:lstStyle/>
                    <a:p>
                      <a:pPr algn="l">
                        <a:buNone/>
                      </a:pPr>
                      <a:r>
                        <a:rPr lang="en-US" sz="1200" b="1">
                          <a:effectLst/>
                        </a:rPr>
                        <a:t>~53.3 arcminutes</a:t>
                      </a:r>
                      <a:endParaRPr lang="en-US" sz="1200" b="1">
                        <a:effectLst/>
                      </a:endParaRPr>
                    </a:p>
                  </a:txBody>
                  <a:tcPr anchor="ctr"/>
                </a:tc>
              </a:tr>
              <a:tr h="696976">
                <a:tc>
                  <a:txBody>
                    <a:bodyPr/>
                    <a:lstStyle/>
                    <a:p>
                      <a:pPr algn="l">
                        <a:buNone/>
                      </a:pPr>
                      <a:r>
                        <a:rPr lang="en-US" sz="1200" b="1" dirty="0">
                          <a:effectLst/>
                        </a:rPr>
                        <a:t>Spatial Resolution</a:t>
                      </a:r>
                      <a:endParaRPr lang="zh-CN" altLang="en-US" sz="1200" b="1" dirty="0">
                        <a:effectLst/>
                      </a:endParaRPr>
                    </a:p>
                  </a:txBody>
                  <a:tcPr anchor="ctr">
                    <a:solidFill>
                      <a:srgbClr val="002060"/>
                    </a:solidFill>
                  </a:tcPr>
                </a:tc>
                <a:tc>
                  <a:txBody>
                    <a:bodyPr/>
                    <a:lstStyle/>
                    <a:p>
                      <a:pPr algn="l">
                        <a:buNone/>
                      </a:pPr>
                      <a:r>
                        <a:rPr lang="en-US" sz="1200" b="1">
                          <a:effectLst/>
                        </a:rPr>
                        <a:t>≤ 2.5 arcseconds</a:t>
                      </a:r>
                      <a:endParaRPr lang="en-US" sz="1200" b="1">
                        <a:effectLst/>
                      </a:endParaRPr>
                    </a:p>
                  </a:txBody>
                  <a:tcPr anchor="ctr"/>
                </a:tc>
                <a:tc>
                  <a:txBody>
                    <a:bodyPr/>
                    <a:lstStyle/>
                    <a:p>
                      <a:pPr algn="l">
                        <a:buNone/>
                      </a:pPr>
                      <a:r>
                        <a:rPr lang="en-US" sz="1200" b="1">
                          <a:effectLst/>
                        </a:rPr>
                        <a:t>~3.5 arcseconds</a:t>
                      </a:r>
                      <a:endParaRPr lang="en-US" sz="1200" b="1">
                        <a:effectLst/>
                      </a:endParaRPr>
                    </a:p>
                  </a:txBody>
                  <a:tcPr anchor="ctr"/>
                </a:tc>
                <a:tc>
                  <a:txBody>
                    <a:bodyPr/>
                    <a:lstStyle/>
                    <a:p>
                      <a:pPr algn="l">
                        <a:buNone/>
                      </a:pPr>
                      <a:r>
                        <a:rPr lang="en-US" sz="1200" b="1">
                          <a:effectLst/>
                        </a:rPr>
                        <a:t>5 arcseconds</a:t>
                      </a:r>
                      <a:endParaRPr lang="en-US" sz="1200" b="1">
                        <a:effectLst/>
                      </a:endParaRPr>
                    </a:p>
                  </a:txBody>
                  <a:tcPr anchor="ctr"/>
                </a:tc>
              </a:tr>
              <a:tr h="696976">
                <a:tc>
                  <a:txBody>
                    <a:bodyPr/>
                    <a:lstStyle/>
                    <a:p>
                      <a:pPr algn="l">
                        <a:buNone/>
                      </a:pPr>
                      <a:r>
                        <a:rPr lang="en-US" sz="1200" b="1" dirty="0">
                          <a:effectLst/>
                        </a:rPr>
                        <a:t>Wavelength Configuration </a:t>
                      </a:r>
                      <a:r>
                        <a:rPr lang="en-US" altLang="zh-CN" sz="1200" b="1" dirty="0">
                          <a:effectLst/>
                        </a:rPr>
                        <a:t> (</a:t>
                      </a:r>
                      <a:r>
                        <a:rPr lang="en-US" sz="1200" b="1" dirty="0">
                          <a:effectLst/>
                        </a:rPr>
                        <a:t>nm)</a:t>
                      </a:r>
                      <a:endParaRPr lang="en-US" sz="1200" b="1" dirty="0">
                        <a:effectLst/>
                      </a:endParaRPr>
                    </a:p>
                  </a:txBody>
                  <a:tcPr anchor="ctr">
                    <a:solidFill>
                      <a:srgbClr val="002060"/>
                    </a:solidFill>
                  </a:tcPr>
                </a:tc>
                <a:tc>
                  <a:txBody>
                    <a:bodyPr/>
                    <a:lstStyle/>
                    <a:p>
                      <a:pPr algn="l">
                        <a:buNone/>
                      </a:pPr>
                      <a:r>
                        <a:rPr lang="en-US" altLang="zh-CN" sz="1200" b="1">
                          <a:effectLst/>
                        </a:rPr>
                        <a:t>9.4, 17.1, 28.4, 121.6</a:t>
                      </a:r>
                      <a:endParaRPr lang="zh-CN" altLang="en-US" sz="1200" b="1">
                        <a:effectLst/>
                      </a:endParaRPr>
                    </a:p>
                  </a:txBody>
                  <a:tcPr anchor="ctr"/>
                </a:tc>
                <a:tc>
                  <a:txBody>
                    <a:bodyPr/>
                    <a:lstStyle/>
                    <a:p>
                      <a:pPr algn="l">
                        <a:buNone/>
                      </a:pPr>
                      <a:r>
                        <a:rPr lang="en-US" altLang="zh-CN" sz="1200" b="1">
                          <a:effectLst/>
                        </a:rPr>
                        <a:t>9.4, 17.1, 21.1, 30.4</a:t>
                      </a:r>
                      <a:endParaRPr lang="en-US" altLang="zh-CN" sz="1200" b="1">
                        <a:effectLst/>
                      </a:endParaRPr>
                    </a:p>
                  </a:txBody>
                  <a:tcPr anchor="ctr"/>
                </a:tc>
                <a:tc>
                  <a:txBody>
                    <a:bodyPr/>
                    <a:lstStyle/>
                    <a:p>
                      <a:pPr algn="l">
                        <a:buNone/>
                      </a:pPr>
                      <a:r>
                        <a:rPr lang="en-US" altLang="zh-CN" sz="1200" b="1" dirty="0">
                          <a:effectLst/>
                        </a:rPr>
                        <a:t>9.4, 13.1, 17.1, 19.5, 28.4, 30.4</a:t>
                      </a:r>
                      <a:endParaRPr lang="en-US" altLang="zh-CN" sz="1200" b="1" dirty="0">
                        <a:effectLst/>
                      </a:endParaRPr>
                    </a:p>
                  </a:txBody>
                  <a:tcPr anchor="ctr"/>
                </a:tc>
              </a:tr>
            </a:tbl>
          </a:graphicData>
        </a:graphic>
      </p:graphicFrame>
      <p:sp>
        <p:nvSpPr>
          <p:cNvPr id="11" name="文本框 10"/>
          <p:cNvSpPr txBox="1"/>
          <p:nvPr/>
        </p:nvSpPr>
        <p:spPr>
          <a:xfrm rot="16200000">
            <a:off x="6233374" y="3201282"/>
            <a:ext cx="675005" cy="2096135"/>
          </a:xfrm>
          <a:prstGeom prst="rect">
            <a:avLst/>
          </a:prstGeom>
          <a:noFill/>
        </p:spPr>
        <p:txBody>
          <a:bodyPr vert="eaVert" wrap="none" rtlCol="0">
            <a:spAutoFit/>
          </a:bodyPr>
          <a:lstStyle/>
          <a:p>
            <a:pPr marL="228600" indent="-228600">
              <a:buFont typeface="Arial" panose="020B0604020202020204" pitchFamily="34" charset="0"/>
              <a:buChar char="•"/>
            </a:pPr>
            <a:r>
              <a:rPr lang="en-US" altLang="zh-CN" sz="1600" b="1" dirty="0">
                <a:solidFill>
                  <a:schemeClr val="accent2"/>
                </a:solidFill>
                <a:highlight>
                  <a:srgbClr val="FFFF00"/>
                </a:highlight>
                <a:latin typeface="微软雅黑" panose="020B0503020204020204" charset="-122"/>
                <a:ea typeface="微软雅黑" panose="020B0503020204020204" charset="-122"/>
              </a:rPr>
              <a:t>GOES-R SUVI :53′</a:t>
            </a:r>
            <a:endParaRPr lang="en-US" altLang="zh-CN" sz="1600" b="1" dirty="0">
              <a:solidFill>
                <a:schemeClr val="accent2"/>
              </a:solidFill>
              <a:highlight>
                <a:srgbClr val="FFFF00"/>
              </a:highlight>
              <a:latin typeface="微软雅黑" panose="020B0503020204020204" charset="-122"/>
              <a:ea typeface="微软雅黑" panose="020B0503020204020204" charset="-122"/>
            </a:endParaRPr>
          </a:p>
          <a:p>
            <a:pPr marL="228600" indent="-228600">
              <a:buFont typeface="Arial" panose="020B0604020202020204" pitchFamily="34" charset="0"/>
              <a:buChar char="•"/>
            </a:pPr>
            <a:r>
              <a:rPr lang="en-US" altLang="zh-CN" sz="1600" b="1" dirty="0">
                <a:solidFill>
                  <a:schemeClr val="accent2"/>
                </a:solidFill>
                <a:highlight>
                  <a:srgbClr val="FFFF00"/>
                </a:highlight>
                <a:latin typeface="微软雅黑" panose="020B0503020204020204" charset="-122"/>
                <a:ea typeface="微软雅黑" panose="020B0503020204020204" charset="-122"/>
              </a:rPr>
              <a:t>FY-3/FY/4</a:t>
            </a:r>
            <a:r>
              <a:rPr lang="zh-CN" altLang="en-US" sz="1600" b="1" dirty="0">
                <a:solidFill>
                  <a:schemeClr val="accent2"/>
                </a:solidFill>
                <a:highlight>
                  <a:srgbClr val="FFFF00"/>
                </a:highlight>
                <a:latin typeface="微软雅黑" panose="020B0503020204020204" charset="-122"/>
                <a:ea typeface="微软雅黑" panose="020B0503020204020204" charset="-122"/>
              </a:rPr>
              <a:t>：</a:t>
            </a:r>
            <a:r>
              <a:rPr lang="en-US" altLang="zh-CN" sz="1600" b="1" dirty="0">
                <a:solidFill>
                  <a:schemeClr val="accent2"/>
                </a:solidFill>
                <a:highlight>
                  <a:srgbClr val="FFFF00"/>
                </a:highlight>
                <a:latin typeface="微软雅黑" panose="020B0503020204020204" charset="-122"/>
                <a:ea typeface="微软雅黑" panose="020B0503020204020204" charset="-122"/>
              </a:rPr>
              <a:t>42′</a:t>
            </a:r>
            <a:endParaRPr lang="en-US" altLang="zh-CN" sz="1600" b="1" dirty="0">
              <a:solidFill>
                <a:schemeClr val="accent2"/>
              </a:solidFill>
              <a:highlight>
                <a:srgbClr val="FFFF00"/>
              </a:highlight>
              <a:latin typeface="微软雅黑" panose="020B0503020204020204" charset="-122"/>
              <a:ea typeface="微软雅黑" panose="020B0503020204020204" charset="-122"/>
            </a:endParaRPr>
          </a:p>
        </p:txBody>
      </p:sp>
      <p:sp>
        <p:nvSpPr>
          <p:cNvPr id="13" name="文本框 12"/>
          <p:cNvSpPr txBox="1"/>
          <p:nvPr/>
        </p:nvSpPr>
        <p:spPr>
          <a:xfrm rot="16200000">
            <a:off x="10157486" y="2882258"/>
            <a:ext cx="613410" cy="2688300"/>
          </a:xfrm>
          <a:prstGeom prst="rect">
            <a:avLst/>
          </a:prstGeom>
          <a:noFill/>
        </p:spPr>
        <p:txBody>
          <a:bodyPr vert="eaVert" wrap="square" rtlCol="0">
            <a:spAutoFit/>
          </a:bodyPr>
          <a:lstStyle/>
          <a:p>
            <a:pPr algn="ctr"/>
            <a:r>
              <a:rPr lang="en-US" altLang="zh-CN" sz="1400" b="1" dirty="0">
                <a:highlight>
                  <a:srgbClr val="FFFF00"/>
                </a:highlight>
              </a:rPr>
              <a:t>Cover the near-solar corona out to 2.5 solar radii</a:t>
            </a:r>
            <a:endParaRPr lang="en-US" altLang="zh-CN" sz="1400" b="1" dirty="0">
              <a:solidFill>
                <a:schemeClr val="accent2"/>
              </a:solidFill>
              <a:highlight>
                <a:srgbClr val="FFFF00"/>
              </a:highlight>
              <a:latin typeface="微软雅黑" panose="020B0503020204020204" charset="-122"/>
              <a:ea typeface="微软雅黑" panose="020B0503020204020204" charset="-122"/>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a:t>
            </a:r>
            <a:endParaRPr lang="en-US" dirty="0"/>
          </a:p>
        </p:txBody>
      </p:sp>
      <p:sp>
        <p:nvSpPr>
          <p:cNvPr id="3" name="Content Placeholder 2"/>
          <p:cNvSpPr>
            <a:spLocks noGrp="1"/>
          </p:cNvSpPr>
          <p:nvPr>
            <p:ph idx="1"/>
          </p:nvPr>
        </p:nvSpPr>
        <p:spPr>
          <a:xfrm>
            <a:off x="426720" y="1401684"/>
            <a:ext cx="11338560" cy="4643516"/>
          </a:xfrm>
        </p:spPr>
        <p:txBody>
          <a:bodyPr>
            <a:normAutofit fontScale="90000" lnSpcReduction="10000"/>
          </a:bodyPr>
          <a:lstStyle/>
          <a:p>
            <a:r>
              <a:rPr lang="en-US" altLang="zh-CN" dirty="0"/>
              <a:t>Involved in the development of optical payloads for Fengyun satellites, including solar radiation monitoring, space weather observation, and atmospheric sounding.</a:t>
            </a:r>
            <a:endParaRPr lang="en-US" altLang="zh-CN" dirty="0"/>
          </a:p>
          <a:p>
            <a:r>
              <a:rPr lang="en-US" altLang="zh-CN" dirty="0"/>
              <a:t>Related work has covered absolute radiometry, spectral observation, imaging, and on-orbit calibration.</a:t>
            </a:r>
            <a:endParaRPr lang="en-US" altLang="zh-CN" dirty="0"/>
          </a:p>
          <a:p>
            <a:r>
              <a:rPr lang="en-US" altLang="zh-CN" dirty="0"/>
              <a:t>Several payloads have been launched and operated in orbit, supporting meteorological observation, climate-related studies, and space weather monitoring.</a:t>
            </a:r>
            <a:endParaRPr lang="en-US" altLang="zh-CN" dirty="0"/>
          </a:p>
          <a:p>
            <a:r>
              <a:rPr lang="en-US" altLang="zh-CN" dirty="0"/>
              <a:t>Current efforts are focused on the development of next-generation payloads with improvements in accuracy, stability, spectral coverage, and operational performance.</a:t>
            </a:r>
            <a:endParaRPr lang="en-US" altLang="zh-CN" dirty="0"/>
          </a:p>
          <a:p>
            <a:r>
              <a:rPr lang="en-US" altLang="zh-CN" dirty="0"/>
              <a:t>Cooperate with GSICS on calibration, intercomparison, and space-based observations.</a:t>
            </a:r>
            <a:endParaRPr lang="en-US" altLang="zh-CN" dirty="0"/>
          </a:p>
          <a:p>
            <a:endParaRPr lang="en-IE" dirty="0"/>
          </a:p>
        </p:txBody>
      </p:sp>
      <p:pic>
        <p:nvPicPr>
          <p:cNvPr id="4" name="图片 3"/>
          <p:cNvPicPr>
            <a:picLocks noChangeAspect="1"/>
          </p:cNvPicPr>
          <p:nvPr/>
        </p:nvPicPr>
        <p:blipFill>
          <a:blip r:embed="rId1"/>
          <a:stretch>
            <a:fillRect/>
          </a:stretch>
        </p:blipFill>
        <p:spPr>
          <a:xfrm>
            <a:off x="8510905" y="219710"/>
            <a:ext cx="3578225" cy="917575"/>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p:cNvSpPr>
            <a:spLocks noGrp="1"/>
          </p:cNvSpPr>
          <p:nvPr>
            <p:ph type="ctrTitle"/>
          </p:nvPr>
        </p:nvSpPr>
        <p:spPr/>
        <p:txBody>
          <a:bodyPr/>
          <a:lstStyle/>
          <a:p>
            <a:r>
              <a:rPr lang="en-US" altLang="en-GB" dirty="0"/>
              <a:t>Thank You</a:t>
            </a:r>
            <a:endParaRPr lang="en-US" altLang="en-GB" dirty="0"/>
          </a:p>
        </p:txBody>
      </p:sp>
      <p:sp>
        <p:nvSpPr>
          <p:cNvPr id="15" name="Subtitle 14"/>
          <p:cNvSpPr>
            <a:spLocks noGrp="1"/>
          </p:cNvSpPr>
          <p:nvPr>
            <p:ph type="subTitle" idx="1"/>
          </p:nvPr>
        </p:nvSpPr>
        <p:spPr/>
        <p:txBody>
          <a:bodyPr>
            <a:normAutofit/>
          </a:bodyPr>
          <a:lstStyle/>
          <a:p>
            <a:r>
              <a:rPr lang="en-US" altLang="en-GB" dirty="0"/>
              <a:t>Changchun Institute of Optics, Fine Mechanics and Physics, Chinese Academy of Sciences</a:t>
            </a:r>
            <a:br>
              <a:rPr lang="en-GB" dirty="0"/>
            </a:br>
            <a:br>
              <a:rPr lang="en-GB" dirty="0"/>
            </a:br>
            <a:endParaRPr lang="en-GB" dirty="0"/>
          </a:p>
        </p:txBody>
      </p:sp>
      <p:pic>
        <p:nvPicPr>
          <p:cNvPr id="2" name="图片 1"/>
          <p:cNvPicPr>
            <a:picLocks noChangeAspect="1"/>
          </p:cNvPicPr>
          <p:nvPr/>
        </p:nvPicPr>
        <p:blipFill>
          <a:blip r:embed="rId1"/>
          <a:stretch>
            <a:fillRect/>
          </a:stretch>
        </p:blipFill>
        <p:spPr>
          <a:xfrm>
            <a:off x="8510905" y="219710"/>
            <a:ext cx="3578225" cy="917575"/>
          </a:xfrm>
          <a:prstGeom prst="rect">
            <a:avLst/>
          </a:prstGeom>
        </p:spPr>
      </p:pic>
    </p:spTree>
  </p:cSld>
  <p:clrMapOvr>
    <a:masterClrMapping/>
  </p:clrMapOvr>
</p:sld>
</file>

<file path=ppt/tags/tag1.xml><?xml version="1.0" encoding="utf-8"?>
<p:tagLst xmlns:p="http://schemas.openxmlformats.org/presentationml/2006/main">
  <p:tag name="KSO_WM_DIAGRAM_VIRTUALLY_FRAME" val="{&quot;height&quot;:203.92188976377946,&quot;left&quot;:30.56692913385827,&quot;top&quot;:243.73913385826773,&quot;width&quot;:902.4943307086614}"/>
</p:tagLst>
</file>

<file path=ppt/tags/tag2.xml><?xml version="1.0" encoding="utf-8"?>
<p:tagLst xmlns:p="http://schemas.openxmlformats.org/presentationml/2006/main">
  <p:tag name="KSO_WM_DIAGRAM_VIRTUALLY_FRAME" val="{&quot;height&quot;:203.92188976377946,&quot;left&quot;:30.56692913385827,&quot;top&quot;:243.73913385826773,&quot;width&quot;:902.4943307086614}"/>
</p:tagLst>
</file>

<file path=ppt/tags/tag3.xml><?xml version="1.0" encoding="utf-8"?>
<p:tagLst xmlns:p="http://schemas.openxmlformats.org/presentationml/2006/main">
  <p:tag name="KSO_WM_DIAGRAM_VIRTUALLY_FRAME" val="{&quot;height&quot;:203.92188976377946,&quot;left&quot;:30.56692913385827,&quot;top&quot;:243.73913385826773,&quot;width&quot;:902.4943307086614}"/>
</p:tagLst>
</file>

<file path=ppt/tags/tag4.xml><?xml version="1.0" encoding="utf-8"?>
<p:tagLst xmlns:p="http://schemas.openxmlformats.org/presentationml/2006/main">
  <p:tag name="KSO_WM_DIAGRAM_VIRTUALLY_FRAME" val="{&quot;height&quot;:203.92188976377946,&quot;left&quot;:30.56692913385827,&quot;top&quot;:243.73913385826773,&quot;width&quot;:902.4943307086614}"/>
</p:tagLst>
</file>

<file path=ppt/tags/tag5.xml><?xml version="1.0" encoding="utf-8"?>
<p:tagLst xmlns:p="http://schemas.openxmlformats.org/presentationml/2006/main">
  <p:tag name="KSO_WM_DIAGRAM_VIRTUALLY_FRAME" val="{&quot;height&quot;:203.92188976377946,&quot;left&quot;:30.56692913385827,&quot;top&quot;:243.73913385826773,&quot;width&quot;:902.4943307086614}"/>
</p:tagLst>
</file>

<file path=ppt/tags/tag6.xml><?xml version="1.0" encoding="utf-8"?>
<p:tagLst xmlns:p="http://schemas.openxmlformats.org/presentationml/2006/main">
  <p:tag name="KSO_WM_DIAGRAM_VIRTUALLY_FRAME" val="{&quot;height&quot;:203.92188976377946,&quot;left&quot;:30.56692913385827,&quot;top&quot;:243.73913385826773,&quot;width&quot;:902.4943307086614}"/>
</p:tagLst>
</file>

<file path=ppt/tags/tag7.xml><?xml version="1.0" encoding="utf-8"?>
<p:tagLst xmlns:p="http://schemas.openxmlformats.org/presentationml/2006/main">
  <p:tag name="KSO_WM_DIAGRAM_VIRTUALLY_FRAME" val="{&quot;height&quot;:203.92188976377946,&quot;left&quot;:30.56692913385827,&quot;top&quot;:243.73913385826773,&quot;width&quot;:902.4943307086614}"/>
</p:tagLst>
</file>

<file path=ppt/tags/tag8.xml><?xml version="1.0" encoding="utf-8"?>
<p:tagLst xmlns:p="http://schemas.openxmlformats.org/presentationml/2006/main">
  <p:tag name="KSO_WM_DIAGRAM_VIRTUALLY_FRAME" val="{&quot;height&quot;:203.92188976377946,&quot;left&quot;:30.56692913385827,&quot;top&quot;:243.73913385826773,&quot;width&quot;:902.4943307086614}"/>
</p:tagLst>
</file>

<file path=ppt/tags/tag9.xml><?xml version="1.0" encoding="utf-8"?>
<p:tagLst xmlns:p="http://schemas.openxmlformats.org/presentationml/2006/main">
  <p:tag name="KSO_WM_DIAGRAM_VIRTUALLY_FRAME" val="{&quot;height&quot;:203.92188976377946,&quot;left&quot;:30.56692913385827,&quot;top&quot;:243.73913385826773,&quot;width&quot;:902.4943307086614}"/>
</p:tagLst>
</file>

<file path=ppt/tags/tag10.xml><?xml version="1.0" encoding="utf-8"?>
<p:tagLst xmlns:p="http://schemas.openxmlformats.org/presentationml/2006/main">
  <p:tag name="KSO_WM_DIAGRAM_VIRTUALLY_FRAME" val="{&quot;height&quot;:203.92188976377946,&quot;left&quot;:30.56692913385827,&quot;top&quot;:243.73913385826773,&quot;width&quot;:902.4943307086614}"/>
</p:tagLst>
</file>

<file path=ppt/tags/tag11.xml><?xml version="1.0" encoding="utf-8"?>
<p:tagLst xmlns:p="http://schemas.openxmlformats.org/presentationml/2006/main">
  <p:tag name="KSO_WM_DIAGRAM_VIRTUALLY_FRAME" val="{&quot;height&quot;:203.92188976377946,&quot;left&quot;:30.56692913385827,&quot;top&quot;:243.73913385826773,&quot;width&quot;:902.4943307086614}"/>
</p:tagLst>
</file>

<file path=ppt/tags/tag12.xml><?xml version="1.0" encoding="utf-8"?>
<p:tagLst xmlns:p="http://schemas.openxmlformats.org/presentationml/2006/main">
  <p:tag name="KSO_WM_DIAGRAM_VIRTUALLY_FRAME" val="{&quot;height&quot;:203.92188976377946,&quot;left&quot;:30.56692913385827,&quot;top&quot;:243.73913385826773,&quot;width&quot;:902.4943307086614}"/>
</p:tagLst>
</file>

<file path=ppt/tags/tag13.xml><?xml version="1.0" encoding="utf-8"?>
<p:tagLst xmlns:p="http://schemas.openxmlformats.org/presentationml/2006/main">
  <p:tag name="KSO_WM_DIAGRAM_VIRTUALLY_FRAME" val="{&quot;height&quot;:203.92188976377946,&quot;left&quot;:30.56692913385827,&quot;top&quot;:243.73913385826773,&quot;width&quot;:902.4943307086614}"/>
</p:tagLst>
</file>

<file path=ppt/tags/tag14.xml><?xml version="1.0" encoding="utf-8"?>
<p:tagLst xmlns:p="http://schemas.openxmlformats.org/presentationml/2006/main">
  <p:tag name="KSO_WM_DIAGRAM_VIRTUALLY_FRAME" val="{&quot;height&quot;:203.92188976377946,&quot;left&quot;:30.56692913385827,&quot;top&quot;:243.73913385826773,&quot;width&quot;:902.4943307086614}"/>
</p:tagLst>
</file>

<file path=ppt/tags/tag15.xml><?xml version="1.0" encoding="utf-8"?>
<p:tagLst xmlns:p="http://schemas.openxmlformats.org/presentationml/2006/main">
  <p:tag name="KSO_WM_DIAGRAM_VIRTUALLY_FRAME" val="{&quot;height&quot;:203.92188976377946,&quot;left&quot;:30.56692913385827,&quot;top&quot;:243.73913385826773,&quot;width&quot;:902.4943307086614}"/>
</p:tagLst>
</file>

<file path=ppt/tags/tag16.xml><?xml version="1.0" encoding="utf-8"?>
<p:tagLst xmlns:p="http://schemas.openxmlformats.org/presentationml/2006/main">
  <p:tag name="KSO_WM_DIAGRAM_VIRTUALLY_FRAME" val="{&quot;height&quot;:203.92188976377946,&quot;left&quot;:30.56692913385827,&quot;top&quot;:243.73913385826773,&quot;width&quot;:902.4943307086614}"/>
</p:tagLst>
</file>

<file path=ppt/tags/tag17.xml><?xml version="1.0" encoding="utf-8"?>
<p:tagLst xmlns:p="http://schemas.openxmlformats.org/presentationml/2006/main">
  <p:tag name="KSO_WM_DIAGRAM_VIRTUALLY_FRAME" val="{&quot;height&quot;:203.92188976377946,&quot;left&quot;:30.56692913385827,&quot;top&quot;:243.73913385826773,&quot;width&quot;:902.4943307086614}"/>
</p:tagLst>
</file>

<file path=ppt/tags/tag18.xml><?xml version="1.0" encoding="utf-8"?>
<p:tagLst xmlns:p="http://schemas.openxmlformats.org/presentationml/2006/main">
  <p:tag name="KSO_WM_DIAGRAM_VIRTUALLY_FRAME" val="{&quot;height&quot;:203.92188976377946,&quot;left&quot;:30.56692913385827,&quot;top&quot;:243.73913385826773,&quot;width&quot;:902.4943307086614}"/>
</p:tagLst>
</file>

<file path=ppt/tags/tag19.xml><?xml version="1.0" encoding="utf-8"?>
<p:tagLst xmlns:p="http://schemas.openxmlformats.org/presentationml/2006/main">
  <p:tag name="KSO_WM_DIAGRAM_VIRTUALLY_FRAME" val="{&quot;height&quot;:203.92188976377946,&quot;left&quot;:30.56692913385827,&quot;top&quot;:243.73913385826773,&quot;width&quot;:902.4943307086614}"/>
</p:tagLst>
</file>

<file path=ppt/tags/tag20.xml><?xml version="1.0" encoding="utf-8"?>
<p:tagLst xmlns:p="http://schemas.openxmlformats.org/presentationml/2006/main">
  <p:tag name="KSO_WM_DIAGRAM_VIRTUALLY_FRAME" val="{&quot;height&quot;:203.92188976377946,&quot;left&quot;:30.56692913385827,&quot;top&quot;:243.73913385826773,&quot;width&quot;:902.4943307086614}"/>
</p:tagLst>
</file>

<file path=ppt/tags/tag21.xml><?xml version="1.0" encoding="utf-8"?>
<p:tagLst xmlns:p="http://schemas.openxmlformats.org/presentationml/2006/main">
  <p:tag name="KSO_WM_DIAGRAM_VIRTUALLY_FRAME" val="{&quot;height&quot;:203.92188976377946,&quot;left&quot;:30.56692913385827,&quot;top&quot;:243.73913385826773,&quot;width&quot;:902.4943307086614}"/>
</p:tagLst>
</file>

<file path=ppt/tags/tag22.xml><?xml version="1.0" encoding="utf-8"?>
<p:tagLst xmlns:p="http://schemas.openxmlformats.org/presentationml/2006/main">
  <p:tag name="KSO_WM_DIAGRAM_VIRTUALLY_FRAME" val="{&quot;height&quot;:203.92188976377946,&quot;left&quot;:30.56692913385827,&quot;top&quot;:243.73913385826773,&quot;width&quot;:902.4943307086614}"/>
</p:tagLst>
</file>

<file path=ppt/tags/tag23.xml><?xml version="1.0" encoding="utf-8"?>
<p:tagLst xmlns:p="http://schemas.openxmlformats.org/presentationml/2006/main">
  <p:tag name="KSO_WM_DIAGRAM_VIRTUALLY_FRAME" val="{&quot;height&quot;:203.92188976377946,&quot;left&quot;:30.56692913385827,&quot;top&quot;:243.73913385826773,&quot;width&quot;:902.4943307086614}"/>
</p:tagLst>
</file>

<file path=ppt/tags/tag24.xml><?xml version="1.0" encoding="utf-8"?>
<p:tagLst xmlns:p="http://schemas.openxmlformats.org/presentationml/2006/main">
  <p:tag name="KSO_WM_DIAGRAM_VIRTUALLY_FRAME" val="{&quot;height&quot;:203.92188976377946,&quot;left&quot;:30.56692913385827,&quot;top&quot;:243.73913385826773,&quot;width&quot;:902.4943307086614}"/>
</p:tagLst>
</file>

<file path=ppt/tags/tag25.xml><?xml version="1.0" encoding="utf-8"?>
<p:tagLst xmlns:p="http://schemas.openxmlformats.org/presentationml/2006/main">
  <p:tag name="KSO_WM_DIAGRAM_VIRTUALLY_FRAME" val="{&quot;height&quot;:203.92188976377946,&quot;left&quot;:30.56692913385827,&quot;top&quot;:243.73913385826773,&quot;width&quot;:902.4943307086614}"/>
</p:tagLst>
</file>

<file path=ppt/tags/tag26.xml><?xml version="1.0" encoding="utf-8"?>
<p:tagLst xmlns:p="http://schemas.openxmlformats.org/presentationml/2006/main">
  <p:tag name="KSO_WM_DIAGRAM_VIRTUALLY_FRAME" val="{&quot;height&quot;:203.92188976377946,&quot;left&quot;:30.56692913385827,&quot;top&quot;:243.73913385826773,&quot;width&quot;:902.4943307086614}"/>
</p:tagLst>
</file>

<file path=ppt/tags/tag27.xml><?xml version="1.0" encoding="utf-8"?>
<p:tagLst xmlns:p="http://schemas.openxmlformats.org/presentationml/2006/main">
  <p:tag name="KSO_WM_DIAGRAM_VIRTUALLY_FRAME" val="{&quot;height&quot;:203.92188976377946,&quot;left&quot;:30.56692913385827,&quot;top&quot;:243.73913385826773,&quot;width&quot;:902.4943307086614}"/>
</p:tagLst>
</file>

<file path=ppt/tags/tag28.xml><?xml version="1.0" encoding="utf-8"?>
<p:tagLst xmlns:p="http://schemas.openxmlformats.org/presentationml/2006/main">
  <p:tag name="KSO_WM_DIAGRAM_VIRTUALLY_FRAME" val="{&quot;height&quot;:203.92188976377946,&quot;left&quot;:30.56692913385827,&quot;top&quot;:243.73913385826773,&quot;width&quot;:902.4943307086614}"/>
</p:tagLst>
</file>

<file path=ppt/tags/tag29.xml><?xml version="1.0" encoding="utf-8"?>
<p:tagLst xmlns:p="http://schemas.openxmlformats.org/presentationml/2006/main">
  <p:tag name="TABLE_ENDDRAG_ORIGIN_RECT" val="409*296"/>
  <p:tag name="TABLE_ENDDRAG_RECT" val="532*218*409*296"/>
</p:tagLst>
</file>

<file path=ppt/tags/tag30.xml><?xml version="1.0" encoding="utf-8"?>
<p:tagLst xmlns:p="http://schemas.openxmlformats.org/presentationml/2006/main">
  <p:tag name="KSO_WM_DIAGRAM_VIRTUALLY_FRAME" val="{&quot;height&quot;:348.16141732283467,&quot;left&quot;:359.05,&quot;top&quot;:187,&quot;width&quot;:470.95}"/>
</p:tagLst>
</file>

<file path=ppt/tags/tag31.xml><?xml version="1.0" encoding="utf-8"?>
<p:tagLst xmlns:p="http://schemas.openxmlformats.org/presentationml/2006/main">
  <p:tag name="KSO_WM_DIAGRAM_VIRTUALLY_FRAME" val="{&quot;height&quot;:348.16141732283467,&quot;left&quot;:359.05,&quot;top&quot;:187,&quot;width&quot;:470.95}"/>
</p:tagLst>
</file>

<file path=ppt/tags/tag32.xml><?xml version="1.0" encoding="utf-8"?>
<p:tagLst xmlns:p="http://schemas.openxmlformats.org/presentationml/2006/main">
  <p:tag name="KSO_WM_DIAGRAM_VIRTUALLY_FRAME" val="{&quot;height&quot;:348.16141732283467,&quot;left&quot;:359.05,&quot;top&quot;:187,&quot;width&quot;:470.95}"/>
</p:tagLst>
</file>

<file path=ppt/tags/tag33.xml><?xml version="1.0" encoding="utf-8"?>
<p:tagLst xmlns:p="http://schemas.openxmlformats.org/presentationml/2006/main">
  <p:tag name="KSO_WM_DIAGRAM_VIRTUALLY_FRAME" val="{&quot;height&quot;:348.16141732283467,&quot;left&quot;:359.05,&quot;top&quot;:187,&quot;width&quot;:470.95}"/>
</p:tagLst>
</file>

<file path=ppt/tags/tag34.xml><?xml version="1.0" encoding="utf-8"?>
<p:tagLst xmlns:p="http://schemas.openxmlformats.org/presentationml/2006/main">
  <p:tag name="KSO_WM_DIAGRAM_VIRTUALLY_FRAME" val="{&quot;height&quot;:348.16141732283467,&quot;left&quot;:359.05,&quot;top&quot;:187,&quot;width&quot;:470.95}"/>
</p:tagLst>
</file>

<file path=ppt/tags/tag35.xml><?xml version="1.0" encoding="utf-8"?>
<p:tagLst xmlns:p="http://schemas.openxmlformats.org/presentationml/2006/main">
  <p:tag name="KSO_WM_DIAGRAM_VIRTUALLY_FRAME" val="{&quot;height&quot;:348.16141732283467,&quot;left&quot;:359.05,&quot;top&quot;:187,&quot;width&quot;:470.95}"/>
</p:tagLst>
</file>

<file path=ppt/tags/tag36.xml><?xml version="1.0" encoding="utf-8"?>
<p:tagLst xmlns:p="http://schemas.openxmlformats.org/presentationml/2006/main">
  <p:tag name="KSO_WM_DIAGRAM_VIRTUALLY_FRAME" val="{&quot;height&quot;:348.16141732283467,&quot;left&quot;:359.05,&quot;top&quot;:187,&quot;width&quot;:470.95}"/>
</p:tagLst>
</file>

<file path=ppt/tags/tag37.xml><?xml version="1.0" encoding="utf-8"?>
<p:tagLst xmlns:p="http://schemas.openxmlformats.org/presentationml/2006/main">
  <p:tag name="KSO_WM_DIAGRAM_VIRTUALLY_FRAME" val="{&quot;height&quot;:348.16141732283467,&quot;left&quot;:359.05,&quot;top&quot;:187,&quot;width&quot;:470.95}"/>
</p:tagLst>
</file>

<file path=ppt/tags/tag38.xml><?xml version="1.0" encoding="utf-8"?>
<p:tagLst xmlns:p="http://schemas.openxmlformats.org/presentationml/2006/main">
  <p:tag name="KSO_WM_UNIT_PLACING_PICTURE_USER_VIEWPORT" val="{&quot;height&quot;:4428,&quot;width&quot;:5903}"/>
</p:tagLst>
</file>

<file path=ppt/tags/tag39.xml><?xml version="1.0" encoding="utf-8"?>
<p:tagLst xmlns:p="http://schemas.openxmlformats.org/presentationml/2006/main">
  <p:tag name="KSO_WM_DIAGRAM_VIRTUALLY_FRAME" val="{&quot;height&quot;:174.20905511811026,&quot;left&quot;:11.82708661417323,&quot;top&quot;:139.31590551181102,&quot;width&quot;:465.5540944881891}"/>
</p:tagLst>
</file>

<file path=ppt/tags/tag40.xml><?xml version="1.0" encoding="utf-8"?>
<p:tagLst xmlns:p="http://schemas.openxmlformats.org/presentationml/2006/main">
  <p:tag name="KSO_WM_DIAGRAM_VIRTUALLY_FRAME" val="{&quot;height&quot;:174.20905511811026,&quot;left&quot;:11.82708661417323,&quot;top&quot;:139.31590551181102,&quot;width&quot;:465.554094488189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ct:contentTypeSchema xmlns:ct="http://schemas.microsoft.com/office/2006/metadata/contentType" xmlns:ma="http://schemas.microsoft.com/office/2006/metadata/properties/metaAttributes" ct:_="" ma:_="" ma:contentTypeName="文档" ma:contentTypeID="0x01010074A2E87CC028834B9BA9E2783CC7F26B" ma:contentTypeVersion="12" ma:contentTypeDescription="新建文档。" ma:contentTypeScope="" ma:versionID="32f3e0e6826097e1f83299fadb63ecf0">
  <xsd:schema xmlns:xsd="http://www.w3.org/2001/XMLSchema" xmlns:xs="http://www.w3.org/2001/XMLSchema" xmlns:p="http://schemas.microsoft.com/office/2006/metadata/properties" xmlns:ns2="715fcdb6-58ff-4d84-993c-bb26a5b54815" xmlns:ns3="cfab5f87-ed30-4dbb-a820-4234a14babf6" xmlns:ns4="b872a7c1-ed7f-4c06-9e7d-9181e1c04fc6" targetNamespace="http://schemas.microsoft.com/office/2006/metadata/properties" ma:root="true" ma:fieldsID="8724864e14aeca1be19654a7377c9ba6" ns2:_="" ns3:_="" ns4:_="">
    <xsd:import namespace="715fcdb6-58ff-4d84-993c-bb26a5b54815"/>
    <xsd:import namespace="cfab5f87-ed30-4dbb-a820-4234a14babf6"/>
    <xsd:import namespace="b872a7c1-ed7f-4c06-9e7d-9181e1c04fc6"/>
    <xsd:element name="properties">
      <xsd:complexType>
        <xsd:sequence>
          <xsd:element name="documentManagement">
            <xsd:complexType>
              <xsd:all>
                <xsd:element ref="ns2:WMOWFApprovalStatus" minOccurs="0"/>
                <xsd:element ref="ns3:_dlc_DocId" minOccurs="0"/>
                <xsd:element ref="ns3:_dlc_DocIdUrl" minOccurs="0"/>
                <xsd:element ref="ns3:_dlc_DocIdPersistId" minOccurs="0"/>
                <xsd:element ref="ns4:MediaServiceMetadata" minOccurs="0"/>
                <xsd:element ref="ns4:MediaServiceFastMetadata" minOccurs="0"/>
                <xsd:element ref="ns4:MediaServiceSearchProperties" minOccurs="0"/>
                <xsd:element ref="ns4:MediaServiceDateTaken" minOccurs="0"/>
                <xsd:element ref="ns4:MediaServiceGenerationTime" minOccurs="0"/>
                <xsd:element ref="ns4:MediaServiceEventHashCode" minOccurs="0"/>
                <xsd:element ref="ns4:MediaLengthInSeconds" minOccurs="0"/>
                <xsd:element ref="ns4:MediaServiceBillingMetadata" minOccurs="0"/>
                <xsd:element ref="ns4:lcf76f155ced4ddcb4097134ff3c332f" minOccurs="0"/>
                <xsd:element ref="ns3:TaxCatchAll" minOccurs="0"/>
                <xsd:element ref="ns4: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5fcdb6-58ff-4d84-993c-bb26a5b54815" elementFormDefault="qualified">
    <xsd:import namespace="http://schemas.microsoft.com/office/2006/documentManagement/types"/>
    <xsd:import namespace="http://schemas.microsoft.com/office/infopath/2007/PartnerControls"/>
    <xsd:element name="WMOWFApprovalStatus" ma:index="2" nillable="true" ma:displayName="Workflow Approval Status" ma:default="Not Submitted" ma:format="Dropdown" ma:internalName="WMOWFApprovalStatus" ma:readOnly="false">
      <xsd:simpleType>
        <xsd:restriction base="dms:Choice">
          <xsd:enumeration value="Not Submitted"/>
          <xsd:enumeration value="Pending for Review"/>
          <xsd:enumeration value="Pending for Consolidation"/>
          <xsd:enumeration value="Pending for Approval"/>
          <xsd:enumeration value="Approved"/>
          <xsd:enumeration value="Rejected by Approver"/>
          <xsd:enumeration value="Cancelled by Requestor"/>
          <xsd:enumeration value="In Progress"/>
        </xsd:restriction>
      </xsd:simpleType>
    </xsd:element>
  </xsd:schema>
  <xsd:schema xmlns:xsd="http://www.w3.org/2001/XMLSchema" xmlns:xs="http://www.w3.org/2001/XMLSchema" xmlns:dms="http://schemas.microsoft.com/office/2006/documentManagement/types" xmlns:pc="http://schemas.microsoft.com/office/infopath/2007/PartnerControls" targetNamespace="cfab5f87-ed30-4dbb-a820-4234a14babf6" elementFormDefault="qualified">
    <xsd:import namespace="http://schemas.microsoft.com/office/2006/documentManagement/types"/>
    <xsd:import namespace="http://schemas.microsoft.com/office/infopath/2007/PartnerControls"/>
    <xsd:element name="_dlc_DocId" ma:index="8" nillable="true" ma:displayName="文档 ID 值" ma:description="分配至此项的文档 ID 值。" ma:indexed="true" ma:internalName="_dlc_DocId" ma:readOnly="true">
      <xsd:simpleType>
        <xsd:restriction base="dms:Text"/>
      </xsd:simpleType>
    </xsd:element>
    <xsd:element name="_dlc_DocIdUrl" ma:index="9" nillable="true" ma:displayName="文档 ID" ma:description="此文档的永久链接。"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TaxCatchAll" ma:index="22" nillable="true" ma:displayName="Taxonomy Catch All Column" ma:hidden="true" ma:list="{fd78e92c-8460-44ab-956c-91a660f35408}" ma:internalName="TaxCatchAll" ma:showField="CatchAllData" ma:web="cfab5f87-ed30-4dbb-a820-4234a14babf6">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b872a7c1-ed7f-4c06-9e7d-9181e1c04fc6" elementFormDefault="qualified">
    <xsd:import namespace="http://schemas.microsoft.com/office/2006/documentManagement/types"/>
    <xsd:import namespace="http://schemas.microsoft.com/office/infopath/2007/PartnerControls"/>
    <xsd:element name="MediaServiceMetadata" ma:index="12" nillable="true" ma:displayName="MediaServiceMetadata" ma:hidden="true" ma:internalName="MediaServiceMetadata" ma:readOnly="true">
      <xsd:simpleType>
        <xsd:restriction base="dms:Note"/>
      </xsd:simpleType>
    </xsd:element>
    <xsd:element name="MediaServiceFastMetadata" ma:index="13" nillable="true" ma:displayName="MediaServiceFastMetadata" ma:hidden="true" ma:internalName="MediaServiceFastMetadata" ma:readOnly="true">
      <xsd:simpleType>
        <xsd:restriction base="dms:Note"/>
      </xsd:simpleType>
    </xsd:element>
    <xsd:element name="MediaServiceSearchProperties" ma:index="14" nillable="true" ma:displayName="MediaServiceSearchProperties" ma:hidden="true" ma:internalName="MediaServiceSearchProperties" ma:readOnly="true">
      <xsd:simpleType>
        <xsd:restriction base="dms:Note"/>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BillingMetadata" ma:index="19" nillable="true" ma:displayName="MediaServiceBillingMetadata" ma:hidden="true" ma:internalName="MediaServiceBillingMetadata" ma:readOnly="true">
      <xsd:simpleType>
        <xsd:restriction base="dms:Note"/>
      </xsd:simpleType>
    </xsd:element>
    <xsd:element name="lcf76f155ced4ddcb4097134ff3c332f" ma:index="21" nillable="true" ma:taxonomy="true" ma:internalName="lcf76f155ced4ddcb4097134ff3c332f" ma:taxonomyFieldName="MediaServiceImageTags" ma:displayName="图像标记" ma:readOnly="false" ma:fieldId="{5cf76f15-5ced-4ddc-b409-7134ff3c332f}" ma:taxonomyMulti="true" ma:sspId="92a3b380-abf6-46f2-87bb-c2c114de1c9e" ma:termSetId="09814cd3-568e-fe90-9814-8d621ff8fb84" ma:anchorId="fba54fb3-c3e1-fe81-a776-ca4b69148c4d" ma:open="true" ma:isKeyword="false">
      <xsd:complexType>
        <xsd:sequence>
          <xsd:element ref="pc:Terms" minOccurs="0" maxOccurs="1"/>
        </xsd:sequence>
      </xsd:complexType>
    </xsd:element>
    <xsd:element name="MediaServiceOCR" ma:index="23"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内容类型"/>
        <xsd:element ref="dc:title" minOccurs="0" maxOccurs="1" ma:index="1" ma:displayName="标题"/>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3.xml><?xml version="1.0" encoding="utf-8"?>
<?mso-contentType ?>
<SharedContentType xmlns="Microsoft.SharePoint.Taxonomy.ContentTypeSync" SourceId="92a3b380-abf6-46f2-87bb-c2c114de1c9e" ContentTypeId="0x01" PreviousValue="false"/>
</file>

<file path=customXml/item4.xml><?xml version="1.0" encoding="utf-8"?>
<?mso-contentType ?>
<FormTemplates xmlns="http://schemas.microsoft.com/sharepoint/v3/contenttype/forms">
  <Display>DocumentLibraryForm</Display>
  <Edit>DocumentLibraryForm</Edit>
  <New>DocumentLibraryForm</New>
</FormTemplates>
</file>

<file path=customXml/item5.xml><?xml version="1.0" encoding="utf-8"?>
<p:properties xmlns:p="http://schemas.microsoft.com/office/2006/metadata/properties" xmlns:xsi="http://www.w3.org/2001/XMLSchema-instance" xmlns:pc="http://schemas.microsoft.com/office/infopath/2007/PartnerControls">
  <documentManagement>
    <_dlc_DocId xmlns="cfab5f87-ed30-4dbb-a820-4234a14babf6">X6PPVAVDZMSZ-613157859-13640</_dlc_DocId>
    <WMOWFApprovalStatus xmlns="715fcdb6-58ff-4d84-993c-bb26a5b54815">Not Submitted</WMOWFApprovalStatus>
    <_dlc_DocIdUrl xmlns="cfab5f87-ed30-4dbb-a820-4234a14babf6">
      <Url>https://wmoomm.sharepoint.com/sites/Collaboration/_layouts/15/DocIdRedir.aspx?ID=X6PPVAVDZMSZ-613157859-13640</Url>
      <Description>X6PPVAVDZMSZ-613157859-13640</Description>
    </_dlc_DocIdUrl>
    <TaxCatchAll xmlns="cfab5f87-ed30-4dbb-a820-4234a14babf6" xsi:nil="true"/>
    <lcf76f155ced4ddcb4097134ff3c332f xmlns="b872a7c1-ed7f-4c06-9e7d-9181e1c04fc6">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EE508420-0B5B-4FA7-8E06-CB6B1479D1BC}"/>
</file>

<file path=customXml/itemProps2.xml><?xml version="1.0" encoding="utf-8"?>
<ds:datastoreItem xmlns:ds="http://schemas.openxmlformats.org/officeDocument/2006/customXml" ds:itemID="{F90BC860-6A62-4B0D-B30B-CBED592C26CD}"/>
</file>

<file path=customXml/itemProps3.xml><?xml version="1.0" encoding="utf-8"?>
<ds:datastoreItem xmlns:ds="http://schemas.openxmlformats.org/officeDocument/2006/customXml" ds:itemID="{7AED50CF-79C5-457C-BA22-8ED96E3F6310}"/>
</file>

<file path=customXml/itemProps4.xml><?xml version="1.0" encoding="utf-8"?>
<ds:datastoreItem xmlns:ds="http://schemas.openxmlformats.org/officeDocument/2006/customXml" ds:itemID="{5C68AED4-2407-452E-A757-D9F9C896946A}"/>
</file>

<file path=customXml/itemProps5.xml><?xml version="1.0" encoding="utf-8"?>
<ds:datastoreItem xmlns:ds="http://schemas.openxmlformats.org/officeDocument/2006/customXml" ds:itemID="{3D1675B6-19E5-4C70-AE37-3663EF406AFB}"/>
</file>

<file path=docProps/app.xml><?xml version="1.0" encoding="utf-8"?>
<Properties xmlns="http://schemas.openxmlformats.org/officeDocument/2006/extended-properties" xmlns:vt="http://schemas.openxmlformats.org/officeDocument/2006/docPropsVTypes">
  <Template>GSICS presentation template (2026)</Template>
  <TotalTime>0</TotalTime>
  <Words>16491</Words>
  <Application>WPS 演示</Application>
  <PresentationFormat>Widescreen</PresentationFormat>
  <Paragraphs>562</Paragraphs>
  <Slides>26</Slides>
  <Notes>0</Notes>
  <HiddenSlides>0</HiddenSlides>
  <MMClips>0</MMClips>
  <ScaleCrop>false</ScaleCrop>
  <HeadingPairs>
    <vt:vector size="8" baseType="variant">
      <vt:variant>
        <vt:lpstr>已用的字体</vt:lpstr>
      </vt:variant>
      <vt:variant>
        <vt:i4>26</vt:i4>
      </vt:variant>
      <vt:variant>
        <vt:lpstr>主题</vt:lpstr>
      </vt:variant>
      <vt:variant>
        <vt:i4>2</vt:i4>
      </vt:variant>
      <vt:variant>
        <vt:lpstr>嵌入 OLE 服务器</vt:lpstr>
      </vt:variant>
      <vt:variant>
        <vt:i4>6</vt:i4>
      </vt:variant>
      <vt:variant>
        <vt:lpstr>幻灯片标题</vt:lpstr>
      </vt:variant>
      <vt:variant>
        <vt:i4>26</vt:i4>
      </vt:variant>
    </vt:vector>
  </HeadingPairs>
  <TitlesOfParts>
    <vt:vector size="60" baseType="lpstr">
      <vt:lpstr>Arial</vt:lpstr>
      <vt:lpstr>宋体</vt:lpstr>
      <vt:lpstr>Wingdings</vt:lpstr>
      <vt:lpstr>Roboto</vt:lpstr>
      <vt:lpstr>Times New Roman</vt:lpstr>
      <vt:lpstr>Wingdings</vt:lpstr>
      <vt:lpstr>Calibri</vt:lpstr>
      <vt:lpstr>等线</vt:lpstr>
      <vt:lpstr>微软雅黑</vt:lpstr>
      <vt:lpstr>仿宋_GB2312</vt:lpstr>
      <vt:lpstr>Cambria Math</vt:lpstr>
      <vt:lpstr>Tahoma</vt:lpstr>
      <vt:lpstr>Times New Roman</vt:lpstr>
      <vt:lpstr>Symbol</vt:lpstr>
      <vt:lpstr>Arial Unicode MS</vt:lpstr>
      <vt:lpstr>Aptos</vt:lpstr>
      <vt:lpstr>Segoe UI</vt:lpstr>
      <vt:lpstr>黑体</vt:lpstr>
      <vt:lpstr>楷体_GB2312</vt:lpstr>
      <vt:lpstr>新宋体</vt:lpstr>
      <vt:lpstr>Arial</vt:lpstr>
      <vt:lpstr>Aptos Display</vt:lpstr>
      <vt:lpstr>Segoe UI Variable Display</vt:lpstr>
      <vt:lpstr>等线 Light</vt:lpstr>
      <vt:lpstr>Symbol</vt:lpstr>
      <vt:lpstr>楷体_GB2312</vt:lpstr>
      <vt:lpstr>Office Theme</vt:lpstr>
      <vt:lpstr>1_Office Theme</vt:lpstr>
      <vt:lpstr>Visio.Drawing.11</vt:lpstr>
      <vt:lpstr>Visio.Drawing.11</vt:lpstr>
      <vt:lpstr>Visio.Drawing.11</vt:lpstr>
      <vt:lpstr>Visio.Drawing.11</vt:lpstr>
      <vt:lpstr>Visio.Drawing.15</vt:lpstr>
      <vt:lpstr>Visio.Drawing.11</vt:lpstr>
      <vt:lpstr>GSICS 2026 Agency Report  Changchun Institute of Optics, Fine Mechanics and Physics</vt:lpstr>
      <vt:lpstr>Proposed outlines</vt:lpstr>
      <vt:lpstr>Introduction</vt:lpstr>
      <vt:lpstr>Fengyun Satellite Optical Payload Development Solar Irradiance Monitor Payloads</vt:lpstr>
      <vt:lpstr>Fengyun Satellite Optical Payload Development Solar Irradiance Monitor Payloads</vt:lpstr>
      <vt:lpstr>Fengyun Satellite Optical Payload Development SIM/FY-3E</vt:lpstr>
      <vt:lpstr>Fengyun Satellite Optical Payload Development SIM/FY-3J (under development)</vt:lpstr>
      <vt:lpstr>Fengyun Satellite Optical Payload Development Solar Irradiance Spectrometer/FY-3E</vt:lpstr>
      <vt:lpstr>Fengyun Satellite Optical Payload Development Space Weather Payloads</vt:lpstr>
      <vt:lpstr>Fengyun Satellite Optical Payload Development WAI/FY-3H</vt:lpstr>
      <vt:lpstr>Fengyun Satellite Optical Payload Development WAI/FY-3H Spectral response calibration</vt:lpstr>
      <vt:lpstr>Fengyun Satellite Optical Payload Development WAI/FY-3H Geometrical calibration</vt:lpstr>
      <vt:lpstr>Fengyun Satellite Optical Payload Development WAI/FY-3H Flat field calibration</vt:lpstr>
      <vt:lpstr>Fengyun Satellite Optical Payload Development WAI/FY-3H On-orbit radiation calibration</vt:lpstr>
      <vt:lpstr>Fengyun Satellite Optical Payload Development Solar X-EUV Imager/FY-3E</vt:lpstr>
      <vt:lpstr>Fengyun Satellite Optical Payload Development Solar X-EUV Imager/FY-3E</vt:lpstr>
      <vt:lpstr>Fengyun Satellite Optical Payload Development Solar EUV Imager/FY-4D,C</vt:lpstr>
      <vt:lpstr>Fengyun Satellite Optical Payload Development Solar EUV Imager/FY-4D,C</vt:lpstr>
      <vt:lpstr>Fengyun Satellite Optical Payload Development Atmospheric Sensing Payloads </vt:lpstr>
      <vt:lpstr>Fengyun Satellite Optical Payload Development Ultraviolet Hyperspectral Limb Imager /FY3F</vt:lpstr>
      <vt:lpstr>Fengyun Satellite Optical Payload Development Ultraviolet Hyperspectral Limb Imager /FY3F</vt:lpstr>
      <vt:lpstr>Fengyun Satellite Optical Payload Development Future:FY-5 Solar Irradiance Monitor</vt:lpstr>
      <vt:lpstr>Fengyun Satellite Optical Payload Development Future: FY-5 Atmospheric Payload</vt:lpstr>
      <vt:lpstr>Fengyun Satellite Optical Payload Development Future:FY-6 Large Field-of-View  Extreme Ultraviolet Solar Disk and Corona Imager </vt:lpstr>
      <vt:lpstr>Summary</vt:lpstr>
      <vt:lpstr>Thank You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Mounir Lekouara</dc:creator>
  <cp:lastModifiedBy>offsh</cp:lastModifiedBy>
  <cp:revision>9</cp:revision>
  <dcterms:created xsi:type="dcterms:W3CDTF">2026-03-11T15:03:00Z</dcterms:created>
  <dcterms:modified xsi:type="dcterms:W3CDTF">2026-03-26T17:48:02Z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2052-12.1.0.25225</vt:lpwstr>
  </property>
  <property fmtid="{D5CDD505-2E9C-101B-9397-08002B2CF9AE}" pid="3" name="ICV">
    <vt:lpwstr>18ACB2A61ACB42F0A43AF3641DA62FD4_13</vt:lpwstr>
  </property>
  <property fmtid="{D5CDD505-2E9C-101B-9397-08002B2CF9AE}" pid="4" name="ContentTypeId">
    <vt:lpwstr>0x01010074A2E87CC028834B9BA9E2783CC7F26B</vt:lpwstr>
  </property>
  <property fmtid="{D5CDD505-2E9C-101B-9397-08002B2CF9AE}" pid="5" name="_dlc_DocIdItemGuid">
    <vt:lpwstr>bf957633-1013-4f8b-b748-a0c34d049033</vt:lpwstr>
  </property>
</Properties>
</file>