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1" r:id="rId3"/>
    <p:sldId id="257" r:id="rId4"/>
    <p:sldId id="258" r:id="rId5"/>
    <p:sldId id="259" r:id="rId6"/>
    <p:sldId id="260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32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301"/>
    <p:restoredTop sz="94694"/>
  </p:normalViewPr>
  <p:slideViewPr>
    <p:cSldViewPr snapToGrid="0">
      <p:cViewPr varScale="1">
        <p:scale>
          <a:sx n="117" d="100"/>
          <a:sy n="117" d="100"/>
        </p:scale>
        <p:origin x="140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customXml" Target="../customXml/item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customXml" Target="../customXml/item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Relationship Id="rId14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9C9954-993A-1AEA-E23C-6D9D6A76FE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7C74CF7-B1C1-9E30-ABCA-2A78545FF5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0235DB-EE9E-BBA1-D759-4B3A890C71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85586-18EF-2B4A-BEEA-DBF86C285EAC}" type="datetimeFigureOut">
              <a:rPr lang="en-US" smtClean="0"/>
              <a:t>3/26/26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BB8D3B-C582-75C9-7DF2-6BF197B5CD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B7E70B-87A7-ECCF-24AF-3C07D67119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31962-1A48-9540-864B-5567DF31DC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41152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020168-D3EF-FDB3-E2AE-88E535E393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509FDC-63E9-BE0E-A67A-AB87EB7F0E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118F8E-10EA-C3DC-03E4-73CA4EEC90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85586-18EF-2B4A-BEEA-DBF86C285EAC}" type="datetimeFigureOut">
              <a:rPr lang="en-US" smtClean="0"/>
              <a:t>3/26/26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304453-6094-C32E-D223-8CFA0AB3E9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8DE499-3171-4598-6B32-7590483E04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31962-1A48-9540-864B-5567DF31DC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14041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46568C-59CE-2E30-87B9-D99AD409D3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890746-5F85-1D3E-17A9-4E4F9666A7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2282CF-0B7C-53E6-D5F8-332E02A22E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85586-18EF-2B4A-BEEA-DBF86C285EAC}" type="datetimeFigureOut">
              <a:rPr lang="en-US" smtClean="0"/>
              <a:t>3/26/26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BE7FAF-94C7-259A-F922-6A35A1EC10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8071E2-E3F7-0C3F-5B57-3504CDABE0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31962-1A48-9540-864B-5567DF31DC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79501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A8D2A3-2AD9-8F8A-40B1-34228071D2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9B0DC2-71A1-DDCA-6A18-8675BF69FB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FF8D9E-6CAA-0150-2884-BCEA1EDAFE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C95E05-1395-F228-0C32-355E7165B0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85586-18EF-2B4A-BEEA-DBF86C285EAC}" type="datetimeFigureOut">
              <a:rPr lang="en-US" smtClean="0"/>
              <a:t>3/26/26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956952-D463-2416-26EF-40B1FEE069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224644E-80DF-7D02-DD93-B6E059DF9E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31962-1A48-9540-864B-5567DF31DC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20565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D377E1-CA21-0973-C2D1-3782576742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9A1862-1429-0E88-ADAD-3130241EBD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6EC49D-D8E9-6114-11AA-121046D4BB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C448210-1CC6-6FCD-69B7-B455127B6A5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1445BE2-14FA-2EDE-6403-A3ABC2C6F2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D59A398-FB18-B9C0-8CBC-FE60B7717E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85586-18EF-2B4A-BEEA-DBF86C285EAC}" type="datetimeFigureOut">
              <a:rPr lang="en-US" smtClean="0"/>
              <a:t>3/26/26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4B4677-CA6B-E8D9-BA74-1385102552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A9C16A5-753D-7A44-F341-3184474604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31962-1A48-9540-864B-5567DF31DC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7520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1111AB-7D12-6D85-F498-75C4E8FA4F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D95A755-A880-39A9-77EC-93042ADE09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85586-18EF-2B4A-BEEA-DBF86C285EAC}" type="datetimeFigureOut">
              <a:rPr lang="en-US" smtClean="0"/>
              <a:t>3/26/26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192A0E-76FC-815B-05BA-993A74A77D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782F172-ECC5-8EC3-943E-72E0FD3CDE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31962-1A48-9540-864B-5567DF31DC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51958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97E9D7C-C07C-A3B4-B6DD-B4549B36D6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85586-18EF-2B4A-BEEA-DBF86C285EAC}" type="datetimeFigureOut">
              <a:rPr lang="en-US" smtClean="0"/>
              <a:t>3/26/26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C7DCFAF-35F6-BF10-4F7A-D706B30CB9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630125-BBB8-D145-BEFF-DC054C66C2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31962-1A48-9540-864B-5567DF31DC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48119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EF88FD-AC4E-B4DB-FF22-5F6DBBB2D1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9063D2-D921-A5D6-4712-248DE7F77E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DC18AD-954C-59C7-142C-96714E4935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B44CA5B-726B-A17E-C685-F776944E29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85586-18EF-2B4A-BEEA-DBF86C285EAC}" type="datetimeFigureOut">
              <a:rPr lang="en-US" smtClean="0"/>
              <a:t>3/26/26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8D4F35-5722-3490-90F5-CE7387471F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BF36CDF-B5CD-1DFD-2201-83F441182D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31962-1A48-9540-864B-5567DF31DC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75198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1C68C7-FAA6-74ED-00BB-F1A206394F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12F7DF9-C6CC-357E-C9E6-48DE1DB99EE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BBD9FC-A72B-A4CE-44E5-FFB563DB35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63BF41-4224-DAC1-606A-9DA2056391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85586-18EF-2B4A-BEEA-DBF86C285EAC}" type="datetimeFigureOut">
              <a:rPr lang="en-US" smtClean="0"/>
              <a:t>3/26/26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EBBD18-F873-F0EF-C993-6C1D83AEFD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904DA7-3FBB-3038-36DD-C08BE0DDE0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31962-1A48-9540-864B-5567DF31DC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77818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CAD70D-86A5-AB09-5F1D-B9E1979F0F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2960C31-41EE-3F3C-5EB3-4BA4451773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B4F947-A7A6-E8D4-96EF-E34E75C261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85586-18EF-2B4A-BEEA-DBF86C285EAC}" type="datetimeFigureOut">
              <a:rPr lang="en-US" smtClean="0"/>
              <a:t>3/26/26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CCAA35-7C9E-78F1-6A0A-91C5F91F0A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B29BDE-EFA7-9181-D74F-D4BE883903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31962-1A48-9540-864B-5567DF31DC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9114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52D9446-9CDC-0A20-0C90-11F677D5B68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630BC94-1D37-CBF5-636D-F797595AC7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01C3D3-524E-24C6-12AA-AE0E3665CF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85586-18EF-2B4A-BEEA-DBF86C285EAC}" type="datetimeFigureOut">
              <a:rPr lang="en-US" smtClean="0"/>
              <a:t>3/26/26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40BC54-7B52-A383-2B6E-22C0EEF27A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391D88-9AC5-D30E-FCF0-67E0D97713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31962-1A48-9540-864B-5567DF31DC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05563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8D65F9C-BE52-02E1-1801-B9136138F6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C7714D-05F7-6D9A-6043-3A2AAC7B2D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11A707-6A64-5D9D-8FF1-461C4DA3D87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6F85586-18EF-2B4A-BEEA-DBF86C285EAC}" type="datetimeFigureOut">
              <a:rPr lang="en-US" smtClean="0"/>
              <a:t>3/26/26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BA0943-1D53-EF7A-F484-F302ABD531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E983CA-CE70-1D19-87BE-08DBA36CC2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EA31962-1A48-9540-864B-5567DF31DC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64387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0BAE01-627A-96B3-B167-64BEA2D938E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GSICS VIS/NIR discussion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E65DE65-41B6-752D-6A9C-6A84243A04A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March 26, 2026</a:t>
            </a:r>
          </a:p>
        </p:txBody>
      </p:sp>
    </p:spTree>
    <p:extLst>
      <p:ext uri="{BB962C8B-B14F-4D97-AF65-F5344CB8AC3E}">
        <p14:creationId xmlns:p14="http://schemas.microsoft.com/office/powerpoint/2010/main" val="23859221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5A0BE5-8E2C-B6AF-F50F-74686CFAD8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12561"/>
          </a:xfrm>
        </p:spPr>
        <p:txBody>
          <a:bodyPr/>
          <a:lstStyle/>
          <a:p>
            <a:r>
              <a:rPr lang="en-US" dirty="0"/>
              <a:t>GSICS VIS/NIR group goals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641D3A-B114-CA55-C495-750AB43CC0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75658"/>
            <a:ext cx="10515600" cy="5562600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There is no SITSAT hyperspectral VIS/NIR/SWIR sensor to directly inter-calibrate coincident sensor channel radiances</a:t>
            </a:r>
          </a:p>
          <a:p>
            <a:r>
              <a:rPr lang="en-US" dirty="0"/>
              <a:t>Use multiple calibration strategies to transfer the calibration of the recommended calibration sensor reference</a:t>
            </a:r>
          </a:p>
          <a:p>
            <a:pPr lvl="1"/>
            <a:r>
              <a:rPr lang="en-US" dirty="0"/>
              <a:t>Lunar, Ray-matching, DCC, deserts, Dome-C, Rayleigh scattering, </a:t>
            </a:r>
            <a:r>
              <a:rPr lang="en-US" dirty="0" err="1"/>
              <a:t>sunglint</a:t>
            </a:r>
            <a:r>
              <a:rPr lang="en-US" dirty="0"/>
              <a:t>, each target with a specific response range and scene types needed for retrieval</a:t>
            </a:r>
          </a:p>
          <a:p>
            <a:pPr lvl="1"/>
            <a:r>
              <a:rPr lang="en-US" dirty="0"/>
              <a:t>Each strategy can be a GSICS product</a:t>
            </a:r>
          </a:p>
          <a:p>
            <a:pPr lvl="1"/>
            <a:r>
              <a:rPr lang="en-US" dirty="0"/>
              <a:t>Combine the various calibration coefficients based on the square of their uncertainties</a:t>
            </a:r>
          </a:p>
          <a:p>
            <a:r>
              <a:rPr lang="en-US" dirty="0"/>
              <a:t>Use scene and channel specific spectral band adjustment factors (SBAFs) to account for the spectral response difference when inter-calibrating two sensors</a:t>
            </a:r>
          </a:p>
          <a:p>
            <a:pPr lvl="1"/>
            <a:r>
              <a:rPr lang="en-US" dirty="0"/>
              <a:t>This is accomplished by using </a:t>
            </a:r>
            <a:r>
              <a:rPr lang="en-US" dirty="0" err="1"/>
              <a:t>apriori</a:t>
            </a:r>
            <a:r>
              <a:rPr lang="en-US" dirty="0"/>
              <a:t> channel convolved hyper-spectral radiances over specific earth targets</a:t>
            </a:r>
          </a:p>
          <a:p>
            <a:pPr lvl="1"/>
            <a:r>
              <a:rPr lang="en-US" dirty="0"/>
              <a:t>Is a challenge when atmospheric absorption and scattering significant</a:t>
            </a:r>
          </a:p>
          <a:p>
            <a:r>
              <a:rPr lang="en-US" dirty="0"/>
              <a:t>NOAA-20 VIIRS is the recommended on-orbit calibration reference</a:t>
            </a:r>
          </a:p>
          <a:p>
            <a:pPr lvl="1"/>
            <a:r>
              <a:rPr lang="en-US" dirty="0"/>
              <a:t>Data is freely available and assessable </a:t>
            </a:r>
          </a:p>
          <a:p>
            <a:pPr lvl="1"/>
            <a:r>
              <a:rPr lang="en-US" dirty="0"/>
              <a:t>With a well funded calibration team (NOAA, NASA) with published on board calibration uncertainties</a:t>
            </a:r>
          </a:p>
          <a:p>
            <a:pPr lvl="1"/>
            <a:r>
              <a:rPr lang="en-US" dirty="0"/>
              <a:t>Preferable: multiple satellite imager copies of overlapping records</a:t>
            </a:r>
          </a:p>
          <a:p>
            <a:pPr lvl="1"/>
            <a:r>
              <a:rPr lang="en-US" dirty="0"/>
              <a:t>Preferable:  reprocessing of the L1b record to remove anomalies on the record</a:t>
            </a:r>
          </a:p>
          <a:p>
            <a:pPr lvl="1"/>
            <a:r>
              <a:rPr lang="en-US" dirty="0"/>
              <a:t>Any intercalibration between two sensors can be a GSICS products</a:t>
            </a:r>
          </a:p>
          <a:p>
            <a:r>
              <a:rPr lang="en-US" dirty="0"/>
              <a:t>TSIS-1 is the recommended solar spectra</a:t>
            </a:r>
          </a:p>
          <a:p>
            <a:pPr lvl="1"/>
            <a:r>
              <a:rPr lang="en-US" dirty="0"/>
              <a:t>A high-resolution modeled spectra anchored to the well-calibrated TSIS instrument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93209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F33D15-F4F8-97E9-5B6F-931104A301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 Items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DB92DF-611C-E324-2DCC-EC790AF300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869089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Monthly web meeting topics</a:t>
            </a:r>
          </a:p>
          <a:p>
            <a:pPr lvl="1"/>
            <a:r>
              <a:rPr lang="en-US" dirty="0"/>
              <a:t>Agency Ray-Matching algorithm comparisons, summer</a:t>
            </a:r>
          </a:p>
          <a:p>
            <a:pPr lvl="2"/>
            <a:r>
              <a:rPr lang="en-US" dirty="0"/>
              <a:t>JMA, KMA, EUMETSAT, ISRO, NOAA, NASA – all have presented ray-matched comparisons</a:t>
            </a:r>
          </a:p>
          <a:p>
            <a:pPr lvl="1"/>
            <a:r>
              <a:rPr lang="en-US" dirty="0"/>
              <a:t>SBAF datasets</a:t>
            </a:r>
          </a:p>
          <a:p>
            <a:pPr lvl="2"/>
            <a:r>
              <a:rPr lang="en-US" dirty="0"/>
              <a:t>DESIS, ENMAP, HOAC data access</a:t>
            </a:r>
          </a:p>
          <a:p>
            <a:pPr lvl="2"/>
            <a:r>
              <a:rPr lang="en-US" dirty="0"/>
              <a:t>SBAF tool host to allow users to formulate scene and channel specific SBAFs designed for their application and update channel spectral response functions</a:t>
            </a:r>
          </a:p>
          <a:p>
            <a:pPr lvl="2"/>
            <a:r>
              <a:rPr lang="en-US" dirty="0"/>
              <a:t>CLARREO has 0.5 TB of MODTRAN hyperspectral simulated radiances</a:t>
            </a:r>
          </a:p>
          <a:p>
            <a:pPr lvl="1"/>
            <a:r>
              <a:rPr lang="en-US" dirty="0"/>
              <a:t>PICS algorithms</a:t>
            </a:r>
          </a:p>
          <a:p>
            <a:pPr lvl="2"/>
            <a:r>
              <a:rPr lang="en-US" dirty="0"/>
              <a:t>How do we find algorithm commonality among agency strategies</a:t>
            </a:r>
          </a:p>
          <a:p>
            <a:pPr lvl="2"/>
            <a:r>
              <a:rPr lang="en-US" dirty="0"/>
              <a:t>Involve the CEOS community</a:t>
            </a:r>
          </a:p>
          <a:p>
            <a:pPr lvl="1"/>
            <a:r>
              <a:rPr lang="en-US" dirty="0"/>
              <a:t>Orbital drift period vicarious strategies</a:t>
            </a:r>
          </a:p>
          <a:p>
            <a:pPr lvl="2"/>
            <a:r>
              <a:rPr lang="en-US" dirty="0"/>
              <a:t>Terra, Aqua, </a:t>
            </a:r>
            <a:r>
              <a:rPr lang="en-US" dirty="0" err="1"/>
              <a:t>Metop</a:t>
            </a:r>
            <a:r>
              <a:rPr lang="en-US" dirty="0"/>
              <a:t> lessons learned</a:t>
            </a:r>
          </a:p>
          <a:p>
            <a:pPr lvl="1"/>
            <a:r>
              <a:rPr lang="en-US" dirty="0" err="1"/>
              <a:t>GEOring</a:t>
            </a:r>
            <a:endParaRPr lang="en-US" dirty="0"/>
          </a:p>
          <a:p>
            <a:pPr lvl="1"/>
            <a:r>
              <a:rPr lang="en-US" dirty="0"/>
              <a:t>CLARREO CPF updates and other SITSAT programs, TRUTHS, HOAC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DCC ATBD dedicated meetings – next slide</a:t>
            </a:r>
          </a:p>
        </p:txBody>
      </p:sp>
    </p:spTree>
    <p:extLst>
      <p:ext uri="{BB962C8B-B14F-4D97-AF65-F5344CB8AC3E}">
        <p14:creationId xmlns:p14="http://schemas.microsoft.com/office/powerpoint/2010/main" val="40405478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DC35B0-4C86-F2CB-A632-CCA04E7BCE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ATBD development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292A87-0C2B-2870-5875-1A713343F0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SWIR Band DCC ATBD is being written by Rajendra Bhatt (NASA)</a:t>
            </a:r>
          </a:p>
          <a:p>
            <a:pPr lvl="1"/>
            <a:r>
              <a:rPr lang="en-US" dirty="0"/>
              <a:t>Follow on web meeting</a:t>
            </a:r>
          </a:p>
          <a:p>
            <a:r>
              <a:rPr lang="en-US" dirty="0"/>
              <a:t>VIS/NIR band DCC ATBD</a:t>
            </a:r>
          </a:p>
          <a:p>
            <a:pPr lvl="1"/>
            <a:r>
              <a:rPr lang="en-US" dirty="0"/>
              <a:t>Start with EUMETSAT ATBD</a:t>
            </a:r>
          </a:p>
          <a:p>
            <a:pPr lvl="1"/>
            <a:r>
              <a:rPr lang="en-US" dirty="0"/>
              <a:t>GSICS DCC VIS/NIR products start with JMA </a:t>
            </a:r>
          </a:p>
          <a:p>
            <a:pPr lvl="1"/>
            <a:r>
              <a:rPr lang="en-US" dirty="0"/>
              <a:t>Write a DCC paper with contributions from participating agencies</a:t>
            </a:r>
          </a:p>
        </p:txBody>
      </p:sp>
    </p:spTree>
    <p:extLst>
      <p:ext uri="{BB962C8B-B14F-4D97-AF65-F5344CB8AC3E}">
        <p14:creationId xmlns:p14="http://schemas.microsoft.com/office/powerpoint/2010/main" val="5840097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CCC4BC-AF12-39D8-351C-DF1B05F60C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GSICS dashboard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8772D3-DD1A-001D-5A32-C886CAF118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548946"/>
          </a:xfrm>
        </p:spPr>
        <p:txBody>
          <a:bodyPr/>
          <a:lstStyle/>
          <a:p>
            <a:r>
              <a:rPr lang="en-US" dirty="0"/>
              <a:t>Target intercalibration with reference sensor gains</a:t>
            </a:r>
          </a:p>
          <a:p>
            <a:pPr lvl="1"/>
            <a:r>
              <a:rPr lang="en-US" dirty="0"/>
              <a:t>Gains over time of specific instrument pairs</a:t>
            </a:r>
          </a:p>
          <a:p>
            <a:pPr lvl="1"/>
            <a:r>
              <a:rPr lang="en-US" dirty="0"/>
              <a:t>Gains of DCC, PICS, lunar, ray-matching for the same instrument pairs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9B4C5671-BE20-7C25-41BF-5940706A026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7784579"/>
              </p:ext>
            </p:extLst>
          </p:nvPr>
        </p:nvGraphicFramePr>
        <p:xfrm>
          <a:off x="344715" y="3354010"/>
          <a:ext cx="4876800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5600">
                  <a:extLst>
                    <a:ext uri="{9D8B030D-6E8A-4147-A177-3AD203B41FA5}">
                      <a16:colId xmlns:a16="http://schemas.microsoft.com/office/drawing/2014/main" val="1772920694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2392856164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4036463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sensor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reference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approach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45960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GOES-19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NOAA-20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lunar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56657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Meteosat-12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lunar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DCC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34806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Ray-matching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41091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7035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30011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4059837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7DE162F2-405B-7471-45BD-11FAC1F4B0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3137491"/>
              </p:ext>
            </p:extLst>
          </p:nvPr>
        </p:nvGraphicFramePr>
        <p:xfrm>
          <a:off x="5689598" y="3408441"/>
          <a:ext cx="1625600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5600">
                  <a:extLst>
                    <a:ext uri="{9D8B030D-6E8A-4147-A177-3AD203B41FA5}">
                      <a16:colId xmlns:a16="http://schemas.microsoft.com/office/drawing/2014/main" val="17729206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sensor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45960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GOES-19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56657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Meteosat-12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34806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41091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7035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30011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4059837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991C1FF8-31C9-19BD-BE0E-5CF65760C2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0683026"/>
              </p:ext>
            </p:extLst>
          </p:nvPr>
        </p:nvGraphicFramePr>
        <p:xfrm>
          <a:off x="7300684" y="4105127"/>
          <a:ext cx="1984828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84828">
                  <a:extLst>
                    <a:ext uri="{9D8B030D-6E8A-4147-A177-3AD203B41FA5}">
                      <a16:colId xmlns:a16="http://schemas.microsoft.com/office/drawing/2014/main" val="17729206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reference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45960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NOAA-20 VIIRS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56657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OLCI-B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34806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41091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7035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30011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4059837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2455482C-4EA6-9A03-B2D5-38309D3AC7D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0895977"/>
              </p:ext>
            </p:extLst>
          </p:nvPr>
        </p:nvGraphicFramePr>
        <p:xfrm>
          <a:off x="9270997" y="4414523"/>
          <a:ext cx="2518232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18232">
                  <a:extLst>
                    <a:ext uri="{9D8B030D-6E8A-4147-A177-3AD203B41FA5}">
                      <a16:colId xmlns:a16="http://schemas.microsoft.com/office/drawing/2014/main" val="17729206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reference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45960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Lunar---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56657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DCC(n20)---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34806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432FF"/>
                          </a:solidFill>
                        </a:rPr>
                        <a:t>Ray-matching(N20)---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41091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7035624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8C026E1F-A56A-8D10-1C73-880F8E4773ED}"/>
              </a:ext>
            </a:extLst>
          </p:cNvPr>
          <p:cNvSpPr txBox="1"/>
          <p:nvPr/>
        </p:nvSpPr>
        <p:spPr>
          <a:xfrm>
            <a:off x="7358741" y="3712028"/>
            <a:ext cx="17720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Pull down menu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8D67B33-49D6-B06F-27DA-4E4783A79270}"/>
              </a:ext>
            </a:extLst>
          </p:cNvPr>
          <p:cNvSpPr txBox="1"/>
          <p:nvPr/>
        </p:nvSpPr>
        <p:spPr>
          <a:xfrm>
            <a:off x="5617026" y="3058885"/>
            <a:ext cx="17720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Pull down menu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B83AAFD-3342-414B-E1D2-DA0B36AFACA4}"/>
              </a:ext>
            </a:extLst>
          </p:cNvPr>
          <p:cNvSpPr txBox="1"/>
          <p:nvPr/>
        </p:nvSpPr>
        <p:spPr>
          <a:xfrm>
            <a:off x="9329056" y="3516085"/>
            <a:ext cx="5790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Plot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193D5D3-3F11-B6A7-ED6B-A9AEC074F345}"/>
              </a:ext>
            </a:extLst>
          </p:cNvPr>
          <p:cNvSpPr txBox="1"/>
          <p:nvPr/>
        </p:nvSpPr>
        <p:spPr>
          <a:xfrm>
            <a:off x="163285" y="6150428"/>
            <a:ext cx="68906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We had discussion whether the gains are corrections to the l1b gain</a:t>
            </a:r>
          </a:p>
          <a:p>
            <a:r>
              <a:rPr lang="en-US" dirty="0"/>
              <a:t>The corrections are a stability analysis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FD8D777-E486-F967-D9F2-535BC15230F7}"/>
              </a:ext>
            </a:extLst>
          </p:cNvPr>
          <p:cNvSpPr txBox="1"/>
          <p:nvPr/>
        </p:nvSpPr>
        <p:spPr>
          <a:xfrm>
            <a:off x="8469085" y="3222171"/>
            <a:ext cx="3499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Relative or normalized radiance%</a:t>
            </a:r>
          </a:p>
        </p:txBody>
      </p:sp>
    </p:spTree>
    <p:extLst>
      <p:ext uri="{BB962C8B-B14F-4D97-AF65-F5344CB8AC3E}">
        <p14:creationId xmlns:p14="http://schemas.microsoft.com/office/powerpoint/2010/main" val="2164446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87CB94-C24C-0D9E-D2BC-AAC34F26E2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VIS/NIR algorithm leads needed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571D5D-8978-4B7C-F8D0-F9A53CF98E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• Desert - EUMETSAT</a:t>
            </a:r>
          </a:p>
          <a:p>
            <a:r>
              <a:rPr lang="en-US" dirty="0"/>
              <a:t>DCC- NASA</a:t>
            </a:r>
          </a:p>
          <a:p>
            <a:r>
              <a:rPr lang="en-US" dirty="0"/>
              <a:t>SBAF</a:t>
            </a:r>
          </a:p>
          <a:p>
            <a:r>
              <a:rPr lang="en-US"/>
              <a:t>Ray-matching - JMA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25007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4A2E87CC028834B9BA9E2783CC7F26B" ma:contentTypeVersion="12" ma:contentTypeDescription="Create a new document." ma:contentTypeScope="" ma:versionID="bbe5b662eb2e887e3c17af598bd719ba">
  <xsd:schema xmlns:xsd="http://www.w3.org/2001/XMLSchema" xmlns:xs="http://www.w3.org/2001/XMLSchema" xmlns:p="http://schemas.microsoft.com/office/2006/metadata/properties" xmlns:ns2="715fcdb6-58ff-4d84-993c-bb26a5b54815" xmlns:ns3="cfab5f87-ed30-4dbb-a820-4234a14babf6" xmlns:ns4="b872a7c1-ed7f-4c06-9e7d-9181e1c04fc6" targetNamespace="http://schemas.microsoft.com/office/2006/metadata/properties" ma:root="true" ma:fieldsID="f12922e6213c5b8adf0b18a1fa95ef00" ns2:_="" ns3:_="" ns4:_="">
    <xsd:import namespace="715fcdb6-58ff-4d84-993c-bb26a5b54815"/>
    <xsd:import namespace="cfab5f87-ed30-4dbb-a820-4234a14babf6"/>
    <xsd:import namespace="b872a7c1-ed7f-4c06-9e7d-9181e1c04fc6"/>
    <xsd:element name="properties">
      <xsd:complexType>
        <xsd:sequence>
          <xsd:element name="documentManagement">
            <xsd:complexType>
              <xsd:all>
                <xsd:element ref="ns2:WMOWFApprovalStatus" minOccurs="0"/>
                <xsd:element ref="ns3:_dlc_DocId" minOccurs="0"/>
                <xsd:element ref="ns3:_dlc_DocIdUrl" minOccurs="0"/>
                <xsd:element ref="ns3:_dlc_DocIdPersistId" minOccurs="0"/>
                <xsd:element ref="ns4:MediaServiceMetadata" minOccurs="0"/>
                <xsd:element ref="ns4:MediaServiceFastMetadata" minOccurs="0"/>
                <xsd:element ref="ns4:MediaServiceSearchProperties" minOccurs="0"/>
                <xsd:element ref="ns4:MediaServiceDateTaken" minOccurs="0"/>
                <xsd:element ref="ns4:MediaServiceGenerationTime" minOccurs="0"/>
                <xsd:element ref="ns4:MediaServiceEventHashCode" minOccurs="0"/>
                <xsd:element ref="ns4:MediaLengthInSeconds" minOccurs="0"/>
                <xsd:element ref="ns4:MediaServiceBillingMetadata" minOccurs="0"/>
                <xsd:element ref="ns4:lcf76f155ced4ddcb4097134ff3c332f" minOccurs="0"/>
                <xsd:element ref="ns3:TaxCatchAll" minOccurs="0"/>
                <xsd:element ref="ns4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5fcdb6-58ff-4d84-993c-bb26a5b54815" elementFormDefault="qualified">
    <xsd:import namespace="http://schemas.microsoft.com/office/2006/documentManagement/types"/>
    <xsd:import namespace="http://schemas.microsoft.com/office/infopath/2007/PartnerControls"/>
    <xsd:element name="WMOWFApprovalStatus" ma:index="2" nillable="true" ma:displayName="Workflow Approval Status" ma:default="Not Submitted" ma:format="Dropdown" ma:internalName="WMOWFApprovalStatus" ma:readOnly="false">
      <xsd:simpleType>
        <xsd:restriction base="dms:Choice">
          <xsd:enumeration value="Not Submitted"/>
          <xsd:enumeration value="Pending for Review"/>
          <xsd:enumeration value="Pending for Consolidation"/>
          <xsd:enumeration value="Pending for Approval"/>
          <xsd:enumeration value="Approved"/>
          <xsd:enumeration value="Rejected by Approver"/>
          <xsd:enumeration value="Cancelled by Requestor"/>
          <xsd:enumeration value="In Progress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fab5f87-ed30-4dbb-a820-4234a14babf6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TaxCatchAll" ma:index="22" nillable="true" ma:displayName="Taxonomy Catch All Column" ma:hidden="true" ma:list="{fd78e92c-8460-44ab-956c-91a660f35408}" ma:internalName="TaxCatchAll" ma:showField="CatchAllData" ma:web="cfab5f87-ed30-4dbb-a820-4234a14babf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872a7c1-ed7f-4c06-9e7d-9181e1c04fc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2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3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92a3b380-abf6-46f2-87bb-c2c114de1c9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?mso-contentType ?>
<SharedContentType xmlns="Microsoft.SharePoint.Taxonomy.ContentTypeSync" SourceId="92a3b380-abf6-46f2-87bb-c2c114de1c9e" ContentTypeId="0x01" PreviousValue="false"/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5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fab5f87-ed30-4dbb-a820-4234a14babf6" xsi:nil="true"/>
    <lcf76f155ced4ddcb4097134ff3c332f xmlns="b872a7c1-ed7f-4c06-9e7d-9181e1c04fc6">
      <Terms xmlns="http://schemas.microsoft.com/office/infopath/2007/PartnerControls"/>
    </lcf76f155ced4ddcb4097134ff3c332f>
    <WMOWFApprovalStatus xmlns="715fcdb6-58ff-4d84-993c-bb26a5b54815">Not Submitted</WMOWFApprovalStatus>
    <_dlc_DocId xmlns="cfab5f87-ed30-4dbb-a820-4234a14babf6">X6PPVAVDZMSZ-613157859-13654</_dlc_DocId>
    <_dlc_DocIdUrl xmlns="cfab5f87-ed30-4dbb-a820-4234a14babf6">
      <Url>https://wmoomm.sharepoint.com/sites/Collaboration/_layouts/15/DocIdRedir.aspx?ID=X6PPVAVDZMSZ-613157859-13654</Url>
      <Description>X6PPVAVDZMSZ-613157859-13654</Description>
    </_dlc_DocIdUrl>
  </documentManagement>
</p:properties>
</file>

<file path=customXml/itemProps1.xml><?xml version="1.0" encoding="utf-8"?>
<ds:datastoreItem xmlns:ds="http://schemas.openxmlformats.org/officeDocument/2006/customXml" ds:itemID="{EB4F031D-4E37-4146-AB28-D22B2D9F2E6A}"/>
</file>

<file path=customXml/itemProps2.xml><?xml version="1.0" encoding="utf-8"?>
<ds:datastoreItem xmlns:ds="http://schemas.openxmlformats.org/officeDocument/2006/customXml" ds:itemID="{E7A541D7-7632-4C15-A776-7A6E16222A49}"/>
</file>

<file path=customXml/itemProps3.xml><?xml version="1.0" encoding="utf-8"?>
<ds:datastoreItem xmlns:ds="http://schemas.openxmlformats.org/officeDocument/2006/customXml" ds:itemID="{5D4078F4-2DFC-41EE-9E7C-800E3093791B}"/>
</file>

<file path=customXml/itemProps4.xml><?xml version="1.0" encoding="utf-8"?>
<ds:datastoreItem xmlns:ds="http://schemas.openxmlformats.org/officeDocument/2006/customXml" ds:itemID="{C338BBD5-2373-4A87-B33D-542571F8798A}"/>
</file>

<file path=customXml/itemProps5.xml><?xml version="1.0" encoding="utf-8"?>
<ds:datastoreItem xmlns:ds="http://schemas.openxmlformats.org/officeDocument/2006/customXml" ds:itemID="{F8AC8BFA-A11E-43C7-A722-A2D9BBD0041B}"/>
</file>

<file path=docProps/app.xml><?xml version="1.0" encoding="utf-8"?>
<Properties xmlns="http://schemas.openxmlformats.org/officeDocument/2006/extended-properties" xmlns:vt="http://schemas.openxmlformats.org/officeDocument/2006/docPropsVTypes">
  <TotalTime>206</TotalTime>
  <Words>485</Words>
  <Application>Microsoft Macintosh PowerPoint</Application>
  <PresentationFormat>Widescreen</PresentationFormat>
  <Paragraphs>78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Aptos</vt:lpstr>
      <vt:lpstr>Aptos Display</vt:lpstr>
      <vt:lpstr>Arial</vt:lpstr>
      <vt:lpstr>Office Theme</vt:lpstr>
      <vt:lpstr>GSICS VIS/NIR discussion</vt:lpstr>
      <vt:lpstr>GSICS VIS/NIR group goals</vt:lpstr>
      <vt:lpstr>Discussion Items</vt:lpstr>
      <vt:lpstr>ATBD development</vt:lpstr>
      <vt:lpstr>GSICS dashboard</vt:lpstr>
      <vt:lpstr>VIS/NIR algorithm leads needed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Doelling, David Robert (LARC-E302)</dc:creator>
  <cp:lastModifiedBy>Doelling, David Robert (LARC-E302)</cp:lastModifiedBy>
  <cp:revision>13</cp:revision>
  <dcterms:created xsi:type="dcterms:W3CDTF">2026-03-26T17:48:20Z</dcterms:created>
  <dcterms:modified xsi:type="dcterms:W3CDTF">2026-03-26T22:21:35Z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0x01010074A2E87CC028834B9BA9E2783CC7F26B</vt:lpwstr>
  </property>
  <property fmtid="{D5CDD505-2E9C-101B-9397-08002B2CF9AE}" pid="3" name="_dlc_DocIdItemGuid">
    <vt:lpwstr>88e99817-97a9-4070-b6b5-f5c40ffcc91b</vt:lpwstr>
  </property>
</Properties>
</file>