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23"/>
  </p:notesMasterIdLst>
  <p:sldIdLst>
    <p:sldId id="625" r:id="rId7"/>
    <p:sldId id="688" r:id="rId8"/>
    <p:sldId id="912" r:id="rId9"/>
    <p:sldId id="914" r:id="rId10"/>
    <p:sldId id="915" r:id="rId11"/>
    <p:sldId id="916" r:id="rId12"/>
    <p:sldId id="908" r:id="rId13"/>
    <p:sldId id="674" r:id="rId14"/>
    <p:sldId id="619" r:id="rId15"/>
    <p:sldId id="913" r:id="rId16"/>
    <p:sldId id="620" r:id="rId17"/>
    <p:sldId id="716" r:id="rId18"/>
    <p:sldId id="667" r:id="rId19"/>
    <p:sldId id="907" r:id="rId20"/>
    <p:sldId id="906" r:id="rId21"/>
    <p:sldId id="91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3C5ABC-6D96-E7F7-6CA1-B1D4F062BC01}" v="139" dt="2026-03-26T16:04:47.277"/>
    <p1510:client id="{90E2B950-DAA0-8572-56A5-501A3B0C8073}" v="253" dt="2026-03-25T22:32:51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Hewison" userId="S::tim.hewison_eumetsat.int#ext#@wmoomm.onmicrosoft.com::f8dda0d2-b619-44db-a4e0-f2b89ebb896e" providerId="AD" clId="Web-{90E2B950-DAA0-8572-56A5-501A3B0C8073}"/>
    <pc:docChg chg="addSld modSld sldOrd">
      <pc:chgData name="Tim Hewison" userId="S::tim.hewison_eumetsat.int#ext#@wmoomm.onmicrosoft.com::f8dda0d2-b619-44db-a4e0-f2b89ebb896e" providerId="AD" clId="Web-{90E2B950-DAA0-8572-56A5-501A3B0C8073}" dt="2026-03-25T22:32:51.751" v="260" actId="20577"/>
      <pc:docMkLst>
        <pc:docMk/>
      </pc:docMkLst>
      <pc:sldChg chg="modSp add ord replId">
        <pc:chgData name="Tim Hewison" userId="S::tim.hewison_eumetsat.int#ext#@wmoomm.onmicrosoft.com::f8dda0d2-b619-44db-a4e0-f2b89ebb896e" providerId="AD" clId="Web-{90E2B950-DAA0-8572-56A5-501A3B0C8073}" dt="2026-03-25T22:32:51.751" v="260" actId="20577"/>
        <pc:sldMkLst>
          <pc:docMk/>
          <pc:sldMk cId="2620573327" sldId="917"/>
        </pc:sldMkLst>
        <pc:spChg chg="mod">
          <ac:chgData name="Tim Hewison" userId="S::tim.hewison_eumetsat.int#ext#@wmoomm.onmicrosoft.com::f8dda0d2-b619-44db-a4e0-f2b89ebb896e" providerId="AD" clId="Web-{90E2B950-DAA0-8572-56A5-501A3B0C8073}" dt="2026-03-25T22:14:43.683" v="20" actId="20577"/>
          <ac:spMkLst>
            <pc:docMk/>
            <pc:sldMk cId="2620573327" sldId="917"/>
            <ac:spMk id="2" creationId="{DD440953-1E26-10EC-949C-F47516D924FC}"/>
          </ac:spMkLst>
        </pc:spChg>
        <pc:spChg chg="mod">
          <ac:chgData name="Tim Hewison" userId="S::tim.hewison_eumetsat.int#ext#@wmoomm.onmicrosoft.com::f8dda0d2-b619-44db-a4e0-f2b89ebb896e" providerId="AD" clId="Web-{90E2B950-DAA0-8572-56A5-501A3B0C8073}" dt="2026-03-25T22:32:51.751" v="260" actId="20577"/>
          <ac:spMkLst>
            <pc:docMk/>
            <pc:sldMk cId="2620573327" sldId="917"/>
            <ac:spMk id="3" creationId="{7FABEB8A-C801-606B-E7C7-2C1EDD2B5257}"/>
          </ac:spMkLst>
        </pc:spChg>
      </pc:sldChg>
    </pc:docChg>
  </pc:docChgLst>
  <pc:docChgLst>
    <pc:chgData name="Tim Hewison" userId="S::tim.hewison_eumetsat.int#ext#@wmoomm.onmicrosoft.com::f8dda0d2-b619-44db-a4e0-f2b89ebb896e" providerId="AD" clId="Web-{323C5ABC-6D96-E7F7-6CA1-B1D4F062BC01}"/>
    <pc:docChg chg="modSld">
      <pc:chgData name="Tim Hewison" userId="S::tim.hewison_eumetsat.int#ext#@wmoomm.onmicrosoft.com::f8dda0d2-b619-44db-a4e0-f2b89ebb896e" providerId="AD" clId="Web-{323C5ABC-6D96-E7F7-6CA1-B1D4F062BC01}" dt="2026-03-26T16:04:47.277" v="143" actId="20577"/>
      <pc:docMkLst>
        <pc:docMk/>
      </pc:docMkLst>
      <pc:sldChg chg="modSp">
        <pc:chgData name="Tim Hewison" userId="S::tim.hewison_eumetsat.int#ext#@wmoomm.onmicrosoft.com::f8dda0d2-b619-44db-a4e0-f2b89ebb896e" providerId="AD" clId="Web-{323C5ABC-6D96-E7F7-6CA1-B1D4F062BC01}" dt="2026-03-26T16:04:47.277" v="143" actId="20577"/>
        <pc:sldMkLst>
          <pc:docMk/>
          <pc:sldMk cId="2620573327" sldId="917"/>
        </pc:sldMkLst>
        <pc:spChg chg="mod">
          <ac:chgData name="Tim Hewison" userId="S::tim.hewison_eumetsat.int#ext#@wmoomm.onmicrosoft.com::f8dda0d2-b619-44db-a4e0-f2b89ebb896e" providerId="AD" clId="Web-{323C5ABC-6D96-E7F7-6CA1-B1D4F062BC01}" dt="2026-03-26T16:04:47.277" v="143" actId="20577"/>
          <ac:spMkLst>
            <pc:docMk/>
            <pc:sldMk cId="2620573327" sldId="917"/>
            <ac:spMk id="3" creationId="{7FABEB8A-C801-606B-E7C7-2C1EDD2B525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26B6A-D5A0-4C47-8857-5DCDD5DD5E5F}" type="datetimeFigureOut">
              <a:rPr lang="en-IE" smtClean="0"/>
              <a:t>26/03/2026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54AE9-EC66-47A9-9AF7-6EDD9279B55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1875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0479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640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/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109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314311" y="-1679944"/>
            <a:ext cx="11288822" cy="11288822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3781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4924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949813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6645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576120" y="6649210"/>
            <a:ext cx="311364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endParaRPr lang="de-DE" sz="1000" b="0" baseline="0">
              <a:solidFill>
                <a:schemeClr val="accent2"/>
              </a:solidFill>
              <a:latin typeface="Roboto" panose="02000000000000000000" pitchFamily="2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13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648056"/>
            <a:ext cx="462861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IE" sz="1000" b="0" baseline="0">
                <a:solidFill>
                  <a:schemeClr val="accent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EUM2035876 v1D</a:t>
            </a:r>
            <a:r>
              <a:rPr lang="en-IE" sz="10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000" b="0" baseline="0">
                <a:solidFill>
                  <a:schemeClr val="accent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 </a:t>
            </a:r>
            <a:endParaRPr lang="de-DE" sz="1000" b="0" baseline="0">
              <a:solidFill>
                <a:schemeClr val="accent2"/>
              </a:solidFill>
              <a:latin typeface="Bahnschrift Light" panose="020B0502040204020203" pitchFamily="34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50" b="0" smtClean="0">
                <a:solidFill>
                  <a:schemeClr val="accent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pPr algn="r"/>
              <a:t>‹#›</a:t>
            </a:fld>
            <a:endParaRPr lang="en-GB" sz="1050">
              <a:solidFill>
                <a:schemeClr val="accent2"/>
              </a:solidFill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94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0" spc="-100" baseline="0">
          <a:solidFill>
            <a:schemeClr val="bg1"/>
          </a:solidFill>
          <a:latin typeface="Bahnschrift SemiLight" panose="020B0502040204020203" pitchFamily="34" charset="0"/>
          <a:ea typeface="+mj-ea"/>
          <a:cs typeface="Arial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431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939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46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54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62" spc="-100" baseline="0">
          <a:solidFill>
            <a:schemeClr val="tx2"/>
          </a:solidFill>
          <a:latin typeface="Bahnschrift Light" panose="020B0502040204020203" pitchFamily="34" charset="0"/>
          <a:ea typeface="Roboto" panose="02000000000000000000" pitchFamily="2" charset="0"/>
          <a:cs typeface="Arial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sicsweb.eumetsat.int/wp-content/uploads/2025/06/Sterna-Constellation-Inter-Calibration-Implementation-Plan-for-GSICS.pptx" TargetMode="External"/><Relationship Id="rId2" Type="http://schemas.openxmlformats.org/officeDocument/2006/relationships/hyperlink" Target="https://gsicsweb.eumetsat.int/wp-content/uploads/2025/06/2025-06-24_Lukas_Muser_FOV_inhomogeneities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sicsweb.eumetsat.int/wp-content/uploads/2025/11/TMS-Intercalibration-for-GSICS.pdf" TargetMode="External"/><Relationship Id="rId5" Type="http://schemas.openxmlformats.org/officeDocument/2006/relationships/hyperlink" Target="https://gsicsweb.eumetsat.int/wp-content/uploads/2025/11/STERNA_INDRA-DEIMOS-UPC_GSICS_MW_20251113_v1.0.pdf" TargetMode="External"/><Relationship Id="rId4" Type="http://schemas.openxmlformats.org/officeDocument/2006/relationships/hyperlink" Target="https://gsicsweb.eumetsat.int/wp-content/uploads/2025/11/GCIS_Microwave_Group_EUMETSAT_WTC_CDR_Stability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eumetsat.int/science-studies" TargetMode="Externa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articles/s41524-022-00794-8" TargetMode="External"/><Relationship Id="rId2" Type="http://schemas.openxmlformats.org/officeDocument/2006/relationships/hyperlink" Target="https://arxiv.org/html/2403.20182v2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dx.doi.org/10.1109/TGRS.2015.2427165" TargetMode="External"/><Relationship Id="rId13" Type="http://schemas.openxmlformats.org/officeDocument/2006/relationships/hyperlink" Target="https://ieeexplore.ieee.org/document/4469253" TargetMode="External"/><Relationship Id="rId3" Type="http://schemas.openxmlformats.org/officeDocument/2006/relationships/hyperlink" Target="https://wmoomm.sharepoint.com/:x:/s/Collaboration/IQA9ZLNxUlYUQ4_UGuNE2-1pAX7M4sO7VW1VhK7KDrcy-KQ?e=q41GCm" TargetMode="External"/><Relationship Id="rId7" Type="http://schemas.openxmlformats.org/officeDocument/2006/relationships/hyperlink" Target="https://dmtool.eumetsat.int/cs/idcplg?IdcService=EUM_GET_FILE&amp;dRevLabel=1&amp;dDocName=1067977&amp;allowInterrupt=1" TargetMode="External"/><Relationship Id="rId12" Type="http://schemas.openxmlformats.org/officeDocument/2006/relationships/hyperlink" Target="https://doi.org/10.1109/TGRS.2024.3451527" TargetMode="External"/><Relationship Id="rId17" Type="http://schemas.openxmlformats.org/officeDocument/2006/relationships/hyperlink" Target="https://doi.org/10.3390/rs12182978" TargetMode="External"/><Relationship Id="rId2" Type="http://schemas.openxmlformats.org/officeDocument/2006/relationships/hyperlink" Target="https://umd0-my.sharepoint.com/:x:/g/personal/mbali_umd_edu/EdPaC8EUzdVPj8J3P4NRNqoBwqa3udRuLn-JIxWLcgiEhA?rtime=d29V7mBu3Eg" TargetMode="External"/><Relationship Id="rId16" Type="http://schemas.openxmlformats.org/officeDocument/2006/relationships/hyperlink" Target="https://doi.org/10.3390/rs1218298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1175/2007JTECHA1020.1" TargetMode="External"/><Relationship Id="rId11" Type="http://schemas.openxmlformats.org/officeDocument/2006/relationships/hyperlink" Target="http://jmr.cmsjournal.net/en/article/doi/10.1007/s13351-022-1110-x" TargetMode="External"/><Relationship Id="rId5" Type="http://schemas.openxmlformats.org/officeDocument/2006/relationships/hyperlink" Target="https://doi.org/10.1175/JTECH2095.1" TargetMode="External"/><Relationship Id="rId15" Type="http://schemas.openxmlformats.org/officeDocument/2006/relationships/hyperlink" Target="https://doi.org/10.1175/JTECH-D-13-00232.1" TargetMode="External"/><Relationship Id="rId10" Type="http://schemas.openxmlformats.org/officeDocument/2006/relationships/hyperlink" Target="https://dmtool.eumetsat.int/cs/idcplg?IdcService=EUM_GET_FILE&amp;dRevLabel=1&amp;dDocName=1419963&amp;allowInterrupt=1" TargetMode="External"/><Relationship Id="rId4" Type="http://schemas.openxmlformats.org/officeDocument/2006/relationships/hyperlink" Target="https://agupubs.onlinelibrary.wiley.com/doi/full/10.1029/2005JD006798" TargetMode="External"/><Relationship Id="rId9" Type="http://schemas.openxmlformats.org/officeDocument/2006/relationships/hyperlink" Target="https://doi.org/10.1029/2011JD016349" TargetMode="External"/><Relationship Id="rId14" Type="http://schemas.openxmlformats.org/officeDocument/2006/relationships/hyperlink" Target="https://doi.org/10.1175/2010JAMC2271.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satpy.readthedocs.io/en/stable/reading.html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umetsat.int/science-studie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title="[DM_DOCNAME]">
            <a:extLst>
              <a:ext uri="{FF2B5EF4-FFF2-40B4-BE49-F238E27FC236}">
                <a16:creationId xmlns:a16="http://schemas.microsoft.com/office/drawing/2014/main" id="{08CCCDF4-8DDE-4971-D73B-6CF4F119D883}"/>
              </a:ext>
            </a:extLst>
          </p:cNvPr>
          <p:cNvSpPr txBox="1"/>
          <p:nvPr/>
        </p:nvSpPr>
        <p:spPr>
          <a:xfrm>
            <a:off x="-1" y="1884152"/>
            <a:ext cx="5394961" cy="2087064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GB" sz="3200" spc="-100">
                <a:latin typeface="Arial" panose="020B0604020202020204" pitchFamily="34" charset="0"/>
                <a:cs typeface="Arial" panose="020B0604020202020204" pitchFamily="34" charset="0"/>
              </a:rPr>
              <a:t>Update on SNO/Vicarious Calibration Focus Group</a:t>
            </a:r>
            <a:endParaRPr lang="en-GB" sz="1800" b="0" kern="0" noProof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 noProof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Tim Hewison</a:t>
            </a:r>
          </a:p>
          <a:p>
            <a:pPr>
              <a:defRPr/>
            </a:pPr>
            <a:endParaRPr lang="en-GB" sz="1600" b="0" i="1" kern="0" noProof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400" b="0" i="1" noProof="0">
                <a:solidFill>
                  <a:schemeClr val="tx1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2026 Annual GSICS Meeting</a:t>
            </a:r>
          </a:p>
        </p:txBody>
      </p:sp>
    </p:spTree>
    <p:extLst>
      <p:ext uri="{BB962C8B-B14F-4D97-AF65-F5344CB8AC3E}">
        <p14:creationId xmlns:p14="http://schemas.microsoft.com/office/powerpoint/2010/main" val="215919205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12083-1129-5FFF-E1B8-8F0BD4455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403E3-BC79-D4EC-BF8B-A7053683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Review of SNO/Vicarious Focus Group Meetings 2025/26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467B1-137F-84B4-54D6-9210DB856B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859536"/>
            <a:ext cx="11627339" cy="5907024"/>
          </a:xfrm>
        </p:spPr>
        <p:txBody>
          <a:bodyPr>
            <a:normAutofit fontScale="62500" lnSpcReduction="20000"/>
          </a:bodyPr>
          <a:lstStyle/>
          <a:p>
            <a:r>
              <a:rPr lang="en-GB"/>
              <a:t>2025-06-24</a:t>
            </a:r>
          </a:p>
          <a:p>
            <a:pPr lvl="1"/>
            <a:r>
              <a:rPr lang="en-IE"/>
              <a:t>Lukas Muser (DWD): </a:t>
            </a:r>
            <a:r>
              <a:rPr lang="en-IE">
                <a:hlinkClick r:id="rId2"/>
              </a:rPr>
              <a:t>Analysis of inhomogeneities within satellite footprints</a:t>
            </a:r>
            <a:endParaRPr lang="en-IE"/>
          </a:p>
          <a:p>
            <a:pPr lvl="2"/>
            <a:r>
              <a:rPr lang="en-IE"/>
              <a:t>Now with added Gaussian responses</a:t>
            </a:r>
          </a:p>
          <a:p>
            <a:pPr lvl="1"/>
            <a:r>
              <a:rPr lang="en-IE"/>
              <a:t>Shannon Brown (NASA-JPL): Vicarious Calibration algorithms applied to Sentinel-6 AMR/HRMR</a:t>
            </a:r>
          </a:p>
          <a:p>
            <a:pPr lvl="2"/>
            <a:r>
              <a:rPr lang="en-IE"/>
              <a:t>Potential resource for MWSG</a:t>
            </a:r>
          </a:p>
          <a:p>
            <a:pPr lvl="1"/>
            <a:r>
              <a:rPr lang="en-IE"/>
              <a:t>Tim Hewison (EUMETSAT) – </a:t>
            </a:r>
            <a:r>
              <a:rPr lang="en-IE">
                <a:hlinkClick r:id="rId3"/>
              </a:rPr>
              <a:t>EPS-Sterna Inter-calibration Constellation Implementation Plan</a:t>
            </a:r>
            <a:endParaRPr lang="en-IE"/>
          </a:p>
          <a:p>
            <a:pPr lvl="2"/>
            <a:r>
              <a:rPr lang="en-IE"/>
              <a:t>Implementation plan in agenda item 4m</a:t>
            </a:r>
          </a:p>
          <a:p>
            <a:pPr lvl="1"/>
            <a:endParaRPr lang="en-GB"/>
          </a:p>
          <a:p>
            <a:r>
              <a:rPr lang="en-GB"/>
              <a:t>2025-11-13</a:t>
            </a:r>
          </a:p>
          <a:p>
            <a:pPr lvl="1"/>
            <a:r>
              <a:rPr lang="en-IE"/>
              <a:t>Noemie </a:t>
            </a:r>
            <a:r>
              <a:rPr lang="en-IE" err="1"/>
              <a:t>Lalau</a:t>
            </a:r>
            <a:r>
              <a:rPr lang="en-IE"/>
              <a:t> (</a:t>
            </a:r>
            <a:r>
              <a:rPr lang="en-IE" err="1"/>
              <a:t>Magellium</a:t>
            </a:r>
            <a:r>
              <a:rPr lang="en-IE"/>
              <a:t>) – </a:t>
            </a:r>
            <a:r>
              <a:rPr lang="en-IE">
                <a:hlinkClick r:id="rId4"/>
              </a:rPr>
              <a:t>Contribution of microwave radiometer calibration to altimeter uncertainty budgets</a:t>
            </a:r>
            <a:endParaRPr lang="en-IE"/>
          </a:p>
          <a:p>
            <a:pPr lvl="2"/>
            <a:r>
              <a:rPr lang="en-IE"/>
              <a:t>Should GSICS focus more on the inter-calibration of altimeter microwave radiometers?</a:t>
            </a:r>
          </a:p>
          <a:p>
            <a:pPr lvl="2"/>
            <a:r>
              <a:rPr lang="en-IE"/>
              <a:t>Could they be considered as reference instruments for some spectral bands?</a:t>
            </a:r>
          </a:p>
          <a:p>
            <a:pPr lvl="1"/>
            <a:r>
              <a:rPr lang="en-IE"/>
              <a:t>Jorge Gill (Deimos-Indra) – </a:t>
            </a:r>
            <a:r>
              <a:rPr lang="en-IE">
                <a:hlinkClick r:id="rId5"/>
              </a:rPr>
              <a:t>Spectral Band Adjustment Factors to account for SRF differences</a:t>
            </a:r>
            <a:endParaRPr lang="en-IE"/>
          </a:p>
          <a:p>
            <a:pPr lvl="2"/>
            <a:r>
              <a:rPr lang="en-IE"/>
              <a:t>Contribution to study below</a:t>
            </a:r>
          </a:p>
          <a:p>
            <a:pPr lvl="1"/>
            <a:r>
              <a:rPr lang="en-IE"/>
              <a:t>Joe Munchak (Tomorrow.io) – </a:t>
            </a:r>
            <a:r>
              <a:rPr lang="en-IE">
                <a:hlinkClick r:id="rId6"/>
              </a:rPr>
              <a:t>Inter-calibration of Tomorrow.io Microwave Sounder constellation</a:t>
            </a:r>
            <a:endParaRPr lang="en-IE"/>
          </a:p>
          <a:p>
            <a:pPr lvl="2"/>
            <a:r>
              <a:rPr lang="en-IE"/>
              <a:t>See agenda item 4v + 4w: Discussion on inter-calibration of small satellites</a:t>
            </a:r>
          </a:p>
          <a:p>
            <a:pPr lvl="1"/>
            <a:endParaRPr lang="en-GB"/>
          </a:p>
          <a:p>
            <a:r>
              <a:rPr lang="en-GB"/>
              <a:t>2026-03-18 </a:t>
            </a:r>
          </a:p>
          <a:p>
            <a:pPr lvl="1"/>
            <a:r>
              <a:rPr lang="en-IE" sz="2700"/>
              <a:t>Indra-Deimos + UPC – Sterna Inter-Calibration Study Final Presentation</a:t>
            </a:r>
          </a:p>
          <a:p>
            <a:pPr marL="562722" lvl="1" indent="0">
              <a:buNone/>
            </a:pPr>
            <a:br>
              <a:rPr lang="en-IE" b="0" i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br>
              <a:rPr lang="en-IE"/>
            </a:br>
            <a:endParaRPr lang="en-GB"/>
          </a:p>
          <a:p>
            <a:pPr lvl="1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2478543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E1DCD-DC17-C799-2B52-B364FF4D6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1"/>
            <a:ext cx="7655987" cy="640079"/>
          </a:xfrm>
        </p:spPr>
        <p:txBody>
          <a:bodyPr>
            <a:normAutofit fontScale="90000"/>
          </a:bodyPr>
          <a:lstStyle/>
          <a:p>
            <a:r>
              <a:rPr lang="en-IE"/>
              <a:t>Sterna Inter-Calibration Study – Indra + UPC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4CFCD-19F5-DBB3-41A1-42EAF67DD3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866775"/>
            <a:ext cx="8303414" cy="5535329"/>
          </a:xfrm>
        </p:spPr>
        <p:txBody>
          <a:bodyPr>
            <a:normAutofit/>
          </a:bodyPr>
          <a:lstStyle/>
          <a:p>
            <a:r>
              <a:rPr lang="en-IE" sz="1600"/>
              <a:t>Spectral Band Adjustment Functions</a:t>
            </a:r>
          </a:p>
          <a:p>
            <a:pPr lvl="1"/>
            <a:r>
              <a:rPr lang="en-IE" sz="1400"/>
              <a:t>Based on CDF-matching of synthetic observation – clear sky + cloudy</a:t>
            </a:r>
          </a:p>
          <a:p>
            <a:pPr lvl="1"/>
            <a:r>
              <a:rPr lang="en-IE" sz="1400"/>
              <a:t>Coefficients derived to transfer AWS, ATMS, AMSU-A, MHS at nadir (+ICI at 53°)</a:t>
            </a:r>
          </a:p>
          <a:p>
            <a:pPr lvl="1"/>
            <a:r>
              <a:rPr lang="en-IE" sz="1400"/>
              <a:t>Not needed when using NWP Double-Differencing</a:t>
            </a:r>
          </a:p>
          <a:p>
            <a:endParaRPr lang="en-GB" sz="1600"/>
          </a:p>
          <a:p>
            <a:endParaRPr lang="en-IE" sz="1600"/>
          </a:p>
        </p:txBody>
      </p:sp>
      <p:pic>
        <p:nvPicPr>
          <p:cNvPr id="13" name="Picture 12" descr="A map of the world&#10;&#10;AI-generated content may be incorrect.">
            <a:extLst>
              <a:ext uri="{FF2B5EF4-FFF2-40B4-BE49-F238E27FC236}">
                <a16:creationId xmlns:a16="http://schemas.microsoft.com/office/drawing/2014/main" id="{CDFE0F1B-1BF9-01F0-F4C0-A884288EEFA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66947" y="1197236"/>
            <a:ext cx="4680000" cy="2437203"/>
          </a:xfrm>
          <a:prstGeom prst="rect">
            <a:avLst/>
          </a:prstGeom>
        </p:spPr>
      </p:pic>
      <p:pic>
        <p:nvPicPr>
          <p:cNvPr id="20" name="Picture 19" descr="A map of the world&#10;&#10;AI-generated content may be incorrect.">
            <a:extLst>
              <a:ext uri="{FF2B5EF4-FFF2-40B4-BE49-F238E27FC236}">
                <a16:creationId xmlns:a16="http://schemas.microsoft.com/office/drawing/2014/main" id="{390E2A1E-5729-FDFE-DD7A-25140F3777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86124" y="3861134"/>
            <a:ext cx="4841646" cy="2304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6746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DBF60-E251-AE79-086F-AD91B1CC9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056CA2A-1ACA-8EC8-2AB6-3C73A4C388CA}"/>
              </a:ext>
            </a:extLst>
          </p:cNvPr>
          <p:cNvGrpSpPr/>
          <p:nvPr/>
        </p:nvGrpSpPr>
        <p:grpSpPr>
          <a:xfrm>
            <a:off x="8311353" y="640080"/>
            <a:ext cx="3735594" cy="3684270"/>
            <a:chOff x="7333665" y="640080"/>
            <a:chExt cx="4850395" cy="381606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BEC078-4308-86E6-98DD-C884B6CCFFED}"/>
                </a:ext>
              </a:extLst>
            </p:cNvPr>
            <p:cNvSpPr txBox="1"/>
            <p:nvPr/>
          </p:nvSpPr>
          <p:spPr>
            <a:xfrm>
              <a:off x="7333665" y="3994484"/>
              <a:ext cx="485039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200">
                  <a:solidFill>
                    <a:schemeClr val="bg1"/>
                  </a:solidFill>
                </a:rPr>
                <a:t>Uncertainty (K) under |ΔTB_SEVIRI| conditioning . </a:t>
              </a:r>
              <a:br>
                <a:rPr lang="en-GB" sz="1200">
                  <a:solidFill>
                    <a:schemeClr val="bg1"/>
                  </a:solidFill>
                </a:rPr>
              </a:br>
              <a:r>
                <a:rPr lang="en-GB" sz="1200">
                  <a:solidFill>
                    <a:schemeClr val="bg1"/>
                  </a:solidFill>
                </a:rPr>
                <a:t>1/√N is shown at a different scale for reference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926FFE3-34CB-1677-346B-6D5ED9FB9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3665" y="640080"/>
              <a:ext cx="4850395" cy="335440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9CEE20-635B-4C0B-AFED-2106117E5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1"/>
            <a:ext cx="7655987" cy="640079"/>
          </a:xfrm>
        </p:spPr>
        <p:txBody>
          <a:bodyPr>
            <a:normAutofit fontScale="90000"/>
          </a:bodyPr>
          <a:lstStyle/>
          <a:p>
            <a:r>
              <a:rPr lang="en-IE"/>
              <a:t>Sterna Inter-Calibration Study – Indra + UPC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427268-8DAC-798A-419C-050015C8F3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866775"/>
            <a:ext cx="8303414" cy="5535329"/>
          </a:xfrm>
        </p:spPr>
        <p:txBody>
          <a:bodyPr>
            <a:normAutofit/>
          </a:bodyPr>
          <a:lstStyle/>
          <a:p>
            <a:r>
              <a:rPr lang="en-IE" sz="1600"/>
              <a:t>Spectral Band Adjustment Functions</a:t>
            </a:r>
          </a:p>
          <a:p>
            <a:pPr lvl="1"/>
            <a:r>
              <a:rPr lang="en-IE" sz="1400"/>
              <a:t>Based on CDF-matching of synthetic observation – clear sky + cloudy</a:t>
            </a:r>
          </a:p>
          <a:p>
            <a:pPr lvl="1"/>
            <a:r>
              <a:rPr lang="en-IE" sz="1400"/>
              <a:t>Coefficients derived to transfer AWS, ATMS, AMSU-A, MHS at nadir (+ICI at 53°)</a:t>
            </a:r>
          </a:p>
          <a:p>
            <a:pPr lvl="1"/>
            <a:r>
              <a:rPr lang="en-IE" sz="1400"/>
              <a:t>Not needed when using NWP Double-Differencing</a:t>
            </a:r>
          </a:p>
          <a:p>
            <a:r>
              <a:rPr lang="en-IE" sz="1600"/>
              <a:t>OCTM (“Warm SNO”) method</a:t>
            </a:r>
          </a:p>
          <a:p>
            <a:pPr lvl="1"/>
            <a:r>
              <a:rPr lang="en-IE" sz="1400"/>
              <a:t>Humidity channels – using variance from collocated GEO channels with similar WFs</a:t>
            </a:r>
          </a:p>
          <a:p>
            <a:pPr lvl="1"/>
            <a:r>
              <a:rPr lang="en-IE" sz="1400"/>
              <a:t>Tropospheric temperature channels – using GEO WV </a:t>
            </a:r>
          </a:p>
          <a:p>
            <a:pPr lvl="1"/>
            <a:r>
              <a:rPr lang="en-IE" sz="1400"/>
              <a:t>– with a little benefit of adding CO2 + IR window channels</a:t>
            </a:r>
          </a:p>
          <a:p>
            <a:pPr lvl="1"/>
            <a:r>
              <a:rPr lang="en-IE" sz="1400"/>
              <a:t>Not applicable to stratospheric temperature channels</a:t>
            </a:r>
          </a:p>
          <a:p>
            <a:endParaRPr lang="en-IE" sz="1600"/>
          </a:p>
        </p:txBody>
      </p:sp>
    </p:spTree>
    <p:extLst>
      <p:ext uri="{BB962C8B-B14F-4D97-AF65-F5344CB8AC3E}">
        <p14:creationId xmlns:p14="http://schemas.microsoft.com/office/powerpoint/2010/main" val="27299663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E0CE2-D8EB-5750-5C4D-9E8A60E7B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3676A56-7936-64D3-AAF1-602E98EEBAB1}"/>
              </a:ext>
            </a:extLst>
          </p:cNvPr>
          <p:cNvGrpSpPr/>
          <p:nvPr/>
        </p:nvGrpSpPr>
        <p:grpSpPr>
          <a:xfrm>
            <a:off x="8319290" y="866775"/>
            <a:ext cx="3727657" cy="5877533"/>
            <a:chOff x="5262542" y="1135141"/>
            <a:chExt cx="6591272" cy="5663744"/>
          </a:xfrm>
        </p:grpSpPr>
        <p:sp>
          <p:nvSpPr>
            <p:cNvPr id="11" name="CuadroTexto 13">
              <a:extLst>
                <a:ext uri="{FF2B5EF4-FFF2-40B4-BE49-F238E27FC236}">
                  <a16:creationId xmlns:a16="http://schemas.microsoft.com/office/drawing/2014/main" id="{2202F293-3204-79A8-86A5-9B0C51E1B22D}"/>
                </a:ext>
              </a:extLst>
            </p:cNvPr>
            <p:cNvSpPr txBox="1"/>
            <p:nvPr/>
          </p:nvSpPr>
          <p:spPr>
            <a:xfrm>
              <a:off x="5263544" y="3019546"/>
              <a:ext cx="657997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00B0BD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ATMS </a:t>
              </a:r>
              <a:r>
                <a:rPr kumimoji="0" lang="es-ES" sz="1400" b="0" i="0" u="none" strike="noStrike" kern="0" cap="none" spc="0" normalizeH="0" baseline="0" noProof="0" err="1">
                  <a:ln>
                    <a:noFill/>
                  </a:ln>
                  <a:solidFill>
                    <a:srgbClr val="00B0BD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channel</a:t>
              </a:r>
              <a:r>
                <a: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00B0BD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rPr>
                <a:t> 16 (89 GHz)</a:t>
              </a:r>
              <a:endParaRPr kumimoji="0" lang="es-E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12" name="Grupo 19">
              <a:extLst>
                <a:ext uri="{FF2B5EF4-FFF2-40B4-BE49-F238E27FC236}">
                  <a16:creationId xmlns:a16="http://schemas.microsoft.com/office/drawing/2014/main" id="{6596EC7F-2E7C-3262-FE05-A7D724C267C8}"/>
                </a:ext>
              </a:extLst>
            </p:cNvPr>
            <p:cNvGrpSpPr/>
            <p:nvPr/>
          </p:nvGrpSpPr>
          <p:grpSpPr>
            <a:xfrm>
              <a:off x="5262542" y="1135141"/>
              <a:ext cx="6591272" cy="5663744"/>
              <a:chOff x="319840" y="815925"/>
              <a:chExt cx="6591272" cy="5663744"/>
            </a:xfrm>
          </p:grpSpPr>
          <p:pic>
            <p:nvPicPr>
              <p:cNvPr id="14" name="Imagen 6" descr="Interfaz de usuario gráfica, Gráfico, Gráfico de líneas&#10;&#10;El contenido generado por IA puede ser incorrecto.">
                <a:extLst>
                  <a:ext uri="{FF2B5EF4-FFF2-40B4-BE49-F238E27FC236}">
                    <a16:creationId xmlns:a16="http://schemas.microsoft.com/office/drawing/2014/main" id="{49950FA5-5BBC-51C6-53E5-091A52335A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1262" y="1116755"/>
                <a:ext cx="6574256" cy="1655345"/>
              </a:xfrm>
              <a:prstGeom prst="rect">
                <a:avLst/>
              </a:prstGeom>
            </p:spPr>
          </p:pic>
          <p:pic>
            <p:nvPicPr>
              <p:cNvPr id="15" name="Imagen 7" descr="Interfaz de usuario gráfica, Gráfico, Histograma&#10;&#10;El contenido generado por IA puede ser incorrecto.">
                <a:extLst>
                  <a:ext uri="{FF2B5EF4-FFF2-40B4-BE49-F238E27FC236}">
                    <a16:creationId xmlns:a16="http://schemas.microsoft.com/office/drawing/2014/main" id="{442458E2-5A08-71C6-A687-8A935F669C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40" t="-256" r="6540" b="-610"/>
              <a:stretch>
                <a:fillRect/>
              </a:stretch>
            </p:blipFill>
            <p:spPr>
              <a:xfrm>
                <a:off x="324682" y="2981665"/>
                <a:ext cx="6582814" cy="1660065"/>
              </a:xfrm>
              <a:prstGeom prst="rect">
                <a:avLst/>
              </a:prstGeom>
            </p:spPr>
          </p:pic>
          <p:pic>
            <p:nvPicPr>
              <p:cNvPr id="16" name="Imagen 8" descr="Interfaz de usuario gráfica, Gráfico, Gráfico de líneas, Histograma&#10;&#10;El contenido generado por IA puede ser incorrecto.">
                <a:extLst>
                  <a:ext uri="{FF2B5EF4-FFF2-40B4-BE49-F238E27FC236}">
                    <a16:creationId xmlns:a16="http://schemas.microsoft.com/office/drawing/2014/main" id="{47F902A6-3933-AE7F-81C8-47682F2C64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9840" y="4814297"/>
                <a:ext cx="6589519" cy="1665372"/>
              </a:xfrm>
              <a:prstGeom prst="rect">
                <a:avLst/>
              </a:prstGeom>
            </p:spPr>
          </p:pic>
          <p:sp>
            <p:nvSpPr>
              <p:cNvPr id="17" name="CuadroTexto 14">
                <a:extLst>
                  <a:ext uri="{FF2B5EF4-FFF2-40B4-BE49-F238E27FC236}">
                    <a16:creationId xmlns:a16="http://schemas.microsoft.com/office/drawing/2014/main" id="{B5C6393A-5A4B-CF72-A18F-5980583EAEFF}"/>
                  </a:ext>
                </a:extLst>
              </p:cNvPr>
              <p:cNvSpPr txBox="1"/>
              <p:nvPr/>
            </p:nvSpPr>
            <p:spPr>
              <a:xfrm>
                <a:off x="320842" y="4554114"/>
                <a:ext cx="659027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B0BD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ATMS </a:t>
                </a:r>
                <a:r>
                  <a:rPr kumimoji="0" lang="es-ES" sz="1400" b="0" i="0" u="none" strike="noStrike" kern="0" cap="none" spc="0" normalizeH="0" baseline="0" noProof="0" err="1">
                    <a:ln>
                      <a:noFill/>
                    </a:ln>
                    <a:solidFill>
                      <a:srgbClr val="00B0BD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channel</a:t>
                </a:r>
                <a:r>
                  <a:rPr kumimoji="0" lang="es-E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B0BD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17  (166 GHz)</a:t>
                </a:r>
                <a:endPara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8" name="CuadroTexto 18">
                <a:extLst>
                  <a:ext uri="{FF2B5EF4-FFF2-40B4-BE49-F238E27FC236}">
                    <a16:creationId xmlns:a16="http://schemas.microsoft.com/office/drawing/2014/main" id="{23C5F1DD-F9C1-9414-4E4A-E0C73E69211B}"/>
                  </a:ext>
                </a:extLst>
              </p:cNvPr>
              <p:cNvSpPr txBox="1"/>
              <p:nvPr/>
            </p:nvSpPr>
            <p:spPr>
              <a:xfrm>
                <a:off x="320843" y="815925"/>
                <a:ext cx="6579971" cy="5041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lvl="0">
                  <a:buClr>
                    <a:srgbClr val="000000"/>
                  </a:buClr>
                  <a:defRPr/>
                </a:pPr>
                <a:r>
                  <a:rPr lang="es-ES" sz="1400" kern="0">
                    <a:solidFill>
                      <a:srgbClr val="00B0BD"/>
                    </a:solidFill>
                    <a:latin typeface="Arial"/>
                    <a:cs typeface="Arial"/>
                    <a:sym typeface="Arial"/>
                  </a:rPr>
                  <a:t>            Mean                Standard </a:t>
                </a:r>
                <a:r>
                  <a:rPr lang="es-ES" sz="1400" kern="0" err="1">
                    <a:solidFill>
                      <a:srgbClr val="00B0BD"/>
                    </a:solidFill>
                    <a:latin typeface="Arial"/>
                    <a:cs typeface="Arial"/>
                    <a:sym typeface="Arial"/>
                  </a:rPr>
                  <a:t>Deviation</a:t>
                </a:r>
                <a:endParaRPr lang="es-ES" sz="1400" kern="0">
                  <a:solidFill>
                    <a:srgbClr val="00B0BD"/>
                  </a:solidFill>
                  <a:latin typeface="Arial"/>
                  <a:cs typeface="Arial"/>
                  <a:sym typeface="Arial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B0BD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ATMS </a:t>
                </a:r>
                <a:r>
                  <a:rPr kumimoji="0" lang="es-ES" sz="1400" b="0" i="0" u="none" strike="noStrike" kern="0" cap="none" spc="0" normalizeH="0" baseline="0" noProof="0" err="1">
                    <a:ln>
                      <a:noFill/>
                    </a:ln>
                    <a:solidFill>
                      <a:srgbClr val="00B0BD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channel</a:t>
                </a:r>
                <a:r>
                  <a:rPr kumimoji="0" lang="es-E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00B0BD"/>
                    </a:solidFill>
                    <a:effectLst/>
                    <a:uLnTx/>
                    <a:uFillTx/>
                    <a:latin typeface="Arial"/>
                    <a:cs typeface="Arial"/>
                    <a:sym typeface="Arial"/>
                  </a:rPr>
                  <a:t> 3 (50.3GHz)</a:t>
                </a:r>
                <a:endParaRPr kumimoji="0" lang="es-E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BE2A59-FE7B-2977-438B-E79C67ECB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1"/>
            <a:ext cx="7655987" cy="640079"/>
          </a:xfrm>
        </p:spPr>
        <p:txBody>
          <a:bodyPr>
            <a:normAutofit fontScale="90000"/>
          </a:bodyPr>
          <a:lstStyle/>
          <a:p>
            <a:r>
              <a:rPr lang="en-IE"/>
              <a:t>Sterna Inter-Calibration Study – Indra + UPC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0E5EC-535C-AACE-E6BB-8579443740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866775"/>
            <a:ext cx="8303414" cy="5535329"/>
          </a:xfrm>
        </p:spPr>
        <p:txBody>
          <a:bodyPr>
            <a:normAutofit/>
          </a:bodyPr>
          <a:lstStyle/>
          <a:p>
            <a:r>
              <a:rPr lang="en-IE" sz="1600"/>
              <a:t>Spectral Band Adjustment Functions</a:t>
            </a:r>
          </a:p>
          <a:p>
            <a:pPr lvl="1"/>
            <a:r>
              <a:rPr lang="en-IE" sz="1400"/>
              <a:t>Based on CDF-matching of synthetic observation – clear sky + cloudy</a:t>
            </a:r>
          </a:p>
          <a:p>
            <a:pPr lvl="1"/>
            <a:r>
              <a:rPr lang="en-IE" sz="1400"/>
              <a:t>Coefficients derived to transfer AWS, ATMS, AMSU-A, MHS at nadir (+ICI at 53°)</a:t>
            </a:r>
          </a:p>
          <a:p>
            <a:pPr lvl="1"/>
            <a:r>
              <a:rPr lang="en-IE" sz="1400"/>
              <a:t>Not needed when using NWP Double-Differencing</a:t>
            </a:r>
          </a:p>
          <a:p>
            <a:r>
              <a:rPr lang="en-IE" sz="1600"/>
              <a:t>OCTM (“Warm SNO”) method</a:t>
            </a:r>
          </a:p>
          <a:p>
            <a:pPr lvl="1"/>
            <a:r>
              <a:rPr lang="en-IE" sz="1400"/>
              <a:t>Humidity channels – using variance from collocated GEO channels with similar WFs</a:t>
            </a:r>
          </a:p>
          <a:p>
            <a:pPr lvl="1"/>
            <a:r>
              <a:rPr lang="en-IE" sz="1400"/>
              <a:t>Tropospheric temperature channels – using GEO WV </a:t>
            </a:r>
          </a:p>
          <a:p>
            <a:pPr lvl="1"/>
            <a:r>
              <a:rPr lang="en-IE" sz="1400"/>
              <a:t>– with a little benefit of adding CO2 + IR window channels</a:t>
            </a:r>
          </a:p>
          <a:p>
            <a:pPr lvl="1"/>
            <a:r>
              <a:rPr lang="en-IE" sz="1400"/>
              <a:t>Not applicable to stratospheric temperature channels</a:t>
            </a:r>
          </a:p>
          <a:p>
            <a:r>
              <a:rPr lang="en-IE" sz="1600"/>
              <a:t>Vicarious Inter-Calibration method</a:t>
            </a:r>
          </a:p>
          <a:p>
            <a:pPr lvl="1"/>
            <a:r>
              <a:rPr lang="en-IE" sz="1400"/>
              <a:t>Includes Cloud Detection</a:t>
            </a:r>
          </a:p>
          <a:p>
            <a:pPr lvl="1"/>
            <a:r>
              <a:rPr lang="en-IE" sz="1400"/>
              <a:t>QRNN-based for single channels, using real NE</a:t>
            </a:r>
            <a:r>
              <a:rPr lang="el-GR" sz="140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IE" sz="1400"/>
              <a:t>T (sensitivity will change with time) </a:t>
            </a:r>
            <a:br>
              <a:rPr lang="en-IE" sz="1400"/>
            </a:br>
            <a:r>
              <a:rPr lang="en-IE" sz="1400"/>
              <a:t>- Difficulty applying in polar conditions</a:t>
            </a:r>
          </a:p>
          <a:p>
            <a:pPr lvl="1"/>
            <a:r>
              <a:rPr lang="en-IE" sz="1400"/>
              <a:t>Application to Window channels: 50.3, 89, 166GHz using South Pacific + Amazon PICTs </a:t>
            </a:r>
            <a:br>
              <a:rPr lang="en-IE" sz="1400"/>
            </a:br>
            <a:r>
              <a:rPr lang="en-IE" sz="1400"/>
              <a:t>– monthly results &lt; required uncertainty</a:t>
            </a:r>
          </a:p>
          <a:p>
            <a:pPr lvl="1"/>
            <a:r>
              <a:rPr lang="en-IE" sz="1400"/>
              <a:t>Dome-C strong seasonal cycle increases uncertainty above required levels</a:t>
            </a:r>
          </a:p>
          <a:p>
            <a:endParaRPr lang="en-IE" sz="1600"/>
          </a:p>
          <a:p>
            <a:endParaRPr lang="en-IE" sz="1600"/>
          </a:p>
        </p:txBody>
      </p:sp>
    </p:spTree>
    <p:extLst>
      <p:ext uri="{BB962C8B-B14F-4D97-AF65-F5344CB8AC3E}">
        <p14:creationId xmlns:p14="http://schemas.microsoft.com/office/powerpoint/2010/main" val="21264262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39BC1-7BC1-6B46-3B0D-4F0BB54F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86A4538F-A064-1E27-33DE-C1726852895E}"/>
              </a:ext>
            </a:extLst>
          </p:cNvPr>
          <p:cNvGrpSpPr/>
          <p:nvPr/>
        </p:nvGrpSpPr>
        <p:grpSpPr>
          <a:xfrm>
            <a:off x="8311353" y="0"/>
            <a:ext cx="3735594" cy="6858000"/>
            <a:chOff x="8456406" y="0"/>
            <a:chExt cx="3735594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B7BAAF3-9BBE-A089-8F44-EBC8EC8FE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56406" y="0"/>
              <a:ext cx="3727655" cy="236702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C066CE0-184E-1910-6377-2ADC07FC2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56406" y="2367022"/>
              <a:ext cx="3735594" cy="237977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2CD435D-E612-8432-B055-08D61091E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56406" y="4746794"/>
              <a:ext cx="3727656" cy="2111206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FD43509-B025-2F7E-2D2C-41D171CBB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1"/>
            <a:ext cx="7655987" cy="640079"/>
          </a:xfrm>
        </p:spPr>
        <p:txBody>
          <a:bodyPr>
            <a:normAutofit fontScale="90000"/>
          </a:bodyPr>
          <a:lstStyle/>
          <a:p>
            <a:r>
              <a:rPr lang="en-IE"/>
              <a:t>Sterna Inter-Calibration Study – Indra + UPC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EC3AA-081F-7024-FCC7-2ADD8F35EE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866775"/>
            <a:ext cx="8303414" cy="5535329"/>
          </a:xfrm>
        </p:spPr>
        <p:txBody>
          <a:bodyPr>
            <a:normAutofit/>
          </a:bodyPr>
          <a:lstStyle/>
          <a:p>
            <a:r>
              <a:rPr lang="en-IE" sz="1600"/>
              <a:t>Spectral Band Adjustment Functions</a:t>
            </a:r>
          </a:p>
          <a:p>
            <a:pPr lvl="1"/>
            <a:r>
              <a:rPr lang="en-IE" sz="1400"/>
              <a:t>Based on CDF-matching of synthetic observation – clear sky + cloudy</a:t>
            </a:r>
          </a:p>
          <a:p>
            <a:pPr lvl="1"/>
            <a:r>
              <a:rPr lang="en-IE" sz="1400"/>
              <a:t>Coefficients derived to transfer AWS, ATMS, AMSU-A, MHS at nadir (+ICI at 53°)</a:t>
            </a:r>
          </a:p>
          <a:p>
            <a:pPr lvl="1"/>
            <a:r>
              <a:rPr lang="en-IE" sz="1400"/>
              <a:t>Not needed when using NWP Double-Differencing</a:t>
            </a:r>
          </a:p>
          <a:p>
            <a:r>
              <a:rPr lang="en-IE" sz="1600"/>
              <a:t>OCTM (“Warm SNO”) method</a:t>
            </a:r>
          </a:p>
          <a:p>
            <a:pPr lvl="1"/>
            <a:r>
              <a:rPr lang="en-IE" sz="1400"/>
              <a:t>Humidity channels – using variance from collocated GEO channels with similar WFs</a:t>
            </a:r>
          </a:p>
          <a:p>
            <a:pPr lvl="1"/>
            <a:r>
              <a:rPr lang="en-IE" sz="1400"/>
              <a:t>Tropospheric temperature channels – using GEO WV </a:t>
            </a:r>
          </a:p>
          <a:p>
            <a:pPr lvl="1"/>
            <a:r>
              <a:rPr lang="en-IE" sz="1400"/>
              <a:t>– with a little benefit of adding CO2 + IR window channels</a:t>
            </a:r>
          </a:p>
          <a:p>
            <a:pPr lvl="1"/>
            <a:r>
              <a:rPr lang="en-IE" sz="1400"/>
              <a:t>Not applicable to stratospheric temperature channels</a:t>
            </a:r>
          </a:p>
          <a:p>
            <a:r>
              <a:rPr lang="en-IE" sz="1600"/>
              <a:t>Vicarious Inter-Calibration method</a:t>
            </a:r>
          </a:p>
          <a:p>
            <a:pPr lvl="1"/>
            <a:r>
              <a:rPr lang="en-IE" sz="1400"/>
              <a:t>Includes Cloud Detection</a:t>
            </a:r>
          </a:p>
          <a:p>
            <a:pPr lvl="1"/>
            <a:r>
              <a:rPr lang="en-IE" sz="1400"/>
              <a:t>QRNN-based for single channels, using real NE</a:t>
            </a:r>
            <a:r>
              <a:rPr lang="el-GR" sz="140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IE" sz="1400"/>
              <a:t>T (sensitivity will change with time) </a:t>
            </a:r>
            <a:br>
              <a:rPr lang="en-IE" sz="1400"/>
            </a:br>
            <a:r>
              <a:rPr lang="en-IE" sz="1400"/>
              <a:t>- Difficulty applying in polar conditions</a:t>
            </a:r>
          </a:p>
          <a:p>
            <a:pPr lvl="1"/>
            <a:r>
              <a:rPr lang="en-IE" sz="1400"/>
              <a:t>Application to Window channels: 50.3, 89, 166GHz using South Pacific + Amazon PICTs </a:t>
            </a:r>
            <a:br>
              <a:rPr lang="en-IE" sz="1400"/>
            </a:br>
            <a:r>
              <a:rPr lang="en-IE" sz="1400"/>
              <a:t>– monthly results &lt; required uncertainty</a:t>
            </a:r>
          </a:p>
          <a:p>
            <a:pPr lvl="1"/>
            <a:r>
              <a:rPr lang="en-IE" sz="1400"/>
              <a:t>Dome-C strong seasonal cycle increases uncertainty above required levels</a:t>
            </a:r>
          </a:p>
          <a:p>
            <a:r>
              <a:rPr lang="en-IE" sz="1600"/>
              <a:t>Uncertainty Analysis</a:t>
            </a:r>
          </a:p>
          <a:p>
            <a:pPr lvl="1"/>
            <a:r>
              <a:rPr lang="en-IE" sz="1400"/>
              <a:t>For OCTM and Vicarious Inter-Calibration, SBAF, Cloud Detection </a:t>
            </a:r>
          </a:p>
          <a:p>
            <a:pPr lvl="1"/>
            <a:r>
              <a:rPr lang="en-IE" sz="1400"/>
              <a:t>Also applied to classic SNO method to optimise inter-calibration algorithm – See figures </a:t>
            </a:r>
            <a:r>
              <a:rPr lang="en-IE" sz="1400">
                <a:sym typeface="Wingdings" panose="05000000000000000000" pitchFamily="2" charset="2"/>
              </a:rPr>
              <a:t></a:t>
            </a:r>
            <a:endParaRPr lang="en-IE" sz="1400"/>
          </a:p>
          <a:p>
            <a:pPr lvl="1"/>
            <a:r>
              <a:rPr lang="en-IE" sz="1400"/>
              <a:t>Using innovative Bootstrap resampling approach =&gt; Dedicated web meeting in 2026</a:t>
            </a:r>
          </a:p>
          <a:p>
            <a:r>
              <a:rPr lang="en-IE" sz="1600"/>
              <a:t>Report and ATBDs will be published in May at </a:t>
            </a:r>
            <a:r>
              <a:rPr lang="en-IE" sz="1600">
                <a:hlinkClick r:id="rId5"/>
              </a:rPr>
              <a:t>https://www.eumetsat.int/science-studies</a:t>
            </a:r>
            <a:r>
              <a:rPr lang="en-IE" sz="16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51372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9744B07-2D34-55D0-D914-651D319FA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D3C14-539D-EB36-8B62-463E8F44C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Inter-calibration Uncertainty Approaches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9C8A2-9739-4F15-3F99-0D6EC8B924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5729536" cy="5262675"/>
          </a:xfrm>
        </p:spPr>
        <p:txBody>
          <a:bodyPr>
            <a:normAutofit/>
          </a:bodyPr>
          <a:lstStyle/>
          <a:p>
            <a:r>
              <a:rPr lang="en-GB"/>
              <a:t>Sensitivity to input uncertainties</a:t>
            </a:r>
          </a:p>
          <a:p>
            <a:pPr lvl="1"/>
            <a:r>
              <a:rPr lang="en-GB"/>
              <a:t>Estimate uncertainties on algorithm inputs</a:t>
            </a:r>
          </a:p>
          <a:p>
            <a:pPr lvl="1"/>
            <a:r>
              <a:rPr lang="en-GB"/>
              <a:t>And assumptions</a:t>
            </a:r>
          </a:p>
          <a:p>
            <a:pPr lvl="1"/>
            <a:r>
              <a:rPr lang="en-GB"/>
              <a:t>Establish sensitivity of algorithm output to input uncertainties</a:t>
            </a:r>
          </a:p>
          <a:p>
            <a:pPr lvl="1"/>
            <a:r>
              <a:rPr lang="en-GB"/>
              <a:t>Combine!</a:t>
            </a:r>
          </a:p>
          <a:p>
            <a:r>
              <a:rPr lang="en-GB"/>
              <a:t>Bootstrap method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40D73B1-841B-C6DD-7903-123429E3C79F}"/>
              </a:ext>
            </a:extLst>
          </p:cNvPr>
          <p:cNvSpPr txBox="1">
            <a:spLocks/>
          </p:cNvSpPr>
          <p:nvPr/>
        </p:nvSpPr>
        <p:spPr bwMode="auto">
          <a:xfrm>
            <a:off x="5874590" y="1139429"/>
            <a:ext cx="5729536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kern="0">
                <a:highlight>
                  <a:srgbClr val="FFFF00"/>
                </a:highlight>
              </a:rPr>
              <a:t>Allows trade-off of algorithm parameters</a:t>
            </a:r>
          </a:p>
          <a:p>
            <a:pPr lvl="1"/>
            <a:r>
              <a:rPr lang="en-GB" kern="0">
                <a:highlight>
                  <a:srgbClr val="FFFF00"/>
                </a:highlight>
              </a:rPr>
              <a:t>To optimise uncertainty</a:t>
            </a:r>
          </a:p>
          <a:p>
            <a:r>
              <a:rPr lang="en-GB" kern="0">
                <a:highlight>
                  <a:srgbClr val="FFFF00"/>
                </a:highlight>
              </a:rPr>
              <a:t>Tedious!</a:t>
            </a:r>
          </a:p>
          <a:p>
            <a:endParaRPr lang="en-GB" kern="0">
              <a:highlight>
                <a:srgbClr val="FFFF00"/>
              </a:highlight>
            </a:endParaRPr>
          </a:p>
          <a:p>
            <a:endParaRPr lang="en-GB" kern="0">
              <a:highlight>
                <a:srgbClr val="FFFF00"/>
              </a:highlight>
            </a:endParaRPr>
          </a:p>
          <a:p>
            <a:endParaRPr lang="en-GB" kern="0">
              <a:highlight>
                <a:srgbClr val="FFFF00"/>
              </a:highlight>
            </a:endParaRPr>
          </a:p>
          <a:p>
            <a:endParaRPr lang="en-GB" kern="0">
              <a:highlight>
                <a:srgbClr val="FFFF00"/>
              </a:highlight>
            </a:endParaRPr>
          </a:p>
          <a:p>
            <a:r>
              <a:rPr lang="en-GB" kern="0">
                <a:highlight>
                  <a:srgbClr val="FFFF00"/>
                </a:highlight>
                <a:hlinkClick r:id="rId2"/>
              </a:rPr>
              <a:t>https://arxiv.org/html/2403.20182v2</a:t>
            </a:r>
            <a:r>
              <a:rPr lang="en-GB" kern="0">
                <a:highlight>
                  <a:srgbClr val="FFFF00"/>
                </a:highlight>
              </a:rPr>
              <a:t> </a:t>
            </a:r>
          </a:p>
          <a:p>
            <a:r>
              <a:rPr lang="en-GB" kern="0">
                <a:hlinkClick r:id="rId3"/>
              </a:rPr>
              <a:t>https://www.nature.com/articles/s41524-022-00794-8</a:t>
            </a:r>
            <a:r>
              <a:rPr lang="en-GB" kern="0"/>
              <a:t> </a:t>
            </a:r>
            <a:endParaRPr lang="en-GB" kern="0">
              <a:highlight>
                <a:srgbClr val="FFFF00"/>
              </a:highlight>
            </a:endParaRPr>
          </a:p>
          <a:p>
            <a:r>
              <a:rPr lang="en-GB" kern="0">
                <a:highlight>
                  <a:srgbClr val="FFFF00"/>
                </a:highlight>
              </a:rPr>
              <a:t>Faster?</a:t>
            </a:r>
          </a:p>
        </p:txBody>
      </p:sp>
    </p:spTree>
    <p:extLst>
      <p:ext uri="{BB962C8B-B14F-4D97-AF65-F5344CB8AC3E}">
        <p14:creationId xmlns:p14="http://schemas.microsoft.com/office/powerpoint/2010/main" val="284733078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6E08-2B4F-BC53-DB52-3186418C6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No Update to SNO Literature Review Spreadsheet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37701-A8AA-2219-78F7-82D29F565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4055761" cy="5262675"/>
          </a:xfrm>
        </p:spPr>
        <p:txBody>
          <a:bodyPr>
            <a:normAutofit fontScale="62500" lnSpcReduction="20000"/>
          </a:bodyPr>
          <a:lstStyle/>
          <a:p>
            <a:r>
              <a:rPr lang="en-GB"/>
              <a:t>Review published SNO algorithms</a:t>
            </a:r>
          </a:p>
          <a:p>
            <a:r>
              <a:rPr lang="en-GB"/>
              <a:t>Also limited review of</a:t>
            </a:r>
          </a:p>
          <a:p>
            <a:pPr lvl="1"/>
            <a:r>
              <a:rPr lang="en-GB"/>
              <a:t>Vicarious inter-calibration</a:t>
            </a:r>
          </a:p>
          <a:p>
            <a:pPr lvl="1"/>
            <a:r>
              <a:rPr lang="en-GB"/>
              <a:t>NWP Double-Difference</a:t>
            </a:r>
          </a:p>
          <a:p>
            <a:endParaRPr lang="en-GB"/>
          </a:p>
          <a:p>
            <a:r>
              <a:rPr lang="en-GB"/>
              <a:t>SharePoint Spreadsheet</a:t>
            </a:r>
          </a:p>
          <a:p>
            <a:pPr lvl="1"/>
            <a:r>
              <a:rPr lang="en-GB">
                <a:hlinkClick r:id="rId2"/>
              </a:rPr>
              <a:t>UMD SharePoint</a:t>
            </a:r>
            <a:r>
              <a:rPr lang="en-GB"/>
              <a:t> </a:t>
            </a:r>
            <a:r>
              <a:rPr lang="en-GB">
                <a:solidFill>
                  <a:srgbClr val="FF0000"/>
                </a:solidFill>
              </a:rPr>
              <a:t>Recovered </a:t>
            </a:r>
          </a:p>
          <a:p>
            <a:pPr lvl="1"/>
            <a:r>
              <a:rPr lang="en-GB">
                <a:solidFill>
                  <a:srgbClr val="FF0000"/>
                </a:solidFill>
                <a:hlinkClick r:id="rId3"/>
              </a:rPr>
              <a:t>WMO SharePoint</a:t>
            </a:r>
            <a:r>
              <a:rPr lang="en-GB">
                <a:solidFill>
                  <a:srgbClr val="FF0000"/>
                </a:solidFill>
              </a:rPr>
              <a:t> from now!</a:t>
            </a:r>
          </a:p>
          <a:p>
            <a:pPr lvl="1"/>
            <a:endParaRPr lang="en-GB"/>
          </a:p>
          <a:p>
            <a:r>
              <a:rPr lang="en-GB"/>
              <a:t>Need to populate columns for</a:t>
            </a:r>
          </a:p>
          <a:p>
            <a:pPr lvl="1"/>
            <a:r>
              <a:rPr lang="en-GB"/>
              <a:t>Spectral Band / View Angle Adjustment Factor (SBAF/VAAF)</a:t>
            </a:r>
            <a:br>
              <a:rPr lang="en-GB"/>
            </a:br>
            <a:endParaRPr lang="en-GB"/>
          </a:p>
          <a:p>
            <a:r>
              <a:rPr lang="en-GB">
                <a:solidFill>
                  <a:srgbClr val="FF0000"/>
                </a:solidFill>
              </a:rPr>
              <a:t>Further Extension:</a:t>
            </a:r>
          </a:p>
          <a:p>
            <a:pPr lvl="1"/>
            <a:r>
              <a:rPr lang="en-GB">
                <a:solidFill>
                  <a:srgbClr val="FF0000"/>
                </a:solidFill>
              </a:rPr>
              <a:t>Hybrid SNO+NWP-DD</a:t>
            </a:r>
            <a:br>
              <a:rPr lang="en-GB"/>
            </a:br>
            <a:endParaRPr lang="en-GB"/>
          </a:p>
          <a:p>
            <a:r>
              <a:rPr lang="en-GB"/>
              <a:t>Contributions welcome!</a:t>
            </a:r>
            <a:endParaRPr lang="en-IE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CEA898C-13A3-1209-F9F2-2C3E0E22F420}"/>
              </a:ext>
            </a:extLst>
          </p:cNvPr>
          <p:cNvGraphicFramePr>
            <a:graphicFrameLocks noGrp="1"/>
          </p:cNvGraphicFramePr>
          <p:nvPr/>
        </p:nvGraphicFramePr>
        <p:xfrm>
          <a:off x="4200814" y="1139429"/>
          <a:ext cx="7571578" cy="5270037"/>
        </p:xfrm>
        <a:graphic>
          <a:graphicData uri="http://schemas.openxmlformats.org/drawingml/2006/table">
            <a:tbl>
              <a:tblPr/>
              <a:tblGrid>
                <a:gridCol w="473223">
                  <a:extLst>
                    <a:ext uri="{9D8B030D-6E8A-4147-A177-3AD203B41FA5}">
                      <a16:colId xmlns:a16="http://schemas.microsoft.com/office/drawing/2014/main" val="2519254806"/>
                    </a:ext>
                  </a:extLst>
                </a:gridCol>
                <a:gridCol w="1228561">
                  <a:extLst>
                    <a:ext uri="{9D8B030D-6E8A-4147-A177-3AD203B41FA5}">
                      <a16:colId xmlns:a16="http://schemas.microsoft.com/office/drawing/2014/main" val="3856479982"/>
                    </a:ext>
                  </a:extLst>
                </a:gridCol>
                <a:gridCol w="546027">
                  <a:extLst>
                    <a:ext uri="{9D8B030D-6E8A-4147-A177-3AD203B41FA5}">
                      <a16:colId xmlns:a16="http://schemas.microsoft.com/office/drawing/2014/main" val="91700230"/>
                    </a:ext>
                  </a:extLst>
                </a:gridCol>
                <a:gridCol w="546027">
                  <a:extLst>
                    <a:ext uri="{9D8B030D-6E8A-4147-A177-3AD203B41FA5}">
                      <a16:colId xmlns:a16="http://schemas.microsoft.com/office/drawing/2014/main" val="2299823684"/>
                    </a:ext>
                  </a:extLst>
                </a:gridCol>
                <a:gridCol w="345817">
                  <a:extLst>
                    <a:ext uri="{9D8B030D-6E8A-4147-A177-3AD203B41FA5}">
                      <a16:colId xmlns:a16="http://schemas.microsoft.com/office/drawing/2014/main" val="1490325401"/>
                    </a:ext>
                  </a:extLst>
                </a:gridCol>
                <a:gridCol w="345817">
                  <a:extLst>
                    <a:ext uri="{9D8B030D-6E8A-4147-A177-3AD203B41FA5}">
                      <a16:colId xmlns:a16="http://schemas.microsoft.com/office/drawing/2014/main" val="1623580518"/>
                    </a:ext>
                  </a:extLst>
                </a:gridCol>
                <a:gridCol w="345817">
                  <a:extLst>
                    <a:ext uri="{9D8B030D-6E8A-4147-A177-3AD203B41FA5}">
                      <a16:colId xmlns:a16="http://schemas.microsoft.com/office/drawing/2014/main" val="699777652"/>
                    </a:ext>
                  </a:extLst>
                </a:gridCol>
                <a:gridCol w="691634">
                  <a:extLst>
                    <a:ext uri="{9D8B030D-6E8A-4147-A177-3AD203B41FA5}">
                      <a16:colId xmlns:a16="http://schemas.microsoft.com/office/drawing/2014/main" val="3876381668"/>
                    </a:ext>
                  </a:extLst>
                </a:gridCol>
                <a:gridCol w="691634">
                  <a:extLst>
                    <a:ext uri="{9D8B030D-6E8A-4147-A177-3AD203B41FA5}">
                      <a16:colId xmlns:a16="http://schemas.microsoft.com/office/drawing/2014/main" val="1914586845"/>
                    </a:ext>
                  </a:extLst>
                </a:gridCol>
                <a:gridCol w="436822">
                  <a:extLst>
                    <a:ext uri="{9D8B030D-6E8A-4147-A177-3AD203B41FA5}">
                      <a16:colId xmlns:a16="http://schemas.microsoft.com/office/drawing/2014/main" val="588959596"/>
                    </a:ext>
                  </a:extLst>
                </a:gridCol>
                <a:gridCol w="91005">
                  <a:extLst>
                    <a:ext uri="{9D8B030D-6E8A-4147-A177-3AD203B41FA5}">
                      <a16:colId xmlns:a16="http://schemas.microsoft.com/office/drawing/2014/main" val="2278813413"/>
                    </a:ext>
                  </a:extLst>
                </a:gridCol>
                <a:gridCol w="91005">
                  <a:extLst>
                    <a:ext uri="{9D8B030D-6E8A-4147-A177-3AD203B41FA5}">
                      <a16:colId xmlns:a16="http://schemas.microsoft.com/office/drawing/2014/main" val="445595603"/>
                    </a:ext>
                  </a:extLst>
                </a:gridCol>
                <a:gridCol w="91005">
                  <a:extLst>
                    <a:ext uri="{9D8B030D-6E8A-4147-A177-3AD203B41FA5}">
                      <a16:colId xmlns:a16="http://schemas.microsoft.com/office/drawing/2014/main" val="1659151613"/>
                    </a:ext>
                  </a:extLst>
                </a:gridCol>
                <a:gridCol w="91005">
                  <a:extLst>
                    <a:ext uri="{9D8B030D-6E8A-4147-A177-3AD203B41FA5}">
                      <a16:colId xmlns:a16="http://schemas.microsoft.com/office/drawing/2014/main" val="1643149849"/>
                    </a:ext>
                  </a:extLst>
                </a:gridCol>
                <a:gridCol w="91005">
                  <a:extLst>
                    <a:ext uri="{9D8B030D-6E8A-4147-A177-3AD203B41FA5}">
                      <a16:colId xmlns:a16="http://schemas.microsoft.com/office/drawing/2014/main" val="573395333"/>
                    </a:ext>
                  </a:extLst>
                </a:gridCol>
                <a:gridCol w="91005">
                  <a:extLst>
                    <a:ext uri="{9D8B030D-6E8A-4147-A177-3AD203B41FA5}">
                      <a16:colId xmlns:a16="http://schemas.microsoft.com/office/drawing/2014/main" val="3279447460"/>
                    </a:ext>
                  </a:extLst>
                </a:gridCol>
                <a:gridCol w="81904">
                  <a:extLst>
                    <a:ext uri="{9D8B030D-6E8A-4147-A177-3AD203B41FA5}">
                      <a16:colId xmlns:a16="http://schemas.microsoft.com/office/drawing/2014/main" val="867466322"/>
                    </a:ext>
                  </a:extLst>
                </a:gridCol>
                <a:gridCol w="91005">
                  <a:extLst>
                    <a:ext uri="{9D8B030D-6E8A-4147-A177-3AD203B41FA5}">
                      <a16:colId xmlns:a16="http://schemas.microsoft.com/office/drawing/2014/main" val="1282117450"/>
                    </a:ext>
                  </a:extLst>
                </a:gridCol>
                <a:gridCol w="91005">
                  <a:extLst>
                    <a:ext uri="{9D8B030D-6E8A-4147-A177-3AD203B41FA5}">
                      <a16:colId xmlns:a16="http://schemas.microsoft.com/office/drawing/2014/main" val="1330886014"/>
                    </a:ext>
                  </a:extLst>
                </a:gridCol>
                <a:gridCol w="81904">
                  <a:extLst>
                    <a:ext uri="{9D8B030D-6E8A-4147-A177-3AD203B41FA5}">
                      <a16:colId xmlns:a16="http://schemas.microsoft.com/office/drawing/2014/main" val="3741994845"/>
                    </a:ext>
                  </a:extLst>
                </a:gridCol>
                <a:gridCol w="91005">
                  <a:extLst>
                    <a:ext uri="{9D8B030D-6E8A-4147-A177-3AD203B41FA5}">
                      <a16:colId xmlns:a16="http://schemas.microsoft.com/office/drawing/2014/main" val="1260692698"/>
                    </a:ext>
                  </a:extLst>
                </a:gridCol>
                <a:gridCol w="937346">
                  <a:extLst>
                    <a:ext uri="{9D8B030D-6E8A-4147-A177-3AD203B41FA5}">
                      <a16:colId xmlns:a16="http://schemas.microsoft.com/office/drawing/2014/main" val="1465497420"/>
                    </a:ext>
                  </a:extLst>
                </a:gridCol>
              </a:tblGrid>
              <a:tr h="259558"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Class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Reference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Collocation Area (km)</a:t>
                      </a:r>
                    </a:p>
                  </a:txBody>
                  <a:tcPr marL="6867" marR="6867" marT="6867" marB="32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 </a:t>
                      </a:r>
                      <a:b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(km)</a:t>
                      </a:r>
                    </a:p>
                  </a:txBody>
                  <a:tcPr marL="6867" marR="6867" marT="6867" marB="32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dt </a:t>
                      </a:r>
                      <a:b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(s)</a:t>
                      </a:r>
                    </a:p>
                  </a:txBody>
                  <a:tcPr marL="6867" marR="6867" marT="6867" marB="32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IE" sz="700" b="1" i="0" u="none" strike="noStrike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dVZA</a:t>
                      </a:r>
                      <a:endParaRPr lang="en-IE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t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(°)</a:t>
                      </a:r>
                    </a:p>
                  </a:txBody>
                  <a:tcPr marL="6867" marR="6867" marT="6867" marB="32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VZAmax (°)</a:t>
                      </a:r>
                    </a:p>
                  </a:txBody>
                  <a:tcPr marL="6867" marR="6867" marT="6867" marB="32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Method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Filter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SBAF</a:t>
                      </a:r>
                      <a:b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/VAAF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Applicable Sensors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923854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r" fontAlgn="ctr"/>
                      <a:endParaRPr lang="en-IE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IE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incl azi angle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Spectral/View adj.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6867" marR="6867" marT="6867" marB="3296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</a:t>
                      </a: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10.65</a:t>
                      </a: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12-40</a:t>
                      </a:r>
                    </a:p>
                  </a:txBody>
                  <a:tcPr marL="6867" marR="6867" marT="6867" marB="3296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50-60</a:t>
                      </a: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~89</a:t>
                      </a: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~118</a:t>
                      </a: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~157</a:t>
                      </a:r>
                    </a:p>
                  </a:txBody>
                  <a:tcPr marL="6867" marR="6867" marT="6867" marB="3296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~183</a:t>
                      </a: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~229</a:t>
                      </a: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IE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~325</a:t>
                      </a:r>
                    </a:p>
                  </a:txBody>
                  <a:tcPr marL="6867" marR="6867" marT="6867" marB="32960" vert="vert27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967202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 Sounders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4"/>
                        </a:rPr>
                        <a:t>Zou et al. 2006 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1x1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MSU Ch2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76955"/>
                  </a:ext>
                </a:extLst>
              </a:tr>
              <a:tr h="281531"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 Sounding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5"/>
                        </a:rPr>
                        <a:t>Iacovazzi &amp; Cao, 2007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4SDP x 5TDP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 + </a:t>
                      </a:r>
                      <a:b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bilinear Interp.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AMSU-A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3938758"/>
                  </a:ext>
                </a:extLst>
              </a:tr>
              <a:tr h="281531"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6"/>
                        </a:rPr>
                        <a:t>Iacovazzi &amp; Cao, 2008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4SDP x 5TDP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 + </a:t>
                      </a:r>
                      <a:b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bilinear Interp.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SD&lt;3xNEdT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AMSU-A, ATMS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8433661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 Sounders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</a:rPr>
                        <a:t>Zou and Wang 2011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1x1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AMSU-A , ATMS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6976233"/>
                  </a:ext>
                </a:extLst>
              </a:tr>
              <a:tr h="402383">
                <a:tc>
                  <a:txBody>
                    <a:bodyPr/>
                    <a:lstStyle/>
                    <a:p>
                      <a:pPr algn="l" fontAlgn="t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Temp+</a:t>
                      </a:r>
                      <a:b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Humidity Sounding</a:t>
                      </a:r>
                    </a:p>
                  </a:txBody>
                  <a:tcPr marL="6867" marR="6867" marT="6867" marB="3296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7"/>
                        </a:rPr>
                        <a:t>Ackermann 2020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1SDP x 1TDP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10°</a:t>
                      </a:r>
                      <a:b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 + </a:t>
                      </a:r>
                      <a:b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B-G resample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AMSU-A</a:t>
                      </a:r>
                      <a:b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AMSU-B+MHS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3918513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Humidity Sounding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8"/>
                        </a:rPr>
                        <a:t>Moradi et al. 2015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Nadir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ATMS SAPHIR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4964997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9"/>
                        </a:rPr>
                        <a:t>John et al. 2012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3SDP x 3TDP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MHS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5934350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0"/>
                        </a:rPr>
                        <a:t>EUMETSAT MHS FCDR 2023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</a:t>
                      </a:r>
                      <a:b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3600</a:t>
                      </a:r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SD(3x3)&lt;NEDT</a:t>
                      </a:r>
                      <a:b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*sqrt(2)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MHS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957125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1"/>
                        </a:rPr>
                        <a:t>Dou et al. 2022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1SDP x 1TDP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+SD(3x3)&lt;1K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MWHS-MHS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686047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sng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2"/>
                        </a:rPr>
                        <a:t>Xie et al, 2024</a:t>
                      </a:r>
                      <a:endParaRPr lang="en-IE" sz="8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1SDP x 1TDP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MWHS2-ATMS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804665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Window 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3"/>
                        </a:rPr>
                        <a:t>Yan &amp; Weng, 2008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BFBFBF"/>
                          </a:solidFill>
                          <a:effectLst/>
                          <a:latin typeface="Calibri" panose="020F0502020204030204" pitchFamily="34" charset="0"/>
                        </a:rPr>
                        <a:t>1SDP x 1TDP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12.5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SD&lt;1K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SSMIS-SSM/I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120181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4"/>
                        </a:rPr>
                        <a:t>Song Yang et al., 2011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SD&lt;2K, |dTb|&lt;10K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SSM/I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306704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5"/>
                        </a:rPr>
                        <a:t>Zou et al. 2014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 + </a:t>
                      </a:r>
                      <a:b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B-G resample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+1-sigma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AMSU-ATMS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375277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da-DK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6"/>
                        </a:rPr>
                        <a:t>Yang et al., 2020</a:t>
                      </a:r>
                      <a:br>
                        <a:rPr lang="da-DK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6"/>
                        </a:rPr>
                      </a:br>
                      <a:r>
                        <a:rPr lang="da-DK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6"/>
                        </a:rPr>
                        <a:t>"IMICA"</a:t>
                      </a:r>
                      <a:endParaRPr lang="da-DK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2SDP x 1TDP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50-75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3.3°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+SD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AMSU-A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9397020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  <a:hlinkClick r:id="rId17"/>
                        </a:rPr>
                        <a:t>Yan et al., 2020</a:t>
                      </a:r>
                      <a:endParaRPr lang="en-IE" sz="800" b="0" i="0" u="none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+SD&lt;2K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AMSU</a:t>
                      </a: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6323466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Generic SNO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0563C1"/>
                          </a:solidFill>
                          <a:effectLst/>
                          <a:latin typeface="Calibri" panose="020F0502020204030204" pitchFamily="34" charset="0"/>
                        </a:rPr>
                        <a:t>Hewison 2023 - Proposal for Sterna inter-calibration (STC)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7.5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900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5°</a:t>
                      </a:r>
                      <a:b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/1?°</a:t>
                      </a:r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5°</a:t>
                      </a:r>
                      <a:b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/55?°</a:t>
                      </a:r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SNO+OCTM</a:t>
                      </a:r>
                      <a:b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/SCO</a:t>
                      </a:r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SBAF</a:t>
                      </a:r>
                      <a:b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/TBD</a:t>
                      </a:r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b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b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b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  <a:b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br>
                        <a:rPr lang="en-IE" sz="8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6867" marR="6867" marT="6867" marB="3296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Sterna-MWS/ATMS</a:t>
                      </a:r>
                      <a:br>
                        <a:rPr lang="en-IE" sz="8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E" sz="800" b="0" i="0" u="none" strike="noStrike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</a:rPr>
                        <a:t>Sterna-ICI</a:t>
                      </a:r>
                      <a:endParaRPr lang="en-IE" sz="8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67" marR="6867" marT="6867" marB="3296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5196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272578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1621-CF12-7B0F-C9BB-688F98A80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NWP+RTM Double Difference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31286C-E117-8E50-274C-2D1DEEDBDA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30"/>
            <a:ext cx="3409030" cy="4976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Classic NWP DD method</a:t>
            </a:r>
          </a:p>
          <a:p>
            <a:pPr marL="0" indent="0">
              <a:buNone/>
            </a:pPr>
            <a:r>
              <a:rPr lang="en-US" sz="2000"/>
              <a:t>- </a:t>
            </a:r>
            <a:r>
              <a:rPr lang="en-US" sz="2000" err="1"/>
              <a:t>untargetted</a:t>
            </a:r>
            <a:endParaRPr lang="en-US" sz="2000"/>
          </a:p>
          <a:p>
            <a:pPr marL="0" indent="0">
              <a:buNone/>
            </a:pPr>
            <a:r>
              <a:rPr lang="en-US" sz="2000"/>
              <a:t>Example using MWI-ICI common channels around the 183.3 GHz water </a:t>
            </a:r>
            <a:r>
              <a:rPr lang="en-US" sz="2000" err="1"/>
              <a:t>vapour</a:t>
            </a:r>
            <a:r>
              <a:rPr lang="en-US" sz="2000"/>
              <a:t> absorption line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Multiple products:</a:t>
            </a:r>
          </a:p>
          <a:p>
            <a:pPr marL="0" indent="0">
              <a:buNone/>
            </a:pPr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5E5E15-3818-9AD7-B271-4D1BCCE010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95" y="3921444"/>
            <a:ext cx="3067385" cy="22895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6F0213-A736-BDD9-26FC-3F234C764E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084" y="640080"/>
            <a:ext cx="8566031" cy="571068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E5081-CAFE-E2E1-66C6-190D0A551298}"/>
              </a:ext>
            </a:extLst>
          </p:cNvPr>
          <p:cNvSpPr txBox="1">
            <a:spLocks/>
          </p:cNvSpPr>
          <p:nvPr/>
        </p:nvSpPr>
        <p:spPr bwMode="auto">
          <a:xfrm>
            <a:off x="528601" y="6443025"/>
            <a:ext cx="10793243" cy="378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kern="0">
                <a:solidFill>
                  <a:srgbClr val="FF0000"/>
                </a:solidFill>
              </a:rPr>
              <a:t>Based on Slide from Davide Ori (EUMETSAT)</a:t>
            </a:r>
          </a:p>
        </p:txBody>
      </p:sp>
    </p:spTree>
    <p:extLst>
      <p:ext uri="{BB962C8B-B14F-4D97-AF65-F5344CB8AC3E}">
        <p14:creationId xmlns:p14="http://schemas.microsoft.com/office/powerpoint/2010/main" val="350613669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5A3C0-62A8-09F7-6159-F568D7849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A4780-AB0D-A51C-85C0-5D947FBE0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Hybrid Vicarious/SNO + NWP+RTM Double Difference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1A122-38BC-E67F-D551-51B30FB220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30"/>
            <a:ext cx="3760196" cy="4976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As for NWP DD method</a:t>
            </a:r>
          </a:p>
          <a:p>
            <a:pPr>
              <a:buFontTx/>
              <a:buChar char="-"/>
            </a:pPr>
            <a:r>
              <a:rPr lang="en-US" sz="2000"/>
              <a:t>But using subsets of input data:</a:t>
            </a:r>
          </a:p>
          <a:p>
            <a:pPr>
              <a:buFontTx/>
              <a:buChar char="-"/>
            </a:pPr>
            <a:r>
              <a:rPr lang="en-US" sz="2000"/>
              <a:t>Vicarious inter-calibration:</a:t>
            </a:r>
          </a:p>
          <a:p>
            <a:pPr lvl="1">
              <a:buFontTx/>
              <a:buChar char="-"/>
            </a:pPr>
            <a:r>
              <a:rPr lang="en-US" sz="1600"/>
              <a:t>Observations over PICTs</a:t>
            </a:r>
          </a:p>
          <a:p>
            <a:pPr>
              <a:buFontTx/>
              <a:buChar char="-"/>
            </a:pPr>
            <a:r>
              <a:rPr lang="en-US" sz="2000"/>
              <a:t>SNO inter-calibration:</a:t>
            </a:r>
          </a:p>
          <a:p>
            <a:pPr lvl="1">
              <a:buFontTx/>
              <a:buChar char="-"/>
            </a:pPr>
            <a:r>
              <a:rPr lang="en-US" sz="1600"/>
              <a:t>Collocated observations</a:t>
            </a:r>
            <a:endParaRPr lang="en-US" sz="2000"/>
          </a:p>
          <a:p>
            <a:pPr marL="0" indent="0">
              <a:buNone/>
            </a:pPr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  <a:p>
            <a:endParaRPr lang="en-US" sz="20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ACB6BB-2F08-ECB8-DE2F-BC8C9825E2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95" y="3921444"/>
            <a:ext cx="3067385" cy="228957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5B8DD0D-64C0-7CE6-617D-3A7A78EC37EC}"/>
              </a:ext>
            </a:extLst>
          </p:cNvPr>
          <p:cNvSpPr txBox="1">
            <a:spLocks/>
          </p:cNvSpPr>
          <p:nvPr/>
        </p:nvSpPr>
        <p:spPr bwMode="auto">
          <a:xfrm>
            <a:off x="4057091" y="1139430"/>
            <a:ext cx="7838013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r>
              <a:rPr lang="en-GB" kern="0"/>
              <a:t>Advantages:</a:t>
            </a:r>
          </a:p>
          <a:p>
            <a:pPr lvl="1"/>
            <a:r>
              <a:rPr lang="en-GB" kern="0"/>
              <a:t>No need for SBAF</a:t>
            </a:r>
          </a:p>
          <a:p>
            <a:pPr lvl="2"/>
            <a:r>
              <a:rPr lang="en-GB" kern="0"/>
              <a:t>SRF Differences implicitly accounted for in RTM</a:t>
            </a:r>
          </a:p>
          <a:p>
            <a:pPr lvl="1"/>
            <a:r>
              <a:rPr lang="en-GB" kern="0"/>
              <a:t>Could also account for geometric differences (VZA, …)</a:t>
            </a:r>
          </a:p>
          <a:p>
            <a:pPr lvl="1"/>
            <a:r>
              <a:rPr lang="en-GB" kern="0"/>
              <a:t>Accounts for changing conditions between MON + REF observations</a:t>
            </a:r>
          </a:p>
          <a:p>
            <a:pPr lvl="2"/>
            <a:r>
              <a:rPr lang="en-GB" kern="0"/>
              <a:t>E.g. diurnal variations</a:t>
            </a:r>
          </a:p>
          <a:p>
            <a:pPr lvl="1"/>
            <a:endParaRPr lang="en-GB" kern="0"/>
          </a:p>
          <a:p>
            <a:r>
              <a:rPr lang="en-GB" kern="0"/>
              <a:t>Disadvantages:</a:t>
            </a:r>
          </a:p>
          <a:p>
            <a:pPr lvl="1"/>
            <a:r>
              <a:rPr lang="en-GB" kern="0"/>
              <a:t>Need NWP model data and RTM</a:t>
            </a:r>
          </a:p>
          <a:p>
            <a:pPr lvl="1"/>
            <a:r>
              <a:rPr lang="en-GB" kern="0"/>
              <a:t>Assume systematic errors mostly cancel</a:t>
            </a:r>
          </a:p>
          <a:p>
            <a:pPr lvl="1"/>
            <a:r>
              <a:rPr lang="en-GB" kern="0"/>
              <a:t>Difficult to trace uncertainty analytically</a:t>
            </a:r>
          </a:p>
          <a:p>
            <a:pPr lvl="2"/>
            <a:r>
              <a:rPr lang="en-GB" kern="0"/>
              <a:t>Bootstrap approach may still be applicable?</a:t>
            </a:r>
          </a:p>
        </p:txBody>
      </p:sp>
    </p:spTree>
    <p:extLst>
      <p:ext uri="{BB962C8B-B14F-4D97-AF65-F5344CB8AC3E}">
        <p14:creationId xmlns:p14="http://schemas.microsoft.com/office/powerpoint/2010/main" val="410304062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200B9B-B444-D0CD-CFA5-C5D848316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326" y="987718"/>
            <a:ext cx="9144019" cy="54864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2D8709-C9AF-A1E0-C692-ABBB2FA1E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 Simultaneous Conical Overpasses for MWI/ICI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16E33F-4E95-B1A6-E25E-C96628157E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9556" y="970467"/>
            <a:ext cx="10793243" cy="13931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/>
              <a:t>Use other reference instruments to inter-calibrate specific MWI-ICI channels provided that suitable co-locations among the radiometers FOVs are found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AB5A1F-9263-E434-F30F-C1CFA2D5413F}"/>
              </a:ext>
            </a:extLst>
          </p:cNvPr>
          <p:cNvSpPr txBox="1">
            <a:spLocks/>
          </p:cNvSpPr>
          <p:nvPr/>
        </p:nvSpPr>
        <p:spPr bwMode="auto">
          <a:xfrm>
            <a:off x="179556" y="1979030"/>
            <a:ext cx="2563642" cy="47265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47500" lnSpcReduction="20000"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b="0" kern="0"/>
              <a:t>Reference instruments (grey color scales):</a:t>
            </a:r>
          </a:p>
          <a:p>
            <a:pPr>
              <a:lnSpc>
                <a:spcPct val="120000"/>
              </a:lnSpc>
              <a:spcBef>
                <a:spcPts val="400"/>
              </a:spcBef>
              <a:buFontTx/>
              <a:buChar char="-"/>
            </a:pPr>
            <a:r>
              <a:rPr lang="en-US" b="0" kern="0"/>
              <a:t>GMI (2023.01.01) </a:t>
            </a:r>
          </a:p>
          <a:p>
            <a:pPr>
              <a:lnSpc>
                <a:spcPct val="120000"/>
              </a:lnSpc>
              <a:spcBef>
                <a:spcPts val="400"/>
              </a:spcBef>
              <a:buFontTx/>
              <a:buChar char="-"/>
            </a:pPr>
            <a:r>
              <a:rPr lang="en-US" b="0" kern="0"/>
              <a:t>AMSR3 (test data 2023.09.18) </a:t>
            </a:r>
          </a:p>
          <a:p>
            <a:pPr>
              <a:lnSpc>
                <a:spcPct val="120000"/>
              </a:lnSpc>
              <a:spcBef>
                <a:spcPts val="400"/>
              </a:spcBef>
              <a:buFontTx/>
              <a:buChar char="-"/>
            </a:pPr>
            <a:r>
              <a:rPr lang="en-US" b="0" kern="0"/>
              <a:t>both time-shifted to match ICI TDP </a:t>
            </a:r>
            <a:br>
              <a:rPr lang="en-US" b="0" kern="0"/>
            </a:br>
            <a:r>
              <a:rPr lang="en-US" b="0" kern="0"/>
              <a:t>(blue color scale)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endParaRPr lang="en-US" b="0" kern="0"/>
          </a:p>
          <a:p>
            <a:pPr marL="0" indent="0">
              <a:lnSpc>
                <a:spcPct val="12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b="0" kern="0"/>
              <a:t>Results of the collocation algorithm are highlighted in with an orange color scale</a:t>
            </a:r>
          </a:p>
          <a:p>
            <a:pPr marL="0" indent="0">
              <a:lnSpc>
                <a:spcPct val="12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endParaRPr lang="en-US" b="0" kern="0"/>
          </a:p>
          <a:p>
            <a:pPr marL="0" indent="0">
              <a:lnSpc>
                <a:spcPct val="12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kern="0"/>
              <a:t>SBAFs may introduce excessive uncertainty [Sterna inter-</a:t>
            </a:r>
            <a:r>
              <a:rPr lang="en-US" kern="0" err="1"/>
              <a:t>cal</a:t>
            </a:r>
            <a:r>
              <a:rPr lang="en-US" kern="0"/>
              <a:t> Study]</a:t>
            </a:r>
            <a:endParaRPr lang="en-US" b="0" kern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09F4AD1-3801-7BF7-71B2-80DB114B4B25}"/>
              </a:ext>
            </a:extLst>
          </p:cNvPr>
          <p:cNvSpPr txBox="1">
            <a:spLocks/>
          </p:cNvSpPr>
          <p:nvPr/>
        </p:nvSpPr>
        <p:spPr bwMode="auto">
          <a:xfrm>
            <a:off x="528601" y="5870281"/>
            <a:ext cx="10793243" cy="951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2000" kern="0">
                <a:solidFill>
                  <a:srgbClr val="FF0000"/>
                </a:solidFill>
              </a:rPr>
              <a:t>Based on slide from Davide Ori (EUMETSAT)</a:t>
            </a:r>
          </a:p>
        </p:txBody>
      </p:sp>
    </p:spTree>
    <p:extLst>
      <p:ext uri="{BB962C8B-B14F-4D97-AF65-F5344CB8AC3E}">
        <p14:creationId xmlns:p14="http://schemas.microsoft.com/office/powerpoint/2010/main" val="3361028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474DC-4546-63D1-F92A-67A7E14D3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6D121-E186-940F-FC0A-57BEB903C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 Challenges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0E4C3-D30F-6CD3-EF99-17834CCD82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2" y="768499"/>
            <a:ext cx="10707676" cy="2444362"/>
          </a:xfrm>
        </p:spPr>
        <p:txBody>
          <a:bodyPr>
            <a:normAutofit/>
          </a:bodyPr>
          <a:lstStyle/>
          <a:p>
            <a:pPr lvl="1"/>
            <a:r>
              <a:rPr lang="en-US"/>
              <a:t>Different azimuths ↔ different optical paths</a:t>
            </a:r>
          </a:p>
          <a:p>
            <a:pPr lvl="2"/>
            <a:r>
              <a:rPr lang="en-US"/>
              <a:t>Add azimuth angle constraint? (Too restrictive?)</a:t>
            </a:r>
          </a:p>
          <a:p>
            <a:pPr lvl="2"/>
            <a:r>
              <a:rPr lang="en-US"/>
              <a:t>Rely on large number of collocations to average out?</a:t>
            </a:r>
          </a:p>
          <a:p>
            <a:pPr lvl="1"/>
            <a:r>
              <a:rPr lang="en-US"/>
              <a:t>Different distances at surface and above (sounding channels)</a:t>
            </a:r>
          </a:p>
          <a:p>
            <a:pPr lvl="2"/>
            <a:r>
              <a:rPr lang="en-US"/>
              <a:t>Could introduce systematic differences?</a:t>
            </a:r>
          </a:p>
        </p:txBody>
      </p:sp>
      <p:pic>
        <p:nvPicPr>
          <p:cNvPr id="5" name="Graphic 4" descr="Satellite outline">
            <a:extLst>
              <a:ext uri="{FF2B5EF4-FFF2-40B4-BE49-F238E27FC236}">
                <a16:creationId xmlns:a16="http://schemas.microsoft.com/office/drawing/2014/main" id="{49E0A27F-A04C-9657-8961-130E65ECB3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247021" y="2765009"/>
            <a:ext cx="914400" cy="914400"/>
          </a:xfrm>
          <a:prstGeom prst="rect">
            <a:avLst/>
          </a:prstGeom>
        </p:spPr>
      </p:pic>
      <p:pic>
        <p:nvPicPr>
          <p:cNvPr id="6" name="Graphic 5" descr="Satellite with solid fill">
            <a:extLst>
              <a:ext uri="{FF2B5EF4-FFF2-40B4-BE49-F238E27FC236}">
                <a16:creationId xmlns:a16="http://schemas.microsoft.com/office/drawing/2014/main" id="{5581D3C4-C918-ADD3-A9E4-0CE187BA07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32548" y="1053438"/>
            <a:ext cx="914400" cy="914400"/>
          </a:xfrm>
          <a:prstGeom prst="rect">
            <a:avLst/>
          </a:prstGeom>
        </p:spPr>
      </p:pic>
      <p:pic>
        <p:nvPicPr>
          <p:cNvPr id="7" name="Graphic 6" descr="Snow with solid fill">
            <a:extLst>
              <a:ext uri="{FF2B5EF4-FFF2-40B4-BE49-F238E27FC236}">
                <a16:creationId xmlns:a16="http://schemas.microsoft.com/office/drawing/2014/main" id="{D416F00B-C14E-D3AF-73F1-294AFDB0A3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56823" y="2924107"/>
            <a:ext cx="1633230" cy="914400"/>
          </a:xfrm>
          <a:prstGeom prst="rect">
            <a:avLst/>
          </a:prstGeom>
        </p:spPr>
      </p:pic>
      <p:pic>
        <p:nvPicPr>
          <p:cNvPr id="8" name="Graphic 7" descr="Vacation outline">
            <a:extLst>
              <a:ext uri="{FF2B5EF4-FFF2-40B4-BE49-F238E27FC236}">
                <a16:creationId xmlns:a16="http://schemas.microsoft.com/office/drawing/2014/main" id="{AF0F743B-FFAD-71B9-E4EE-6846931CF60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17164" y="5545632"/>
            <a:ext cx="914400" cy="914400"/>
          </a:xfrm>
          <a:prstGeom prst="rect">
            <a:avLst/>
          </a:prstGeom>
        </p:spPr>
      </p:pic>
      <p:pic>
        <p:nvPicPr>
          <p:cNvPr id="9" name="Graphic 8" descr="Wave outline">
            <a:extLst>
              <a:ext uri="{FF2B5EF4-FFF2-40B4-BE49-F238E27FC236}">
                <a16:creationId xmlns:a16="http://schemas.microsoft.com/office/drawing/2014/main" id="{BEE8F2E8-21DD-5E19-4F65-661A1A3898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56763" y="5632300"/>
            <a:ext cx="914400" cy="91440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8CCA348-B1CC-501D-0F60-C745E38F33A7}"/>
              </a:ext>
            </a:extLst>
          </p:cNvPr>
          <p:cNvCxnSpPr>
            <a:cxnSpLocks/>
          </p:cNvCxnSpPr>
          <p:nvPr/>
        </p:nvCxnSpPr>
        <p:spPr bwMode="auto">
          <a:xfrm>
            <a:off x="1098921" y="3567101"/>
            <a:ext cx="3259513" cy="1867536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2AD096-D4B7-33E4-176D-B761FF15A6B9}"/>
              </a:ext>
            </a:extLst>
          </p:cNvPr>
          <p:cNvCxnSpPr>
            <a:cxnSpLocks/>
          </p:cNvCxnSpPr>
          <p:nvPr/>
        </p:nvCxnSpPr>
        <p:spPr bwMode="auto">
          <a:xfrm flipH="1">
            <a:off x="7193778" y="1967838"/>
            <a:ext cx="3845010" cy="3466799"/>
          </a:xfrm>
          <a:prstGeom prst="line">
            <a:avLst/>
          </a:prstGeom>
          <a:solidFill>
            <a:schemeClr val="bg2"/>
          </a:solidFill>
          <a:ln w="28575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pic>
        <p:nvPicPr>
          <p:cNvPr id="12" name="Graphic 11" descr="Palm tree with solid fill">
            <a:extLst>
              <a:ext uri="{FF2B5EF4-FFF2-40B4-BE49-F238E27FC236}">
                <a16:creationId xmlns:a16="http://schemas.microsoft.com/office/drawing/2014/main" id="{872F4FF5-F1F2-E3CF-B8E8-30A5692A3E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89996" y="5314153"/>
            <a:ext cx="1233582" cy="1233582"/>
          </a:xfrm>
          <a:prstGeom prst="rect">
            <a:avLst/>
          </a:prstGeom>
        </p:spPr>
      </p:pic>
      <p:pic>
        <p:nvPicPr>
          <p:cNvPr id="13" name="Graphic 12" descr="Wave outline">
            <a:extLst>
              <a:ext uri="{FF2B5EF4-FFF2-40B4-BE49-F238E27FC236}">
                <a16:creationId xmlns:a16="http://schemas.microsoft.com/office/drawing/2014/main" id="{658D1861-BF0F-D9A4-5B34-3DD24EE96E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2063" y="5632300"/>
            <a:ext cx="914400" cy="914400"/>
          </a:xfrm>
          <a:prstGeom prst="rect">
            <a:avLst/>
          </a:prstGeom>
        </p:spPr>
      </p:pic>
      <p:pic>
        <p:nvPicPr>
          <p:cNvPr id="14" name="Graphic 13" descr="Wave outline">
            <a:extLst>
              <a:ext uri="{FF2B5EF4-FFF2-40B4-BE49-F238E27FC236}">
                <a16:creationId xmlns:a16="http://schemas.microsoft.com/office/drawing/2014/main" id="{83E5CE33-D4E8-DBD5-354C-1D3A41E966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49999" y="5062423"/>
            <a:ext cx="914400" cy="914400"/>
          </a:xfrm>
          <a:prstGeom prst="rect">
            <a:avLst/>
          </a:prstGeom>
        </p:spPr>
      </p:pic>
      <p:pic>
        <p:nvPicPr>
          <p:cNvPr id="15" name="Graphic 14" descr="Wave outline">
            <a:extLst>
              <a:ext uri="{FF2B5EF4-FFF2-40B4-BE49-F238E27FC236}">
                <a16:creationId xmlns:a16="http://schemas.microsoft.com/office/drawing/2014/main" id="{F9558DA9-E600-7B00-5FBC-BA3DF0B7CD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64748" y="4890162"/>
            <a:ext cx="914400" cy="914400"/>
          </a:xfrm>
          <a:prstGeom prst="rect">
            <a:avLst/>
          </a:prstGeom>
        </p:spPr>
      </p:pic>
      <p:pic>
        <p:nvPicPr>
          <p:cNvPr id="16" name="Graphic 15" descr="Snow with solid fill">
            <a:extLst>
              <a:ext uri="{FF2B5EF4-FFF2-40B4-BE49-F238E27FC236}">
                <a16:creationId xmlns:a16="http://schemas.microsoft.com/office/drawing/2014/main" id="{6555A01F-3213-CB4B-CE63-F3503C5BDF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5178" y="2806213"/>
            <a:ext cx="1633230" cy="914400"/>
          </a:xfrm>
          <a:prstGeom prst="rect">
            <a:avLst/>
          </a:prstGeom>
        </p:spPr>
      </p:pic>
      <p:pic>
        <p:nvPicPr>
          <p:cNvPr id="17" name="Graphic 16" descr="Snow with solid fill">
            <a:extLst>
              <a:ext uri="{FF2B5EF4-FFF2-40B4-BE49-F238E27FC236}">
                <a16:creationId xmlns:a16="http://schemas.microsoft.com/office/drawing/2014/main" id="{778C51CC-C973-760E-DE94-2148839731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76735" y="2991176"/>
            <a:ext cx="1633230" cy="914400"/>
          </a:xfrm>
          <a:prstGeom prst="rect">
            <a:avLst/>
          </a:prstGeom>
        </p:spPr>
      </p:pic>
      <p:pic>
        <p:nvPicPr>
          <p:cNvPr id="18" name="Graphic 17" descr="City outline">
            <a:extLst>
              <a:ext uri="{FF2B5EF4-FFF2-40B4-BE49-F238E27FC236}">
                <a16:creationId xmlns:a16="http://schemas.microsoft.com/office/drawing/2014/main" id="{988D2C6D-D851-0CE3-A139-D8881F6AA4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4068" y="4847669"/>
            <a:ext cx="914400" cy="914400"/>
          </a:xfrm>
          <a:prstGeom prst="rect">
            <a:avLst/>
          </a:prstGeom>
        </p:spPr>
      </p:pic>
      <p:pic>
        <p:nvPicPr>
          <p:cNvPr id="19" name="Graphic 18" descr="Vacation outline">
            <a:extLst>
              <a:ext uri="{FF2B5EF4-FFF2-40B4-BE49-F238E27FC236}">
                <a16:creationId xmlns:a16="http://schemas.microsoft.com/office/drawing/2014/main" id="{44862879-D612-E7DC-602C-2C5DD9486F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79378" y="5519623"/>
            <a:ext cx="914400" cy="914400"/>
          </a:xfrm>
          <a:prstGeom prst="rect">
            <a:avLst/>
          </a:prstGeom>
        </p:spPr>
      </p:pic>
      <p:pic>
        <p:nvPicPr>
          <p:cNvPr id="20" name="Graphic 19" descr="Palm tree with solid fill">
            <a:extLst>
              <a:ext uri="{FF2B5EF4-FFF2-40B4-BE49-F238E27FC236}">
                <a16:creationId xmlns:a16="http://schemas.microsoft.com/office/drawing/2014/main" id="{985F982A-0E80-1236-A8FB-1903C5678A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86156" y="5434637"/>
            <a:ext cx="1233582" cy="1233582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333DBF2-52A3-0657-FE5A-9D3889FE525F}"/>
              </a:ext>
            </a:extLst>
          </p:cNvPr>
          <p:cNvCxnSpPr>
            <a:cxnSpLocks/>
          </p:cNvCxnSpPr>
          <p:nvPr/>
        </p:nvCxnSpPr>
        <p:spPr bwMode="auto">
          <a:xfrm>
            <a:off x="4565494" y="5379961"/>
            <a:ext cx="2441542" cy="20787"/>
          </a:xfrm>
          <a:prstGeom prst="straightConnector1">
            <a:avLst/>
          </a:prstGeom>
          <a:solidFill>
            <a:schemeClr val="bg2"/>
          </a:solidFill>
          <a:ln w="508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2CAE733-F0EC-6957-1A25-3FF44C8AEB5F}"/>
              </a:ext>
            </a:extLst>
          </p:cNvPr>
          <p:cNvCxnSpPr>
            <a:cxnSpLocks/>
          </p:cNvCxnSpPr>
          <p:nvPr/>
        </p:nvCxnSpPr>
        <p:spPr bwMode="auto">
          <a:xfrm>
            <a:off x="1574276" y="3720613"/>
            <a:ext cx="6904916" cy="60297"/>
          </a:xfrm>
          <a:prstGeom prst="straightConnector1">
            <a:avLst/>
          </a:prstGeom>
          <a:solidFill>
            <a:schemeClr val="bg2"/>
          </a:solidFill>
          <a:ln w="508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pic>
        <p:nvPicPr>
          <p:cNvPr id="23" name="Graphic 22" descr="City with solid fill">
            <a:extLst>
              <a:ext uri="{FF2B5EF4-FFF2-40B4-BE49-F238E27FC236}">
                <a16:creationId xmlns:a16="http://schemas.microsoft.com/office/drawing/2014/main" id="{5C24E5C9-C982-FFBA-635D-DFD3B0443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7021" y="5175184"/>
            <a:ext cx="914400" cy="914400"/>
          </a:xfrm>
          <a:prstGeom prst="rect">
            <a:avLst/>
          </a:prstGeom>
        </p:spPr>
      </p:pic>
      <p:pic>
        <p:nvPicPr>
          <p:cNvPr id="24" name="Graphic 23" descr="City outline">
            <a:extLst>
              <a:ext uri="{FF2B5EF4-FFF2-40B4-BE49-F238E27FC236}">
                <a16:creationId xmlns:a16="http://schemas.microsoft.com/office/drawing/2014/main" id="{FB06A59E-9CF7-8E8C-DBD5-9937D42022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4122" y="5502616"/>
            <a:ext cx="914400" cy="914400"/>
          </a:xfrm>
          <a:prstGeom prst="rect">
            <a:avLst/>
          </a:prstGeom>
        </p:spPr>
      </p:pic>
      <p:pic>
        <p:nvPicPr>
          <p:cNvPr id="25" name="Graphic 24" descr="Palm tree with solid fill">
            <a:extLst>
              <a:ext uri="{FF2B5EF4-FFF2-40B4-BE49-F238E27FC236}">
                <a16:creationId xmlns:a16="http://schemas.microsoft.com/office/drawing/2014/main" id="{03180D1C-CEE9-A2EC-6FBA-F73B0A075A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33787" y="5409959"/>
            <a:ext cx="1233582" cy="1233582"/>
          </a:xfrm>
          <a:prstGeom prst="rect">
            <a:avLst/>
          </a:prstGeom>
        </p:spPr>
      </p:pic>
      <p:pic>
        <p:nvPicPr>
          <p:cNvPr id="26" name="Graphic 25" descr="Palm tree with solid fill">
            <a:extLst>
              <a:ext uri="{FF2B5EF4-FFF2-40B4-BE49-F238E27FC236}">
                <a16:creationId xmlns:a16="http://schemas.microsoft.com/office/drawing/2014/main" id="{7B9D1E07-B271-002C-7E03-1D0A3BD6D3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70982" y="5094348"/>
            <a:ext cx="1233582" cy="1233582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A96827A8-0DC1-721C-DC88-6BD80F750C21}"/>
              </a:ext>
            </a:extLst>
          </p:cNvPr>
          <p:cNvSpPr/>
          <p:nvPr/>
        </p:nvSpPr>
        <p:spPr bwMode="auto">
          <a:xfrm>
            <a:off x="3337015" y="5072619"/>
            <a:ext cx="2007910" cy="635470"/>
          </a:xfrm>
          <a:prstGeom prst="ellipse">
            <a:avLst/>
          </a:prstGeom>
          <a:noFill/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ECE2175-4690-3DFF-EFEA-3868559D1846}"/>
              </a:ext>
            </a:extLst>
          </p:cNvPr>
          <p:cNvSpPr/>
          <p:nvPr/>
        </p:nvSpPr>
        <p:spPr bwMode="auto">
          <a:xfrm>
            <a:off x="6223381" y="5103057"/>
            <a:ext cx="2007910" cy="635470"/>
          </a:xfrm>
          <a:prstGeom prst="ellipse">
            <a:avLst/>
          </a:prstGeom>
          <a:noFill/>
          <a:ln w="25400" cap="flat" cmpd="sng" algn="ctr">
            <a:solidFill>
              <a:schemeClr val="tx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5BF74E-F1FC-BC0E-4CE9-E497B081DDD6}"/>
              </a:ext>
            </a:extLst>
          </p:cNvPr>
          <p:cNvSpPr txBox="1"/>
          <p:nvPr/>
        </p:nvSpPr>
        <p:spPr>
          <a:xfrm>
            <a:off x="5588142" y="5036515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9990CC-2E2E-88DD-4B92-ED38EFE13F5C}"/>
              </a:ext>
            </a:extLst>
          </p:cNvPr>
          <p:cNvSpPr txBox="1"/>
          <p:nvPr/>
        </p:nvSpPr>
        <p:spPr>
          <a:xfrm>
            <a:off x="5354043" y="3397824"/>
            <a:ext cx="6415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 &gt; d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5AE3E09-1F1D-87B5-0858-209DA2B06514}"/>
              </a:ext>
            </a:extLst>
          </p:cNvPr>
          <p:cNvSpPr txBox="1">
            <a:spLocks/>
          </p:cNvSpPr>
          <p:nvPr/>
        </p:nvSpPr>
        <p:spPr bwMode="auto">
          <a:xfrm>
            <a:off x="528601" y="6443025"/>
            <a:ext cx="10793243" cy="378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1800" kern="0">
                <a:solidFill>
                  <a:srgbClr val="FF0000"/>
                </a:solidFill>
              </a:rPr>
              <a:t>Based on Slide from Davide Ori (EUMETSAT)</a:t>
            </a:r>
          </a:p>
        </p:txBody>
      </p:sp>
    </p:spTree>
    <p:extLst>
      <p:ext uri="{BB962C8B-B14F-4D97-AF65-F5344CB8AC3E}">
        <p14:creationId xmlns:p14="http://schemas.microsoft.com/office/powerpoint/2010/main" val="211920630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54BF5DA-B982-2895-BC7A-F84BF43CB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F89D3-CCDE-D79C-8178-DC33AB05A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Lessons from developing GSICS IR products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CE3BB-19FE-B244-7486-B9CBEF8EF46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740663"/>
            <a:ext cx="11627339" cy="5661441"/>
          </a:xfrm>
        </p:spPr>
        <p:txBody>
          <a:bodyPr>
            <a:normAutofit fontScale="55000" lnSpcReduction="20000"/>
          </a:bodyPr>
          <a:lstStyle/>
          <a:p>
            <a:r>
              <a:rPr lang="en-GB"/>
              <a:t>Build on existing developments, where possible:</a:t>
            </a:r>
          </a:p>
          <a:p>
            <a:pPr lvl="1"/>
            <a:r>
              <a:rPr lang="en-GB"/>
              <a:t>Look at what has already been done and consider re-use </a:t>
            </a:r>
          </a:p>
          <a:p>
            <a:pPr lvl="1"/>
            <a:r>
              <a:rPr lang="en-GB"/>
              <a:t>GSICS Data and Products Servers, GSICS File name convention</a:t>
            </a:r>
          </a:p>
          <a:p>
            <a:pPr lvl="1"/>
            <a:r>
              <a:rPr lang="en-GB"/>
              <a:t>GSICS Procedure for Product Acceptance – Maturity Index – iterative peer review process</a:t>
            </a:r>
          </a:p>
          <a:p>
            <a:r>
              <a:rPr lang="en-GB"/>
              <a:t>Consider use case:</a:t>
            </a:r>
          </a:p>
          <a:p>
            <a:pPr lvl="1"/>
            <a:r>
              <a:rPr lang="en-GB"/>
              <a:t>Monitoring calibration of operational missions</a:t>
            </a:r>
          </a:p>
          <a:p>
            <a:pPr lvl="1"/>
            <a:r>
              <a:rPr lang="en-GB"/>
              <a:t>Recommending inter-calibration algorithms suitable for</a:t>
            </a:r>
          </a:p>
          <a:p>
            <a:pPr lvl="1"/>
            <a:r>
              <a:rPr lang="en-GB"/>
              <a:t>Calibration corrections – for NRT, case studies (RAC), Archive re-calibration of single/multiple missions (FCDRs)</a:t>
            </a:r>
          </a:p>
          <a:p>
            <a:pPr lvl="1"/>
            <a:r>
              <a:rPr lang="en-GB"/>
              <a:t>Make it easy to use – consider integration into </a:t>
            </a:r>
            <a:r>
              <a:rPr lang="en-GB" err="1">
                <a:hlinkClick r:id="rId2"/>
              </a:rPr>
              <a:t>satpy</a:t>
            </a:r>
            <a:r>
              <a:rPr lang="en-GB">
                <a:hlinkClick r:id="rId2"/>
              </a:rPr>
              <a:t> readers</a:t>
            </a:r>
            <a:endParaRPr lang="en-GB"/>
          </a:p>
          <a:p>
            <a:pPr lvl="1"/>
            <a:r>
              <a:rPr lang="en-GB"/>
              <a:t>Best practices – who for?</a:t>
            </a:r>
          </a:p>
          <a:p>
            <a:r>
              <a:rPr lang="en-GB"/>
              <a:t>Keep it Generic</a:t>
            </a:r>
          </a:p>
          <a:p>
            <a:pPr lvl="1"/>
            <a:r>
              <a:rPr lang="en-GB"/>
              <a:t>Think ahead – to other channels, instruments, …</a:t>
            </a:r>
          </a:p>
          <a:p>
            <a:pPr lvl="1"/>
            <a:r>
              <a:rPr lang="en-GB"/>
              <a:t>Don’t hard code options and assumptions – variable names, correction formulae</a:t>
            </a:r>
          </a:p>
          <a:p>
            <a:r>
              <a:rPr lang="en-GB"/>
              <a:t>Start simple – but start now!</a:t>
            </a:r>
          </a:p>
          <a:p>
            <a:pPr lvl="1"/>
            <a:r>
              <a:rPr lang="en-GB"/>
              <a:t>E.g. start with a  strawman algorithm</a:t>
            </a:r>
          </a:p>
          <a:p>
            <a:pPr lvl="1"/>
            <a:r>
              <a:rPr lang="en-GB"/>
              <a:t>Identify issues with the algorithm and work in teams to solve</a:t>
            </a:r>
          </a:p>
          <a:p>
            <a:pPr lvl="1"/>
            <a:r>
              <a:rPr lang="en-GB"/>
              <a:t>Agree a common baseline algorithm</a:t>
            </a:r>
          </a:p>
          <a:p>
            <a:pPr lvl="1"/>
            <a:r>
              <a:rPr lang="en-GB"/>
              <a:t>Aim to iterate – e.g. tuning baseline algorithm for particular applications, instruments, …</a:t>
            </a:r>
          </a:p>
          <a:p>
            <a:pPr lvl="1"/>
            <a:r>
              <a:rPr lang="en-GB"/>
              <a:t>Draft manuscripts collaboratively – really helps identify little differences</a:t>
            </a:r>
          </a:p>
          <a:p>
            <a:r>
              <a:rPr lang="en-GB"/>
              <a:t>Agree a community reference for inter-calibration products</a:t>
            </a:r>
          </a:p>
          <a:p>
            <a:pPr lvl="1"/>
            <a:r>
              <a:rPr lang="en-GB"/>
              <a:t>Agree ways to compare references </a:t>
            </a:r>
          </a:p>
          <a:p>
            <a:pPr lvl="1"/>
            <a:r>
              <a:rPr lang="en-GB"/>
              <a:t>Consider combining where possible (consistent)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01160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235BB-0E5D-1075-06A0-045DDA782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69347-B837-1192-BE08-B13D0FC21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SNO/Vicarious Calibration Focus Group Plan for 2026/27</a:t>
            </a:r>
            <a:endParaRPr lang="en-IE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52F54-775C-7C0B-B872-DE6A9A7F55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925286"/>
            <a:ext cx="11627339" cy="5750935"/>
          </a:xfrm>
        </p:spPr>
        <p:txBody>
          <a:bodyPr>
            <a:normAutofit fontScale="55000" lnSpcReduction="20000"/>
          </a:bodyPr>
          <a:lstStyle/>
          <a:p>
            <a:r>
              <a:rPr lang="en-GB"/>
              <a:t>Review </a:t>
            </a:r>
            <a:r>
              <a:rPr lang="en-GB" err="1"/>
              <a:t>Bootstap</a:t>
            </a:r>
            <a:r>
              <a:rPr lang="en-GB"/>
              <a:t> approach to uncertainty estimation of inter-calibration algorithms</a:t>
            </a:r>
          </a:p>
          <a:p>
            <a:pPr lvl="1"/>
            <a:r>
              <a:rPr lang="en-GB"/>
              <a:t>Jointly with other GRWG Sub-Groups</a:t>
            </a:r>
          </a:p>
          <a:p>
            <a:pPr lvl="1"/>
            <a:endParaRPr lang="en-GB"/>
          </a:p>
          <a:p>
            <a:r>
              <a:rPr lang="en-GB"/>
              <a:t>Consolidate proposal for a baseline SNO algorithm + how to optimise thresholds</a:t>
            </a:r>
          </a:p>
          <a:p>
            <a:pPr lvl="1"/>
            <a:r>
              <a:rPr lang="en-GB"/>
              <a:t>and uncertainty framework</a:t>
            </a:r>
          </a:p>
          <a:p>
            <a:pPr lvl="1"/>
            <a:r>
              <a:rPr lang="en-GB"/>
              <a:t>for independent evaluation by different groups – with different sensors</a:t>
            </a:r>
          </a:p>
          <a:p>
            <a:pPr lvl="1"/>
            <a:r>
              <a:rPr lang="en-GB"/>
              <a:t>Consider extension to hybrid NWP+SNO approach</a:t>
            </a:r>
          </a:p>
          <a:p>
            <a:pPr lvl="1"/>
            <a:r>
              <a:rPr lang="en-GB"/>
              <a:t>Consider extension to SCO (Simultaneous Conical Overpass)</a:t>
            </a:r>
          </a:p>
          <a:p>
            <a:pPr lvl="1"/>
            <a:endParaRPr lang="en-GB"/>
          </a:p>
          <a:p>
            <a:r>
              <a:rPr lang="en-IE"/>
              <a:t>Continue Review of Vicarious inter-calibration algorithms</a:t>
            </a:r>
          </a:p>
          <a:p>
            <a:pPr lvl="1"/>
            <a:r>
              <a:rPr lang="en-IE"/>
              <a:t>Inviting experts to present at web meetings</a:t>
            </a:r>
          </a:p>
          <a:p>
            <a:pPr lvl="1"/>
            <a:r>
              <a:rPr lang="en-GB"/>
              <a:t>Consider extension to hybrid VIC+SNO approach</a:t>
            </a:r>
            <a:endParaRPr lang="en-IE"/>
          </a:p>
          <a:p>
            <a:pPr lvl="1"/>
            <a:endParaRPr lang="en-IE"/>
          </a:p>
          <a:p>
            <a:r>
              <a:rPr lang="en-GB"/>
              <a:t>Review IPWG inter-calibration requirements </a:t>
            </a:r>
          </a:p>
          <a:p>
            <a:pPr lvl="1"/>
            <a:r>
              <a:rPr lang="en-US"/>
              <a:t>Establish requirements for inter-calibration:​ Target instruments, channels, dynamic range​, Inter-calibration uncertainty, traceability​</a:t>
            </a:r>
          </a:p>
          <a:p>
            <a:pPr lvl="1"/>
            <a:r>
              <a:rPr lang="en-US"/>
              <a:t>Timeliness – lead time and update frequency​</a:t>
            </a:r>
          </a:p>
          <a:p>
            <a:pPr lvl="1"/>
            <a:r>
              <a:rPr lang="en-US"/>
              <a:t>Form of inter-calibration product: Algorithm, Coefficient Updates, Corrections, Re-calibration, …​</a:t>
            </a:r>
          </a:p>
          <a:p>
            <a:pPr lvl="1"/>
            <a:r>
              <a:rPr lang="en-US"/>
              <a:t>Compare requirements with capability of current algorithms​</a:t>
            </a:r>
          </a:p>
          <a:p>
            <a:pPr lvl="1"/>
            <a:r>
              <a:rPr lang="en-US"/>
              <a:t>Propose way forward​</a:t>
            </a:r>
            <a:endParaRPr lang="en-GB"/>
          </a:p>
          <a:p>
            <a:pPr lvl="1"/>
            <a:endParaRPr lang="en-GB"/>
          </a:p>
          <a:p>
            <a:r>
              <a:rPr lang="en-IE">
                <a:solidFill>
                  <a:srgbClr val="FF0000"/>
                </a:solidFill>
              </a:rPr>
              <a:t>Plan to be updated following group discussions:</a:t>
            </a:r>
          </a:p>
          <a:p>
            <a:pPr lvl="1"/>
            <a:r>
              <a:rPr lang="en-IE">
                <a:solidFill>
                  <a:srgbClr val="FF0000"/>
                </a:solidFill>
              </a:rPr>
              <a:t>4w - Inter-calibration of small satellites</a:t>
            </a:r>
          </a:p>
          <a:p>
            <a:pPr lvl="1"/>
            <a:r>
              <a:rPr lang="en-IE">
                <a:solidFill>
                  <a:srgbClr val="FF0000"/>
                </a:solidFill>
              </a:rPr>
              <a:t>4y - Defining methods for hyperspectral MW sounders inter-calibration </a:t>
            </a:r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132489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pPr lvl="0"/>
            <a:r>
              <a:rPr lang="en-GB" sz="2800" noProof="0">
                <a:solidFill>
                  <a:srgbClr val="38484E"/>
                </a:solidFill>
                <a:latin typeface="Bahnschrift SemiLight"/>
              </a:rPr>
              <a:t>Thank you!</a:t>
            </a:r>
          </a:p>
          <a:p>
            <a:pPr lvl="0"/>
            <a:r>
              <a:rPr lang="en-GB" sz="2000" noProof="0">
                <a:solidFill>
                  <a:srgbClr val="38484E"/>
                </a:solidFill>
                <a:latin typeface="Bahnschrift Light"/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330055260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0E513-4E7F-E6FF-2F3F-1111027F0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40953-1E26-10EC-949C-F47516D9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0980"/>
            <a:r>
              <a:rPr lang="en-GB">
                <a:latin typeface="Bahnschrift SemiLight"/>
                <a:cs typeface="Arial"/>
              </a:rPr>
              <a:t>EUMETSAT Microwave GSICS Activities 2025/26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BEB8A-C801-606B-E7C7-2C1EDD2B52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925286"/>
            <a:ext cx="11627339" cy="5750935"/>
          </a:xfrm>
        </p:spPr>
        <p:txBody>
          <a:bodyPr>
            <a:normAutofit fontScale="92500" lnSpcReduction="10000"/>
          </a:bodyPr>
          <a:lstStyle/>
          <a:p>
            <a:pPr marL="327660" indent="-327660"/>
            <a:r>
              <a:rPr lang="en-IE" sz="2900" b="1">
                <a:latin typeface="Bahnschrift Light"/>
                <a:ea typeface="Roboto"/>
                <a:cs typeface="Arial"/>
              </a:rPr>
              <a:t>Sterna Inter-Calibration </a:t>
            </a:r>
            <a:endParaRPr lang="en-US" sz="2900" b="1">
              <a:solidFill>
                <a:srgbClr val="FFFFFF"/>
              </a:solidFill>
              <a:latin typeface="Bahnschrift Light"/>
              <a:ea typeface="Roboto"/>
              <a:cs typeface="Arial"/>
            </a:endParaRPr>
          </a:p>
          <a:p>
            <a:pPr marL="914400" lvl="1" indent="-351155"/>
            <a:r>
              <a:rPr lang="en-IE" sz="2500" b="1">
                <a:latin typeface="Bahnschrift Light"/>
                <a:ea typeface="Roboto"/>
                <a:cs typeface="Arial"/>
              </a:rPr>
              <a:t>Spectral Band Adjustment Functions &amp; Cloud Detection algorithm</a:t>
            </a:r>
            <a:endParaRPr lang="en-US" sz="2500" b="1">
              <a:solidFill>
                <a:srgbClr val="FFFFFF"/>
              </a:solidFill>
              <a:latin typeface="Bahnschrift Light"/>
              <a:ea typeface="Roboto"/>
              <a:cs typeface="Arial"/>
            </a:endParaRPr>
          </a:p>
          <a:p>
            <a:pPr marL="914400" lvl="1" indent="-351155"/>
            <a:r>
              <a:rPr lang="en-IE" sz="2500" b="1">
                <a:latin typeface="Bahnschrift Light"/>
                <a:ea typeface="Roboto"/>
                <a:cs typeface="Arial"/>
              </a:rPr>
              <a:t>OCTM (“Warm SNO”) inter-calibration algorithm</a:t>
            </a:r>
            <a:endParaRPr lang="en-US" sz="2500" b="1">
              <a:solidFill>
                <a:srgbClr val="FFFFFF"/>
              </a:solidFill>
              <a:latin typeface="Bahnschrift Light"/>
              <a:ea typeface="Roboto"/>
              <a:cs typeface="Arial"/>
            </a:endParaRPr>
          </a:p>
          <a:p>
            <a:pPr marL="914400" lvl="1" indent="-351155"/>
            <a:r>
              <a:rPr lang="en-IE" sz="2500" b="1" dirty="0">
                <a:latin typeface="Bahnschrift Light"/>
                <a:ea typeface="Roboto"/>
                <a:cs typeface="Arial"/>
              </a:rPr>
              <a:t>Vicarious Inter-Calibration </a:t>
            </a:r>
            <a:r>
              <a:rPr lang="en-IE" sz="2500" b="1" dirty="0" err="1">
                <a:latin typeface="Bahnschrift Light"/>
                <a:ea typeface="Roboto"/>
                <a:cs typeface="Arial"/>
              </a:rPr>
              <a:t>inter-calibration</a:t>
            </a:r>
            <a:r>
              <a:rPr lang="en-IE" sz="2500" b="1" dirty="0">
                <a:latin typeface="Bahnschrift Light"/>
                <a:ea typeface="Roboto"/>
                <a:cs typeface="Arial"/>
              </a:rPr>
              <a:t> algorithm</a:t>
            </a:r>
            <a:endParaRPr lang="en-US" sz="2500" b="1" dirty="0">
              <a:solidFill>
                <a:srgbClr val="FFFFFF"/>
              </a:solidFill>
              <a:latin typeface="Bahnschrift Light"/>
              <a:ea typeface="Roboto"/>
              <a:cs typeface="Arial"/>
            </a:endParaRPr>
          </a:p>
          <a:p>
            <a:pPr marL="914400" lvl="1" indent="-351155"/>
            <a:r>
              <a:rPr lang="en-IE" sz="2500" b="1">
                <a:latin typeface="Bahnschrift Light"/>
                <a:ea typeface="Roboto"/>
                <a:cs typeface="Arial"/>
              </a:rPr>
              <a:t>Uncertainty Analysis – potential application to other GSICS Sub-Groups</a:t>
            </a:r>
            <a:endParaRPr lang="en-US" sz="2500" b="1">
              <a:solidFill>
                <a:srgbClr val="FFFFFF"/>
              </a:solidFill>
              <a:latin typeface="Bahnschrift Light"/>
              <a:ea typeface="Roboto"/>
              <a:cs typeface="Arial"/>
            </a:endParaRPr>
          </a:p>
          <a:p>
            <a:pPr marL="914400" lvl="1" indent="-351155"/>
            <a:r>
              <a:rPr lang="en-IE" sz="2500" b="1">
                <a:latin typeface="Bahnschrift Light"/>
                <a:ea typeface="Roboto"/>
                <a:cs typeface="Arial"/>
              </a:rPr>
              <a:t>Study Report and ATBDs to be published at </a:t>
            </a:r>
            <a:r>
              <a:rPr lang="en-IE" sz="2500" b="1" dirty="0">
                <a:solidFill>
                  <a:srgbClr val="FFFFFF"/>
                </a:solidFill>
                <a:latin typeface="Bahnschrift Light"/>
                <a:ea typeface="Roboto"/>
                <a:cs typeface="Arial"/>
                <a:hlinkClick r:id="rId2"/>
              </a:rPr>
              <a:t>https://www.eumetsat.int/science-studies</a:t>
            </a:r>
            <a:r>
              <a:rPr lang="en-IE" sz="2500" b="1" dirty="0">
                <a:latin typeface="Bahnschrift Light"/>
                <a:ea typeface="Roboto"/>
                <a:cs typeface="Arial"/>
              </a:rPr>
              <a:t> </a:t>
            </a:r>
            <a:endParaRPr lang="en-US" sz="2500" b="1">
              <a:solidFill>
                <a:srgbClr val="FFFFFF"/>
              </a:solidFill>
              <a:latin typeface="Bahnschrift Light"/>
              <a:ea typeface="Roboto"/>
              <a:cs typeface="Arial"/>
            </a:endParaRPr>
          </a:p>
          <a:p>
            <a:pPr marL="914400" lvl="1" indent="-351155"/>
            <a:r>
              <a:rPr lang="en-IE" sz="2500" b="1" dirty="0">
                <a:latin typeface="Bahnschrift Light"/>
                <a:ea typeface="Roboto"/>
                <a:cs typeface="Arial"/>
              </a:rPr>
              <a:t>Implementation Plan: derive corrections to Calibration Coefficient </a:t>
            </a:r>
            <a:r>
              <a:rPr lang="en-IE" sz="2500" b="1" dirty="0" err="1">
                <a:latin typeface="Bahnschrift Light"/>
                <a:ea typeface="Roboto"/>
                <a:cs typeface="Arial"/>
              </a:rPr>
              <a:t>DataBase</a:t>
            </a:r>
            <a:r>
              <a:rPr lang="en-IE" sz="2500" b="1" dirty="0">
                <a:latin typeface="Bahnschrift Light"/>
                <a:ea typeface="Roboto"/>
                <a:cs typeface="Arial"/>
              </a:rPr>
              <a:t> (CCDB), </a:t>
            </a:r>
            <a:br>
              <a:rPr lang="en-IE" sz="2500" b="1" dirty="0">
                <a:latin typeface="Bahnschrift Light"/>
                <a:ea typeface="Roboto"/>
                <a:cs typeface="Arial"/>
              </a:rPr>
            </a:br>
            <a:r>
              <a:rPr lang="en-IE" sz="2500" b="1" dirty="0">
                <a:latin typeface="Bahnschrift Light"/>
                <a:ea typeface="Roboto"/>
                <a:cs typeface="Arial"/>
              </a:rPr>
              <a:t>based on biases found in inter-calibration algorithms</a:t>
            </a:r>
            <a:endParaRPr lang="en-IE" sz="2500" b="1" dirty="0"/>
          </a:p>
          <a:p>
            <a:pPr marL="327660" indent="-327660"/>
            <a:r>
              <a:rPr lang="en-IE" sz="2900">
                <a:latin typeface="Bahnschrift Light"/>
                <a:ea typeface="Roboto"/>
                <a:cs typeface="Arial"/>
              </a:rPr>
              <a:t>Leading SNO/Vicarious Inter-Calibration Focus Group</a:t>
            </a:r>
            <a:endParaRPr lang="en-IE"/>
          </a:p>
          <a:p>
            <a:pPr marL="914400" lvl="1" indent="-351155"/>
            <a:r>
              <a:rPr lang="en-IE" sz="2500">
                <a:latin typeface="Bahnschrift Light"/>
                <a:ea typeface="Roboto"/>
                <a:cs typeface="Arial"/>
              </a:rPr>
              <a:t>3 meetings</a:t>
            </a:r>
          </a:p>
          <a:p>
            <a:pPr marL="327660" indent="-327660"/>
            <a:r>
              <a:rPr lang="en-IE" sz="2900">
                <a:latin typeface="Bahnschrift Light"/>
                <a:ea typeface="Roboto"/>
                <a:cs typeface="Arial"/>
              </a:rPr>
              <a:t>Contribution to Microwave Moon Focus Group</a:t>
            </a:r>
          </a:p>
          <a:p>
            <a:pPr marL="914400" lvl="1" indent="-351155"/>
            <a:r>
              <a:rPr lang="en-IE" sz="2500">
                <a:latin typeface="Bahnschrift Light"/>
                <a:ea typeface="Roboto"/>
                <a:cs typeface="Arial"/>
              </a:rPr>
              <a:t>Analysis of AWS lunar intrusions for pointing and FOV validation</a:t>
            </a:r>
          </a:p>
          <a:p>
            <a:pPr marL="327660" indent="-327660"/>
            <a:r>
              <a:rPr lang="en-IE" sz="2900">
                <a:latin typeface="Bahnschrift Light"/>
                <a:ea typeface="Roboto"/>
                <a:cs typeface="Arial"/>
              </a:rPr>
              <a:t>Contribution to Technology &amp; Testing Focus Group</a:t>
            </a:r>
          </a:p>
          <a:p>
            <a:pPr marL="914400" lvl="1" indent="-351155"/>
            <a:r>
              <a:rPr lang="en-IE" sz="2500">
                <a:latin typeface="Bahnschrift Light"/>
                <a:ea typeface="Roboto"/>
                <a:cs typeface="Arial"/>
              </a:rPr>
              <a:t>Recommendations for on-ground tests, SRF format</a:t>
            </a:r>
          </a:p>
          <a:p>
            <a:pPr marL="327660" indent="-327660"/>
            <a:endParaRPr lang="en-IE"/>
          </a:p>
          <a:p>
            <a:endParaRPr lang="en-I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57332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_Programmes Template">
  <a:themeElements>
    <a:clrScheme name="EUMETSAT 2021 Colours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">
      <a:majorFont>
        <a:latin typeface="Bahnschrift SemiLight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Programmes)" id="{96745099-B8B5-493A-960A-EEAE97F9475A}" vid="{CE508AB9-3B00-4A2D-AF5F-5B8FF2D6E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X6PPVAVDZMSZ-613157859-13472</_dlc_DocId>
    <lcf76f155ced4ddcb4097134ff3c332f xmlns="b872a7c1-ed7f-4c06-9e7d-9181e1c04fc6">
      <Terms xmlns="http://schemas.microsoft.com/office/infopath/2007/PartnerControls"/>
    </lcf76f155ced4ddcb4097134ff3c332f>
    <TaxCatchAll xmlns="cfab5f87-ed30-4dbb-a820-4234a14babf6" xsi:nil="true"/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https://wmoomm.sharepoint.com/sites/Collaboration/_layouts/15/DocIdRedir.aspx?ID=X6PPVAVDZMSZ-613157859-13472</Url>
      <Description>X6PPVAVDZMSZ-613157859-13472</Description>
    </_dlc_DocIdUrl>
  </documentManagement>
</p:propertie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2E23F693-8526-4360-8F8D-0E58BD7D4862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6748CFE-CE2C-41EE-A18A-0171AA7D43AD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23FF607-9F47-4BCC-86A2-851DEB96A88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1985426-93B8-4C82-954E-53CA5634C743}">
  <ds:schemaRefs>
    <ds:schemaRef ds:uri="715fcdb6-58ff-4d84-993c-bb26a5b54815"/>
    <ds:schemaRef ds:uri="b872a7c1-ed7f-4c06-9e7d-9181e1c04fc6"/>
    <ds:schemaRef ds:uri="cfab5f87-ed30-4dbb-a820-4234a14babf6"/>
    <ds:schemaRef ds:uri="http://schemas.microsoft.com/office/2006/metadata/properties"/>
    <ds:schemaRef ds:uri="http://schemas.microsoft.com/office/infopath/2007/PartnerControls"/>
  </ds:schemaRefs>
</ds:datastoreItem>
</file>

<file path=customXml/itemProps5.xml><?xml version="1.0" encoding="utf-8"?>
<ds:datastoreItem xmlns:ds="http://schemas.openxmlformats.org/officeDocument/2006/customXml" ds:itemID="{F51C45BD-B646-4F99-B931-349D5A9F5F4C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2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3_Programmes Template</vt:lpstr>
      <vt:lpstr>PowerPoint Presentation</vt:lpstr>
      <vt:lpstr>Review of SNO/Vicarious Focus Group Meetings 2025/26</vt:lpstr>
      <vt:lpstr>Sterna Inter-Calibration Study – Indra + UPC</vt:lpstr>
      <vt:lpstr>Sterna Inter-Calibration Study – Indra + UPC</vt:lpstr>
      <vt:lpstr>Sterna Inter-Calibration Study – Indra + UPC</vt:lpstr>
      <vt:lpstr>Sterna Inter-Calibration Study – Indra + UPC</vt:lpstr>
      <vt:lpstr>Inter-calibration Uncertainty Approaches</vt:lpstr>
      <vt:lpstr>No Update to SNO Literature Review Spreadsheet</vt:lpstr>
      <vt:lpstr>NWP+RTM Double Difference</vt:lpstr>
      <vt:lpstr>Hybrid Vicarious/SNO + NWP+RTM Double Difference</vt:lpstr>
      <vt:lpstr>SCO Simultaneous Conical Overpasses for MWI/ICI</vt:lpstr>
      <vt:lpstr>SCO Challenges</vt:lpstr>
      <vt:lpstr>Lessons from developing GSICS IR products</vt:lpstr>
      <vt:lpstr>SNO/Vicarious Calibration Focus Group Plan for 2026/27</vt:lpstr>
      <vt:lpstr>PowerPoint Presentation</vt:lpstr>
      <vt:lpstr>EUMETSAT Microwave GSICS Activities 2025/26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Jörg Ackermann</dc:creator>
  <cp:revision>26</cp:revision>
  <dcterms:created xsi:type="dcterms:W3CDTF">2025-02-19T17:10:20Z</dcterms:created>
  <dcterms:modified xsi:type="dcterms:W3CDTF">2026-03-26T16:04:47Z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0x01010074A2E87CC028834B9BA9E2783CC7F26B</vt:lpwstr>
  </property>
  <property fmtid="{D5CDD505-2E9C-101B-9397-08002B2CF9AE}" pid="4" name="_dlc_DocIdItemGuid">
    <vt:lpwstr>5812aaf2-b819-4012-bc16-1382d2cd3e4a</vt:lpwstr>
  </property>
</Properties>
</file>