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3"/>
  </p:notesMasterIdLst>
  <p:sldIdLst>
    <p:sldId id="257" r:id="rId2"/>
    <p:sldId id="258" r:id="rId3"/>
    <p:sldId id="267" r:id="rId4"/>
    <p:sldId id="273" r:id="rId5"/>
    <p:sldId id="274" r:id="rId6"/>
    <p:sldId id="277" r:id="rId7"/>
    <p:sldId id="275" r:id="rId8"/>
    <p:sldId id="276" r:id="rId9"/>
    <p:sldId id="265" r:id="rId10"/>
    <p:sldId id="278" r:id="rId11"/>
    <p:sldId id="279" r:id="rId12"/>
    <p:sldId id="280" r:id="rId13"/>
    <p:sldId id="281" r:id="rId14"/>
    <p:sldId id="282" r:id="rId15"/>
    <p:sldId id="283" r:id="rId16"/>
    <p:sldId id="284" r:id="rId17"/>
    <p:sldId id="263" r:id="rId18"/>
    <p:sldId id="287" r:id="rId19"/>
    <p:sldId id="285" r:id="rId20"/>
    <p:sldId id="286" r:id="rId21"/>
    <p:sldId id="272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36E2"/>
    <a:srgbClr val="DF0A14"/>
    <a:srgbClr val="E3000C"/>
    <a:srgbClr val="F007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F47F3F-312C-BB43-846C-831F81F7B7CE}" v="1707" dt="2026-08-05T03:17:00.64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5361"/>
    <p:restoredTop sz="72534"/>
  </p:normalViewPr>
  <p:slideViewPr>
    <p:cSldViewPr snapToGrid="0">
      <p:cViewPr varScale="1">
        <p:scale>
          <a:sx n="86" d="100"/>
          <a:sy n="86" d="100"/>
        </p:scale>
        <p:origin x="1416" y="184"/>
      </p:cViewPr>
      <p:guideLst/>
    </p:cSldViewPr>
  </p:slideViewPr>
  <p:notesTextViewPr>
    <p:cViewPr>
      <p:scale>
        <a:sx n="80" d="100"/>
        <a:sy n="8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6F4833-4640-5C45-986B-B1119F893AD7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96FA46-732B-3D48-8B5E-AB2A28ADFC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99579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Hello, </a:t>
            </a:r>
          </a:p>
          <a:p>
            <a:r>
              <a:rPr lang="en-US" dirty="0"/>
              <a:t>I’m Jongjin Seo from University of Wisconsin-Madison.</a:t>
            </a:r>
          </a:p>
          <a:p>
            <a:r>
              <a:rPr lang="en-US" dirty="0"/>
              <a:t>I’m so happy to share some information about PATMOS-x v7 which is the updated satellite-based climate cloud records since 1980.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4223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82317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93358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86A65-C345-41BC-750D-C9822EF064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727D4B8-8B1B-67C5-6E2D-4533ADCA1E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E7A36B3-4598-0A1E-83C3-68535FB743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0694A1-F77F-3BB8-955F-FFB89946C4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02888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ABFAED-21F7-89C6-11A4-4F5F5C1D47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079084D-D382-7EF6-4B25-9A838192F4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6C4063-D822-15DD-E2B8-424814CD4F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5D3992-F7EE-2510-3035-ED6A915B2A5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4390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A222E-72CD-BB53-0E06-C2409835F8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13E6C9-C16E-55FB-5045-7C27E87367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98DF0D-8E62-4AF3-C3C0-6C70195B8D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102E95-8226-9895-9892-86CB844ECE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96095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A539C-B5C8-38E3-4B3F-D066B6E2CC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80244F7-1052-0A70-B5D2-C13D662E43A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BB147C2-5227-6245-2D30-906E9567D2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45E7CB2-0B2D-F30B-3316-9A98E583241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20826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72F1C5-3418-807D-7E06-706F09ECFE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161D781-FA3A-CB5D-4181-CB3F64985A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8062DA-17CE-908F-18EC-9A7D4916F09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7D3E61-17EA-02F2-B0B3-B843CD0550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235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512942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DDBCB3-D990-A6DE-9D88-DF3AA2AE94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D687737-72BF-D32F-2A2F-48F6B8508B0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3087DC-8514-E138-EE15-CB8175CD5E2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27ACA6-4B78-BE05-B048-85CD8D044AF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759900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37B4E1-BC5A-A566-CD03-BBD119154A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1D98CE3-B1FE-979B-A44E-0B108A11987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1606F73-ACE2-E6BB-63D8-4755444156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D942F1-33E1-49F1-7C0B-0172124BA8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8108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1B27B0E-D202-69A4-8FBC-B74C9B2AA6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9D3D60-A39A-3C1C-BD19-1392972F59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B3F072C-9BCB-6DD0-FECE-E0055B9C544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EAE60C-4F78-2D2F-00FE-E978015AF3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18872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5D30D7-9AFA-1C7D-02F6-40006C87CB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82FB1F1-CBDE-AE0B-852D-3AE883C717C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92B966-4552-3164-5926-D7103E0366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BF584A-C370-EE2D-4B79-EA6A8E6B41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59139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C04788-7422-C373-98AF-0123C6F3C9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09FE6C-51BB-AFD1-D2ED-743410CEFA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6ED743-F904-F60D-61A7-0BF2DCAE972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47F008-262E-978F-61D7-7EC9DD6A4FB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657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AA39DD-B7C7-757B-AEAC-1CE414641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DABCF5-F6A5-B8CD-0F31-DA400A589D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728931C-2724-EA15-4FFB-B97FC3D827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35B33C-81B5-4901-0141-D08921C4706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3904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2D077-1C4C-747F-C4B5-915B8A413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92837F-0180-A5BE-7479-770FD655A5F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E8D98EB-F59B-9081-92A5-993243E753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362277-2206-5542-726E-B7C4EA5DB6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0207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34194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46980B-9D6D-469D-FC58-6DF5419DC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428886-5D83-56D0-3599-A917826ABD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FF29108-1311-41C3-1E31-A87699D160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4E0EDCD-F7FF-4D14-F497-DCBEA7B9DF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02244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E5E97-0E31-DD4F-1CC3-385569AAA1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AF46781-A436-A153-B91C-7B09CF1217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E2E69A-8CB8-1940-A9D7-237D11B56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0056ED-E987-7C9D-6491-BEF404A430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2929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AC396F-621E-BFC5-3413-25C4429E2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506EAEF-C040-B807-AD16-FC1764290B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92DC2DA-F138-C3EA-AE9B-330DF9401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107FD17-7E0E-910E-B49F-81E8A245DE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9306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E96FA46-732B-3D48-8B5E-AB2A28ADFC59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334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435CAE-4992-7EC8-DEF0-A66E675E7A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561427C-5438-61D2-50B8-84A0032007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DA3598-63B3-9F0D-EE9F-D8119A07A5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5B92F-396F-B967-83D9-A807ADEB1B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698826-074D-D262-995A-221641E83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6585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9EE0E3-E71C-FC0E-668B-7CBCCD78BB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27E5D0-15EA-2DB2-AAD6-48C9B09116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C72DCF-53AF-5E14-A12F-854A5ABA96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490095-E760-7BC3-08A4-37DF1AE3E6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C2C551-4D85-28FB-93B1-A95A726EA9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7006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061A8D-3A7A-004F-C5F4-E974A5C816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277E53-1B4F-D43D-17F1-A7E0FE61B6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EB2879-2402-491B-8E92-97B630EC27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B30C0E-744B-8F9D-1950-559FA7ED7F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D611B9-A99C-D971-6FB4-58B4EE0E9A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1944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72FD4-89A5-D490-A4F0-73EE5409FC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5702A9-6A80-AF58-49A6-0D51A1C1464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7F8C4-803F-B27E-F87A-BF6BC7E57F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BE1ECB-554D-C871-FBD7-DC5D8560E8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1D9AFF-0D0F-1018-F15C-F87921655D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41E0D0-DAB7-EACF-D360-E14CC4A1A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3860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999A1B-6438-707E-A060-4D81FBE456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8E5461-C171-2081-7D7F-327D4967B2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680F54-6B1D-9772-D4F0-9BC2494D7C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4D9321D-9AB0-29DB-9EC3-0EA919EF9C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24D4E47-A3DD-F063-DB71-CB6DDF25F4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3BB060-28F3-2CC6-0625-06D4218ED3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AF04CB-60AD-B67B-9B49-55CC153B35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C976C01-B62B-E015-12B5-CC2486D4BC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5219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C39B3-4720-1D15-0B38-6D54AE8144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1F2DEEA-C593-705D-5469-0D9CEC1D9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C67D7CD-CF84-09A3-0F90-8EBCD9D60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763C062-98ED-9E30-F6B8-F804C3796F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0608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08FB16E-DB5C-14B1-474C-6F473FE3D5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59D87A9-B963-A924-83C1-B32A0896F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6D401B8-6F19-445A-EA8E-4837109D2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94504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C8B741-1A4E-1F54-522D-F8D44FBBB7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22EE02-271D-00BC-909E-7CA26BDAF73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E52EA2-EF4C-F1BF-3D00-009E656E99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4710B63-E6EC-CBBB-293B-E4FADE0F76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D1C91C-5E8B-EB57-FE1A-F560DAACD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B9A99D-57FC-6B12-17BC-9B8990367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9471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C434C-6092-A46A-AD93-7B705032E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A1D440-1279-CF61-C1BB-D9B65FD50BC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3AEB2DF-BA9A-F952-24BB-99191BEC66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6E28B01-B958-DF4A-1ABE-F6F07BA9AD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7FC64-4927-192C-CB72-69EBAB96B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559281-A250-0CB2-6831-ACB7DEE901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9787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12FAA8-424F-2B84-0113-C42DD2B56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4E618B-02CC-CB7A-6583-334E15E697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197058-9708-E6DB-DE36-1617283FC0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B43ED1-B02B-6AB8-4327-BB34BEFCEE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61FC62-2703-1E6B-2AD8-6BD812BDE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84127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02E0ED-7BF2-ED15-A606-C380DE11F0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2C2BAEA-E0E8-1760-2985-E7C723C71BF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F0E35A-40E0-D374-5796-47B98199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7CBA4D-E5A6-A749-F96A-EB3D1E0CB9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F54EB8-E166-8480-4374-8F6CC4079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113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B76D787-69CA-59CE-01DE-C1AB42D7DD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33BEFB-FACA-AC13-6904-E92CC8AB86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5002AE-CDC0-7F14-79C8-3F6E7C885B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AEE24BD-C1C1-D840-935C-E079EDC2FC2B}" type="datetimeFigureOut">
              <a:rPr lang="en-US" smtClean="0"/>
              <a:t>9/10/26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A5CAE6-557B-4BD5-69A6-42518F232E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10B76C3-A302-A5D1-E05D-E2F5570A98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A75408-FFED-5641-97BA-B0A717B7C7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96694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13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5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20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10" Type="http://schemas.openxmlformats.org/officeDocument/2006/relationships/image" Target="../media/image23.png"/><Relationship Id="rId4" Type="http://schemas.openxmlformats.org/officeDocument/2006/relationships/image" Target="../media/image21.png"/><Relationship Id="rId9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10" Type="http://schemas.openxmlformats.org/officeDocument/2006/relationships/image" Target="../media/image27.png"/><Relationship Id="rId4" Type="http://schemas.openxmlformats.org/officeDocument/2006/relationships/image" Target="../media/image2.png"/><Relationship Id="rId9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32.png"/><Relationship Id="rId7" Type="http://schemas.openxmlformats.org/officeDocument/2006/relationships/image" Target="../media/image4.jpeg"/><Relationship Id="rId12" Type="http://schemas.openxmlformats.org/officeDocument/2006/relationships/image" Target="../media/image3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36.png"/><Relationship Id="rId5" Type="http://schemas.openxmlformats.org/officeDocument/2006/relationships/image" Target="../media/image2.png"/><Relationship Id="rId10" Type="http://schemas.openxmlformats.org/officeDocument/2006/relationships/image" Target="../media/image35.png"/><Relationship Id="rId4" Type="http://schemas.openxmlformats.org/officeDocument/2006/relationships/image" Target="../media/image33.png"/><Relationship Id="rId9" Type="http://schemas.openxmlformats.org/officeDocument/2006/relationships/image" Target="../media/image3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39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0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43.png"/><Relationship Id="rId5" Type="http://schemas.openxmlformats.org/officeDocument/2006/relationships/image" Target="../media/image2.png"/><Relationship Id="rId10" Type="http://schemas.openxmlformats.org/officeDocument/2006/relationships/image" Target="../media/image42.png"/><Relationship Id="rId4" Type="http://schemas.openxmlformats.org/officeDocument/2006/relationships/image" Target="../media/image41.png"/><Relationship Id="rId9" Type="http://schemas.openxmlformats.org/officeDocument/2006/relationships/image" Target="../media/image3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44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47.png"/><Relationship Id="rId5" Type="http://schemas.openxmlformats.org/officeDocument/2006/relationships/image" Target="../media/image2.png"/><Relationship Id="rId10" Type="http://schemas.openxmlformats.org/officeDocument/2006/relationships/image" Target="../media/image46.png"/><Relationship Id="rId4" Type="http://schemas.openxmlformats.org/officeDocument/2006/relationships/image" Target="../media/image45.png"/><Relationship Id="rId9" Type="http://schemas.openxmlformats.org/officeDocument/2006/relationships/image" Target="../media/image3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10" Type="http://schemas.openxmlformats.org/officeDocument/2006/relationships/image" Target="../media/image37.png"/><Relationship Id="rId4" Type="http://schemas.openxmlformats.org/officeDocument/2006/relationships/image" Target="../media/image3.png"/><Relationship Id="rId9" Type="http://schemas.openxmlformats.org/officeDocument/2006/relationships/image" Target="../media/image50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52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53.png"/><Relationship Id="rId7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54.png"/><Relationship Id="rId9" Type="http://schemas.openxmlformats.org/officeDocument/2006/relationships/image" Target="../media/image3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2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ilding next to a body of water&#10;&#10;AI-generated content may be incorrect.">
            <a:extLst>
              <a:ext uri="{FF2B5EF4-FFF2-40B4-BE49-F238E27FC236}">
                <a16:creationId xmlns:a16="http://schemas.microsoft.com/office/drawing/2014/main" id="{E3F845D1-3D1D-976A-E1CA-E9DFB6F6E10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5000"/>
          </a:blip>
          <a:stretch>
            <a:fillRect/>
          </a:stretch>
        </p:blipFill>
        <p:spPr>
          <a:xfrm>
            <a:off x="0" y="1030874"/>
            <a:ext cx="12214302" cy="480502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4FED9EBA-F4E8-CB7D-F6E4-D744CCC8C3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448" y="1944335"/>
            <a:ext cx="10995103" cy="3197583"/>
          </a:xfrm>
        </p:spPr>
        <p:txBody>
          <a:bodyPr>
            <a:normAutofit fontScale="25000" lnSpcReduction="20000"/>
          </a:bodyPr>
          <a:lstStyle/>
          <a:p>
            <a:r>
              <a:rPr lang="en-US" sz="21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PATMOS-x v7.0: Updated Satellite-Based Climate Cloud Records since 1980 </a:t>
            </a:r>
          </a:p>
          <a:p>
            <a:r>
              <a:rPr lang="en-US" sz="216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(calibration of visible channels)</a:t>
            </a:r>
            <a:endParaRPr lang="en-US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US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endParaRPr lang="en-US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sz="12800" dirty="0">
                <a:latin typeface="Angsana New" panose="02020603050405020304" pitchFamily="18" charset="-34"/>
                <a:cs typeface="Angsana New" panose="02020603050405020304" pitchFamily="18" charset="-34"/>
              </a:rPr>
              <a:t>Jongjin Seo, Coda Phillips, Andrew Heidinger, and Michael Foster</a:t>
            </a:r>
          </a:p>
          <a:p>
            <a:r>
              <a:rPr lang="en-US" sz="128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2026 GSICS web meeting</a:t>
            </a:r>
          </a:p>
        </p:txBody>
      </p:sp>
      <p:pic>
        <p:nvPicPr>
          <p:cNvPr id="1026" name="Picture 2" descr="UW_logo_4color_pc.eps">
            <a:extLst>
              <a:ext uri="{FF2B5EF4-FFF2-40B4-BE49-F238E27FC236}">
                <a16:creationId xmlns:a16="http://schemas.microsoft.com/office/drawing/2014/main" id="{B51BC032-F814-583F-0590-3ECA0BA6E5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" y="87140"/>
            <a:ext cx="853045" cy="8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imss-logo-vector.eps">
            <a:extLst>
              <a:ext uri="{FF2B5EF4-FFF2-40B4-BE49-F238E27FC236}">
                <a16:creationId xmlns:a16="http://schemas.microsoft.com/office/drawing/2014/main" id="{23D7B960-B433-66F8-9CBB-614D7ECD04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04" y="44608"/>
            <a:ext cx="1218416" cy="8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DC7F87B0-6914-1B3C-2880-CD2D8AE9E7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750" y="22836"/>
            <a:ext cx="973200" cy="9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C3E51222-D289-7F9C-5804-D83FC7AF71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870" y="92348"/>
            <a:ext cx="1120302" cy="82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123CFDE-A65E-0FB7-1F22-79EC7BE7720B}"/>
              </a:ext>
            </a:extLst>
          </p:cNvPr>
          <p:cNvSpPr txBox="1"/>
          <p:nvPr/>
        </p:nvSpPr>
        <p:spPr>
          <a:xfrm>
            <a:off x="10263467" y="5870736"/>
            <a:ext cx="61116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jseo47@wisc.edu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18252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142409-D039-94C9-7F06-06F53D01C509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782752" cy="57554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What is the PATMOS-x (Pathfinder Atmospheres Extended)?</a:t>
                </a:r>
              </a:p>
              <a:p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Initiated by NOAA in collaboration with the CIMSS (Cooperative Institute for Meteorological Satellite Studies) at the University of Wisconsin-Madison.</a:t>
                </a:r>
              </a:p>
              <a:p>
                <a:endParaRPr lang="en-US" sz="1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Aims to produce consistent satellite-based CDRs (Climate Data Records) of </a:t>
                </a:r>
                <a:r>
                  <a:rPr lang="en-US" sz="28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calibrated radiometric observations, 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cloud properties, and surface products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using the CLAVR-x (Clouds from AVHRR Extended) software.</a:t>
                </a:r>
              </a:p>
              <a:p>
                <a:endParaRPr lang="en-US" sz="1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en-US" sz="28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PATMOS-x v6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retrieves cloud properties from only AVHRR/HIRS observations from NOAA-06 to NOAA-19 and    the MetOp satellites since 1980, while </a:t>
                </a:r>
                <a:r>
                  <a:rPr lang="en-US" sz="28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PATMOS-x v7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extends the record by processing VIIRS/</a:t>
                </a:r>
                <a:r>
                  <a:rPr lang="en-US" sz="28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CrIS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observations from the Soumi NPP, NOAA-20 and NOAA-21 satellites.</a:t>
                </a:r>
              </a:p>
              <a:p>
                <a:endParaRPr lang="en-US" sz="1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Widely used in many atmospheric studies; </a:t>
                </a:r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long-term changes in maritime clouds (Seo et al. 2025), Cloud controlling factor framework (</a:t>
                </a:r>
                <a:r>
                  <a:rPr lang="en-US" sz="26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Seethala</a:t>
                </a:r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et al. 2015), Microphysical cloud properties in marine boundary layer (Rausch et al. 2010), cloud-aerosol interactions (Zhao et al. 2013), and spatial </a:t>
                </a:r>
                <a:r>
                  <a:rPr lang="en-US" sz="26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dsitrubiton</a:t>
                </a:r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of water / ice path in comparison with climate models (Eliasson et al. 2011)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8142409-D039-94C9-7F06-06F53D01C50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782752" cy="5755422"/>
              </a:xfrm>
              <a:prstGeom prst="rect">
                <a:avLst/>
              </a:prstGeom>
              <a:blipFill>
                <a:blip r:embed="rId3"/>
                <a:stretch>
                  <a:fillRect l="-1076" t="-1319" r="-1399" b="-1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FB5A271C-5FC3-F058-27A6-0EB6F9FBFA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A8FAFD74-A9E7-05C1-1F36-8AE404DFBD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079379F1-8FDD-EABA-3AFC-38628AB41C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570BA62-ECA8-70BC-74B7-3F32BFFCAB30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E88267-E8B3-FDD9-F01D-469AEEB7D3A2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1 / 11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5FADBA9-F5EB-4716-4B02-AC67328C03C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32378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880449-F84A-F37D-25BD-F83900712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F5B9EB37-8E3F-201F-6D54-B99EDFA956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74C9648C-76A1-26C7-E346-6B06FEA03E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80C583B3-8E30-F3C1-F5F9-A501379ED500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709A4F0-2CB1-C87F-F26A-50E689A0E8A6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2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89134BFB-5E69-9417-6FCB-63B67273D6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FF93F481-C956-E2A9-AF2F-B22DE4CC01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3E500FB-370A-7B20-83FC-ACE59D7797F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6215" y="912393"/>
            <a:ext cx="11379570" cy="568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56609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D6E524-0636-B7A1-6297-9C1B84D42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D5FBF37-5B5B-6B29-5320-C93818C0DAE4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782752" cy="33547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Calibration of AVHRR’s visible channel </a:t>
                </a:r>
              </a:p>
              <a:p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The AVHRR lacks onboard visible calibration system.</a:t>
                </a:r>
                <a:r>
                  <a:rPr lang="ko-KR" alt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Calibration coefficients of the AVHRR reflectance channels change over time. The sensitivity of the AVHRR decreases with time for reasons not fully understood and not predictable. </a:t>
                </a:r>
              </a:p>
              <a:p>
                <a:endParaRPr lang="en-US" sz="1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Various inter-calibration methods employed to improve consistency throughout the PATMOS-x record.</a:t>
                </a:r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(Heidinger et al. 2002, 2003, 2010, and 2022; Molling et al. 2010)</a:t>
                </a:r>
              </a:p>
              <a:p>
                <a:endParaRPr lang="en-US" sz="1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6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2D5FBF37-5B5B-6B29-5320-C93818C0DAE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782752" cy="3354765"/>
              </a:xfrm>
              <a:prstGeom prst="rect">
                <a:avLst/>
              </a:prstGeom>
              <a:blipFill>
                <a:blip r:embed="rId3"/>
                <a:stretch>
                  <a:fillRect l="-1076" t="-2264" r="-75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102718FB-F640-4B4A-B7E6-7E87C097E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8C779F7D-EE2B-07AF-205A-A55AF11A48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38D8C18C-B6E0-B3F5-A530-360D3146FC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5193FA5-7B17-A6A5-5EFD-5FF0A136A126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1EE139-CF8C-101C-4C25-BEB3435C8D8A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1 / 11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3D5AEF-6ED2-6B88-BCFD-50E556F75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9F67434-46AE-9218-FE4C-A32FC9CB707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4443" y="3479607"/>
            <a:ext cx="5648802" cy="325657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EB37541E-4BF3-C1F8-382B-3A3DFE62E946}"/>
              </a:ext>
            </a:extLst>
          </p:cNvPr>
          <p:cNvSpPr txBox="1"/>
          <p:nvPr/>
        </p:nvSpPr>
        <p:spPr>
          <a:xfrm>
            <a:off x="4041304" y="6481611"/>
            <a:ext cx="62515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(Heidinger et al. 2003)</a:t>
            </a:r>
            <a:endParaRPr lang="en-US" sz="2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BFF2FD3-9EDB-8923-2B50-6A502FABA43D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60139" y="3754602"/>
            <a:ext cx="6458755" cy="233172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4142821-9041-71F1-8FF7-54FFD823DCEA}"/>
              </a:ext>
            </a:extLst>
          </p:cNvPr>
          <p:cNvSpPr txBox="1"/>
          <p:nvPr/>
        </p:nvSpPr>
        <p:spPr>
          <a:xfrm>
            <a:off x="6035333" y="6025562"/>
            <a:ext cx="62515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(Foster et al. 2023)</a:t>
            </a:r>
            <a:endParaRPr lang="en-US" sz="20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A73BCDD-D725-137B-C61D-979F4420FC45}"/>
              </a:ext>
            </a:extLst>
          </p:cNvPr>
          <p:cNvSpPr txBox="1"/>
          <p:nvPr/>
        </p:nvSpPr>
        <p:spPr>
          <a:xfrm>
            <a:off x="6143406" y="3530597"/>
            <a:ext cx="62515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Equatorial local over pass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4781274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EE4B06-DA68-4E73-7B3A-B42C046CE0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2BFA0C-A138-3FD3-A09C-5976F574AC3A}"/>
                  </a:ext>
                </a:extLst>
              </p:cNvPr>
              <p:cNvSpPr txBox="1"/>
              <p:nvPr/>
            </p:nvSpPr>
            <p:spPr>
              <a:xfrm>
                <a:off x="284922" y="712686"/>
                <a:ext cx="11782752" cy="594008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Using MODIS to calibrate AVHRR reflectance channels </a:t>
                </a:r>
                <a:r>
                  <a:rPr lang="en-US" sz="32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(Heidinger et al. 2002)</a:t>
                </a:r>
              </a:p>
              <a:p>
                <a:endParaRPr lang="en-US" sz="10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Find SNOs (Simultaneous Nadir Overpasses) between AVHRR satellites and MODIS onboard on Terra and Aqua.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: When two polar-orbiting satellites pass over nearly the same location at nearly the same time.</a:t>
                </a:r>
                <a:endParaRPr lang="en-US" sz="1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An implicit assumption of this process is that the MODIS reflectance are perfectly calibrated. 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: Runs the MODTRAN4 for SBAF and Atmospheric Adjustment.</a:t>
                </a:r>
              </a:p>
              <a:p>
                <a:endParaRPr lang="en-US" sz="1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Stable targets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: </a:t>
                </a:r>
              </a:p>
              <a:p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a) Libyan desert </a:t>
                </a:r>
              </a:p>
              <a:p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b) Taklimakan desert </a:t>
                </a:r>
              </a:p>
              <a:p>
                <a:r>
                  <a:rPr lang="en-US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bright and dry desert surface but BRDF effects from sand/dunes </a:t>
                </a:r>
              </a:p>
              <a:p>
                <a:endParaRPr lang="en-US" sz="28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c) Dome C in Antarctica</a:t>
                </a:r>
              </a:p>
              <a:p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d) Greenland </a:t>
                </a:r>
              </a:p>
              <a:p>
                <a:r>
                  <a:rPr lang="en-US" sz="17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bright snow/ice surface and stable but a limited period.</a:t>
                </a:r>
              </a:p>
              <a:p>
                <a:endParaRPr lang="en-US" sz="1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AD2BFA0C-A138-3FD3-A09C-5976F574AC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12686"/>
                <a:ext cx="11782752" cy="5940088"/>
              </a:xfrm>
              <a:prstGeom prst="rect">
                <a:avLst/>
              </a:prstGeom>
              <a:blipFill>
                <a:blip r:embed="rId3"/>
                <a:stretch>
                  <a:fillRect l="-1076" t="-14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1EFAD43E-373A-97FC-65C6-83C16A8E72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E27D1170-A162-88D7-E07E-8084BFDC06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C4DABE76-5A36-128D-87C5-6B4A70F7FA5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0E8938D-1990-71C6-009A-0F69296873D9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17078E7-3F02-882F-2B9C-BEE4141852B1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1 / 11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D165AB8-E541-0404-4FB3-F645B7C5C5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DB1B5B4-B774-8180-56B5-3D53ED5B9EC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11283" y="2803623"/>
            <a:ext cx="5839519" cy="389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63970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16FDB-69FD-3D19-CD33-57280750B9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E9747F-21FF-80D0-0DB5-D243A4DCC985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782752" cy="25977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Using MODIS to calibrate AVHRR reflectance channels </a:t>
                </a:r>
                <a:r>
                  <a:rPr lang="en-US" sz="32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(Heidinger et al. 2002)</a:t>
                </a:r>
              </a:p>
              <a:p>
                <a:endParaRPr lang="en-US" sz="10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Derive calibration slope [a second-order (quadratic) polynomial regression]; </a:t>
                </a:r>
                <a:r>
                  <a:rPr lang="en-US" sz="32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S(t) = a + </a:t>
                </a:r>
                <a:r>
                  <a:rPr lang="en-US" sz="3200" b="1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bt</a:t>
                </a:r>
                <a:r>
                  <a:rPr lang="en-US" sz="32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+ ct</a:t>
                </a:r>
                <a:r>
                  <a:rPr lang="en-US" sz="3200" b="1" baseline="30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2</a:t>
                </a:r>
                <a:endParaRPr lang="en-US" sz="2800" b="1" baseline="30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𝑅𝑒𝑓𝑙𝑒𝑐𝑡𝑎𝑛𝑐𝑒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2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%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𝑆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(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𝑡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)×(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𝐶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𝐶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𝑜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)×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𝜇</m:t>
                        </m:r>
                      </m:den>
                    </m:f>
                  </m:oMath>
                </a14:m>
                <a:r>
                  <a:rPr lang="en-US" sz="22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  <a:p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where t is the time after launch and C is digital count measured by the AVHRR detector for a pixel from 0 to 1023. C</a:t>
                </a:r>
                <a:r>
                  <a:rPr lang="en-US" sz="2400" baseline="-25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</a:t>
                </a:r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is dark-space count that are measured during the space views and d is the Earth-Sun distance in AU.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𝜇</m:t>
                    </m:r>
                  </m:oMath>
                </a14:m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is the cosine of solar zenith angle.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1BE9747F-21FF-80D0-0DB5-D243A4DCC9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782752" cy="2597762"/>
              </a:xfrm>
              <a:prstGeom prst="rect">
                <a:avLst/>
              </a:prstGeom>
              <a:blipFill>
                <a:blip r:embed="rId3"/>
                <a:stretch>
                  <a:fillRect l="-861" t="-2913" b="-48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FA3179FF-2DB0-6FFD-1A70-9C6D7A4588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D3518432-CA07-27D8-51DF-8517BA71E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EA18DA26-F84F-D2EB-88CC-0C83A5C0ED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96C3BD9-51A7-5228-7A7E-F0863FEA6659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B7EC08F-8BE0-08D5-B3E4-370CEED3C203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1 / 11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99D5558-DEA1-7C2E-9ABE-C5D65B3B5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72ECB20-6DF1-A338-6CB7-BBA944AB533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025015" y="3330085"/>
            <a:ext cx="4707044" cy="3500389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E4EDB38E-2BE1-7C81-3DAB-4F982BBF9D5D}"/>
              </a:ext>
            </a:extLst>
          </p:cNvPr>
          <p:cNvSpPr txBox="1"/>
          <p:nvPr/>
        </p:nvSpPr>
        <p:spPr>
          <a:xfrm>
            <a:off x="5779126" y="5968188"/>
            <a:ext cx="62515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(Heidinger et al. 2010)</a:t>
            </a:r>
            <a:endParaRPr lang="en-US" sz="2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6436D9A-0A93-3714-AE35-2BD8551FF4C4}"/>
              </a:ext>
            </a:extLst>
          </p:cNvPr>
          <p:cNvSpPr txBox="1"/>
          <p:nvPr/>
        </p:nvSpPr>
        <p:spPr>
          <a:xfrm>
            <a:off x="284922" y="3492551"/>
            <a:ext cx="625151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Calibration Slope:</a:t>
            </a:r>
          </a:p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S = R</a:t>
            </a:r>
            <a:r>
              <a:rPr lang="en-US" sz="28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reference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 / (C</a:t>
            </a:r>
            <a:r>
              <a:rPr lang="en-US" sz="28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AVHRR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- C</a:t>
            </a:r>
            <a:r>
              <a:rPr lang="en-US" sz="2800" baseline="-25000" dirty="0">
                <a:latin typeface="Angsana New" panose="02020603050405020304" pitchFamily="18" charset="-34"/>
                <a:cs typeface="Angsana New" panose="02020603050405020304" pitchFamily="18" charset="-34"/>
              </a:rPr>
              <a:t>0</a:t>
            </a:r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265214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63D81D-DA81-AEA5-70BA-24CA7B352B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61B50E3-7E55-98BA-1C51-27EAC46F36B0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782752" cy="22467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Single-gain vs Dual-gain</a:t>
                </a:r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1000" b="0" i="1" dirty="0">
                  <a:latin typeface="Cambria Math" panose="02040503050406030204" pitchFamily="18" charset="0"/>
                  <a:ea typeface="Cambria Math" panose="02040503050406030204" pitchFamily="18" charset="0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Employed a dual-gain approach to increase the sensitivity to dark scenes</a:t>
                </a:r>
              </a:p>
              <a:p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Single-gain (AVHRR 1 / 2; NOAA-06 to NOAA-14) and Dual-gain (AVHRR 3; NOAA-15 to NOAA-19 and </a:t>
                </a:r>
                <a:r>
                  <a:rPr lang="en-US" sz="28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MetOps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)</a:t>
                </a:r>
              </a:p>
              <a:p>
                <a:r>
                  <a:rPr lang="en-US" sz="1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For the dual-gain, gain switch occurs at the prescribed switch count (near 500).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61B50E3-7E55-98BA-1C51-27EAC46F36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782752" cy="2246769"/>
              </a:xfrm>
              <a:prstGeom prst="rect">
                <a:avLst/>
              </a:prstGeom>
              <a:blipFill>
                <a:blip r:embed="rId3"/>
                <a:stretch>
                  <a:fillRect l="-1076" t="-3371" b="-730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11EB614C-217C-F563-CE80-69B26B2F2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93684D8C-5A2B-184E-D103-E42E455B04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B33588B7-D496-2439-0CDC-A8125925FEC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650981E-B67C-EE65-5701-36F763B50795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B3924CF-C5E0-15B1-F35D-A81CD92DD82F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1 / 11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C8E9447-D4B5-6017-F80F-7BCEC101E1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497DD1A-87DC-1D67-E03B-F48104545A4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448" y="3160670"/>
            <a:ext cx="3487415" cy="366346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7E6AF74-0F08-91D7-7B66-ECED5C57B887}"/>
              </a:ext>
            </a:extLst>
          </p:cNvPr>
          <p:cNvSpPr txBox="1"/>
          <p:nvPr/>
        </p:nvSpPr>
        <p:spPr>
          <a:xfrm>
            <a:off x="678612" y="3508320"/>
            <a:ext cx="625151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(Heidinger et al. 2002)</a:t>
            </a:r>
          </a:p>
          <a:p>
            <a:r>
              <a:rPr lang="en-US" sz="2000" dirty="0">
                <a:latin typeface="Angsana New" panose="02020603050405020304" pitchFamily="18" charset="-34"/>
                <a:cs typeface="Angsana New" panose="02020603050405020304" pitchFamily="18" charset="-34"/>
              </a:rPr>
              <a:t>NOAA-16 vs MODIS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49F14E4-3645-7975-9C35-734EFB2E8724}"/>
                  </a:ext>
                </a:extLst>
              </p:cNvPr>
              <p:cNvSpPr txBox="1"/>
              <p:nvPr/>
            </p:nvSpPr>
            <p:spPr>
              <a:xfrm>
                <a:off x="3646057" y="4624685"/>
                <a:ext cx="11782752" cy="21562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∗</m:t>
                    </m:r>
                  </m:oMath>
                </a14:m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We can convert dual-gain count (</a:t>
                </a:r>
                <a:r>
                  <a:rPr lang="en-US" sz="24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</a:t>
                </a:r>
                <a:r>
                  <a:rPr lang="en-US" sz="2400" baseline="-250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dg</a:t>
                </a:r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) to the equivalent single-gain count (C) using equations:</a:t>
                </a:r>
              </a:p>
              <a:p>
                <a:r>
                  <a:rPr lang="en-US" sz="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𝑑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+0.5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×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𝑑𝑔</m:t>
                            </m:r>
                          </m:sub>
                        </m:s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−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𝐷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𝑓𝑜𝑟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𝑑𝑔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&lt;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𝐵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𝑑𝑔</m:t>
                        </m:r>
                      </m:sub>
                    </m:sSub>
                  </m:oMath>
                </a14:m>
                <a:r>
                  <a:rPr lang="en-US" sz="2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  <a:p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𝐶</m:t>
                    </m:r>
                    <m:r>
                      <a:rPr lang="en-US" sz="2000" i="1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𝐵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𝑠𝑔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1</m:t>
                    </m:r>
                    <m:r>
                      <a:rPr lang="en-US" sz="2000" i="1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.5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×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𝐶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𝑑𝑔</m:t>
                            </m:r>
                          </m:sub>
                        </m:s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−</m:t>
                        </m:r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𝐵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𝑑𝑔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𝑓𝑜𝑟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𝐶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𝑑𝑔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&gt;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𝐵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𝑑𝑔</m:t>
                        </m:r>
                      </m:sub>
                    </m:sSub>
                  </m:oMath>
                </a14:m>
                <a:r>
                  <a:rPr lang="en-US" sz="2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  <a:p>
                <a:endParaRPr lang="en-US" sz="8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Where </a:t>
                </a:r>
                <a:r>
                  <a:rPr lang="en-US" sz="24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B</a:t>
                </a:r>
                <a:r>
                  <a:rPr lang="en-US" sz="2400" baseline="-250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dg</a:t>
                </a:r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is dual-gain switch count, </a:t>
                </a:r>
                <a:r>
                  <a:rPr lang="en-US" sz="24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B</a:t>
                </a:r>
                <a:r>
                  <a:rPr lang="en-US" sz="2400" baseline="-250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sg</a:t>
                </a:r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is single gain of the switch count, D is the dark count on the </a:t>
                </a:r>
              </a:p>
              <a:p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original dual-gain scale, C</a:t>
                </a:r>
                <a:r>
                  <a:rPr lang="en-US" sz="2400" baseline="-25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d</a:t>
                </a:r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is the corresponding dark count on the converted single-gain scale.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49F14E4-3645-7975-9C35-734EFB2E87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46057" y="4624685"/>
                <a:ext cx="11782752" cy="2156231"/>
              </a:xfrm>
              <a:prstGeom prst="rect">
                <a:avLst/>
              </a:prstGeom>
              <a:blipFill>
                <a:blip r:embed="rId9"/>
                <a:stretch>
                  <a:fillRect l="-862" t="-1765" b="-5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6D426F2-0646-4683-64C6-2FC9AA6465B6}"/>
                  </a:ext>
                </a:extLst>
              </p:cNvPr>
              <p:cNvSpPr txBox="1"/>
              <p:nvPr/>
            </p:nvSpPr>
            <p:spPr>
              <a:xfrm>
                <a:off x="3621981" y="3076552"/>
                <a:ext cx="8438571" cy="13849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For the single-gain, we derive a single calibration slope. </a:t>
                </a:r>
              </a:p>
              <a:p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For the dual-gain, we derive calibration slopes for the low-gain and high-gain separately. 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6D426F2-0646-4683-64C6-2FC9AA6465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21981" y="3076552"/>
                <a:ext cx="8438571" cy="1384995"/>
              </a:xfrm>
              <a:prstGeom prst="rect">
                <a:avLst/>
              </a:prstGeom>
              <a:blipFill>
                <a:blip r:embed="rId10"/>
                <a:stretch>
                  <a:fillRect l="-1504" t="-3636" b="-1181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id="{1F648F66-1F10-4862-AA80-F53B67D74113}"/>
              </a:ext>
            </a:extLst>
          </p:cNvPr>
          <p:cNvSpPr txBox="1"/>
          <p:nvPr/>
        </p:nvSpPr>
        <p:spPr>
          <a:xfrm>
            <a:off x="961113" y="4665568"/>
            <a:ext cx="10533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Low gain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754DA50-2DC7-4E33-F5C8-6096245C8788}"/>
              </a:ext>
            </a:extLst>
          </p:cNvPr>
          <p:cNvSpPr txBox="1"/>
          <p:nvPr/>
        </p:nvSpPr>
        <p:spPr>
          <a:xfrm>
            <a:off x="2384796" y="5236695"/>
            <a:ext cx="11015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3C36E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High gain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FFCB3EE6-C20A-AEA9-94F2-2DBFF07EABF8}"/>
              </a:ext>
            </a:extLst>
          </p:cNvPr>
          <p:cNvCxnSpPr>
            <a:cxnSpLocks/>
          </p:cNvCxnSpPr>
          <p:nvPr/>
        </p:nvCxnSpPr>
        <p:spPr>
          <a:xfrm flipV="1">
            <a:off x="2385096" y="3589002"/>
            <a:ext cx="0" cy="2203037"/>
          </a:xfrm>
          <a:prstGeom prst="line">
            <a:avLst/>
          </a:prstGeom>
          <a:ln w="38100">
            <a:solidFill>
              <a:schemeClr val="accent6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95314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60ED0A9-9DDA-1AB7-1AE5-AC97AECB6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067C8E-1C6B-9E7C-B77F-73B4811985B5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782752" cy="507831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Morning-orbit vs Afternoon-orbit satellites</a:t>
                </a:r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1400" i="1" dirty="0">
                  <a:latin typeface="Cambria Math" panose="02040503050406030204" pitchFamily="18" charset="0"/>
                  <a:ea typeface="Cambria Math" panose="02040503050406030204" pitchFamily="18" charset="0"/>
                  <a:cs typeface="Angsana New" panose="02020603050405020304" pitchFamily="18" charset="-34"/>
                </a:endParaRPr>
              </a:p>
              <a:p>
                <a:endParaRPr lang="en-US" sz="1400" i="1" dirty="0">
                  <a:latin typeface="Cambria Math" panose="02040503050406030204" pitchFamily="18" charset="0"/>
                  <a:ea typeface="Cambria Math" panose="02040503050406030204" pitchFamily="18" charset="0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Afternoon-orbit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: NOAA-07, 09, 11, 14, 16, 18, and 19. MetOp satellites. Crossed at roughly 13:30-14:30 local time.</a:t>
                </a:r>
              </a:p>
              <a:p>
                <a:r>
                  <a:rPr lang="en-US" altLang="ko-KR" sz="2600" dirty="0">
                    <a:latin typeface="Angsana New" panose="02020603050405020304" pitchFamily="18" charset="-34"/>
                    <a:ea typeface="Cambria Math" panose="02040503050406030204" pitchFamily="18" charset="0"/>
                    <a:cs typeface="Angsana New" panose="02020603050405020304" pitchFamily="18" charset="-34"/>
                  </a:rPr>
                  <a:t>:Relatively straightforward to calibrate reflectance using MODIS (also other AVHRR satellites) over stable targets.</a:t>
                </a:r>
                <a:endParaRPr lang="en-US" sz="2600" dirty="0">
                  <a:latin typeface="Angsana New" panose="02020603050405020304" pitchFamily="18" charset="-34"/>
                  <a:ea typeface="Cambria Math" panose="02040503050406030204" pitchFamily="18" charset="0"/>
                  <a:cs typeface="Angsana New" panose="02020603050405020304" pitchFamily="18" charset="-34"/>
                </a:endParaRPr>
              </a:p>
              <a:p>
                <a:endParaRPr lang="en-US" sz="1400" i="1" dirty="0">
                  <a:latin typeface="Cambria Math" panose="02040503050406030204" pitchFamily="18" charset="0"/>
                  <a:ea typeface="Cambria Math" panose="02040503050406030204" pitchFamily="18" charset="0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Morning-orbit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: NOAA-06, 08, 10, 12, 15, and 17. Crossed at roughly 07:30/19:30 local time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: Their daytime observations frequently occurred at large solar zenith angles, with increase BRDF effects, atmospheric path length, and sensitivity to illumination geometry. </a:t>
                </a:r>
              </a:p>
              <a:p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Has fewer opportunities for direct MODIS comparison, with SNO-based collocations occurring primarily at high latitudes.</a:t>
                </a: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Use SNOs with other well-calibrated AVHRR sensors (usually afternoon-orbit) to transfer calibration to morning-orbit satellites. (AVHRR</a:t>
                </a:r>
                <a:r>
                  <a:rPr lang="en-US" sz="2800" baseline="-25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morning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AVHRR</a:t>
                </a:r>
                <a:r>
                  <a:rPr lang="en-US" sz="2800" baseline="-25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afternoon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SNOs Method)</a:t>
                </a:r>
              </a:p>
              <a:p>
                <a:endParaRPr lang="en-US" sz="28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96067C8E-1C6B-9E7C-B77F-73B4811985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782752" cy="5078313"/>
              </a:xfrm>
              <a:prstGeom prst="rect">
                <a:avLst/>
              </a:prstGeom>
              <a:blipFill>
                <a:blip r:embed="rId3"/>
                <a:stretch>
                  <a:fillRect l="-1076" t="-1496" r="-10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80BCE6E9-9702-1DEF-4A3C-667668BD91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83C94304-F1FD-FC84-0547-26425AB9F7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6">
            <a:extLst>
              <a:ext uri="{FF2B5EF4-FFF2-40B4-BE49-F238E27FC236}">
                <a16:creationId xmlns:a16="http://schemas.microsoft.com/office/drawing/2014/main" id="{F7F6F2B2-AAD2-6C9B-F2C3-70C2A65E95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B61CF8D-1FC4-93A5-962E-5A2CCBE66263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FEB2EC3-956D-0C22-1946-FC065772947F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1 / 11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B3057F0-5FC7-E21B-F1CA-3C7A548EF2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87183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29CB9DC-80AB-0262-853A-37323CB166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Picture 36">
            <a:extLst>
              <a:ext uri="{FF2B5EF4-FFF2-40B4-BE49-F238E27FC236}">
                <a16:creationId xmlns:a16="http://schemas.microsoft.com/office/drawing/2014/main" id="{1BDC97AF-3982-D773-1FCD-0E4F743994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" y="1276413"/>
            <a:ext cx="9404604" cy="2821381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4C800732-19DC-DEE5-CFFC-1F359A8FB6C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38" y="4036619"/>
            <a:ext cx="9404604" cy="2821381"/>
          </a:xfrm>
          <a:prstGeom prst="rect">
            <a:avLst/>
          </a:prstGeom>
        </p:spPr>
      </p:pic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F43EF42F-63F1-092A-8AA3-2A58A3BD0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5D9A58A4-24CA-3075-E65A-9AEC8ACBC8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5AC2972-6359-8B2A-205C-90A9ED783CD6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5BEEF63-2B65-4A18-29DE-33E58678E3D2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A0F3D00B-780F-02DE-2923-B6FC008D8C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4EB4E03-003D-ACCD-350C-BB8122AE92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809AB14-FBEA-A2E5-CEAE-8744AABA573C}"/>
              </a:ext>
            </a:extLst>
          </p:cNvPr>
          <p:cNvSpPr txBox="1"/>
          <p:nvPr/>
        </p:nvSpPr>
        <p:spPr>
          <a:xfrm>
            <a:off x="896597" y="1459033"/>
            <a:ext cx="1890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CB43820-C3EA-4FB1-9B21-51054719F752}"/>
              </a:ext>
            </a:extLst>
          </p:cNvPr>
          <p:cNvSpPr txBox="1"/>
          <p:nvPr/>
        </p:nvSpPr>
        <p:spPr>
          <a:xfrm>
            <a:off x="896597" y="4219377"/>
            <a:ext cx="18902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CCC5CB3-4082-A332-63B0-948517B7A79D}"/>
              </a:ext>
            </a:extLst>
          </p:cNvPr>
          <p:cNvSpPr txBox="1"/>
          <p:nvPr/>
        </p:nvSpPr>
        <p:spPr>
          <a:xfrm>
            <a:off x="6646446" y="1471217"/>
            <a:ext cx="630420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Red dashed line: 2023</a:t>
            </a:r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C172BE92-7E3E-390E-CE1D-C20F68B77268}"/>
              </a:ext>
            </a:extLst>
          </p:cNvPr>
          <p:cNvSpPr/>
          <p:nvPr/>
        </p:nvSpPr>
        <p:spPr>
          <a:xfrm>
            <a:off x="82953" y="1285946"/>
            <a:ext cx="9852338" cy="568682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9508068-A347-2F3A-28DD-3B24D8C1B2D7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Updated instrument file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39508068-A347-2F3A-28DD-3B24D8C1B2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646331"/>
              </a:xfrm>
              <a:prstGeom prst="rect">
                <a:avLst/>
              </a:prstGeom>
              <a:blipFill>
                <a:blip r:embed="rId9"/>
                <a:stretch>
                  <a:fillRect l="-437" t="-11538" b="-365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3" name="Picture 42">
            <a:extLst>
              <a:ext uri="{FF2B5EF4-FFF2-40B4-BE49-F238E27FC236}">
                <a16:creationId xmlns:a16="http://schemas.microsoft.com/office/drawing/2014/main" id="{B5BB4878-CC38-7899-633A-BF7CE1F1F90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84922" y="2310910"/>
            <a:ext cx="10345064" cy="3103519"/>
          </a:xfrm>
          <a:prstGeom prst="rect">
            <a:avLst/>
          </a:prstGeom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3C431D8F-B080-474A-B40B-8E75993183D3}"/>
              </a:ext>
            </a:extLst>
          </p:cNvPr>
          <p:cNvSpPr txBox="1"/>
          <p:nvPr/>
        </p:nvSpPr>
        <p:spPr>
          <a:xfrm>
            <a:off x="1231114" y="2606312"/>
            <a:ext cx="630420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Dashed Line: 2023 calibration, Solid Line: 2026 calibration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848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2C3FDB-66A6-404C-76D9-32988E977D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987B6429-DFDF-62D0-82C4-1885A4435FA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387231"/>
            <a:ext cx="5715000" cy="3810000"/>
          </a:xfrm>
          <a:prstGeom prst="rect">
            <a:avLst/>
          </a:prstGeom>
        </p:spPr>
      </p:pic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26F995C5-42F0-949C-DDE2-F1628C5AC6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7A756030-0BDF-F648-9415-CCE0662787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D9E196E-AE79-E7B0-9AB3-84D75A876FAC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851B790-F44C-8E51-35E4-50970F9CCE98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13E7F5FF-526F-02F8-B114-1827D3F4D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ED2F445-11D6-E688-1BA5-C34D2980A8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64F914-4E80-E52B-CE65-D63FFD57A36C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Updated instrument file</a:t>
                </a:r>
              </a:p>
              <a:p>
                <a:endParaRPr lang="en-US" sz="1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64F914-4E80-E52B-CE65-D63FFD57A3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1231106"/>
              </a:xfrm>
              <a:prstGeom prst="rect">
                <a:avLst/>
              </a:prstGeom>
              <a:blipFill>
                <a:blip r:embed="rId8"/>
                <a:stretch>
                  <a:fillRect l="-437" t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2E69134B-9CB6-034C-31FD-44CB9BC62FF1}"/>
              </a:ext>
            </a:extLst>
          </p:cNvPr>
          <p:cNvSpPr txBox="1"/>
          <p:nvPr/>
        </p:nvSpPr>
        <p:spPr>
          <a:xfrm>
            <a:off x="2857500" y="3489818"/>
            <a:ext cx="630420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Dashed Line: 2023 Cal.</a:t>
            </a:r>
          </a:p>
          <a:p>
            <a:r>
              <a:rPr lang="en-US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Solid Line: 2026 Cal.</a:t>
            </a:r>
            <a:endParaRPr lang="en-US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21534C1F-708E-E628-D1FB-E73B25D01277}"/>
              </a:ext>
            </a:extLst>
          </p:cNvPr>
          <p:cNvSpPr txBox="1"/>
          <p:nvPr/>
        </p:nvSpPr>
        <p:spPr>
          <a:xfrm>
            <a:off x="1217632" y="1763446"/>
            <a:ext cx="630420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3C36E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MetOp-B</a:t>
            </a:r>
          </a:p>
          <a:p>
            <a:r>
              <a:rPr lang="en-US" sz="26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MetOp-C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876DB1F7-C5A3-1ADA-34DD-951C4818B3A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1387231"/>
            <a:ext cx="5715001" cy="38100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44B41A01-4F3C-41C5-6713-BFA1D4BDA6F9}"/>
              </a:ext>
            </a:extLst>
          </p:cNvPr>
          <p:cNvSpPr txBox="1"/>
          <p:nvPr/>
        </p:nvSpPr>
        <p:spPr>
          <a:xfrm>
            <a:off x="1221347" y="3925492"/>
            <a:ext cx="630420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Cal. – 2023 Cal.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3E4C60-85DC-1F0B-5ED4-24184536CEFB}"/>
              </a:ext>
            </a:extLst>
          </p:cNvPr>
          <p:cNvSpPr txBox="1"/>
          <p:nvPr/>
        </p:nvSpPr>
        <p:spPr>
          <a:xfrm>
            <a:off x="1221347" y="1763446"/>
            <a:ext cx="6304208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3C36E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MetOp-B</a:t>
            </a:r>
          </a:p>
          <a:p>
            <a:r>
              <a:rPr lang="en-US" sz="26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MetOp-C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042ED5-3B22-DDD4-95A8-F4E4FDD3E386}"/>
                  </a:ext>
                </a:extLst>
              </p:cNvPr>
              <p:cNvSpPr txBox="1"/>
              <p:nvPr/>
            </p:nvSpPr>
            <p:spPr>
              <a:xfrm>
                <a:off x="5376982" y="1685921"/>
                <a:ext cx="6597002" cy="1859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US" sz="2600" b="1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Simulated reflectance</a:t>
                </a:r>
                <a:r>
                  <a:rPr lang="en-US" sz="2600" dirty="0">
                    <a:solidFill>
                      <a:srgbClr val="FF0000"/>
                    </a:solidFill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using following equation:</a:t>
                </a:r>
                <a:endParaRPr lang="en-US" sz="2200" b="0" i="1" dirty="0">
                  <a:latin typeface="Cambria Math" panose="02040503050406030204" pitchFamily="18" charset="0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𝑅𝑒𝑓𝑙𝑒𝑐𝑡𝑎𝑛𝑐𝑒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%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)×(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)×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𝜇</m:t>
                        </m:r>
                      </m:den>
                    </m:f>
                  </m:oMath>
                </a14:m>
                <a:r>
                  <a:rPr lang="en-US" sz="2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with assumption of a solar zenith angle is 30</a:t>
                </a:r>
                <a:r>
                  <a:rPr lang="en-US" sz="2600" baseline="30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</a:t>
                </a:r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and d of 1 AU 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on 25 December 2025 (for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the time after launch)</a:t>
                </a:r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. </a:t>
                </a: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2042ED5-3B22-DDD4-95A8-F4E4FDD3E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982" y="1685921"/>
                <a:ext cx="6597002" cy="1859099"/>
              </a:xfrm>
              <a:prstGeom prst="rect">
                <a:avLst/>
              </a:prstGeom>
              <a:blipFill>
                <a:blip r:embed="rId10"/>
                <a:stretch>
                  <a:fillRect l="-1731" t="-2703" b="-67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33756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88F9E1-B2A5-1128-42B2-28304F2386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84CF2AF7-AF39-22B7-9769-F2F01EDF36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92BEFB97-C1EE-C6BE-91DA-575D2A3A9D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B6BE1153-BFA7-561F-667C-974DF9EB1AAA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BA603DE-B5AB-4303-DBAD-9749CEB65020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312373E3-19A9-FEC0-3B36-091C8C5AEE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F5BC465-B38D-DEF8-7694-05DC900D88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C615D0D-147B-8AFD-7626-D87F527ABA64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286232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Deep Convective Clouds </a:t>
                </a:r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(Doelling et al. 2010, 2013, and 2025)</a:t>
                </a:r>
              </a:p>
              <a:p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600" b="0" i="1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Criteria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Latitude: 20S to 20N, BT at 11.0 um &lt; 205 K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VIS and IR pixel homogeneity within 3% and 2 K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Solar Zenith Angle &lt; 80</a:t>
                </a:r>
                <a:r>
                  <a:rPr lang="en-US" sz="2600" baseline="30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</a:t>
                </a:r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, Viewing zenith angle &lt; 40</a:t>
                </a:r>
                <a:r>
                  <a:rPr lang="en-US" sz="2600" baseline="30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</a:t>
                </a:r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, 10</a:t>
                </a:r>
                <a:r>
                  <a:rPr lang="en-US" sz="2600" baseline="30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</a:t>
                </a:r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&lt; Relative Azimuth Angle &lt; 170</a:t>
                </a:r>
                <a:r>
                  <a:rPr lang="en-US" sz="2600" baseline="30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</a:t>
                </a:r>
                <a:endParaRPr lang="en-US" sz="26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C615D0D-147B-8AFD-7626-D87F527ABA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2862322"/>
              </a:xfrm>
              <a:prstGeom prst="rect">
                <a:avLst/>
              </a:prstGeom>
              <a:blipFill>
                <a:blip r:embed="rId7"/>
                <a:stretch>
                  <a:fillRect l="-983" t="-26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5BD04292-B895-2A20-CEB5-F8D09590242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3200400"/>
            <a:ext cx="12192000" cy="365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478936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F930AF-9960-0095-2D25-6C01206B31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DCDED884-78F6-BD28-C986-A7ED69791E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2AC63CF5-F33F-43A6-FC21-DBACDBD43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76F18346-A483-8803-C272-89DB2B501D24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39DE7C-FAFB-EDB2-9F81-E8E10CB9A618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9A8FFD95-A675-2A80-6B26-AF6E8045C72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E2C50D4-E440-5FEE-3933-E5AA4EA40C7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92EE86-FC24-6103-FF81-EF469927F306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123110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Deep Convective Clouds </a:t>
                </a:r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(Doelling et al. 2010, 2013, and 2025)</a:t>
                </a:r>
              </a:p>
              <a:p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3A92EE86-FC24-6103-FF81-EF469927F30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1231106"/>
              </a:xfrm>
              <a:prstGeom prst="rect">
                <a:avLst/>
              </a:prstGeom>
              <a:blipFill>
                <a:blip r:embed="rId7"/>
                <a:stretch>
                  <a:fillRect l="-437" t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2FC1A794-1133-9CC3-BF94-1F719B0BE9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84922" y="1387231"/>
            <a:ext cx="6286500" cy="52387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CE34C47-431D-E520-C8FB-58FB97C9B599}"/>
              </a:ext>
            </a:extLst>
          </p:cNvPr>
          <p:cNvSpPr txBox="1"/>
          <p:nvPr/>
        </p:nvSpPr>
        <p:spPr>
          <a:xfrm>
            <a:off x="6795655" y="1756562"/>
            <a:ext cx="624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Still has a solar zenith angle dependence. </a:t>
            </a:r>
          </a:p>
        </p:txBody>
      </p:sp>
    </p:spTree>
    <p:extLst>
      <p:ext uri="{BB962C8B-B14F-4D97-AF65-F5344CB8AC3E}">
        <p14:creationId xmlns:p14="http://schemas.microsoft.com/office/powerpoint/2010/main" val="13501116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1F1A899-86DD-9B5A-D762-FF2A32780A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26">
            <a:extLst>
              <a:ext uri="{FF2B5EF4-FFF2-40B4-BE49-F238E27FC236}">
                <a16:creationId xmlns:a16="http://schemas.microsoft.com/office/drawing/2014/main" id="{6BBE57F7-8DE3-3BFF-6EB7-24F63A2BAA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38" y="4046223"/>
            <a:ext cx="9404604" cy="282138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C2746C44-2799-71D0-740E-39CEFFBC856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38" y="1279509"/>
            <a:ext cx="9404604" cy="2821381"/>
          </a:xfrm>
          <a:prstGeom prst="rect">
            <a:avLst/>
          </a:prstGeom>
        </p:spPr>
      </p:pic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49E0FEBC-69D4-C246-EB9A-157A520137C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24D37DFA-D265-C142-2C98-809E186D84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254A293F-5645-20CE-8A25-FC87F80C3385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5D6C2D3-A891-C85C-4C11-AC26E2FF02F4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506386E9-240A-4C68-7376-4609F3C498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7C46067-382D-1C72-B6F3-6AA9C67E5B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71AA1FC-83B0-DDDC-31CC-B0EDE1ABEE6A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Deep Convective Clouds</a:t>
                </a:r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71AA1FC-83B0-DDDC-31CC-B0EDE1ABEE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blipFill>
                <a:blip r:embed="rId9"/>
                <a:stretch>
                  <a:fillRect l="-437" t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TextBox 16">
            <a:extLst>
              <a:ext uri="{FF2B5EF4-FFF2-40B4-BE49-F238E27FC236}">
                <a16:creationId xmlns:a16="http://schemas.microsoft.com/office/drawing/2014/main" id="{BC8241C7-9848-677D-850F-DA86910D4C5A}"/>
              </a:ext>
            </a:extLst>
          </p:cNvPr>
          <p:cNvSpPr txBox="1"/>
          <p:nvPr/>
        </p:nvSpPr>
        <p:spPr>
          <a:xfrm>
            <a:off x="1007032" y="3159695"/>
            <a:ext cx="184858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CC1DDF6-EFFD-8F68-D6F3-270A208A313D}"/>
              </a:ext>
            </a:extLst>
          </p:cNvPr>
          <p:cNvSpPr txBox="1"/>
          <p:nvPr/>
        </p:nvSpPr>
        <p:spPr>
          <a:xfrm>
            <a:off x="1007032" y="5925072"/>
            <a:ext cx="1786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1A6146E-C63F-A66B-0D41-FF49422547D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938" y="4046223"/>
            <a:ext cx="9404604" cy="282138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DA985D20-9F3F-A051-8F94-42F394993D2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98938" y="1279509"/>
            <a:ext cx="9404604" cy="282138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0AA28111-27B0-FC30-3594-EBC4444A9E38}"/>
              </a:ext>
            </a:extLst>
          </p:cNvPr>
          <p:cNvSpPr txBox="1"/>
          <p:nvPr/>
        </p:nvSpPr>
        <p:spPr>
          <a:xfrm>
            <a:off x="1010143" y="3162806"/>
            <a:ext cx="184858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E2A97E9-AE3D-5EF0-ADE0-29D0F80E8EBF}"/>
              </a:ext>
            </a:extLst>
          </p:cNvPr>
          <p:cNvSpPr txBox="1"/>
          <p:nvPr/>
        </p:nvSpPr>
        <p:spPr>
          <a:xfrm>
            <a:off x="1010143" y="5928183"/>
            <a:ext cx="1786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2281E6FE-E5E3-BCCC-F718-D15FE32F6957}"/>
              </a:ext>
            </a:extLst>
          </p:cNvPr>
          <p:cNvSpPr txBox="1"/>
          <p:nvPr/>
        </p:nvSpPr>
        <p:spPr>
          <a:xfrm>
            <a:off x="988356" y="2615096"/>
            <a:ext cx="630420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3C36E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MetOp-B, </a:t>
            </a:r>
            <a:r>
              <a:rPr lang="en-US" sz="26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MetOp-C</a:t>
            </a:r>
            <a:endParaRPr lang="en-US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579852D-DBD9-871B-B14A-C03EDEDFB4EF}"/>
                  </a:ext>
                </a:extLst>
              </p:cNvPr>
              <p:cNvSpPr txBox="1"/>
              <p:nvPr/>
            </p:nvSpPr>
            <p:spPr>
              <a:xfrm>
                <a:off x="4972051" y="808662"/>
                <a:ext cx="6253842" cy="6072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𝑅𝑒𝑓𝑙𝑒𝑐𝑡𝑎𝑛𝑐𝑒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%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)×(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)×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𝜇</m:t>
                        </m:r>
                      </m:den>
                    </m:f>
                  </m:oMath>
                </a14:m>
                <a:r>
                  <a:rPr lang="en-US" sz="2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A579852D-DBD9-871B-B14A-C03EDEDFB4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051" y="808662"/>
                <a:ext cx="6253842" cy="607282"/>
              </a:xfrm>
              <a:prstGeom prst="rect">
                <a:avLst/>
              </a:prstGeom>
              <a:blipFill>
                <a:blip r:embed="rId12"/>
                <a:stretch>
                  <a:fillRect l="-405"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48765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A838EB-A601-7E6D-155B-31858916FC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81BC8097-4252-E53E-0758-94D57CBF0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017E41B3-4C9D-163E-75A0-2D3F893EA1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2DBE1E9-4CFC-1319-5C22-8C3DB8133BF9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8FBD7C9-DC70-A8DC-9C0A-9F2AFC576449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2C3C5BBC-20CD-77E6-CB11-CAC4B6DF57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023520C2-F60B-C0C0-3803-DDEDAA1602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D69E7AA-EC8C-7803-8802-4A1B703E6BAE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Deep Convective Clouds</a:t>
                </a:r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ED69E7AA-EC8C-7803-8802-4A1B703E6BA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blipFill>
                <a:blip r:embed="rId7"/>
                <a:stretch>
                  <a:fillRect l="-437" t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Picture 7">
            <a:extLst>
              <a:ext uri="{FF2B5EF4-FFF2-40B4-BE49-F238E27FC236}">
                <a16:creationId xmlns:a16="http://schemas.microsoft.com/office/drawing/2014/main" id="{BFB77D20-D3F9-C9BC-3201-6CE3855E1DA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68867" y="1405371"/>
            <a:ext cx="6286500" cy="523875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AB56A2C-897E-1DC3-A7B0-A7259139FA57}"/>
                  </a:ext>
                </a:extLst>
              </p:cNvPr>
              <p:cNvSpPr txBox="1"/>
              <p:nvPr/>
            </p:nvSpPr>
            <p:spPr>
              <a:xfrm>
                <a:off x="6245343" y="1787341"/>
                <a:ext cx="6248400" cy="398942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 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Use reference geometric angles </a:t>
                </a:r>
              </a:p>
              <a:p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𝑅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𝑓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(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𝑠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, 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𝜃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𝑣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,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𝜙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)</m:t>
                    </m:r>
                  </m:oMath>
                </a14:m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Apply XGBoost Machine Learning Technique.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Train from all satellites and calculate reference reflectance at </a:t>
                </a: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specific geometric angle. </a:t>
                </a: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r>
                  <a:rPr lang="en-US" sz="26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Correction to a reference geometric angle: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𝑎𝑑𝑗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sSub>
                      <m:sSubPr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𝑅</m:t>
                        </m:r>
                      </m:e>
                      <m:sub>
                        <m:r>
                          <a:rPr lang="en-US" sz="24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𝑟𝑒𝑓</m:t>
                        </m:r>
                      </m:sub>
                    </m:sSub>
                    <m:r>
                      <a:rPr lang="en-US" sz="24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+</m:t>
                    </m:r>
                    <m:d>
                      <m:dPr>
                        <m:begChr m:val="["/>
                        <m:endChr m:val="]"/>
                        <m:ctrlPr>
                          <a:rPr lang="en-US" sz="24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𝑅</m:t>
                            </m:r>
                          </m:e>
                          <m:sub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𝑜𝑏𝑠</m:t>
                            </m:r>
                          </m:sub>
                        </m:sSub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  <m:t>𝑣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,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𝜙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𝑓</m:t>
                        </m:r>
                        <m:d>
                          <m:dPr>
                            <m:ctrlP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  <m:t>𝑠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, </m:t>
                            </m:r>
                            <m:sSub>
                              <m:sSubPr>
                                <m:ctrlP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</m:ctrlPr>
                              </m:sSubPr>
                              <m:e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  <m:t>𝜃</m:t>
                                </m:r>
                              </m:e>
                              <m:sub>
                                <m:r>
                                  <a:rPr lang="en-US" sz="24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Angsana New" panose="02020603050405020304" pitchFamily="18" charset="-34"/>
                                  </a:rPr>
                                  <m:t>𝑣</m:t>
                                </m:r>
                              </m:sub>
                            </m:sSub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, </m:t>
                            </m:r>
                            <m:r>
                              <a:rPr lang="en-US" sz="24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𝜙</m:t>
                            </m:r>
                          </m:e>
                        </m:d>
                      </m:e>
                    </m:d>
                  </m:oMath>
                </a14:m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  <a:p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Reference Geometric Angles for </a:t>
                </a:r>
                <a:r>
                  <a:rPr lang="en-US" sz="24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R</a:t>
                </a:r>
                <a:r>
                  <a:rPr lang="en-US" sz="2400" baseline="-25000" dirty="0" err="1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ref</a:t>
                </a:r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: Solar Zenith Angle = 30</a:t>
                </a:r>
                <a:r>
                  <a:rPr lang="en-US" sz="2400" baseline="30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</a:t>
                </a:r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,</a:t>
                </a:r>
              </a:p>
              <a:p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Sensor Zenith Angle = 10</a:t>
                </a:r>
                <a:r>
                  <a:rPr lang="en-US" sz="2400" baseline="30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</a:t>
                </a:r>
                <a:r>
                  <a:rPr lang="en-US" sz="24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, and Relative Azimuth Angle = 30</a:t>
                </a:r>
                <a:r>
                  <a:rPr lang="en-US" sz="2400" baseline="30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o</a:t>
                </a:r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8AB56A2C-897E-1DC3-A7B0-A7259139FA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5343" y="1787341"/>
                <a:ext cx="6248400" cy="3989425"/>
              </a:xfrm>
              <a:prstGeom prst="rect">
                <a:avLst/>
              </a:prstGeom>
              <a:blipFill>
                <a:blip r:embed="rId9"/>
                <a:stretch>
                  <a:fillRect l="-1623" t="-633" b="-348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9047326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4E3CA8-24A2-4803-5C71-1A56E923C7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9D97BAAA-B197-7B75-9D92-5F86FBC07C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53" y="4046223"/>
            <a:ext cx="9404604" cy="2821381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2EACD2DF-AC2F-15D0-F72A-DACE54B75A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53" y="1279509"/>
            <a:ext cx="9404604" cy="2821381"/>
          </a:xfrm>
          <a:prstGeom prst="rect">
            <a:avLst/>
          </a:prstGeom>
        </p:spPr>
      </p:pic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9E6D94F8-961D-C276-AE9F-31CA9F8266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674AC023-4512-7EEF-056A-BCC4B5EF6D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D8F0D0C-0178-217E-72FF-71918F679606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18F9E3F-731B-293E-5153-063EC944C498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431CB56E-1D17-0F15-E689-1569C819FA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59AC513-ECF6-DB26-163D-D056D8CAE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6B5DA4-0F99-1EFD-813D-E65E39A8F62F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Deep Convective Clouds</a:t>
                </a:r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26B5DA4-0F99-1EFD-813D-E65E39A8F6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blipFill>
                <a:blip r:embed="rId9"/>
                <a:stretch>
                  <a:fillRect l="-437" t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id="{FF41F193-B88E-5758-582B-91FDB86FE050}"/>
              </a:ext>
            </a:extLst>
          </p:cNvPr>
          <p:cNvSpPr txBox="1"/>
          <p:nvPr/>
        </p:nvSpPr>
        <p:spPr>
          <a:xfrm>
            <a:off x="789704" y="3101622"/>
            <a:ext cx="624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44E021E-A251-FA6C-8312-A96F4BE4E7B7}"/>
              </a:ext>
            </a:extLst>
          </p:cNvPr>
          <p:cNvSpPr txBox="1"/>
          <p:nvPr/>
        </p:nvSpPr>
        <p:spPr>
          <a:xfrm>
            <a:off x="789704" y="5868070"/>
            <a:ext cx="624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 </a:t>
            </a:r>
            <a:endParaRPr lang="en-US" dirty="0"/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A82BE211-A7E2-FC9B-5B97-CEEFF3214038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53" y="1279509"/>
            <a:ext cx="9404604" cy="2821381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B3E843EE-ACBA-9C08-B992-4AFD55ACE84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953" y="4046223"/>
            <a:ext cx="9404604" cy="2821381"/>
          </a:xfrm>
          <a:prstGeom prst="rect">
            <a:avLst/>
          </a:prstGeom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36B471EE-EAF6-137C-476D-36A29111EB9D}"/>
              </a:ext>
            </a:extLst>
          </p:cNvPr>
          <p:cNvSpPr txBox="1"/>
          <p:nvPr/>
        </p:nvSpPr>
        <p:spPr>
          <a:xfrm>
            <a:off x="850123" y="3094226"/>
            <a:ext cx="184858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AE8C3AC-1943-3657-A45F-E1375AD7FE70}"/>
              </a:ext>
            </a:extLst>
          </p:cNvPr>
          <p:cNvSpPr txBox="1"/>
          <p:nvPr/>
        </p:nvSpPr>
        <p:spPr>
          <a:xfrm>
            <a:off x="850123" y="5859603"/>
            <a:ext cx="1786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D011D003-A70D-14D3-B9F4-3F14188A3221}"/>
              </a:ext>
            </a:extLst>
          </p:cNvPr>
          <p:cNvSpPr txBox="1"/>
          <p:nvPr/>
        </p:nvSpPr>
        <p:spPr>
          <a:xfrm>
            <a:off x="850123" y="1582443"/>
            <a:ext cx="630420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3C36E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MetOp-B, </a:t>
            </a:r>
            <a:r>
              <a:rPr lang="en-US" sz="26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MetOp-C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8184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39" grpId="0"/>
      <p:bldP spid="4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E087A-B696-8ACE-C69B-E6D4872743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>
            <a:extLst>
              <a:ext uri="{FF2B5EF4-FFF2-40B4-BE49-F238E27FC236}">
                <a16:creationId xmlns:a16="http://schemas.microsoft.com/office/drawing/2014/main" id="{C6214F91-B13E-D1E7-D645-6DEC75DCA0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757" y="1279509"/>
            <a:ext cx="9404604" cy="2821381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556947F-2A95-40E7-23C4-F0AB9AAE29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757" y="4046223"/>
            <a:ext cx="9404604" cy="2821381"/>
          </a:xfrm>
          <a:prstGeom prst="rect">
            <a:avLst/>
          </a:prstGeom>
        </p:spPr>
      </p:pic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BBC93B78-9AEB-E36F-5801-AF367A3288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6BCB12AA-5DBA-34E0-6CA0-3A28D3006B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761A2FB-7506-7E69-9B0A-5872A93509C5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7D74C74-E1A4-734E-4F61-55C26C81CF3D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712EF2D2-ADB1-485F-3365-6065000AC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E8459F-F2EF-2DE0-6DB5-0F5904825C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D9076CC-B238-F92A-6D72-C1F1004C800C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Deep Convective Clouds</a:t>
                </a:r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9D9076CC-B238-F92A-6D72-C1F1004C80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blipFill>
                <a:blip r:embed="rId9"/>
                <a:stretch>
                  <a:fillRect l="-437" t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id="{DD11B76A-AF7D-A8A3-C31F-0785FDE422E2}"/>
              </a:ext>
            </a:extLst>
          </p:cNvPr>
          <p:cNvSpPr txBox="1"/>
          <p:nvPr/>
        </p:nvSpPr>
        <p:spPr>
          <a:xfrm>
            <a:off x="761994" y="3101622"/>
            <a:ext cx="624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EE1C904-F2DC-BC80-F72A-FB100695E4D1}"/>
              </a:ext>
            </a:extLst>
          </p:cNvPr>
          <p:cNvSpPr txBox="1"/>
          <p:nvPr/>
        </p:nvSpPr>
        <p:spPr>
          <a:xfrm>
            <a:off x="761994" y="5868070"/>
            <a:ext cx="624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 </a:t>
            </a:r>
            <a:endParaRPr lang="en-US" dirty="0"/>
          </a:p>
        </p:txBody>
      </p:sp>
      <p:pic>
        <p:nvPicPr>
          <p:cNvPr id="40" name="Picture 39">
            <a:extLst>
              <a:ext uri="{FF2B5EF4-FFF2-40B4-BE49-F238E27FC236}">
                <a16:creationId xmlns:a16="http://schemas.microsoft.com/office/drawing/2014/main" id="{F322156E-D3E6-E2AA-F853-5DD768CC939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-25757" y="4046223"/>
            <a:ext cx="9404604" cy="2821381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F41C8E1E-2A4E-4FA7-E255-DF980B77CB2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-25757" y="1279509"/>
            <a:ext cx="9404604" cy="2821381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9C3B42A7-595E-C5A7-7A54-72869494C36D}"/>
              </a:ext>
            </a:extLst>
          </p:cNvPr>
          <p:cNvSpPr txBox="1"/>
          <p:nvPr/>
        </p:nvSpPr>
        <p:spPr>
          <a:xfrm>
            <a:off x="850123" y="3094226"/>
            <a:ext cx="184858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49FC274E-0414-6B5C-04CD-EE11CF8A1AE3}"/>
              </a:ext>
            </a:extLst>
          </p:cNvPr>
          <p:cNvSpPr txBox="1"/>
          <p:nvPr/>
        </p:nvSpPr>
        <p:spPr>
          <a:xfrm>
            <a:off x="850123" y="5859603"/>
            <a:ext cx="1786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9D9C6AB2-DA6E-F7CB-CC9B-656816C210B5}"/>
              </a:ext>
            </a:extLst>
          </p:cNvPr>
          <p:cNvSpPr txBox="1"/>
          <p:nvPr/>
        </p:nvSpPr>
        <p:spPr>
          <a:xfrm>
            <a:off x="850123" y="1582443"/>
            <a:ext cx="630420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600" b="1" dirty="0">
                <a:solidFill>
                  <a:srgbClr val="3C36E2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MetOp-B, </a:t>
            </a:r>
            <a:r>
              <a:rPr lang="en-US" sz="2600" b="1" dirty="0">
                <a:solidFill>
                  <a:srgbClr val="FF0000"/>
                </a:solidFill>
                <a:latin typeface="Angsana New" panose="02020603050405020304" pitchFamily="18" charset="-34"/>
                <a:cs typeface="Angsana New" panose="02020603050405020304" pitchFamily="18" charset="-34"/>
              </a:rPr>
              <a:t>MetOp-C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10271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44" grpId="0"/>
      <p:bldP spid="4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439B2A-6BA6-A8D9-B937-4FBC20801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building next to a body of water&#10;&#10;AI-generated content may be incorrect.">
            <a:extLst>
              <a:ext uri="{FF2B5EF4-FFF2-40B4-BE49-F238E27FC236}">
                <a16:creationId xmlns:a16="http://schemas.microsoft.com/office/drawing/2014/main" id="{DEFC288C-7C31-E56A-476C-FAE31D96D89D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5000"/>
          </a:blip>
          <a:stretch>
            <a:fillRect/>
          </a:stretch>
        </p:blipFill>
        <p:spPr>
          <a:xfrm>
            <a:off x="0" y="1030874"/>
            <a:ext cx="12214302" cy="4805024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8A37F8DD-5C6E-811F-2A5E-0AE22074263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98448" y="2795151"/>
            <a:ext cx="10995103" cy="3197583"/>
          </a:xfrm>
        </p:spPr>
        <p:txBody>
          <a:bodyPr>
            <a:normAutofit/>
          </a:bodyPr>
          <a:lstStyle/>
          <a:p>
            <a:r>
              <a:rPr lang="en-US" sz="7000" b="1" dirty="0">
                <a:latin typeface="Angsana New" panose="02020603050405020304" pitchFamily="18" charset="-34"/>
                <a:cs typeface="Angsana New" panose="02020603050405020304" pitchFamily="18" charset="-34"/>
              </a:rPr>
              <a:t>Thanks!</a:t>
            </a:r>
            <a:endParaRPr lang="en-US" sz="70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pic>
        <p:nvPicPr>
          <p:cNvPr id="1026" name="Picture 2" descr="UW_logo_4color_pc.eps">
            <a:extLst>
              <a:ext uri="{FF2B5EF4-FFF2-40B4-BE49-F238E27FC236}">
                <a16:creationId xmlns:a16="http://schemas.microsoft.com/office/drawing/2014/main" id="{22A03939-EFF9-2A00-B894-D3F109C09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95" y="87140"/>
            <a:ext cx="853045" cy="8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imss-logo-vector.eps">
            <a:extLst>
              <a:ext uri="{FF2B5EF4-FFF2-40B4-BE49-F238E27FC236}">
                <a16:creationId xmlns:a16="http://schemas.microsoft.com/office/drawing/2014/main" id="{065913D8-43A9-215F-F28C-EF86F74A6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104" y="44608"/>
            <a:ext cx="1218416" cy="82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6">
            <a:extLst>
              <a:ext uri="{FF2B5EF4-FFF2-40B4-BE49-F238E27FC236}">
                <a16:creationId xmlns:a16="http://schemas.microsoft.com/office/drawing/2014/main" id="{B9C251B6-4CF4-38F7-15E7-BABCC9A144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0750" y="22836"/>
            <a:ext cx="973200" cy="97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F0FCF9C-F3D9-BC0F-15DB-B820FBF859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16870" y="92348"/>
            <a:ext cx="1120302" cy="8242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0853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E40218-4277-C985-0D53-2D34B3837A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11A76909-E00C-D12A-7562-A2E28F15B3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89B7CF58-6B16-E2C7-EB23-94331FA80B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3648D6C3-59B0-5C3C-E45E-A0EE93205D35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9D04AFF-7799-4DBF-D3BA-C2648D1D4181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BDD67C73-8B25-7C3A-3C41-75B138AB0A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E3D2529-C109-FF85-228F-B4941CD449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F9238B-DAAB-8461-D53B-AF053624B580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Deep Convective Clouds</a:t>
                </a:r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9F9238B-DAAB-8461-D53B-AF053624B5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blipFill>
                <a:blip r:embed="rId7"/>
                <a:stretch>
                  <a:fillRect l="-437" t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4" name="Picture 13">
            <a:extLst>
              <a:ext uri="{FF2B5EF4-FFF2-40B4-BE49-F238E27FC236}">
                <a16:creationId xmlns:a16="http://schemas.microsoft.com/office/drawing/2014/main" id="{F443DB83-1307-3109-6209-3DC7A0AB964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938" y="1279509"/>
            <a:ext cx="9404604" cy="28213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3F7EC7D1-B98B-8A4B-438D-EED0531FC5E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38" y="4046223"/>
            <a:ext cx="9404604" cy="28213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EB1E6F29-EDFA-D397-E688-9A28354F2DA1}"/>
              </a:ext>
            </a:extLst>
          </p:cNvPr>
          <p:cNvSpPr txBox="1"/>
          <p:nvPr/>
        </p:nvSpPr>
        <p:spPr>
          <a:xfrm>
            <a:off x="1007032" y="3159695"/>
            <a:ext cx="1848583" cy="5386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AF0106A6-2AA6-0443-509C-401BAE8E479E}"/>
              </a:ext>
            </a:extLst>
          </p:cNvPr>
          <p:cNvSpPr txBox="1"/>
          <p:nvPr/>
        </p:nvSpPr>
        <p:spPr>
          <a:xfrm>
            <a:off x="1007032" y="5925072"/>
            <a:ext cx="178606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37FD32-8067-ED35-5858-AE879298249F}"/>
              </a:ext>
            </a:extLst>
          </p:cNvPr>
          <p:cNvSpPr txBox="1"/>
          <p:nvPr/>
        </p:nvSpPr>
        <p:spPr>
          <a:xfrm>
            <a:off x="9503542" y="1440320"/>
            <a:ext cx="221567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Black: AQUA Modis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346BE8-8B2E-D7EB-24FC-FAB7E2AF83E6}"/>
                  </a:ext>
                </a:extLst>
              </p:cNvPr>
              <p:cNvSpPr txBox="1"/>
              <p:nvPr/>
            </p:nvSpPr>
            <p:spPr>
              <a:xfrm>
                <a:off x="4972051" y="808662"/>
                <a:ext cx="6253842" cy="6072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𝑅𝑒𝑓𝑙𝑒𝑐𝑡𝑎𝑛𝑐𝑒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 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cs typeface="Angsana New" panose="02020603050405020304" pitchFamily="18" charset="-34"/>
                          </a:rPr>
                          <m:t>%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𝑆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𝑡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cs typeface="Angsana New" panose="02020603050405020304" pitchFamily="18" charset="-34"/>
                      </a:rPr>
                      <m:t>)×(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𝐶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0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)×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𝑑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Angsana New" panose="02020603050405020304" pitchFamily="18" charset="-34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ngsana New" panose="02020603050405020304" pitchFamily="18" charset="-34"/>
                          </a:rPr>
                          <m:t>𝜇</m:t>
                        </m:r>
                      </m:den>
                    </m:f>
                  </m:oMath>
                </a14:m>
                <a:r>
                  <a:rPr lang="en-US" sz="20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346BE8-8B2E-D7EB-24FC-FAB7E2AF83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051" y="808662"/>
                <a:ext cx="6253842" cy="607282"/>
              </a:xfrm>
              <a:prstGeom prst="rect">
                <a:avLst/>
              </a:prstGeom>
              <a:blipFill>
                <a:blip r:embed="rId10"/>
                <a:stretch>
                  <a:fillRect l="-405" b="-204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422315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CF7AC1-1CC5-09CD-DC93-51FD845CCC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B369DA4E-0F4D-71EC-B5D5-CC54A0C0C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550FFF59-8AB5-CE4B-0771-879F9E874B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43BFCF88-996D-2DBB-14C1-324044227AAE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7FA4913-1EA4-F8F8-A6DA-EB6776BD9253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917909B9-3C41-3086-4BF9-7EF4BDCB4D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DE4B52F9-8CE9-7D4E-115A-47E0EB7B5DD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C3211-D4AE-D55B-09D1-26F442EDAFC2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Deep Convective Clouds</a:t>
                </a:r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FF3C3211-D4AE-D55B-09D1-26F442EDAFC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blipFill>
                <a:blip r:embed="rId7"/>
                <a:stretch>
                  <a:fillRect l="-437" t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Picture 14">
            <a:extLst>
              <a:ext uri="{FF2B5EF4-FFF2-40B4-BE49-F238E27FC236}">
                <a16:creationId xmlns:a16="http://schemas.microsoft.com/office/drawing/2014/main" id="{56456F52-C70A-47D1-E1BA-AF9FDDCA33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53" y="1279509"/>
            <a:ext cx="9404604" cy="2821381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B88F43AA-D1FC-BFD1-1292-70F38E67EDC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53" y="4046223"/>
            <a:ext cx="9404604" cy="2821381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7252000C-E224-9CC8-103E-141B6CD99019}"/>
              </a:ext>
            </a:extLst>
          </p:cNvPr>
          <p:cNvSpPr txBox="1"/>
          <p:nvPr/>
        </p:nvSpPr>
        <p:spPr>
          <a:xfrm>
            <a:off x="9280276" y="1405226"/>
            <a:ext cx="290977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Mean Refl (AVHRR):</a:t>
            </a:r>
          </a:p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Calibration: 92.6%</a:t>
            </a:r>
          </a:p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Calibration: 92.9%</a:t>
            </a:r>
          </a:p>
          <a:p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Mean Refl (MODIS): 85.1%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90AC3CE-FD69-C5D3-4131-65ED795742F1}"/>
              </a:ext>
            </a:extLst>
          </p:cNvPr>
          <p:cNvSpPr txBox="1"/>
          <p:nvPr/>
        </p:nvSpPr>
        <p:spPr>
          <a:xfrm>
            <a:off x="789704" y="3101622"/>
            <a:ext cx="624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BC9D1C1-0B1C-E2E4-EE1F-8B0CDFB03AE9}"/>
              </a:ext>
            </a:extLst>
          </p:cNvPr>
          <p:cNvSpPr txBox="1"/>
          <p:nvPr/>
        </p:nvSpPr>
        <p:spPr>
          <a:xfrm>
            <a:off x="789704" y="5868070"/>
            <a:ext cx="624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8606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527F05-DBD1-FC41-FA98-A3B535D606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Picture 27">
            <a:extLst>
              <a:ext uri="{FF2B5EF4-FFF2-40B4-BE49-F238E27FC236}">
                <a16:creationId xmlns:a16="http://schemas.microsoft.com/office/drawing/2014/main" id="{AB6D9FF2-B0E8-6033-F62E-FD815CECB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5757" y="4046223"/>
            <a:ext cx="9404604" cy="2821381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9733CCF4-62C9-9043-D846-D3E8BB718E7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25757" y="1279509"/>
            <a:ext cx="9404604" cy="2821381"/>
          </a:xfrm>
          <a:prstGeom prst="rect">
            <a:avLst/>
          </a:prstGeom>
        </p:spPr>
      </p:pic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EC2D6F9F-24E3-DBF6-8997-8C6B62A48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E1B370FB-9682-8AE5-3A39-9051644DBA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1EA2EF6E-2BDC-EEAD-C3F3-D4388934EF3C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33DA8A-8720-29FD-E8A8-32102DC357CC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3 / 11 </a:t>
            </a:r>
            <a:endParaRPr lang="en-US" sz="2400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AA845438-6414-7724-1514-B21A10226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24E7EA-C28B-7308-4164-6A9DA212AF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B9FDD03-A191-CF12-70EE-59438E1B0246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Deep Convective Clouds</a:t>
                </a:r>
                <a:endParaRPr lang="en-US" sz="1400" b="1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:endParaRPr lang="en-US" sz="2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B9FDD03-A191-CF12-70EE-59438E1B024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622156" cy="1015663"/>
              </a:xfrm>
              <a:prstGeom prst="rect">
                <a:avLst/>
              </a:prstGeom>
              <a:blipFill>
                <a:blip r:embed="rId9"/>
                <a:stretch>
                  <a:fillRect l="-437" t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32E9DE2A-EC65-F624-730F-F05189068D61}"/>
              </a:ext>
            </a:extLst>
          </p:cNvPr>
          <p:cNvSpPr txBox="1"/>
          <p:nvPr/>
        </p:nvSpPr>
        <p:spPr>
          <a:xfrm>
            <a:off x="9281493" y="1391761"/>
            <a:ext cx="2895344" cy="47089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MAE (All AVHRR):</a:t>
            </a:r>
          </a:p>
          <a:p>
            <a:r>
              <a:rPr lang="en-US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 5.3%</a:t>
            </a:r>
          </a:p>
          <a:p>
            <a:r>
              <a:rPr lang="en-US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 5.2%</a:t>
            </a:r>
          </a:p>
          <a:p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RMSE (All AVHRR):</a:t>
            </a:r>
          </a:p>
          <a:p>
            <a:r>
              <a:rPr lang="en-US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 7.1%</a:t>
            </a:r>
          </a:p>
          <a:p>
            <a:r>
              <a:rPr lang="en-US" sz="26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 7.1%</a:t>
            </a:r>
          </a:p>
          <a:p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MAE Refl (MODIS): 5.7%</a:t>
            </a:r>
          </a:p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RMSE Refl (MODIS): 7.9%</a:t>
            </a:r>
          </a:p>
          <a:p>
            <a:endParaRPr lang="en-US" sz="2800" dirty="0">
              <a:latin typeface="Angsana New" panose="02020603050405020304" pitchFamily="18" charset="-34"/>
              <a:cs typeface="Angsana New" panose="02020603050405020304" pitchFamily="18" charset="-34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88B4336-9622-0D58-5496-3008C4F5DBF1}"/>
              </a:ext>
            </a:extLst>
          </p:cNvPr>
          <p:cNvSpPr txBox="1"/>
          <p:nvPr/>
        </p:nvSpPr>
        <p:spPr>
          <a:xfrm>
            <a:off x="761994" y="3101622"/>
            <a:ext cx="624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2023 Calibration</a:t>
            </a:r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1BE6F7D-9BBA-3E2F-7DA5-FF7FE174C3BD}"/>
              </a:ext>
            </a:extLst>
          </p:cNvPr>
          <p:cNvSpPr txBox="1"/>
          <p:nvPr/>
        </p:nvSpPr>
        <p:spPr>
          <a:xfrm>
            <a:off x="761994" y="5868070"/>
            <a:ext cx="62484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Angsana New" panose="02020603050405020304" pitchFamily="18" charset="-34"/>
                <a:cs typeface="Angsana New" panose="02020603050405020304" pitchFamily="18" charset="-34"/>
              </a:rPr>
              <a:t>2026 Calibration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0534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A690DC-D57B-78F2-5C1A-C5A0FED842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F27B40-6B26-BEA0-D62F-184F40D3F47A}"/>
                  </a:ext>
                </a:extLst>
              </p:cNvPr>
              <p:cNvSpPr txBox="1"/>
              <p:nvPr/>
            </p:nvSpPr>
            <p:spPr>
              <a:xfrm>
                <a:off x="284922" y="771678"/>
                <a:ext cx="11907078" cy="34778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3600" i="1" smtClean="0">
                        <a:ln w="0"/>
                        <a:solidFill>
                          <a:srgbClr val="FFC000"/>
                        </a:solidFill>
                        <a:effectLst>
                          <a:outerShdw blurRad="38100" dist="25400" dir="5400000" algn="ctr" rotWithShape="0">
                            <a:srgbClr val="6E747A">
                              <a:alpha val="43000"/>
                            </a:srgbClr>
                          </a:outerShdw>
                        </a:effectLst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∎</m:t>
                    </m:r>
                  </m:oMath>
                </a14:m>
                <a:r>
                  <a:rPr lang="en-US" sz="36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DCOMP (Daytime Cloud Optical and Microphysical Properties) Algorithm</a:t>
                </a:r>
              </a:p>
              <a:p>
                <a:endParaRPr lang="en-US" sz="14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Optimal Estimation Method based on bi-spectral approach to retrieve 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Cloud Optical Depth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and 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Effective Radius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.</a:t>
                </a:r>
              </a:p>
              <a:p>
                <a:endParaRPr lang="en-US" sz="1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1 visible &amp; 1 near-infrared channels (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mode 1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: 0.65 &amp; 1.60 um, 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mode 2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: 0.65 &amp; 2.10 um, and 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mode 3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: 0.65 &amp; 3.75 um)</a:t>
                </a:r>
              </a:p>
              <a:p>
                <a:endParaRPr lang="en-US" sz="1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PATMOS-x v6 used different DCOMP modes across satellites depending on AVHRR channel availability: </a:t>
                </a:r>
              </a:p>
              <a:p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Mode 1 is used for NOAA-16, NOAA-17, and the MetOp series, while Mode 3 is used for the other satellites. </a:t>
                </a:r>
              </a:p>
              <a:p>
                <a:endParaRPr lang="en-US" sz="1000" dirty="0">
                  <a:latin typeface="Angsana New" panose="02020603050405020304" pitchFamily="18" charset="-34"/>
                  <a:cs typeface="Angsana New" panose="02020603050405020304" pitchFamily="18" charset="-34"/>
                </a:endParaRPr>
              </a:p>
              <a:p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Angsana New" panose="02020603050405020304" pitchFamily="18" charset="-34"/>
                      </a:rPr>
                      <m:t>−</m:t>
                    </m:r>
                  </m:oMath>
                </a14:m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 PATMOS-x v7 adopts </a:t>
                </a:r>
                <a:r>
                  <a:rPr lang="en-US" sz="2800" b="1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DCOMP Mode 3 </a:t>
                </a:r>
                <a:r>
                  <a:rPr lang="en-US" sz="2800" dirty="0">
                    <a:latin typeface="Angsana New" panose="02020603050405020304" pitchFamily="18" charset="-34"/>
                    <a:cs typeface="Angsana New" panose="02020603050405020304" pitchFamily="18" charset="-34"/>
                  </a:rPr>
                  <a:t>consistently across all satellites.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DF27B40-6B26-BEA0-D62F-184F40D3F4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4922" y="771678"/>
                <a:ext cx="11907078" cy="3477875"/>
              </a:xfrm>
              <a:prstGeom prst="rect">
                <a:avLst/>
              </a:prstGeom>
              <a:blipFill>
                <a:blip r:embed="rId3"/>
                <a:stretch>
                  <a:fillRect l="-1065" t="-2182" b="-436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6" name="Picture 2" descr="UW_logo_4color_pc.eps">
            <a:extLst>
              <a:ext uri="{FF2B5EF4-FFF2-40B4-BE49-F238E27FC236}">
                <a16:creationId xmlns:a16="http://schemas.microsoft.com/office/drawing/2014/main" id="{EEECE334-0BB4-AF80-00AA-ACBAAAB3EC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938" y="81075"/>
            <a:ext cx="529674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cimss-logo-vector.eps">
            <a:extLst>
              <a:ext uri="{FF2B5EF4-FFF2-40B4-BE49-F238E27FC236}">
                <a16:creationId xmlns:a16="http://schemas.microsoft.com/office/drawing/2014/main" id="{5B2E58BD-D4E9-85B8-57B7-9B0102FE2A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55" y="52977"/>
            <a:ext cx="756541" cy="515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2D50198-FFE4-1B9D-36A2-EA9FFCC7ECAF}"/>
              </a:ext>
            </a:extLst>
          </p:cNvPr>
          <p:cNvSpPr/>
          <p:nvPr/>
        </p:nvSpPr>
        <p:spPr>
          <a:xfrm>
            <a:off x="0" y="637034"/>
            <a:ext cx="12192000" cy="45720"/>
          </a:xfrm>
          <a:prstGeom prst="rect">
            <a:avLst/>
          </a:prstGeom>
          <a:solidFill>
            <a:srgbClr val="DF0A1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6">
            <a:extLst>
              <a:ext uri="{FF2B5EF4-FFF2-40B4-BE49-F238E27FC236}">
                <a16:creationId xmlns:a16="http://schemas.microsoft.com/office/drawing/2014/main" id="{6EE577FC-1EC0-CDD0-BA56-8843BA4280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1308" y="33842"/>
            <a:ext cx="604280" cy="604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56B98CC-9CE8-60DF-B7C1-457CC224C6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0439" y="81075"/>
            <a:ext cx="681770" cy="501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2235ABC0-3F46-85ED-50B8-609ACF441B0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-95910" y="4650568"/>
            <a:ext cx="6248400" cy="187452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73B1CB2-C90B-FC59-8200-7C8216BC764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010458" y="4644824"/>
            <a:ext cx="6248400" cy="187452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D987432C-E01C-92E7-414C-010B4AE87EA5}"/>
              </a:ext>
            </a:extLst>
          </p:cNvPr>
          <p:cNvSpPr txBox="1"/>
          <p:nvPr/>
        </p:nvSpPr>
        <p:spPr>
          <a:xfrm>
            <a:off x="334771" y="4448211"/>
            <a:ext cx="557982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Timeseries of  global monthly mean cloud effective radius</a:t>
            </a:r>
            <a:endParaRPr lang="en-US" sz="1400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AD4EA7B-C1B8-FE83-4F9E-6857B45572F1}"/>
              </a:ext>
            </a:extLst>
          </p:cNvPr>
          <p:cNvSpPr txBox="1"/>
          <p:nvPr/>
        </p:nvSpPr>
        <p:spPr>
          <a:xfrm>
            <a:off x="6564662" y="4811882"/>
            <a:ext cx="10952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Pv7</a:t>
            </a:r>
            <a:endParaRPr lang="en-US" b="1">
              <a:solidFill>
                <a:srgbClr val="FF0000"/>
              </a:solidFill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A5B21B2-0848-5EA1-E54B-B8EE0A0880E6}"/>
              </a:ext>
            </a:extLst>
          </p:cNvPr>
          <p:cNvSpPr txBox="1"/>
          <p:nvPr/>
        </p:nvSpPr>
        <p:spPr>
          <a:xfrm>
            <a:off x="438950" y="4811882"/>
            <a:ext cx="1095267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Pv6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30A6912-6C60-A772-7DB3-49E9D882F717}"/>
              </a:ext>
            </a:extLst>
          </p:cNvPr>
          <p:cNvSpPr txBox="1"/>
          <p:nvPr/>
        </p:nvSpPr>
        <p:spPr>
          <a:xfrm>
            <a:off x="11560595" y="215345"/>
            <a:ext cx="93883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>
                <a:latin typeface="Angsana New" panose="02020603050405020304" pitchFamily="18" charset="-34"/>
                <a:cs typeface="Angsana New" panose="02020603050405020304" pitchFamily="18" charset="-34"/>
              </a:rPr>
              <a:t>8 / 11 </a:t>
            </a:r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30376615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8633</TotalTime>
  <Words>1529</Words>
  <Application>Microsoft Macintosh PowerPoint</Application>
  <PresentationFormat>Widescreen</PresentationFormat>
  <Paragraphs>215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Angsana New</vt:lpstr>
      <vt:lpstr>Aptos</vt:lpstr>
      <vt:lpstr>Aptos Display</vt:lpstr>
      <vt:lpstr>Arial</vt:lpstr>
      <vt:lpstr>Cambria Math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JONGJIN SEO</dc:creator>
  <cp:lastModifiedBy>Doelling, David Robert (LARC-E302)</cp:lastModifiedBy>
  <cp:revision>10</cp:revision>
  <dcterms:created xsi:type="dcterms:W3CDTF">2026-07-26T20:06:45Z</dcterms:created>
  <dcterms:modified xsi:type="dcterms:W3CDTF">2026-09-10T19:13:32Z</dcterms:modified>
</cp:coreProperties>
</file>