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63" r:id="rId4"/>
    <p:sldId id="265" r:id="rId5"/>
    <p:sldId id="267" r:id="rId6"/>
    <p:sldId id="257" r:id="rId7"/>
    <p:sldId id="260" r:id="rId8"/>
    <p:sldId id="259" r:id="rId9"/>
    <p:sldId id="258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8"/>
    <p:restoredTop sz="94660"/>
  </p:normalViewPr>
  <p:slideViewPr>
    <p:cSldViewPr snapToGrid="0">
      <p:cViewPr varScale="1">
        <p:scale>
          <a:sx n="132" d="100"/>
          <a:sy n="132" d="100"/>
        </p:scale>
        <p:origin x="9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EDD98-208C-23E8-FE87-9B4F10BEA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527EB4-6D21-D7E6-D6C1-F98F40C2B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6A89B-746C-D59A-E66C-BE00F76BA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D69F7-B212-E319-7644-A9E2BC52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8E638-BAA8-621C-8E6F-193F7099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3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8B212-B736-EDED-D08F-1E85B9D3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70812-512D-FE19-61EC-38AB11280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3A3DC-49EB-EF13-841E-767B3CA24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F2CD7-EED8-0BB0-834B-64C3F965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2932C-24DE-537C-C29A-898A5993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150D0-327B-523A-637F-E043C95F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92B9C-54EA-F175-4D26-45C51F14D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780BA-8A8D-4D79-34AC-3666594C8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9911C-055C-08BA-A6DE-5FA6C84BF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A581C-AE18-DD56-A569-57215DA81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4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4FB6F-54E6-A5ED-6931-606906367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3B31F-7BD9-296C-EC83-01B7239DB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239D0-7C21-1425-7B87-EB30CF32D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C2A45-370F-384D-C583-A67815C45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4CCA6-0B2E-ED97-8883-CDC3B4D8B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9BB4B-B235-269B-4EC5-0F5F9EF3A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3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AF9FD-8CF9-5E6D-F02B-FA708365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27747-BE77-5102-4363-532D6354A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D41602-1B67-CEBA-9CC9-E2CB57B87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862C75-DED8-A092-B770-682A5C370E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147A28-5416-576C-3C94-F8E3C36068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55258B-9AEE-AE23-4713-1FAE89A57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3975C-D1A5-977D-6373-5BCC0D292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1056D-7058-7233-D3A8-B55566DC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2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4C166-9D9A-26FC-00BD-1A631CA65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BBD2E5-A6A9-9E62-E302-184113EA4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B23BAF-8AA3-09B7-41ED-45F38CE1A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AA7EB8-4862-3D2D-F7CA-863A84364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86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502B7F-6352-00FD-4D0E-A3439E40F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710E12-45B2-D914-FE6D-79AC5888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E9760-0AAC-A541-6B40-BEE785BB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1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9E115-D687-0715-2884-A2D1FC25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7DFCF-D552-323B-D2DD-B6AC6FC22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9E67A-0D84-8E8E-0EF1-A99763235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A0803-DF00-F51A-028B-90DCD8815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E035D-446E-C016-8A14-DF43861CC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945DDC-6AD7-79D9-C960-FE14AF64C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6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049A-E9FF-166A-F5F6-8185AE434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61F1E5-A4F6-E048-8896-899189691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E7BFA-09E7-6008-36F5-1F2ADAD08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3EADEE-4F91-45E8-43DC-355214119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CD56F-A1A6-A4B1-9183-CC7323FED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58D82-3C09-31D1-62FF-E81994C9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3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8CDFC-F47B-8757-F48E-3E39EDDE2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8343A-A504-CFF4-CFA8-2931520B0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E630E-07DB-E81A-95DF-754922678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19972-D4AE-E96E-DE72-E592F0B5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26691-A987-78F2-AC0D-ACECF4860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7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6458EC-6FEC-84F7-C368-F3688A72A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CF560-27DE-251D-FE13-29A14938E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90726-4DA3-ABBE-5BC4-6697B2661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FE204-783B-8A77-B774-68528A707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1002B-E387-554B-21A1-D6694DD53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7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AF17D-8B7F-48FB-D00C-BFE2D33B9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FA12A-0FD9-4ABA-760F-56E5F7F78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BFB51-9505-2F3C-FF89-A5D95C106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FAF5CE-CB20-E646-854C-9BEAA544BE89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A72A1-5FBD-3060-239F-CBAC524EA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03311-8D86-63F5-03F7-D1457841B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5858B7-E17B-674B-81F8-B821A3556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4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59E00-3CC4-96C4-4B31-8273EF25D1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future of the NASA SBAF tool presentation and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F88A89-C6D6-835E-7B59-35D63B9076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Doelling, NASA-Langley</a:t>
            </a:r>
          </a:p>
          <a:p>
            <a:r>
              <a:rPr lang="en-US" dirty="0"/>
              <a:t>September 10, 2026</a:t>
            </a:r>
          </a:p>
        </p:txBody>
      </p:sp>
    </p:spTree>
    <p:extLst>
      <p:ext uri="{BB962C8B-B14F-4D97-AF65-F5344CB8AC3E}">
        <p14:creationId xmlns:p14="http://schemas.microsoft.com/office/powerpoint/2010/main" val="759550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EA647-7464-A03C-403F-35AB4B72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1008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 of N20-VIIRS I1 and M5 bands with Met-11 B1 (0.65 channels)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1E120D-EC81-9D6D-C944-BEC99C623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7221"/>
            <a:ext cx="5657164" cy="49375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12039E-C56F-48E1-7F97-B854FD365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132" y="1758514"/>
            <a:ext cx="5681135" cy="50132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B731C8-0172-43B1-15FD-8E870CFE6C41}"/>
              </a:ext>
            </a:extLst>
          </p:cNvPr>
          <p:cNvSpPr txBox="1"/>
          <p:nvPr/>
        </p:nvSpPr>
        <p:spPr>
          <a:xfrm>
            <a:off x="2988734" y="5706533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itchFamily="2" charset="2"/>
              </a:rPr>
              <a:t>D</a:t>
            </a:r>
            <a:r>
              <a:rPr lang="en-US" dirty="0"/>
              <a:t>7. 8%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28CAB5-8B05-9377-1AEA-EC6B6B6B8522}"/>
              </a:ext>
            </a:extLst>
          </p:cNvPr>
          <p:cNvSpPr txBox="1"/>
          <p:nvPr/>
        </p:nvSpPr>
        <p:spPr>
          <a:xfrm>
            <a:off x="677334" y="2286001"/>
            <a:ext cx="911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Libya-4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8B665A-4AC4-3B6D-2F5C-CB504B2CE1E7}"/>
              </a:ext>
            </a:extLst>
          </p:cNvPr>
          <p:cNvSpPr txBox="1"/>
          <p:nvPr/>
        </p:nvSpPr>
        <p:spPr>
          <a:xfrm>
            <a:off x="6663267" y="2294468"/>
            <a:ext cx="911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Libya-4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8CF560-F502-6171-CA03-BADC95449108}"/>
              </a:ext>
            </a:extLst>
          </p:cNvPr>
          <p:cNvSpPr txBox="1"/>
          <p:nvPr/>
        </p:nvSpPr>
        <p:spPr>
          <a:xfrm>
            <a:off x="160867" y="1329266"/>
            <a:ext cx="10523650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https://cloudsgate2.larc.nasa.gov/</a:t>
            </a:r>
            <a:r>
              <a:rPr lang="en-US" dirty="0" err="1"/>
              <a:t>cgi</a:t>
            </a:r>
            <a:r>
              <a:rPr lang="en-US" dirty="0"/>
              <a:t>-bin/site/</a:t>
            </a:r>
            <a:r>
              <a:rPr lang="en-US" dirty="0" err="1"/>
              <a:t>showdoc?mnemonic</a:t>
            </a:r>
            <a:r>
              <a:rPr lang="en-US" dirty="0"/>
              <a:t>=SCIAMACHY-SPECTRA-ENHANCED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F1FCC0-F5B1-1E41-EE34-D133696E5EF9}"/>
              </a:ext>
            </a:extLst>
          </p:cNvPr>
          <p:cNvSpPr txBox="1"/>
          <p:nvPr/>
        </p:nvSpPr>
        <p:spPr>
          <a:xfrm>
            <a:off x="10007600" y="5791199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itchFamily="2" charset="2"/>
              </a:rPr>
              <a:t>D</a:t>
            </a:r>
            <a:r>
              <a:rPr lang="en-US" dirty="0"/>
              <a:t>0. 8%</a:t>
            </a:r>
          </a:p>
        </p:txBody>
      </p:sp>
    </p:spTree>
    <p:extLst>
      <p:ext uri="{BB962C8B-B14F-4D97-AF65-F5344CB8AC3E}">
        <p14:creationId xmlns:p14="http://schemas.microsoft.com/office/powerpoint/2010/main" val="117111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0901-120F-2D28-69A8-39C80FBA9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SCIAMACHY SBAF TOOL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29E9D-CC18-D865-7443-23852851C1C4}"/>
              </a:ext>
            </a:extLst>
          </p:cNvPr>
          <p:cNvSpPr txBox="1"/>
          <p:nvPr/>
        </p:nvSpPr>
        <p:spPr>
          <a:xfrm>
            <a:off x="516468" y="524934"/>
            <a:ext cx="7644337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https://cloudsgate2.larc.nasa.gov/</a:t>
            </a:r>
            <a:r>
              <a:rPr lang="en-US" dirty="0" err="1"/>
              <a:t>cgi</a:t>
            </a:r>
            <a:r>
              <a:rPr lang="en-US" dirty="0"/>
              <a:t>-bin/site/</a:t>
            </a:r>
            <a:r>
              <a:rPr lang="en-US" dirty="0" err="1"/>
              <a:t>showdoc?mnemonic</a:t>
            </a:r>
            <a:r>
              <a:rPr lang="en-US" dirty="0"/>
              <a:t>=SBAF#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114B13-672E-1989-8E94-D4FC9853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2" y="940960"/>
            <a:ext cx="8114554" cy="591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39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7E518-D8EB-2EB4-4F3A-C7DB252C7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70CB-9040-14FA-9D13-688EA9DCE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EBBF70-F477-C06B-4CC6-F7D0EF8E6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266" y="287866"/>
            <a:ext cx="3601352" cy="3581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E3C09D-655F-6C18-ABF9-EDD92380C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442" y="4097867"/>
            <a:ext cx="3654762" cy="27601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A2B33B-E310-6363-902B-658609D03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850" y="4895850"/>
            <a:ext cx="1953683" cy="5188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8C4E5C-74ED-44CF-0334-528774528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7334" y="4149782"/>
            <a:ext cx="3496733" cy="2656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32A7BC-4AFA-5984-F43B-046D98D28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7783" y="5431367"/>
            <a:ext cx="1674284" cy="3946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7F9F7A-8319-549D-EF45-8575D5D60D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8732" y="345970"/>
            <a:ext cx="3568611" cy="36502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5F1DF2-C19A-659C-2F33-A4C8F73C2778}"/>
              </a:ext>
            </a:extLst>
          </p:cNvPr>
          <p:cNvSpPr txBox="1"/>
          <p:nvPr/>
        </p:nvSpPr>
        <p:spPr>
          <a:xfrm>
            <a:off x="4783666" y="677333"/>
            <a:ext cx="15373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Libya-4</a:t>
            </a:r>
          </a:p>
          <a:p>
            <a:r>
              <a:rPr lang="en-US" dirty="0"/>
              <a:t>N20-VIIRS M5</a:t>
            </a:r>
          </a:p>
          <a:p>
            <a:r>
              <a:rPr lang="en-US" dirty="0"/>
              <a:t>Met-11 B1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028295-153E-5E33-1A12-E27239AE2D03}"/>
              </a:ext>
            </a:extLst>
          </p:cNvPr>
          <p:cNvSpPr txBox="1"/>
          <p:nvPr/>
        </p:nvSpPr>
        <p:spPr>
          <a:xfrm>
            <a:off x="8720666" y="575733"/>
            <a:ext cx="14139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Libya-4</a:t>
            </a:r>
          </a:p>
          <a:p>
            <a:r>
              <a:rPr lang="en-US" dirty="0"/>
              <a:t>N20-VIIRS I1</a:t>
            </a:r>
          </a:p>
          <a:p>
            <a:r>
              <a:rPr lang="en-US" dirty="0"/>
              <a:t>Met-11 B1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C63A6C-ED00-7F51-614B-491FFFF985F3}"/>
              </a:ext>
            </a:extLst>
          </p:cNvPr>
          <p:cNvSpPr txBox="1"/>
          <p:nvPr/>
        </p:nvSpPr>
        <p:spPr>
          <a:xfrm>
            <a:off x="203200" y="2336800"/>
            <a:ext cx="3589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Although SCIAMACHY has high spectral resolution the footprint size makes it difficult to locate over Libya-4</a:t>
            </a:r>
          </a:p>
        </p:txBody>
      </p:sp>
    </p:spTree>
    <p:extLst>
      <p:ext uri="{BB962C8B-B14F-4D97-AF65-F5344CB8AC3E}">
        <p14:creationId xmlns:p14="http://schemas.microsoft.com/office/powerpoint/2010/main" val="2348280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9825DD-11D2-EBC6-78AF-5A2130CF1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88" y="0"/>
            <a:ext cx="3568611" cy="36502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99E810-D9F2-2E63-A5EE-A0228294AB3A}"/>
              </a:ext>
            </a:extLst>
          </p:cNvPr>
          <p:cNvSpPr txBox="1"/>
          <p:nvPr/>
        </p:nvSpPr>
        <p:spPr>
          <a:xfrm>
            <a:off x="1317822" y="331363"/>
            <a:ext cx="1537344" cy="1200329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Libya-4</a:t>
            </a:r>
          </a:p>
          <a:p>
            <a:r>
              <a:rPr lang="en-US" dirty="0"/>
              <a:t>N20-VIIRS M5</a:t>
            </a:r>
          </a:p>
          <a:p>
            <a:r>
              <a:rPr lang="en-US" dirty="0"/>
              <a:t>Met-11 B1</a:t>
            </a:r>
          </a:p>
          <a:p>
            <a:r>
              <a:rPr lang="en-US" dirty="0"/>
              <a:t>Slope=0.924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C082775-9796-CA85-9469-6D8437109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110000"/>
              </p:ext>
            </p:extLst>
          </p:nvPr>
        </p:nvGraphicFramePr>
        <p:xfrm>
          <a:off x="1170142" y="3823032"/>
          <a:ext cx="10494179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740">
                  <a:extLst>
                    <a:ext uri="{9D8B030D-6E8A-4147-A177-3AD203B41FA5}">
                      <a16:colId xmlns:a16="http://schemas.microsoft.com/office/drawing/2014/main" val="1168439649"/>
                    </a:ext>
                  </a:extLst>
                </a:gridCol>
                <a:gridCol w="1367002">
                  <a:extLst>
                    <a:ext uri="{9D8B030D-6E8A-4147-A177-3AD203B41FA5}">
                      <a16:colId xmlns:a16="http://schemas.microsoft.com/office/drawing/2014/main" val="3404937905"/>
                    </a:ext>
                  </a:extLst>
                </a:gridCol>
                <a:gridCol w="1346841">
                  <a:extLst>
                    <a:ext uri="{9D8B030D-6E8A-4147-A177-3AD203B41FA5}">
                      <a16:colId xmlns:a16="http://schemas.microsoft.com/office/drawing/2014/main" val="746828481"/>
                    </a:ext>
                  </a:extLst>
                </a:gridCol>
                <a:gridCol w="1487527">
                  <a:extLst>
                    <a:ext uri="{9D8B030D-6E8A-4147-A177-3AD203B41FA5}">
                      <a16:colId xmlns:a16="http://schemas.microsoft.com/office/drawing/2014/main" val="3522158348"/>
                    </a:ext>
                  </a:extLst>
                </a:gridCol>
                <a:gridCol w="1406041">
                  <a:extLst>
                    <a:ext uri="{9D8B030D-6E8A-4147-A177-3AD203B41FA5}">
                      <a16:colId xmlns:a16="http://schemas.microsoft.com/office/drawing/2014/main" val="2282188133"/>
                    </a:ext>
                  </a:extLst>
                </a:gridCol>
                <a:gridCol w="1569014">
                  <a:extLst>
                    <a:ext uri="{9D8B030D-6E8A-4147-A177-3AD203B41FA5}">
                      <a16:colId xmlns:a16="http://schemas.microsoft.com/office/drawing/2014/main" val="444365812"/>
                    </a:ext>
                  </a:extLst>
                </a:gridCol>
                <a:gridCol w="1569014">
                  <a:extLst>
                    <a:ext uri="{9D8B030D-6E8A-4147-A177-3AD203B41FA5}">
                      <a16:colId xmlns:a16="http://schemas.microsoft.com/office/drawing/2014/main" val="4277226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Footprint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Spectral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Spectral 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Spatial coverage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4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/>
                        <a:t>SCIAMACHY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30x240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AM </a:t>
                      </a:r>
                      <a:r>
                        <a:rPr lang="en-US" dirty="0" err="1"/>
                        <a:t>envisat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960-km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 nm - 1.5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214 nm - 2,386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continuous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75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/>
                        <a:t>GOME-2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40x80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9:30 AM</a:t>
                      </a:r>
                    </a:p>
                    <a:p>
                      <a:pPr algn="ctr"/>
                      <a:r>
                        <a:rPr lang="en-US" dirty="0" err="1"/>
                        <a:t>Metop</a:t>
                      </a:r>
                      <a:r>
                        <a:rPr lang="en-US" dirty="0"/>
                        <a:t>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1920km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0.26-0.51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240-790nm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continuous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11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/>
                        <a:t>GOME-2 narrow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40x40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9:30 AM</a:t>
                      </a:r>
                    </a:p>
                    <a:p>
                      <a:pPr algn="ctr"/>
                      <a:r>
                        <a:rPr lang="en-US" dirty="0" err="1"/>
                        <a:t>Metop</a:t>
                      </a:r>
                      <a:r>
                        <a:rPr lang="en-US" dirty="0"/>
                        <a:t>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0.26-0.51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240-790nm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continuous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2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/>
                        <a:t>Hyperion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9:45 desc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7.5km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400-2500nm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tasked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3582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8BA61E4-F565-D2E4-CA9A-44F0B2B5CCA1}"/>
              </a:ext>
            </a:extLst>
          </p:cNvPr>
          <p:cNvSpPr txBox="1"/>
          <p:nvPr/>
        </p:nvSpPr>
        <p:spPr>
          <a:xfrm>
            <a:off x="3285811" y="1266093"/>
            <a:ext cx="1075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spectral, low spatial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3BE62E-508D-6E16-2B3F-30686E77A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097" y="-1"/>
            <a:ext cx="3381432" cy="36977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8B378A-5B55-B4B6-7625-0A1457961D29}"/>
              </a:ext>
            </a:extLst>
          </p:cNvPr>
          <p:cNvSpPr txBox="1"/>
          <p:nvPr/>
        </p:nvSpPr>
        <p:spPr>
          <a:xfrm>
            <a:off x="5027339" y="322989"/>
            <a:ext cx="1537344" cy="1200329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Libya-4</a:t>
            </a:r>
          </a:p>
          <a:p>
            <a:r>
              <a:rPr lang="en-US" dirty="0"/>
              <a:t>N20-VIIRS M5</a:t>
            </a:r>
          </a:p>
          <a:p>
            <a:r>
              <a:rPr lang="en-US" dirty="0"/>
              <a:t>Met-11 B1</a:t>
            </a:r>
          </a:p>
          <a:p>
            <a:r>
              <a:rPr lang="en-US" dirty="0"/>
              <a:t>Slope=0.944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9C0E05-1C09-BCFD-F53E-FFA7E8EFD72C}"/>
              </a:ext>
            </a:extLst>
          </p:cNvPr>
          <p:cNvSpPr txBox="1"/>
          <p:nvPr/>
        </p:nvSpPr>
        <p:spPr>
          <a:xfrm>
            <a:off x="6804408" y="1378299"/>
            <a:ext cx="1075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spectral, high spatial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099F4B-2B27-ED94-776D-F2452FB70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318" y="0"/>
            <a:ext cx="3587205" cy="36073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448618-A9ED-B347-3A6E-E857B94FCD0E}"/>
              </a:ext>
            </a:extLst>
          </p:cNvPr>
          <p:cNvSpPr txBox="1"/>
          <p:nvPr/>
        </p:nvSpPr>
        <p:spPr>
          <a:xfrm>
            <a:off x="8596178" y="294518"/>
            <a:ext cx="1537344" cy="1200329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Libya-4</a:t>
            </a:r>
          </a:p>
          <a:p>
            <a:r>
              <a:rPr lang="en-US" dirty="0"/>
              <a:t>N20-VIIRS M5</a:t>
            </a:r>
          </a:p>
          <a:p>
            <a:r>
              <a:rPr lang="en-US" dirty="0"/>
              <a:t>Met-11 B1</a:t>
            </a:r>
          </a:p>
          <a:p>
            <a:r>
              <a:rPr lang="en-US" dirty="0"/>
              <a:t>Slope=0.915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3895A4-7EDE-EB82-4B66-B80658461CD7}"/>
              </a:ext>
            </a:extLst>
          </p:cNvPr>
          <p:cNvSpPr txBox="1"/>
          <p:nvPr/>
        </p:nvSpPr>
        <p:spPr>
          <a:xfrm>
            <a:off x="10552444" y="1287865"/>
            <a:ext cx="1075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spectral, low spatial</a:t>
            </a:r>
          </a:p>
        </p:txBody>
      </p:sp>
    </p:spTree>
    <p:extLst>
      <p:ext uri="{BB962C8B-B14F-4D97-AF65-F5344CB8AC3E}">
        <p14:creationId xmlns:p14="http://schemas.microsoft.com/office/powerpoint/2010/main" val="1043219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F9078B6-D9B0-95B5-C412-7635A1CB6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220049"/>
              </p:ext>
            </p:extLst>
          </p:nvPr>
        </p:nvGraphicFramePr>
        <p:xfrm>
          <a:off x="1029465" y="587463"/>
          <a:ext cx="10494179" cy="589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740">
                  <a:extLst>
                    <a:ext uri="{9D8B030D-6E8A-4147-A177-3AD203B41FA5}">
                      <a16:colId xmlns:a16="http://schemas.microsoft.com/office/drawing/2014/main" val="1168439649"/>
                    </a:ext>
                  </a:extLst>
                </a:gridCol>
                <a:gridCol w="1367002">
                  <a:extLst>
                    <a:ext uri="{9D8B030D-6E8A-4147-A177-3AD203B41FA5}">
                      <a16:colId xmlns:a16="http://schemas.microsoft.com/office/drawing/2014/main" val="3404937905"/>
                    </a:ext>
                  </a:extLst>
                </a:gridCol>
                <a:gridCol w="1346841">
                  <a:extLst>
                    <a:ext uri="{9D8B030D-6E8A-4147-A177-3AD203B41FA5}">
                      <a16:colId xmlns:a16="http://schemas.microsoft.com/office/drawing/2014/main" val="746828481"/>
                    </a:ext>
                  </a:extLst>
                </a:gridCol>
                <a:gridCol w="1487527">
                  <a:extLst>
                    <a:ext uri="{9D8B030D-6E8A-4147-A177-3AD203B41FA5}">
                      <a16:colId xmlns:a16="http://schemas.microsoft.com/office/drawing/2014/main" val="3522158348"/>
                    </a:ext>
                  </a:extLst>
                </a:gridCol>
                <a:gridCol w="1406041">
                  <a:extLst>
                    <a:ext uri="{9D8B030D-6E8A-4147-A177-3AD203B41FA5}">
                      <a16:colId xmlns:a16="http://schemas.microsoft.com/office/drawing/2014/main" val="2282188133"/>
                    </a:ext>
                  </a:extLst>
                </a:gridCol>
                <a:gridCol w="1569014">
                  <a:extLst>
                    <a:ext uri="{9D8B030D-6E8A-4147-A177-3AD203B41FA5}">
                      <a16:colId xmlns:a16="http://schemas.microsoft.com/office/drawing/2014/main" val="444365812"/>
                    </a:ext>
                  </a:extLst>
                </a:gridCol>
                <a:gridCol w="1569014">
                  <a:extLst>
                    <a:ext uri="{9D8B030D-6E8A-4147-A177-3AD203B41FA5}">
                      <a16:colId xmlns:a16="http://schemas.microsoft.com/office/drawing/2014/main" val="4277226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Footprint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Spectral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Spectral 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Spatial coverage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4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/>
                        <a:t>SCIAMACHY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30x240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AM </a:t>
                      </a:r>
                      <a:r>
                        <a:rPr lang="en-US" dirty="0" err="1"/>
                        <a:t>envisat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960-km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 nm - 1.5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214 nm - 2,386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continuous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75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/>
                        <a:t>GOME-2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40x80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9:30 AM</a:t>
                      </a:r>
                    </a:p>
                    <a:p>
                      <a:pPr algn="ctr"/>
                      <a:r>
                        <a:rPr lang="en-US" dirty="0" err="1"/>
                        <a:t>Metop</a:t>
                      </a:r>
                      <a:r>
                        <a:rPr lang="en-US" dirty="0"/>
                        <a:t>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1920km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0.26-0.51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240-790nm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continuous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11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/>
                        <a:t>GOME-2 narrow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40x40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9:30 AM</a:t>
                      </a:r>
                    </a:p>
                    <a:p>
                      <a:pPr algn="ctr"/>
                      <a:r>
                        <a:rPr lang="en-US" dirty="0" err="1"/>
                        <a:t>Metop</a:t>
                      </a:r>
                      <a:r>
                        <a:rPr lang="en-US" dirty="0"/>
                        <a:t>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0.26-0.51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240-790nm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continuous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2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/>
                        <a:t>Hyperion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9:45 desc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7.5km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400-2500nm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tasked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3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DESIS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ISS </a:t>
                      </a:r>
                      <a:r>
                        <a:rPr lang="en-US" dirty="0" err="1"/>
                        <a:t>prec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450-915nm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tasked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64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ENMAP-HSI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11AM desc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30-km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420-2450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9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ISS </a:t>
                      </a:r>
                      <a:r>
                        <a:rPr lang="en-US" b="1" dirty="0" err="1"/>
                        <a:t>prec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7.6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380-2500nm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deserts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1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PACE-OCI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1.2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 LT desc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2700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340-888nm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2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Tanager-1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 LT desc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400-2500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tasked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EMI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13x48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0.3-0.5nm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240-790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23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HAOC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FY-3G prec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440-1060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20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CLARREO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ISS </a:t>
                      </a:r>
                      <a:r>
                        <a:rPr lang="en-US" dirty="0" err="1"/>
                        <a:t>prec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350-2275nm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gimbal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263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620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6613B-74F6-0C0B-529D-167796927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7330"/>
            <a:ext cx="11909036" cy="443245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8F70081-7976-E3B8-C257-B59775BEBC0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797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DESIS</a:t>
            </a:r>
          </a:p>
        </p:txBody>
      </p:sp>
    </p:spTree>
    <p:extLst>
      <p:ext uri="{BB962C8B-B14F-4D97-AF65-F5344CB8AC3E}">
        <p14:creationId xmlns:p14="http://schemas.microsoft.com/office/powerpoint/2010/main" val="172228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EF9C-163D-718A-6858-BE7A10A30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A7504F-A387-452A-96EC-D45DAC82B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" y="1480807"/>
            <a:ext cx="11067744" cy="537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59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17D67-1603-BFDF-F3D9-EF03B13D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EMIT coverage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555977-727A-6946-42CF-5B83FBB40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51" y="1444663"/>
            <a:ext cx="12268363" cy="465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79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3AFE8-BA3C-D044-BE07-0A773894E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52A8E-DC5D-F820-C644-FBE7F8A30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Include Railroad Valley, need coordinates</a:t>
            </a:r>
          </a:p>
          <a:p>
            <a:r>
              <a:rPr lang="en-US" dirty="0"/>
              <a:t>Consider ENMAP hyper-spectral dataset</a:t>
            </a:r>
          </a:p>
          <a:p>
            <a:r>
              <a:rPr lang="en-US" dirty="0"/>
              <a:t>Ability to upload user spectral response functions (SRF)</a:t>
            </a:r>
          </a:p>
          <a:p>
            <a:r>
              <a:rPr lang="en-US" dirty="0"/>
              <a:t>API interface</a:t>
            </a:r>
          </a:p>
          <a:p>
            <a:r>
              <a:rPr lang="en-US" dirty="0"/>
              <a:t>Add version numbers with the hyper-spectral dataset</a:t>
            </a:r>
          </a:p>
          <a:p>
            <a:r>
              <a:rPr lang="en-US" dirty="0"/>
              <a:t>Provide link to the GSICS web site</a:t>
            </a:r>
          </a:p>
          <a:p>
            <a:r>
              <a:rPr lang="en-US" dirty="0"/>
              <a:t>Include a IASI-NG tool – follow on SBAF tool versions</a:t>
            </a:r>
          </a:p>
          <a:p>
            <a:r>
              <a:rPr lang="en-US" dirty="0"/>
              <a:t>Maintain a GitHub SBAF python repository to allow users to </a:t>
            </a:r>
            <a:r>
              <a:rPr lang="en-US"/>
              <a:t>add functionality to the tool</a:t>
            </a:r>
            <a:endParaRPr lang="en-US" dirty="0"/>
          </a:p>
          <a:p>
            <a:r>
              <a:rPr lang="en-US" dirty="0"/>
              <a:t>Obtain list of user requirements – Lets discuss in November 2026</a:t>
            </a:r>
          </a:p>
        </p:txBody>
      </p:sp>
    </p:spTree>
    <p:extLst>
      <p:ext uri="{BB962C8B-B14F-4D97-AF65-F5344CB8AC3E}">
        <p14:creationId xmlns:p14="http://schemas.microsoft.com/office/powerpoint/2010/main" val="821258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433</Words>
  <Application>Microsoft Macintosh PowerPoint</Application>
  <PresentationFormat>Widescreen</PresentationFormat>
  <Paragraphs>173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Symbol</vt:lpstr>
      <vt:lpstr>Office Theme</vt:lpstr>
      <vt:lpstr>The future of the NASA SBAF tool presentation and discussion</vt:lpstr>
      <vt:lpstr>Comparison of N20-VIIRS I1 and M5 bands with Met-11 B1 (0.65 channels)</vt:lpstr>
      <vt:lpstr>SCIAMACHY SBAF TOOL</vt:lpstr>
      <vt:lpstr>PowerPoint Presentation</vt:lpstr>
      <vt:lpstr>PowerPoint Presentation</vt:lpstr>
      <vt:lpstr>PowerPoint Presentation</vt:lpstr>
      <vt:lpstr>PowerPoint Presentation</vt:lpstr>
      <vt:lpstr>Hyperion</vt:lpstr>
      <vt:lpstr>NASA EMIT coverage</vt:lpstr>
      <vt:lpstr>Meeting 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Doelling, David Robert (LARC-E302)</dc:creator>
  <cp:lastModifiedBy>Doelling, David Robert (LARC-E302)</cp:lastModifiedBy>
  <cp:revision>14</cp:revision>
  <dcterms:created xsi:type="dcterms:W3CDTF">2026-08-21T19:46:25Z</dcterms:created>
  <dcterms:modified xsi:type="dcterms:W3CDTF">2026-09-10T20:11:59Z</dcterms:modified>
</cp:coreProperties>
</file>